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493" r:id="rId2"/>
    <p:sldId id="571" r:id="rId3"/>
    <p:sldId id="666" r:id="rId4"/>
    <p:sldId id="667" r:id="rId5"/>
    <p:sldId id="668" r:id="rId6"/>
    <p:sldId id="649" r:id="rId7"/>
    <p:sldId id="650" r:id="rId8"/>
    <p:sldId id="669" r:id="rId9"/>
    <p:sldId id="652" r:id="rId10"/>
    <p:sldId id="670" r:id="rId11"/>
    <p:sldId id="671" r:id="rId12"/>
    <p:sldId id="672" r:id="rId13"/>
    <p:sldId id="673" r:id="rId14"/>
    <p:sldId id="674" r:id="rId15"/>
    <p:sldId id="675" r:id="rId16"/>
    <p:sldId id="676" r:id="rId17"/>
    <p:sldId id="677" r:id="rId18"/>
    <p:sldId id="678" r:id="rId19"/>
    <p:sldId id="679" r:id="rId20"/>
    <p:sldId id="680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33D033"/>
    <a:srgbClr val="558BFF"/>
    <a:srgbClr val="00B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22" autoAdjust="0"/>
  </p:normalViewPr>
  <p:slideViewPr>
    <p:cSldViewPr>
      <p:cViewPr>
        <p:scale>
          <a:sx n="100" d="100"/>
          <a:sy n="100" d="100"/>
        </p:scale>
        <p:origin x="-480" y="-80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26/07/18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884463" y="8685878"/>
            <a:ext cx="2972004" cy="4567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4408" tIns="42204" rIns="84408" bIns="42204"/>
          <a:lstStyle>
            <a:lvl1pPr defTabSz="433765" eaLnBrk="0" hangingPunct="0"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685817" indent="-263776" defTabSz="433765" eaLnBrk="0" hangingPunct="0"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055103" indent="-211021" defTabSz="433765" eaLnBrk="0" hangingPunct="0"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477145" indent="-211021" defTabSz="433765" eaLnBrk="0" hangingPunct="0"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1899186" indent="-211021" defTabSz="433765" eaLnBrk="0" hangingPunct="0"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321227" indent="-211021" defTabSz="43376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743269" indent="-211021" defTabSz="43376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165310" indent="-211021" defTabSz="43376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587351" indent="-211021" defTabSz="43376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FDEB5F0-2C57-4E68-87EA-602EC4AFCA0E}" type="slidenum">
              <a:rPr lang="en-GB" altLang="pt-BR" sz="1200">
                <a:solidFill>
                  <a:srgbClr val="000000"/>
                </a:solidFill>
              </a:rPr>
              <a:pPr eaLnBrk="1" hangingPunct="1"/>
              <a:t>1</a:t>
            </a:fld>
            <a:endParaRPr lang="en-GB" altLang="pt-BR" sz="1200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411600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lIns="88156" tIns="44078" rIns="88156" bIns="44078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305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Exemplos descritos por valores de atributos (discretos, ou contínuos)</a:t>
            </a:r>
          </a:p>
          <a:p>
            <a:pPr eaLnBrk="1" hangingPunct="1"/>
            <a:r>
              <a:rPr lang="pt-BR" dirty="0" smtClean="0">
                <a:solidFill>
                  <a:schemeClr val="accent2"/>
                </a:solidFill>
              </a:rPr>
              <a:t>Classificação</a:t>
            </a:r>
            <a:r>
              <a:rPr lang="pt-BR" dirty="0" smtClean="0"/>
              <a:t> dos exemplos em </a:t>
            </a:r>
            <a:r>
              <a:rPr lang="pt-BR" dirty="0" smtClean="0">
                <a:solidFill>
                  <a:schemeClr val="accent2"/>
                </a:solidFill>
              </a:rPr>
              <a:t>positivo</a:t>
            </a:r>
            <a:r>
              <a:rPr lang="pt-BR" dirty="0" smtClean="0"/>
              <a:t> (T) ou </a:t>
            </a:r>
            <a:r>
              <a:rPr lang="pt-BR" dirty="0" smtClean="0">
                <a:solidFill>
                  <a:schemeClr val="accent2"/>
                </a:solidFill>
              </a:rPr>
              <a:t>negativo</a:t>
            </a:r>
            <a:r>
              <a:rPr lang="pt-BR" dirty="0" smtClean="0"/>
              <a:t> (F)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463" y="8685878"/>
            <a:ext cx="2972004" cy="456704"/>
          </a:xfrm>
          <a:prstGeom prst="rect">
            <a:avLst/>
          </a:prstGeom>
        </p:spPr>
        <p:txBody>
          <a:bodyPr lIns="84408" tIns="42204" rIns="84408" bIns="42204"/>
          <a:lstStyle/>
          <a:p>
            <a:pPr>
              <a:defRPr/>
            </a:pPr>
            <a:fld id="{7BDF81BA-2724-47AE-8C5A-18C6541FAE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32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305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DTL = </a:t>
            </a:r>
            <a:r>
              <a:rPr lang="pt-BR" dirty="0" err="1" smtClean="0"/>
              <a:t>Decision</a:t>
            </a:r>
            <a:r>
              <a:rPr lang="pt-BR" dirty="0" smtClean="0"/>
              <a:t> </a:t>
            </a:r>
            <a:r>
              <a:rPr lang="pt-BR" dirty="0" err="1" smtClean="0"/>
              <a:t>Tree</a:t>
            </a:r>
            <a:r>
              <a:rPr lang="pt-BR" dirty="0" smtClean="0"/>
              <a:t> </a:t>
            </a:r>
            <a:r>
              <a:rPr lang="pt-BR" dirty="0" err="1" smtClean="0"/>
              <a:t>Learing</a:t>
            </a:r>
            <a:endParaRPr lang="pt-BR" dirty="0" smtClean="0"/>
          </a:p>
          <a:p>
            <a:endParaRPr lang="pt-BR" dirty="0" smtClean="0"/>
          </a:p>
          <a:p>
            <a:pPr eaLnBrk="1" hangingPunct="1"/>
            <a:r>
              <a:rPr lang="pt-BR" dirty="0" smtClean="0"/>
              <a:t>O algoritmo DTL é um procedimento recursivo para construção da árvore de decisão...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Se existem alguns exemplos positivos e alguns negativos, escolha o </a:t>
            </a:r>
            <a:r>
              <a:rPr lang="pt-BR" b="1" dirty="0" smtClean="0">
                <a:solidFill>
                  <a:srgbClr val="FF0000"/>
                </a:solidFill>
              </a:rPr>
              <a:t>melhor</a:t>
            </a:r>
            <a:r>
              <a:rPr lang="pt-BR" dirty="0" smtClean="0"/>
              <a:t> atributo para dividi-los.</a:t>
            </a:r>
          </a:p>
          <a:p>
            <a:pPr eaLnBrk="1" hangingPunct="1"/>
            <a:r>
              <a:rPr lang="pt-BR" dirty="0" smtClean="0"/>
              <a:t>Se em cada subconjunto todos os exemplos forem positivos (ou todos negativos), então terminamos: podemos responder </a:t>
            </a:r>
            <a:r>
              <a:rPr lang="pt-BR" i="1" dirty="0" smtClean="0"/>
              <a:t>Sim</a:t>
            </a:r>
            <a:r>
              <a:rPr lang="pt-BR" dirty="0" smtClean="0"/>
              <a:t> ou </a:t>
            </a:r>
            <a:r>
              <a:rPr lang="pt-BR" i="1" dirty="0" smtClean="0"/>
              <a:t>Não.</a:t>
            </a:r>
          </a:p>
          <a:p>
            <a:pPr eaLnBrk="1" hangingPunct="1"/>
            <a:r>
              <a:rPr lang="pt-BR" dirty="0" smtClean="0"/>
              <a:t>Se não resta nenhum exemplo, nenhum exemplo desse tipo foi observado. Então retorna-se um valor-padrão calculado a partir da classificação de maioria no pai do nó.</a:t>
            </a:r>
          </a:p>
          <a:p>
            <a:pPr eaLnBrk="1" hangingPunct="1"/>
            <a:r>
              <a:rPr lang="pt-BR" dirty="0" smtClean="0"/>
              <a:t>Se não resta nenhum atributo, mas há exemplos positivos e negativos, temos um problema.</a:t>
            </a:r>
          </a:p>
          <a:p>
            <a:pPr eaLnBrk="1" hangingPunct="1"/>
            <a:r>
              <a:rPr lang="pt-BR" dirty="0" smtClean="0"/>
              <a:t>Isso acontece quando</a:t>
            </a:r>
          </a:p>
          <a:p>
            <a:pPr lvl="1" eaLnBrk="1" hangingPunct="1"/>
            <a:r>
              <a:rPr lang="pt-BR" dirty="0" smtClean="0"/>
              <a:t>alguns dados estão incorretos; dizemos que existe </a:t>
            </a:r>
            <a:r>
              <a:rPr lang="pt-BR" b="1" dirty="0" smtClean="0"/>
              <a:t>ruído</a:t>
            </a:r>
            <a:r>
              <a:rPr lang="pt-BR" dirty="0" smtClean="0"/>
              <a:t> nos dados;</a:t>
            </a:r>
          </a:p>
          <a:p>
            <a:pPr lvl="1" eaLnBrk="1" hangingPunct="1"/>
            <a:r>
              <a:rPr lang="pt-BR" dirty="0" smtClean="0"/>
              <a:t>os atributos não fornecem informações suficientes;</a:t>
            </a:r>
          </a:p>
          <a:p>
            <a:pPr lvl="1" eaLnBrk="1" hangingPunct="1"/>
            <a:r>
              <a:rPr lang="pt-BR" dirty="0" smtClean="0"/>
              <a:t>o domínio não é completamente determinístico.</a:t>
            </a:r>
          </a:p>
          <a:p>
            <a:pPr eaLnBrk="1" hangingPunct="1"/>
            <a:r>
              <a:rPr lang="pt-BR" dirty="0" smtClean="0">
                <a:solidFill>
                  <a:srgbClr val="FF0000"/>
                </a:solidFill>
              </a:rPr>
              <a:t>Saída simples:</a:t>
            </a:r>
            <a:r>
              <a:rPr lang="pt-BR" dirty="0" smtClean="0"/>
              <a:t> utilizar uma votação pela maioria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Wikipedia</a:t>
            </a:r>
            <a:r>
              <a:rPr lang="pt-BR" dirty="0" smtClean="0"/>
              <a:t>: MODE = “</a:t>
            </a:r>
            <a:r>
              <a:rPr lang="en-US" dirty="0" smtClean="0">
                <a:latin typeface="Arial" charset="0"/>
              </a:rPr>
              <a:t>A </a:t>
            </a:r>
            <a:r>
              <a:rPr lang="en-US" b="1" dirty="0" smtClean="0">
                <a:latin typeface="Arial" charset="0"/>
              </a:rPr>
              <a:t>statistical</a:t>
            </a:r>
            <a:r>
              <a:rPr lang="en-US" dirty="0" smtClean="0">
                <a:latin typeface="Arial" charset="0"/>
              </a:rPr>
              <a:t> term that refers to the most frequently occurring number found in a set of numbers. The </a:t>
            </a:r>
            <a:r>
              <a:rPr lang="en-US" b="1" dirty="0" smtClean="0">
                <a:latin typeface="Arial" charset="0"/>
              </a:rPr>
              <a:t>mode</a:t>
            </a:r>
            <a:r>
              <a:rPr lang="en-US" dirty="0" smtClean="0">
                <a:latin typeface="Arial" charset="0"/>
              </a:rPr>
              <a:t> is found by collecting and organizing the data in order to count the frequency of each result. The result with the highest occurrences is the </a:t>
            </a:r>
            <a:r>
              <a:rPr lang="en-US" b="1" dirty="0" smtClean="0">
                <a:latin typeface="Arial" charset="0"/>
              </a:rPr>
              <a:t>mode</a:t>
            </a:r>
            <a:r>
              <a:rPr lang="en-US" dirty="0" smtClean="0">
                <a:latin typeface="Arial" charset="0"/>
              </a:rPr>
              <a:t> of the set.</a:t>
            </a:r>
            <a:r>
              <a:rPr lang="pt-BR" dirty="0" smtClean="0"/>
              <a:t>”</a:t>
            </a:r>
          </a:p>
          <a:p>
            <a:endParaRPr lang="pt-BR" dirty="0" smtClean="0"/>
          </a:p>
          <a:p>
            <a:r>
              <a:rPr lang="pt-BR" dirty="0" smtClean="0"/>
              <a:t>A grande questão nesse algoritmo é de que forma implementar CHOOSE-ATTRIBUTE.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463" y="8685878"/>
            <a:ext cx="2972004" cy="456704"/>
          </a:xfrm>
          <a:prstGeom prst="rect">
            <a:avLst/>
          </a:prstGeom>
        </p:spPr>
        <p:txBody>
          <a:bodyPr lIns="84408" tIns="42204" rIns="84408" bIns="42204"/>
          <a:lstStyle/>
          <a:p>
            <a:pPr>
              <a:defRPr/>
            </a:pPr>
            <a:fld id="{7BDF81BA-2724-47AE-8C5A-18C6541FAE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6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600200"/>
          </a:xfrm>
        </p:spPr>
        <p:txBody>
          <a:bodyPr/>
          <a:lstStyle/>
          <a:p>
            <a:pPr algn="ctr" eaLnBrk="1" hangingPunct="1"/>
            <a:r>
              <a:rPr lang="pt-BR" altLang="pt-BR" sz="4200" dirty="0" smtClean="0">
                <a:solidFill>
                  <a:schemeClr val="accent2"/>
                </a:solidFill>
              </a:rPr>
              <a:t>Aprendizado de Máquina</a:t>
            </a:r>
            <a:endParaRPr lang="pt-BR" altLang="pt-BR" sz="2600" dirty="0" smtClean="0">
              <a:solidFill>
                <a:schemeClr val="tx1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914650"/>
            <a:ext cx="7848600" cy="13144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t-BR" altLang="pt-BR" dirty="0" smtClean="0"/>
              <a:t>Prof. Eduardo Bezerra </a:t>
            </a:r>
          </a:p>
          <a:p>
            <a:pPr eaLnBrk="1" hangingPunct="1"/>
            <a:r>
              <a:rPr lang="pt-BR" altLang="pt-BR" dirty="0" smtClean="0"/>
              <a:t>ebezerra@cefet-rj.br</a:t>
            </a:r>
          </a:p>
          <a:p>
            <a:pPr eaLnBrk="1" hangingPunct="1"/>
            <a:r>
              <a:rPr lang="pt-BR" altLang="pt-BR" dirty="0" smtClean="0"/>
              <a:t>CEFET/RJ - PPCIC</a:t>
            </a:r>
          </a:p>
        </p:txBody>
      </p:sp>
      <p:pic>
        <p:nvPicPr>
          <p:cNvPr id="6" name="Picture 2" descr="https://assets.bwbx.io/images/users/iqjWHBFdfxIU/i64kX6gcsh2U/v0/1000x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5810" y="2643758"/>
            <a:ext cx="2590686" cy="1725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903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Escolha de atributos </a:t>
            </a:r>
            <a:r>
              <a:rPr lang="pt-BR" sz="1800" dirty="0" smtClean="0"/>
              <a:t>(CHOOSE-ATTRIBUTE)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Ideia: um bom atributo é aquele que divide os exemplos em subconjuntos que (preferivelmente) são “todos positivos" ou ”todos negativos"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r>
              <a:rPr lang="pt-BR" sz="2800" i="1" dirty="0" err="1" smtClean="0"/>
              <a:t>Patrons</a:t>
            </a:r>
            <a:r>
              <a:rPr lang="pt-BR" sz="2800" dirty="0" smtClean="0"/>
              <a:t> é um atributo melhor do que </a:t>
            </a:r>
            <a:r>
              <a:rPr lang="pt-BR" sz="2800" i="1" dirty="0" err="1" smtClean="0"/>
              <a:t>Type</a:t>
            </a:r>
            <a:r>
              <a:rPr lang="pt-BR" sz="2800" i="1" dirty="0" smtClean="0"/>
              <a:t> </a:t>
            </a:r>
            <a:r>
              <a:rPr lang="pt-BR" sz="2800" dirty="0" smtClean="0"/>
              <a:t>para ser raiz da árvore.</a:t>
            </a:r>
          </a:p>
          <a:p>
            <a:endParaRPr lang="en-US" sz="2400" dirty="0"/>
          </a:p>
        </p:txBody>
      </p:sp>
      <p:pic>
        <p:nvPicPr>
          <p:cNvPr id="5" name="Picture 4" descr="restaurant-roo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77827"/>
            <a:ext cx="6249888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Escolha de atributos </a:t>
            </a:r>
            <a:r>
              <a:rPr lang="pt-BR" sz="1800" dirty="0" smtClean="0"/>
              <a:t>(CHOOSE-ATTRIBUTE)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E:\restaurant-stub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4" y="1326480"/>
            <a:ext cx="7737475" cy="2613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531352" cy="742950"/>
          </a:xfrm>
        </p:spPr>
        <p:txBody>
          <a:bodyPr>
            <a:normAutofit/>
          </a:bodyPr>
          <a:lstStyle/>
          <a:p>
            <a:r>
              <a:rPr lang="pt-BR" sz="3800" dirty="0" smtClean="0"/>
              <a:t>Como definir o que é um atributo </a:t>
            </a:r>
            <a:r>
              <a:rPr lang="pt-BR" sz="3800" dirty="0" smtClean="0">
                <a:solidFill>
                  <a:srgbClr val="FF0000"/>
                </a:solidFill>
              </a:rPr>
              <a:t>melhor</a:t>
            </a:r>
            <a:r>
              <a:rPr lang="pt-BR" sz="3800" dirty="0" smtClean="0"/>
              <a:t>?</a:t>
            </a:r>
            <a:endParaRPr lang="en-US" sz="3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 escolha de atributos deve </a:t>
            </a:r>
            <a:r>
              <a:rPr lang="pt-BR" sz="2400" b="1" dirty="0" smtClean="0"/>
              <a:t>minimizar</a:t>
            </a:r>
            <a:r>
              <a:rPr lang="pt-BR" sz="2400" dirty="0" smtClean="0"/>
              <a:t> a profundidade da árvore de decisão.</a:t>
            </a:r>
          </a:p>
          <a:p>
            <a:pPr lvl="1"/>
            <a:r>
              <a:rPr lang="pt-BR" sz="2400" dirty="0" smtClean="0"/>
              <a:t>Devemos escolher prioritariamente o atributo que vá o mais longe possível na classificação exata de exemplos;</a:t>
            </a:r>
          </a:p>
          <a:p>
            <a:pPr lvl="1"/>
            <a:r>
              <a:rPr lang="pt-BR" sz="2400" dirty="0" smtClean="0"/>
              <a:t>Um atributo perfeito dividiria os exemplos em subconjuntos de mesma classe (i.e., todos positivos ou todos negativos).</a:t>
            </a:r>
          </a:p>
          <a:p>
            <a:r>
              <a:rPr lang="pt-BR" sz="2400" dirty="0" smtClean="0"/>
              <a:t>Solução: medir os atributos a partir da </a:t>
            </a:r>
            <a:r>
              <a:rPr lang="pt-BR" sz="2400" dirty="0" smtClean="0">
                <a:solidFill>
                  <a:srgbClr val="FF0000"/>
                </a:solidFill>
              </a:rPr>
              <a:t>quantidade</a:t>
            </a:r>
            <a:r>
              <a:rPr lang="pt-BR" sz="2400" dirty="0" smtClean="0"/>
              <a:t> esperada </a:t>
            </a:r>
            <a:r>
              <a:rPr lang="pt-BR" sz="2400" dirty="0" smtClean="0">
                <a:solidFill>
                  <a:srgbClr val="FF0000"/>
                </a:solidFill>
              </a:rPr>
              <a:t>de informações</a:t>
            </a:r>
            <a:r>
              <a:rPr lang="pt-BR" sz="2400" dirty="0" smtClean="0"/>
              <a:t> fornecidas por ele.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279832" cy="742950"/>
          </a:xfrm>
        </p:spPr>
        <p:txBody>
          <a:bodyPr>
            <a:noAutofit/>
          </a:bodyPr>
          <a:lstStyle/>
          <a:p>
            <a:r>
              <a:rPr lang="pt-BR" sz="3800" dirty="0" smtClean="0"/>
              <a:t>Como definir o que é um atributo </a:t>
            </a:r>
            <a:r>
              <a:rPr lang="pt-BR" sz="3800" dirty="0" smtClean="0">
                <a:solidFill>
                  <a:srgbClr val="FF0000"/>
                </a:solidFill>
              </a:rPr>
              <a:t>melhor</a:t>
            </a:r>
            <a:r>
              <a:rPr lang="pt-BR" sz="3800" dirty="0" smtClean="0"/>
              <a:t>?</a:t>
            </a:r>
            <a:endParaRPr lang="en-US" sz="3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 atributo “</a:t>
            </a:r>
            <a:r>
              <a:rPr lang="pt-BR" dirty="0" err="1" smtClean="0"/>
              <a:t>patrons</a:t>
            </a:r>
            <a:r>
              <a:rPr lang="pt-BR" dirty="0" smtClean="0"/>
              <a:t>” não é perfeito, mas é </a:t>
            </a:r>
            <a:r>
              <a:rPr lang="pt-BR" u="sng" dirty="0" smtClean="0"/>
              <a:t>bastante bom</a:t>
            </a:r>
            <a:r>
              <a:rPr lang="pt-BR" dirty="0" smtClean="0"/>
              <a:t>; o atributo “</a:t>
            </a:r>
            <a:r>
              <a:rPr lang="pt-BR" dirty="0" err="1" smtClean="0"/>
              <a:t>type</a:t>
            </a:r>
            <a:r>
              <a:rPr lang="pt-BR" dirty="0" smtClean="0"/>
              <a:t>” é </a:t>
            </a:r>
            <a:r>
              <a:rPr lang="pt-BR" u="sng" dirty="0" smtClean="0"/>
              <a:t>completamente inútil</a:t>
            </a:r>
            <a:r>
              <a:rPr lang="pt-BR" dirty="0" smtClean="0"/>
              <a:t>.</a:t>
            </a:r>
          </a:p>
          <a:p>
            <a:r>
              <a:rPr lang="pt-BR" dirty="0" smtClean="0"/>
              <a:t>Precisamos definir uma </a:t>
            </a:r>
            <a:r>
              <a:rPr lang="pt-BR" dirty="0" smtClean="0">
                <a:solidFill>
                  <a:srgbClr val="FF0000"/>
                </a:solidFill>
              </a:rPr>
              <a:t>medida formal</a:t>
            </a:r>
            <a:r>
              <a:rPr lang="pt-BR" dirty="0" smtClean="0"/>
              <a:t> para quantificar as noções de “bastante bom” e de “completamente inútil”.</a:t>
            </a:r>
          </a:p>
          <a:p>
            <a:r>
              <a:rPr lang="pt-BR" dirty="0" smtClean="0"/>
              <a:t>A medida deve ter seu valor máximo quando o atributo for perfeito e seu valor mínimo quando o atributo for inútil.</a:t>
            </a:r>
          </a:p>
          <a:p>
            <a:r>
              <a:rPr lang="pt-BR" dirty="0" smtClean="0"/>
              <a:t>Essa formalização é possível por meio do uso de conceitos da </a:t>
            </a:r>
            <a:r>
              <a:rPr lang="pt-BR" dirty="0" smtClean="0">
                <a:solidFill>
                  <a:srgbClr val="FF0000"/>
                </a:solidFill>
              </a:rPr>
              <a:t>Teoria da Informação</a:t>
            </a:r>
            <a:r>
              <a:rPr lang="pt-BR" dirty="0" smtClean="0"/>
              <a:t>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Teoria da Informação 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Teoria da Informação estuda de que forma uma determinada informação pode ser codificada em bits. </a:t>
            </a:r>
          </a:p>
          <a:p>
            <a:pPr lvl="1"/>
            <a:r>
              <a:rPr lang="pt-BR" dirty="0" smtClean="0"/>
              <a:t>um bit é o suficiente para responder a uma pergunta sim/não sobre a qual não se tem nenhuma ideia a respeito (como o lançamento de uma moeda)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Entropia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100" dirty="0" smtClean="0"/>
              <a:t>Dada uma distribuição de probabilidades para uma variável aleatória discreta V com n valores, se cada valor possível v</a:t>
            </a:r>
            <a:r>
              <a:rPr lang="pt-BR" sz="2100" baseline="-25000" dirty="0" smtClean="0"/>
              <a:t>i</a:t>
            </a:r>
            <a:r>
              <a:rPr lang="pt-BR" sz="2100" dirty="0" smtClean="0"/>
              <a:t> de V tem probabilidade </a:t>
            </a:r>
            <a:r>
              <a:rPr lang="pt-BR" sz="2100" dirty="0" err="1" smtClean="0"/>
              <a:t>p</a:t>
            </a:r>
            <a:r>
              <a:rPr lang="pt-BR" sz="2100" baseline="-25000" dirty="0" err="1" smtClean="0"/>
              <a:t>i</a:t>
            </a:r>
            <a:r>
              <a:rPr lang="pt-BR" sz="2100" dirty="0" smtClean="0"/>
              <a:t>, então a </a:t>
            </a:r>
            <a:r>
              <a:rPr lang="pt-BR" sz="2100" dirty="0" smtClean="0">
                <a:solidFill>
                  <a:srgbClr val="FF0000"/>
                </a:solidFill>
              </a:rPr>
              <a:t>entropia</a:t>
            </a:r>
            <a:r>
              <a:rPr lang="pt-BR" sz="2100" dirty="0" smtClean="0"/>
              <a:t> </a:t>
            </a:r>
            <a:r>
              <a:rPr lang="pt-BR" sz="2100" b="1" i="1" dirty="0" smtClean="0"/>
              <a:t>H</a:t>
            </a:r>
            <a:r>
              <a:rPr lang="pt-BR" sz="2100" dirty="0" smtClean="0"/>
              <a:t> dessa distribuição é dada por:</a:t>
            </a:r>
          </a:p>
          <a:p>
            <a:pPr algn="ctr">
              <a:buFontTx/>
              <a:buNone/>
            </a:pPr>
            <a:endParaRPr lang="pt-BR" sz="2100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pt-BR" sz="2100" dirty="0" smtClean="0">
              <a:solidFill>
                <a:schemeClr val="accent2"/>
              </a:solidFill>
            </a:endParaRPr>
          </a:p>
          <a:p>
            <a:endParaRPr lang="pt-BR" sz="2100" dirty="0" smtClean="0"/>
          </a:p>
          <a:p>
            <a:endParaRPr lang="pt-BR" sz="2100" dirty="0" smtClean="0"/>
          </a:p>
          <a:p>
            <a:r>
              <a:rPr lang="pt-BR" sz="2100" dirty="0" smtClean="0"/>
              <a:t>Por exemplo, no lançamento de uma moeda imparcial:</a:t>
            </a:r>
          </a:p>
          <a:p>
            <a:pPr lvl="1"/>
            <a:r>
              <a:rPr lang="pt-BR" sz="1800" i="1" dirty="0" smtClean="0"/>
              <a:t>H</a:t>
            </a:r>
            <a:r>
              <a:rPr lang="pt-BR" sz="1800" dirty="0" smtClean="0"/>
              <a:t>(1/2,1/2) =  - 1/2 log</a:t>
            </a:r>
            <a:r>
              <a:rPr lang="pt-BR" sz="1800" baseline="-25000" dirty="0" smtClean="0"/>
              <a:t>2</a:t>
            </a:r>
            <a:r>
              <a:rPr lang="pt-BR" sz="1800" dirty="0" smtClean="0"/>
              <a:t> 1/2 - 1/2 log</a:t>
            </a:r>
            <a:r>
              <a:rPr lang="pt-BR" sz="1800" baseline="-25000" dirty="0" smtClean="0"/>
              <a:t>2</a:t>
            </a:r>
            <a:r>
              <a:rPr lang="pt-BR" sz="1800" dirty="0" smtClean="0"/>
              <a:t> 1/2 = </a:t>
            </a:r>
            <a:r>
              <a:rPr lang="pt-BR" sz="1800" b="1" dirty="0" smtClean="0"/>
              <a:t>1 bit</a:t>
            </a:r>
            <a:endParaRPr lang="pt-BR" sz="18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207691"/>
            <a:ext cx="3571875" cy="130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Ganho de Informação </a:t>
            </a:r>
            <a:r>
              <a:rPr lang="pt-BR" sz="3600" i="1" dirty="0" smtClean="0"/>
              <a:t>(</a:t>
            </a:r>
            <a:r>
              <a:rPr lang="pt-BR" sz="3600" i="1" dirty="0" err="1" smtClean="0"/>
              <a:t>Information</a:t>
            </a:r>
            <a:r>
              <a:rPr lang="pt-BR" sz="3600" i="1" dirty="0" smtClean="0"/>
              <a:t> </a:t>
            </a:r>
            <a:r>
              <a:rPr lang="pt-BR" sz="3600" i="1" dirty="0" err="1" smtClean="0"/>
              <a:t>Gain</a:t>
            </a:r>
            <a:r>
              <a:rPr lang="pt-BR" sz="3600" i="1" dirty="0" smtClean="0"/>
              <a:t>)</a:t>
            </a:r>
            <a:endParaRPr lang="en-US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100" dirty="0" smtClean="0"/>
              <a:t>De volta às árvores de decisão...</a:t>
            </a:r>
          </a:p>
          <a:p>
            <a:pPr lvl="1"/>
            <a:r>
              <a:rPr lang="pt-BR" sz="1800" dirty="0" smtClean="0"/>
              <a:t>Qualquer atributo A divide o conjunto de treinamento E em subconjuntos </a:t>
            </a:r>
            <a:r>
              <a:rPr lang="pt-BR" sz="1800" i="1" dirty="0" smtClean="0"/>
              <a:t>E</a:t>
            </a:r>
            <a:r>
              <a:rPr lang="pt-BR" sz="1800" i="1" baseline="-25000" dirty="0" smtClean="0"/>
              <a:t>1</a:t>
            </a:r>
            <a:r>
              <a:rPr lang="pt-BR" sz="1800" dirty="0" smtClean="0"/>
              <a:t>, … , </a:t>
            </a:r>
            <a:r>
              <a:rPr lang="pt-BR" sz="1800" i="1" dirty="0" err="1" smtClean="0"/>
              <a:t>E</a:t>
            </a:r>
            <a:r>
              <a:rPr lang="pt-BR" sz="1800" i="1" baseline="-25000" dirty="0" err="1" smtClean="0">
                <a:latin typeface="Monotype Corsiva" pitchFamily="66" charset="0"/>
              </a:rPr>
              <a:t>v</a:t>
            </a:r>
            <a:r>
              <a:rPr lang="pt-BR" sz="1800" i="1" baseline="-25000" dirty="0" smtClean="0">
                <a:latin typeface="Monotype Corsiva" pitchFamily="66" charset="0"/>
              </a:rPr>
              <a:t> </a:t>
            </a:r>
            <a:r>
              <a:rPr lang="pt-BR" sz="1800" dirty="0" smtClean="0"/>
              <a:t>de acordo com seus valores </a:t>
            </a:r>
            <a:r>
              <a:rPr lang="pt-BR" sz="1800" i="1" dirty="0" smtClean="0">
                <a:latin typeface="Monotype Corsiva" pitchFamily="66" charset="0"/>
              </a:rPr>
              <a:t>v</a:t>
            </a:r>
            <a:r>
              <a:rPr lang="pt-BR" sz="1800" dirty="0" smtClean="0"/>
              <a:t>(A), onde A pode ter |</a:t>
            </a:r>
            <a:r>
              <a:rPr lang="pt-BR" sz="1800" i="1" dirty="0" smtClean="0">
                <a:latin typeface="Monotype Corsiva" pitchFamily="66" charset="0"/>
              </a:rPr>
              <a:t>v</a:t>
            </a:r>
            <a:r>
              <a:rPr lang="pt-BR" sz="1800" dirty="0" smtClean="0"/>
              <a:t>(A)|</a:t>
            </a:r>
            <a:r>
              <a:rPr lang="pt-BR" sz="1800" dirty="0" smtClean="0">
                <a:latin typeface="Monotype Corsiva" pitchFamily="66" charset="0"/>
              </a:rPr>
              <a:t> </a:t>
            </a:r>
            <a:r>
              <a:rPr lang="pt-BR" sz="1800" dirty="0" smtClean="0"/>
              <a:t>valores distintos.</a:t>
            </a:r>
          </a:p>
          <a:p>
            <a:pPr lvl="1"/>
            <a:r>
              <a:rPr lang="pt-BR" sz="1800" dirty="0" smtClean="0"/>
              <a:t>Dado uma divisão feita por um atributo A selecionado, podemos </a:t>
            </a:r>
            <a:r>
              <a:rPr lang="pt-BR" sz="1800" u="sng" dirty="0" smtClean="0"/>
              <a:t>medir</a:t>
            </a:r>
            <a:r>
              <a:rPr lang="pt-BR" sz="1800" dirty="0" smtClean="0"/>
              <a:t> a entropia antes e depois dessa divisão.</a:t>
            </a:r>
          </a:p>
          <a:p>
            <a:pPr lvl="2"/>
            <a:r>
              <a:rPr lang="pt-BR" sz="1500" dirty="0" smtClean="0"/>
              <a:t>A diferença é denominada </a:t>
            </a:r>
            <a:r>
              <a:rPr lang="pt-BR" sz="1500" dirty="0" smtClean="0">
                <a:solidFill>
                  <a:srgbClr val="FF0000"/>
                </a:solidFill>
              </a:rPr>
              <a:t>ganho de informação</a:t>
            </a:r>
            <a:r>
              <a:rPr lang="pt-BR" sz="1500" dirty="0" smtClean="0"/>
              <a:t> (</a:t>
            </a:r>
            <a:r>
              <a:rPr lang="pt-BR" sz="1500" i="1" dirty="0" err="1" smtClean="0"/>
              <a:t>information</a:t>
            </a:r>
            <a:r>
              <a:rPr lang="pt-BR" sz="1500" i="1" dirty="0" smtClean="0"/>
              <a:t> </a:t>
            </a:r>
            <a:r>
              <a:rPr lang="pt-BR" sz="1500" i="1" dirty="0" err="1" smtClean="0"/>
              <a:t>gain</a:t>
            </a:r>
            <a:r>
              <a:rPr lang="pt-BR" sz="1500" dirty="0" smtClean="0"/>
              <a:t>, IG)</a:t>
            </a:r>
          </a:p>
          <a:p>
            <a:pPr lvl="2"/>
            <a:r>
              <a:rPr lang="pt-BR" sz="1500" dirty="0" smtClean="0"/>
              <a:t>Problema: há mais de uma distribuição após a divisão!</a:t>
            </a:r>
          </a:p>
          <a:p>
            <a:pPr lvl="2"/>
            <a:r>
              <a:rPr lang="pt-BR" sz="1500" dirty="0" smtClean="0"/>
              <a:t>Solução: usar a entropia esperada, usando as quantidades de exemplos em cada classe como pesos.</a:t>
            </a:r>
          </a:p>
          <a:p>
            <a:pPr lvl="1"/>
            <a:r>
              <a:rPr lang="pt-BR" sz="1800" dirty="0" smtClean="0"/>
              <a:t>A heurística a usar é então escolher o atributo com o maior ganho de informação (IG).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Exemplo: Ganho de Informação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Quais as entropias, antes e depois?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71700"/>
            <a:ext cx="7550944" cy="183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Exemplo: Ganho de Informação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675856"/>
          </a:xfrm>
        </p:spPr>
        <p:txBody>
          <a:bodyPr>
            <a:normAutofit fontScale="77500" lnSpcReduction="20000"/>
          </a:bodyPr>
          <a:lstStyle/>
          <a:p>
            <a:r>
              <a:rPr lang="pt-BR" sz="3200" dirty="0" smtClean="0"/>
              <a:t>Para o conjunto de treinamento completo, temos que </a:t>
            </a:r>
            <a:r>
              <a:rPr lang="pt-BR" sz="3200" i="1" dirty="0" smtClean="0"/>
              <a:t>H(6/12, 6/12) = 1</a:t>
            </a:r>
            <a:r>
              <a:rPr lang="pt-BR" sz="3200" dirty="0" smtClean="0"/>
              <a:t> bit</a:t>
            </a:r>
          </a:p>
          <a:p>
            <a:r>
              <a:rPr lang="pt-BR" sz="3200" dirty="0" smtClean="0"/>
              <a:t>Considerando os atributos</a:t>
            </a:r>
            <a:r>
              <a:rPr lang="pt-BR" sz="3200" i="1" dirty="0" smtClean="0"/>
              <a:t> </a:t>
            </a:r>
            <a:r>
              <a:rPr lang="pt-BR" sz="3200" i="1" dirty="0" err="1" smtClean="0"/>
              <a:t>Patrons</a:t>
            </a:r>
            <a:r>
              <a:rPr lang="pt-BR" sz="3200" dirty="0" smtClean="0"/>
              <a:t> e </a:t>
            </a:r>
            <a:r>
              <a:rPr lang="pt-BR" sz="3200" i="1" dirty="0" err="1" smtClean="0"/>
              <a:t>Type</a:t>
            </a:r>
            <a:r>
              <a:rPr lang="pt-BR" sz="3200" dirty="0" smtClean="0"/>
              <a:t>:</a:t>
            </a:r>
          </a:p>
          <a:p>
            <a:endParaRPr lang="pt-BR" sz="3200" i="1" dirty="0" smtClean="0"/>
          </a:p>
          <a:p>
            <a:endParaRPr lang="pt-BR" sz="3200" i="1" dirty="0" smtClean="0"/>
          </a:p>
          <a:p>
            <a:endParaRPr lang="pt-BR" sz="3200" i="1" dirty="0" smtClean="0"/>
          </a:p>
          <a:p>
            <a:endParaRPr lang="pt-BR" sz="3200" i="1" dirty="0" smtClean="0"/>
          </a:p>
          <a:p>
            <a:r>
              <a:rPr lang="pt-BR" sz="3200" i="1" dirty="0" smtClean="0"/>
              <a:t>De fato, </a:t>
            </a:r>
            <a:r>
              <a:rPr lang="pt-BR" sz="3200" i="1" dirty="0" err="1" smtClean="0"/>
              <a:t>patrons</a:t>
            </a:r>
            <a:r>
              <a:rPr lang="pt-BR" sz="3200" dirty="0" smtClean="0"/>
              <a:t> possui o maior valor de IG dentre todos os atributos e, portanto, é o primeiro atributo escolhido pelo algoritmo DTL.</a:t>
            </a:r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/>
        </p:nvGraphicFramePr>
        <p:xfrm>
          <a:off x="800100" y="2286000"/>
          <a:ext cx="72453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3" name="Equação" r:id="rId3" imgW="4101840" imgH="393480" progId="Equation.3">
                  <p:embed/>
                </p:oleObj>
              </mc:Choice>
              <mc:Fallback>
                <p:oleObj name="Equação" r:id="rId3" imgW="4101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286000"/>
                        <a:ext cx="724535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820738" y="3143250"/>
          <a:ext cx="763746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4" name="Equação" r:id="rId5" imgW="4711680" imgH="393480" progId="Equation.3">
                  <p:embed/>
                </p:oleObj>
              </mc:Choice>
              <mc:Fallback>
                <p:oleObj name="Equação" r:id="rId5" imgW="4711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3143250"/>
                        <a:ext cx="7637462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Árvore de decisão aprendida a partir dos 12 exemplos:</a:t>
            </a:r>
            <a:endParaRPr lang="en-US" sz="2800" dirty="0"/>
          </a:p>
        </p:txBody>
      </p:sp>
      <p:pic>
        <p:nvPicPr>
          <p:cNvPr id="5" name="Picture 4" descr="induced-restaurant-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55726"/>
            <a:ext cx="4038600" cy="25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076056" y="2283718"/>
            <a:ext cx="39604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Substancialmente mais simples do que a árvore “completa”;</a:t>
            </a:r>
          </a:p>
          <a:p>
            <a:endParaRPr lang="pt-BR" dirty="0" smtClean="0"/>
          </a:p>
          <a:p>
            <a:r>
              <a:rPr lang="pt-BR" dirty="0" smtClean="0"/>
              <a:t>Não há nenhuma razão para uma solução mais complexa (e.g incluindo os atributos </a:t>
            </a:r>
            <a:r>
              <a:rPr lang="pt-BR" i="1" dirty="0" err="1" smtClean="0"/>
              <a:t>Rain</a:t>
            </a:r>
            <a:r>
              <a:rPr lang="pt-BR" dirty="0" smtClean="0"/>
              <a:t> e </a:t>
            </a:r>
            <a:r>
              <a:rPr lang="pt-BR" i="1" dirty="0" err="1" smtClean="0"/>
              <a:t>Res</a:t>
            </a:r>
            <a:r>
              <a:rPr lang="pt-BR" dirty="0" smtClean="0"/>
              <a:t>), pois todos os exemplos já foram classificados.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714500"/>
            <a:ext cx="8610600" cy="857250"/>
          </a:xfrm>
        </p:spPr>
        <p:txBody>
          <a:bodyPr>
            <a:normAutofit/>
          </a:bodyPr>
          <a:lstStyle/>
          <a:p>
            <a:r>
              <a:rPr lang="pt-BR" dirty="0" smtClean="0"/>
              <a:t>Árvores de decisão</a:t>
            </a:r>
            <a:endParaRPr lang="pt-BR" altLang="pt-BR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5" name="Picture 2" descr="Bad Decision 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176" y="843558"/>
            <a:ext cx="2599753" cy="32041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099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Árvore de decisão aprendida a partir dos 12 exemplos: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induced-restaurant-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55726"/>
            <a:ext cx="4038600" cy="25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3870176" y="2041618"/>
            <a:ext cx="4950296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sz="1600" dirty="0" smtClean="0"/>
              <a:t>Com mais exemplos, seria possível induzir uma árvore mais semelhante à árvore original;</a:t>
            </a:r>
          </a:p>
          <a:p>
            <a:pPr>
              <a:lnSpc>
                <a:spcPct val="90000"/>
              </a:lnSpc>
            </a:pPr>
            <a:endParaRPr lang="pt-BR" sz="1600" dirty="0" smtClean="0"/>
          </a:p>
          <a:p>
            <a:pPr>
              <a:lnSpc>
                <a:spcPct val="90000"/>
              </a:lnSpc>
            </a:pPr>
            <a:r>
              <a:rPr lang="pt-BR" sz="1600" dirty="0" smtClean="0"/>
              <a:t>Aprendiz nunca viu um exemplo de espera 0-10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portanto, pode cometer um engano...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Aprendizagem em árvores de decisão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Indução de árvores de decisão: </a:t>
            </a:r>
            <a:r>
              <a:rPr lang="pt-BR" dirty="0" smtClean="0"/>
              <a:t>uma das formas mais simples (e mais bem sucedidas) de aprendizagem automática para a tarefa de classificação.</a:t>
            </a:r>
          </a:p>
          <a:p>
            <a:r>
              <a:rPr lang="pt-BR" b="1" dirty="0" smtClean="0"/>
              <a:t>Árvore de decisão</a:t>
            </a:r>
            <a:r>
              <a:rPr lang="pt-BR" dirty="0" smtClean="0"/>
              <a:t>: toma como entrada um objeto ou situação descritos por um conjunto de </a:t>
            </a:r>
            <a:r>
              <a:rPr lang="pt-BR" b="1" dirty="0" smtClean="0">
                <a:solidFill>
                  <a:srgbClr val="FF0000"/>
                </a:solidFill>
              </a:rPr>
              <a:t>atributos</a:t>
            </a:r>
            <a:r>
              <a:rPr lang="pt-BR" dirty="0" smtClean="0"/>
              <a:t> (e de seus valores) e retorna uma decisão -- valor de saída previsto, dada uma entrada.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Árvores de decisão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Um agente que usa uma árvore de decisão chega a uma decisão executando uma </a:t>
            </a:r>
            <a:r>
              <a:rPr lang="pt-BR" b="1" dirty="0" smtClean="0"/>
              <a:t>sequência</a:t>
            </a:r>
            <a:r>
              <a:rPr lang="pt-BR" dirty="0" smtClean="0"/>
              <a:t> de testes. </a:t>
            </a:r>
          </a:p>
          <a:p>
            <a:pPr lvl="1"/>
            <a:r>
              <a:rPr lang="pt-BR" dirty="0" smtClean="0"/>
              <a:t>Cada </a:t>
            </a:r>
            <a:r>
              <a:rPr lang="pt-BR" b="1" dirty="0" smtClean="0"/>
              <a:t>nó interno</a:t>
            </a:r>
            <a:r>
              <a:rPr lang="pt-BR" dirty="0" smtClean="0"/>
              <a:t> da árvore corresponde a um </a:t>
            </a:r>
            <a:r>
              <a:rPr lang="pt-BR" dirty="0" smtClean="0">
                <a:solidFill>
                  <a:srgbClr val="FF0000"/>
                </a:solidFill>
              </a:rPr>
              <a:t>teste</a:t>
            </a:r>
            <a:r>
              <a:rPr lang="pt-BR" dirty="0" smtClean="0"/>
              <a:t> sobre o valor de um dos atributos.</a:t>
            </a:r>
          </a:p>
          <a:p>
            <a:pPr lvl="1"/>
            <a:r>
              <a:rPr lang="pt-BR" dirty="0" smtClean="0"/>
              <a:t>As ramificações a partir de cada nó interno são identificadas (rotuladas) com os valores possíveis do teste. </a:t>
            </a:r>
          </a:p>
          <a:p>
            <a:pPr lvl="1"/>
            <a:r>
              <a:rPr lang="pt-BR" dirty="0" smtClean="0"/>
              <a:t>Cada </a:t>
            </a:r>
            <a:r>
              <a:rPr lang="pt-BR" b="1" dirty="0" smtClean="0"/>
              <a:t>nó folha</a:t>
            </a:r>
            <a:r>
              <a:rPr lang="pt-BR" dirty="0" smtClean="0"/>
              <a:t> especifica o </a:t>
            </a:r>
            <a:r>
              <a:rPr lang="pt-BR" b="1" dirty="0" smtClean="0"/>
              <a:t>valor</a:t>
            </a:r>
            <a:r>
              <a:rPr lang="pt-BR" dirty="0" smtClean="0"/>
              <a:t> a ser retornado se aquela folha for alcançada.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Árvores de decisão - exemplo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90000"/>
              </a:lnSpc>
              <a:buNone/>
            </a:pPr>
            <a:r>
              <a:rPr lang="pt-BR" sz="2100" dirty="0" smtClean="0"/>
              <a:t>Exemplo: seja construir um classificador para decidir se um cliente em potencial deve esperar por uma mesa em um restaurante.</a:t>
            </a:r>
          </a:p>
          <a:p>
            <a:pPr marL="285750" indent="-285750">
              <a:lnSpc>
                <a:spcPct val="90000"/>
              </a:lnSpc>
              <a:buNone/>
            </a:pPr>
            <a:r>
              <a:rPr lang="pt-BR" sz="2100" dirty="0" smtClean="0"/>
              <a:t>Conjunto de dados com os seguintes atributos (características):</a:t>
            </a:r>
          </a:p>
          <a:p>
            <a:pPr marL="600075" lvl="1" indent="-257175">
              <a:lnSpc>
                <a:spcPct val="90000"/>
              </a:lnSpc>
              <a:buFontTx/>
              <a:buAutoNum type="arabicPeriod"/>
            </a:pPr>
            <a:r>
              <a:rPr lang="pt-BR" sz="1800" b="1" i="1" dirty="0" smtClean="0"/>
              <a:t> </a:t>
            </a:r>
            <a:r>
              <a:rPr lang="pt-BR" sz="1800" b="1" i="1" dirty="0" err="1" smtClean="0"/>
              <a:t>Alternate</a:t>
            </a:r>
            <a:r>
              <a:rPr lang="pt-BR" sz="1800" dirty="0" smtClean="0"/>
              <a:t>: há um restaurante alternativo na redondeza?</a:t>
            </a:r>
          </a:p>
          <a:p>
            <a:pPr marL="600075" lvl="1" indent="-257175">
              <a:lnSpc>
                <a:spcPct val="90000"/>
              </a:lnSpc>
              <a:buFontTx/>
              <a:buAutoNum type="arabicPeriod"/>
            </a:pPr>
            <a:r>
              <a:rPr lang="pt-BR" sz="1800" b="1" i="1" dirty="0" smtClean="0"/>
              <a:t> Bar</a:t>
            </a:r>
            <a:r>
              <a:rPr lang="pt-BR" sz="1800" dirty="0" smtClean="0"/>
              <a:t>: existe um bar confortável onde se pode esperar a mesa?</a:t>
            </a:r>
          </a:p>
          <a:p>
            <a:pPr marL="600075" lvl="1" indent="-257175">
              <a:lnSpc>
                <a:spcPct val="90000"/>
              </a:lnSpc>
              <a:buFontTx/>
              <a:buAutoNum type="arabicPeriod"/>
            </a:pPr>
            <a:r>
              <a:rPr lang="pt-BR" sz="1800" b="1" i="1" dirty="0" smtClean="0"/>
              <a:t> </a:t>
            </a:r>
            <a:r>
              <a:rPr lang="pt-BR" sz="1800" b="1" i="1" dirty="0" err="1" smtClean="0"/>
              <a:t>Fri</a:t>
            </a:r>
            <a:r>
              <a:rPr lang="pt-BR" sz="1800" b="1" i="1" dirty="0" smtClean="0"/>
              <a:t>/Sat</a:t>
            </a:r>
            <a:r>
              <a:rPr lang="pt-BR" sz="1800" dirty="0" smtClean="0"/>
              <a:t>: hoje é sexta ou sábado ?</a:t>
            </a:r>
          </a:p>
          <a:p>
            <a:pPr marL="600075" lvl="1" indent="-257175">
              <a:lnSpc>
                <a:spcPct val="90000"/>
              </a:lnSpc>
              <a:buFontTx/>
              <a:buAutoNum type="arabicPeriod"/>
            </a:pPr>
            <a:r>
              <a:rPr lang="pt-BR" sz="1800" b="1" i="1" dirty="0" smtClean="0"/>
              <a:t> </a:t>
            </a:r>
            <a:r>
              <a:rPr lang="pt-BR" sz="1800" b="1" i="1" dirty="0" err="1" smtClean="0"/>
              <a:t>Hungry</a:t>
            </a:r>
            <a:r>
              <a:rPr lang="pt-BR" sz="1800" dirty="0" smtClean="0"/>
              <a:t>: estou com fome?</a:t>
            </a:r>
          </a:p>
          <a:p>
            <a:pPr marL="600075" lvl="1" indent="-257175">
              <a:lnSpc>
                <a:spcPct val="90000"/>
              </a:lnSpc>
              <a:buFontTx/>
              <a:buAutoNum type="arabicPeriod"/>
            </a:pPr>
            <a:r>
              <a:rPr lang="pt-BR" sz="1800" b="1" i="1" dirty="0" smtClean="0"/>
              <a:t> </a:t>
            </a:r>
            <a:r>
              <a:rPr lang="pt-BR" sz="1800" b="1" i="1" dirty="0" err="1" smtClean="0"/>
              <a:t>Patrons</a:t>
            </a:r>
            <a:r>
              <a:rPr lang="pt-BR" sz="1800" dirty="0" smtClean="0"/>
              <a:t>: número de pessoas no restaurante (</a:t>
            </a:r>
            <a:r>
              <a:rPr lang="pt-BR" sz="1800" b="1" i="1" dirty="0" err="1" smtClean="0"/>
              <a:t>None</a:t>
            </a:r>
            <a:r>
              <a:rPr lang="pt-BR" sz="1800" dirty="0" smtClean="0"/>
              <a:t>, </a:t>
            </a:r>
            <a:r>
              <a:rPr lang="pt-BR" sz="1800" b="1" i="1" dirty="0" smtClean="0"/>
              <a:t>Some</a:t>
            </a:r>
            <a:r>
              <a:rPr lang="pt-BR" sz="1800" dirty="0" smtClean="0"/>
              <a:t>, </a:t>
            </a:r>
            <a:r>
              <a:rPr lang="pt-BR" sz="1800" b="1" i="1" dirty="0" err="1" smtClean="0"/>
              <a:t>Full</a:t>
            </a:r>
            <a:r>
              <a:rPr lang="pt-BR" sz="1800" dirty="0" smtClean="0"/>
              <a:t>)</a:t>
            </a:r>
          </a:p>
          <a:p>
            <a:pPr marL="600075" lvl="1" indent="-257175">
              <a:lnSpc>
                <a:spcPct val="90000"/>
              </a:lnSpc>
              <a:buFontTx/>
              <a:buAutoNum type="arabicPeriod"/>
            </a:pPr>
            <a:r>
              <a:rPr lang="pt-BR" sz="1800" b="1" i="1" dirty="0" smtClean="0"/>
              <a:t> </a:t>
            </a:r>
            <a:r>
              <a:rPr lang="pt-BR" sz="1800" b="1" i="1" dirty="0" err="1" smtClean="0"/>
              <a:t>Price</a:t>
            </a:r>
            <a:r>
              <a:rPr lang="pt-BR" sz="1800" dirty="0" smtClean="0"/>
              <a:t>: faixa de preços ($, $$, $$$)</a:t>
            </a:r>
          </a:p>
          <a:p>
            <a:pPr marL="600075" lvl="1" indent="-257175">
              <a:lnSpc>
                <a:spcPct val="90000"/>
              </a:lnSpc>
              <a:buFontTx/>
              <a:buAutoNum type="arabicPeriod"/>
            </a:pPr>
            <a:r>
              <a:rPr lang="pt-BR" sz="1800" b="1" i="1" dirty="0" smtClean="0"/>
              <a:t> </a:t>
            </a:r>
            <a:r>
              <a:rPr lang="pt-BR" sz="1800" b="1" i="1" dirty="0" err="1" smtClean="0"/>
              <a:t>Raining</a:t>
            </a:r>
            <a:r>
              <a:rPr lang="pt-BR" sz="1800" dirty="0" smtClean="0"/>
              <a:t>: está a chover?</a:t>
            </a:r>
          </a:p>
          <a:p>
            <a:pPr marL="600075" lvl="1" indent="-257175">
              <a:lnSpc>
                <a:spcPct val="90000"/>
              </a:lnSpc>
              <a:buFontTx/>
              <a:buAutoNum type="arabicPeriod"/>
            </a:pPr>
            <a:r>
              <a:rPr lang="pt-BR" sz="1800" b="1" i="1" dirty="0" smtClean="0"/>
              <a:t> </a:t>
            </a:r>
            <a:r>
              <a:rPr lang="pt-BR" sz="1800" b="1" i="1" dirty="0" err="1" smtClean="0"/>
              <a:t>Reservation</a:t>
            </a:r>
            <a:r>
              <a:rPr lang="pt-BR" sz="1800" dirty="0" smtClean="0"/>
              <a:t>: temos reserva?</a:t>
            </a:r>
          </a:p>
          <a:p>
            <a:pPr marL="600075" lvl="1" indent="-257175">
              <a:lnSpc>
                <a:spcPct val="90000"/>
              </a:lnSpc>
              <a:buFontTx/>
              <a:buAutoNum type="arabicPeriod"/>
            </a:pPr>
            <a:r>
              <a:rPr lang="pt-BR" sz="1800" b="1" i="1" dirty="0" smtClean="0"/>
              <a:t> </a:t>
            </a:r>
            <a:r>
              <a:rPr lang="pt-BR" sz="1800" b="1" i="1" dirty="0" err="1" smtClean="0"/>
              <a:t>Type</a:t>
            </a:r>
            <a:r>
              <a:rPr lang="pt-BR" sz="1800" dirty="0" smtClean="0"/>
              <a:t>: tipo do restaurante (</a:t>
            </a:r>
            <a:r>
              <a:rPr lang="pt-BR" sz="1800" b="1" i="1" dirty="0" err="1" smtClean="0"/>
              <a:t>French</a:t>
            </a:r>
            <a:r>
              <a:rPr lang="pt-BR" sz="1800" dirty="0" smtClean="0"/>
              <a:t>, </a:t>
            </a:r>
            <a:r>
              <a:rPr lang="pt-BR" sz="1800" b="1" i="1" dirty="0" err="1" smtClean="0"/>
              <a:t>Italian</a:t>
            </a:r>
            <a:r>
              <a:rPr lang="pt-BR" sz="1800" dirty="0" smtClean="0"/>
              <a:t>, </a:t>
            </a:r>
            <a:r>
              <a:rPr lang="pt-BR" sz="1800" b="1" i="1" dirty="0" err="1" smtClean="0"/>
              <a:t>Thai</a:t>
            </a:r>
            <a:r>
              <a:rPr lang="pt-BR" sz="1800" dirty="0" smtClean="0"/>
              <a:t>, </a:t>
            </a:r>
            <a:r>
              <a:rPr lang="pt-BR" sz="1800" b="1" i="1" dirty="0" err="1" smtClean="0"/>
              <a:t>Burger</a:t>
            </a:r>
            <a:r>
              <a:rPr lang="pt-BR" sz="1800" dirty="0" smtClean="0"/>
              <a:t>)</a:t>
            </a:r>
          </a:p>
          <a:p>
            <a:pPr marL="600075" lvl="1" indent="-257175">
              <a:lnSpc>
                <a:spcPct val="90000"/>
              </a:lnSpc>
              <a:buFontTx/>
              <a:buAutoNum type="arabicPeriod"/>
            </a:pPr>
            <a:r>
              <a:rPr lang="pt-BR" sz="1800" dirty="0" smtClean="0"/>
              <a:t> </a:t>
            </a:r>
            <a:r>
              <a:rPr lang="pt-BR" sz="1800" b="1" i="1" dirty="0" err="1" smtClean="0"/>
              <a:t>WaitEstimate</a:t>
            </a:r>
            <a:r>
              <a:rPr lang="pt-BR" sz="1800" dirty="0" smtClean="0"/>
              <a:t>: tempo de espera estimado (0-10, 10-30, 30-60, &gt;60)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r>
              <a:rPr lang="pt-BR" dirty="0" smtClean="0"/>
              <a:t>Árvores </a:t>
            </a:r>
            <a:r>
              <a:rPr lang="pt-BR" dirty="0"/>
              <a:t>de </a:t>
            </a:r>
            <a:r>
              <a:rPr lang="pt-BR" dirty="0" smtClean="0"/>
              <a:t>decisão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203598"/>
            <a:ext cx="7093744" cy="3567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43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pt-BR" dirty="0" smtClean="0"/>
              <a:t>Árvore </a:t>
            </a:r>
            <a:r>
              <a:rPr lang="pt-BR" dirty="0"/>
              <a:t>de </a:t>
            </a:r>
            <a:r>
              <a:rPr lang="pt-BR" dirty="0" smtClean="0"/>
              <a:t>decisão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1203598"/>
            <a:ext cx="5414963" cy="349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809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Expressividade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sz="2000" dirty="0" smtClean="0"/>
              <a:t>Qualquer função booleana pode ser escrita como uma árvore de decisão</a:t>
            </a:r>
          </a:p>
          <a:p>
            <a:pPr>
              <a:lnSpc>
                <a:spcPct val="80000"/>
              </a:lnSpc>
            </a:pPr>
            <a:endParaRPr lang="pt-BR" sz="2000" dirty="0" smtClean="0"/>
          </a:p>
          <a:p>
            <a:pPr>
              <a:lnSpc>
                <a:spcPct val="80000"/>
              </a:lnSpc>
            </a:pPr>
            <a:endParaRPr lang="pt-BR" sz="2000" dirty="0" smtClean="0"/>
          </a:p>
          <a:p>
            <a:pPr>
              <a:lnSpc>
                <a:spcPct val="80000"/>
              </a:lnSpc>
            </a:pPr>
            <a:endParaRPr lang="pt-BR" sz="2000" dirty="0" smtClean="0"/>
          </a:p>
          <a:p>
            <a:pPr>
              <a:lnSpc>
                <a:spcPct val="80000"/>
              </a:lnSpc>
            </a:pPr>
            <a:endParaRPr lang="pt-BR" sz="2000" dirty="0" smtClean="0"/>
          </a:p>
          <a:p>
            <a:pPr>
              <a:lnSpc>
                <a:spcPct val="80000"/>
              </a:lnSpc>
            </a:pPr>
            <a:endParaRPr lang="pt-BR" sz="2000" dirty="0" smtClean="0"/>
          </a:p>
          <a:p>
            <a:pPr>
              <a:lnSpc>
                <a:spcPct val="80000"/>
              </a:lnSpc>
            </a:pPr>
            <a:endParaRPr lang="pt-BR" sz="2000" dirty="0" smtClean="0"/>
          </a:p>
          <a:p>
            <a:pPr>
              <a:lnSpc>
                <a:spcPct val="80000"/>
              </a:lnSpc>
            </a:pPr>
            <a:r>
              <a:rPr lang="pt-BR" sz="2000" dirty="0" smtClean="0"/>
              <a:t>Trivialmente, há uma árvore de decisão consistente para qualquer conjunto de treinamento: um caminho para cada exemplo.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Isso geraria uma representação exponencialmente grande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Devemos procurar por árvores de decisão mais </a:t>
            </a:r>
            <a:r>
              <a:rPr lang="pt-BR" sz="2000" dirty="0" smtClean="0">
                <a:solidFill>
                  <a:srgbClr val="FF0000"/>
                </a:solidFill>
              </a:rPr>
              <a:t>compactas</a:t>
            </a:r>
            <a:r>
              <a:rPr lang="pt-BR" sz="2000" dirty="0" smtClean="0">
                <a:solidFill>
                  <a:schemeClr val="accent2"/>
                </a:solidFill>
              </a:rPr>
              <a:t>.</a:t>
            </a:r>
            <a:endParaRPr lang="pt-BR" sz="2000" dirty="0" smtClean="0"/>
          </a:p>
        </p:txBody>
      </p:sp>
      <p:pic>
        <p:nvPicPr>
          <p:cNvPr id="5" name="Picture 4" descr="xor-decision-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35646"/>
            <a:ext cx="4831432" cy="145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>
            <a:normAutofit/>
          </a:bodyPr>
          <a:lstStyle/>
          <a:p>
            <a:r>
              <a:rPr lang="pt-BR" dirty="0" smtClean="0"/>
              <a:t>Algoritmo DTL (</a:t>
            </a:r>
            <a:r>
              <a:rPr lang="pt-BR" sz="3600" i="1" dirty="0" err="1" smtClean="0"/>
              <a:t>Decision</a:t>
            </a:r>
            <a:r>
              <a:rPr lang="pt-BR" sz="3600" i="1" dirty="0" smtClean="0"/>
              <a:t> </a:t>
            </a:r>
            <a:r>
              <a:rPr lang="pt-BR" sz="3600" i="1" dirty="0" err="1" smtClean="0"/>
              <a:t>Tree</a:t>
            </a:r>
            <a:r>
              <a:rPr lang="pt-BR" sz="3600" i="1" dirty="0" smtClean="0"/>
              <a:t> </a:t>
            </a:r>
            <a:r>
              <a:rPr lang="pt-BR" sz="3600" i="1" dirty="0" err="1" smtClean="0"/>
              <a:t>Learning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1" y="1220720"/>
            <a:ext cx="7136606" cy="351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197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20581</TotalTime>
  <Words>1241</Words>
  <Application>Microsoft Macintosh PowerPoint</Application>
  <PresentationFormat>On-screen Show (16:9)</PresentationFormat>
  <Paragraphs>134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Mediano</vt:lpstr>
      <vt:lpstr>Equação</vt:lpstr>
      <vt:lpstr>Aprendizado de Máquina</vt:lpstr>
      <vt:lpstr>Árvores de decisão</vt:lpstr>
      <vt:lpstr>Aprendizagem em árvores de decisão</vt:lpstr>
      <vt:lpstr>Árvores de decisão</vt:lpstr>
      <vt:lpstr>Árvores de decisão - exemplo</vt:lpstr>
      <vt:lpstr>Árvores de decisão - exemplo</vt:lpstr>
      <vt:lpstr>Árvore de decisão - exemplo</vt:lpstr>
      <vt:lpstr>Expressividade</vt:lpstr>
      <vt:lpstr>Algoritmo DTL (Decision Tree Learning)</vt:lpstr>
      <vt:lpstr>Escolha de atributos (CHOOSE-ATTRIBUTE)</vt:lpstr>
      <vt:lpstr>Escolha de atributos (CHOOSE-ATTRIBUTE)</vt:lpstr>
      <vt:lpstr>Como definir o que é um atributo melhor?</vt:lpstr>
      <vt:lpstr>Como definir o que é um atributo melhor?</vt:lpstr>
      <vt:lpstr>Teoria da Informação </vt:lpstr>
      <vt:lpstr>Entropia</vt:lpstr>
      <vt:lpstr>Ganho de Informação (Information Gain)</vt:lpstr>
      <vt:lpstr>Exemplo: Ganho de Informação</vt:lpstr>
      <vt:lpstr>Exemplo: Ganho de Informação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 Bezerra</cp:lastModifiedBy>
  <cp:revision>1562</cp:revision>
  <dcterms:modified xsi:type="dcterms:W3CDTF">2018-07-26T16:35:47Z</dcterms:modified>
</cp:coreProperties>
</file>