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493" r:id="rId2"/>
    <p:sldId id="571" r:id="rId3"/>
    <p:sldId id="682" r:id="rId4"/>
    <p:sldId id="662" r:id="rId5"/>
    <p:sldId id="663" r:id="rId6"/>
    <p:sldId id="637" r:id="rId7"/>
    <p:sldId id="638" r:id="rId8"/>
    <p:sldId id="639" r:id="rId9"/>
    <p:sldId id="640" r:id="rId10"/>
    <p:sldId id="642" r:id="rId11"/>
    <p:sldId id="641" r:id="rId12"/>
    <p:sldId id="643" r:id="rId13"/>
    <p:sldId id="644" r:id="rId14"/>
    <p:sldId id="645" r:id="rId15"/>
    <p:sldId id="646" r:id="rId16"/>
    <p:sldId id="647" r:id="rId17"/>
    <p:sldId id="648" r:id="rId18"/>
    <p:sldId id="649" r:id="rId19"/>
    <p:sldId id="650" r:id="rId20"/>
    <p:sldId id="651" r:id="rId21"/>
    <p:sldId id="652" r:id="rId22"/>
    <p:sldId id="653" r:id="rId23"/>
    <p:sldId id="654" r:id="rId24"/>
    <p:sldId id="655" r:id="rId25"/>
    <p:sldId id="656" r:id="rId26"/>
    <p:sldId id="658" r:id="rId27"/>
    <p:sldId id="659" r:id="rId28"/>
    <p:sldId id="657" r:id="rId29"/>
    <p:sldId id="660" r:id="rId30"/>
    <p:sldId id="683" r:id="rId31"/>
    <p:sldId id="661" r:id="rId32"/>
    <p:sldId id="664" r:id="rId33"/>
    <p:sldId id="665" r:id="rId34"/>
    <p:sldId id="666" r:id="rId35"/>
    <p:sldId id="667" r:id="rId36"/>
    <p:sldId id="668" r:id="rId37"/>
    <p:sldId id="669" r:id="rId38"/>
    <p:sldId id="670" r:id="rId39"/>
    <p:sldId id="671" r:id="rId40"/>
    <p:sldId id="684" r:id="rId41"/>
    <p:sldId id="672" r:id="rId42"/>
    <p:sldId id="673" r:id="rId43"/>
    <p:sldId id="674" r:id="rId44"/>
    <p:sldId id="681" r:id="rId45"/>
    <p:sldId id="676" r:id="rId46"/>
    <p:sldId id="685" r:id="rId47"/>
    <p:sldId id="687" r:id="rId48"/>
    <p:sldId id="686" r:id="rId49"/>
    <p:sldId id="678" r:id="rId50"/>
    <p:sldId id="679" r:id="rId51"/>
    <p:sldId id="680" r:id="rId5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D033"/>
    <a:srgbClr val="00CCFF"/>
    <a:srgbClr val="558BFF"/>
    <a:srgbClr val="00B0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22" autoAdjust="0"/>
  </p:normalViewPr>
  <p:slideViewPr>
    <p:cSldViewPr>
      <p:cViewPr varScale="1">
        <p:scale>
          <a:sx n="105" d="100"/>
          <a:sy n="105" d="100"/>
        </p:scale>
        <p:origin x="-522" y="-8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20/11/2017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685817" indent="-263776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055103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477145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899186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321227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743269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165310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87351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FDEB5F0-2C57-4E68-87EA-602EC4AFCA0E}" type="slidenum">
              <a:rPr lang="en-GB" altLang="pt-BR" sz="1200">
                <a:solidFill>
                  <a:srgbClr val="000000"/>
                </a:solidFill>
              </a:rPr>
              <a:pPr eaLnBrk="1" hangingPunct="1"/>
              <a:t>1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600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8156" tIns="44078" rIns="88156" bIns="44078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337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020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gi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600200"/>
          </a:xfrm>
        </p:spPr>
        <p:txBody>
          <a:bodyPr/>
          <a:lstStyle/>
          <a:p>
            <a:pPr algn="ctr" eaLnBrk="1" hangingPunct="1"/>
            <a:r>
              <a:rPr lang="pt-BR" altLang="pt-BR" sz="4200" dirty="0" smtClean="0">
                <a:solidFill>
                  <a:schemeClr val="accent2"/>
                </a:solidFill>
              </a:rPr>
              <a:t>Aprendizado de Máquina</a:t>
            </a:r>
            <a:endParaRPr lang="pt-BR" altLang="pt-BR" sz="26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914650"/>
            <a:ext cx="7848600" cy="13144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altLang="pt-BR" dirty="0" smtClean="0"/>
              <a:t>Prof. Eduardo Bezerra </a:t>
            </a:r>
          </a:p>
          <a:p>
            <a:pPr eaLnBrk="1" hangingPunct="1"/>
            <a:r>
              <a:rPr lang="pt-BR" altLang="pt-BR" dirty="0" smtClean="0"/>
              <a:t>ebezerra@cefet-rj.br</a:t>
            </a:r>
          </a:p>
          <a:p>
            <a:pPr eaLnBrk="1" hangingPunct="1"/>
            <a:r>
              <a:rPr lang="pt-BR" altLang="pt-BR" dirty="0" smtClean="0"/>
              <a:t>CEFET/RJ - PPCIC</a:t>
            </a:r>
          </a:p>
        </p:txBody>
      </p:sp>
      <p:pic>
        <p:nvPicPr>
          <p:cNvPr id="6" name="Picture 2" descr="https://assets.bwbx.io/images/users/iqjWHBFdfxIU/i64kX6gcsh2U/v0/1000x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810" y="2643758"/>
            <a:ext cx="2590686" cy="1725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90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Notação - 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Considerando os dados acima, quais os valores abaixo? </a:t>
            </a:r>
            <a:endParaRPr lang="pt-B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419622"/>
            <a:ext cx="6219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3631913"/>
            <a:ext cx="2685678" cy="51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4443958"/>
            <a:ext cx="5076428" cy="3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Formulação do Problema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Entrada: um conjunto de treinamento na forma das matrizes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Problema de recomendação</a:t>
            </a:r>
            <a:r>
              <a:rPr lang="pt-BR" dirty="0" smtClean="0"/>
              <a:t>: predizer os </a:t>
            </a:r>
            <a:r>
              <a:rPr lang="pt-BR" u="sng" dirty="0" smtClean="0"/>
              <a:t>valores indefinidos</a:t>
            </a:r>
            <a:r>
              <a:rPr lang="pt-BR" dirty="0" smtClean="0"/>
              <a:t> na matriz de avaliações</a:t>
            </a:r>
            <a:endParaRPr lang="pt-B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2139702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2139702"/>
            <a:ext cx="838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3795886"/>
            <a:ext cx="766192" cy="4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Em que estudamos a recomendação baseada em conteúdo (</a:t>
            </a:r>
            <a:r>
              <a:rPr lang="pt-BR" i="1" dirty="0" err="1" smtClean="0"/>
              <a:t>Content</a:t>
            </a:r>
            <a:r>
              <a:rPr lang="pt-BR" i="1" dirty="0" smtClean="0"/>
              <a:t> </a:t>
            </a:r>
            <a:r>
              <a:rPr lang="pt-BR" i="1" dirty="0" err="1" smtClean="0"/>
              <a:t>Based</a:t>
            </a:r>
            <a:r>
              <a:rPr lang="pt-BR" i="1" dirty="0" smtClean="0"/>
              <a:t> </a:t>
            </a:r>
            <a:r>
              <a:rPr lang="pt-BR" i="1" dirty="0" err="1" smtClean="0"/>
              <a:t>Recomendation</a:t>
            </a:r>
            <a:r>
              <a:rPr lang="pt-BR" i="1" dirty="0" smtClean="0"/>
              <a:t>, CBR</a:t>
            </a:r>
            <a:r>
              <a:rPr lang="pt-BR" dirty="0" smtClean="0"/>
              <a:t>), </a:t>
            </a:r>
            <a:r>
              <a:rPr lang="pt-BR" dirty="0" smtClean="0"/>
              <a:t>na qual considera-se a existência de um vetor de características para cada item a ser recomendado.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Recomendação Baseada em Conteúdo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Recomendação Baseada em Conteúdo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491630"/>
            <a:ext cx="783845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o 14"/>
          <p:cNvGrpSpPr/>
          <p:nvPr/>
        </p:nvGrpSpPr>
        <p:grpSpPr>
          <a:xfrm>
            <a:off x="3597796" y="2615183"/>
            <a:ext cx="4637087" cy="2280568"/>
            <a:chOff x="3597796" y="2615183"/>
            <a:chExt cx="4637087" cy="2280568"/>
          </a:xfrm>
        </p:grpSpPr>
        <p:grpSp>
          <p:nvGrpSpPr>
            <p:cNvPr id="13" name="Grupo 12"/>
            <p:cNvGrpSpPr/>
            <p:nvPr/>
          </p:nvGrpSpPr>
          <p:grpSpPr>
            <a:xfrm>
              <a:off x="3597796" y="2615183"/>
              <a:ext cx="4637087" cy="1559793"/>
              <a:chOff x="3597796" y="2615183"/>
              <a:chExt cx="4637087" cy="1559793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3597796" y="3022848"/>
                <a:ext cx="360040" cy="36004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7865318" y="3013323"/>
                <a:ext cx="360040" cy="36004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7874843" y="3814936"/>
                <a:ext cx="360040" cy="36004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6444208" y="2615183"/>
                <a:ext cx="360040" cy="36004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5028431" y="2624708"/>
                <a:ext cx="360040" cy="36004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4" name="Retângulo 13"/>
            <p:cNvSpPr/>
            <p:nvPr/>
          </p:nvSpPr>
          <p:spPr>
            <a:xfrm>
              <a:off x="3707904" y="4587974"/>
              <a:ext cx="28103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Como determinar esses valores?</a:t>
              </a:r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Recomendação Baseada em Conteúdo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Na CBR, consideramos que cada filme (item) está associado a um </a:t>
            </a:r>
            <a:r>
              <a:rPr lang="pt-BR" dirty="0" smtClean="0">
                <a:solidFill>
                  <a:srgbClr val="FF0000"/>
                </a:solidFill>
              </a:rPr>
              <a:t>vetor de características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8189" y="2391891"/>
            <a:ext cx="22002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2455341"/>
            <a:ext cx="5822234" cy="203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Recomendação Baseada em Conteúdo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3959482"/>
            <a:ext cx="1373882" cy="10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8189" y="1347614"/>
            <a:ext cx="22002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1411064"/>
            <a:ext cx="5822234" cy="203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876256" y="1995686"/>
            <a:ext cx="144016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5542907" y="4352205"/>
            <a:ext cx="2133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vetor de </a:t>
            </a:r>
            <a:r>
              <a:rPr lang="pt-BR" dirty="0" smtClean="0">
                <a:solidFill>
                  <a:srgbClr val="FF0000"/>
                </a:solidFill>
              </a:rPr>
              <a:t>características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para o primeiro exemplo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Recomendação Baseada em Conteúdo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Para cada usuário j, , devemos aprender um vetor de parâmetros               . </a:t>
            </a:r>
          </a:p>
          <a:p>
            <a:r>
              <a:rPr lang="pt-BR" dirty="0" smtClean="0"/>
              <a:t>Após isso, podemos predizer a avaliação do usuário j  para o filme i computando:</a:t>
            </a:r>
            <a:endParaRPr lang="pt-B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6010" y="1252842"/>
            <a:ext cx="288032" cy="45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736" y="2697763"/>
            <a:ext cx="288032" cy="45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9976" y="2694806"/>
            <a:ext cx="257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3928" y="3219822"/>
            <a:ext cx="1457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1652" y="1671442"/>
            <a:ext cx="1361877" cy="44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2286000" y="43719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Nesse modelo, predizer as avaliações de um usuário é um </a:t>
            </a:r>
            <a:r>
              <a:rPr lang="pt-BR" sz="16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problema de regressão linear</a:t>
            </a:r>
            <a:r>
              <a:rPr lang="pt-BR" sz="900" dirty="0" smtClean="0"/>
              <a:t>.</a:t>
            </a:r>
            <a:endParaRPr lang="pt-B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Recomendação Baseada em Conteúdo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Em geral, para o usuário j, , desejamos resolver o seguinte problema de minimização:</a:t>
            </a:r>
            <a:endParaRPr lang="pt-BR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2230363"/>
            <a:ext cx="70294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804" y="1252842"/>
            <a:ext cx="288032" cy="45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 Explicativo 2 6"/>
          <p:cNvSpPr/>
          <p:nvPr/>
        </p:nvSpPr>
        <p:spPr>
          <a:xfrm>
            <a:off x="2267744" y="4083918"/>
            <a:ext cx="2016224" cy="720080"/>
          </a:xfrm>
          <a:prstGeom prst="borderCallout2">
            <a:avLst>
              <a:gd name="adj1" fmla="val 18750"/>
              <a:gd name="adj2" fmla="val -2381"/>
              <a:gd name="adj3" fmla="val 18750"/>
              <a:gd name="adj4" fmla="val -16667"/>
              <a:gd name="adj5" fmla="val -116946"/>
              <a:gd name="adj6" fmla="val 17655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Somatório considera apenas os </a:t>
            </a:r>
            <a:r>
              <a:rPr lang="pt-BR" i="1" dirty="0" smtClean="0">
                <a:latin typeface="Baskerville"/>
                <a:cs typeface="Baskerville"/>
              </a:rPr>
              <a:t>m</a:t>
            </a:r>
            <a:r>
              <a:rPr lang="pt-BR" baseline="30000" dirty="0" smtClean="0"/>
              <a:t>( </a:t>
            </a:r>
            <a:r>
              <a:rPr lang="pt-BR" i="1" baseline="30000" dirty="0" err="1" smtClean="0">
                <a:latin typeface="Baskerville"/>
                <a:cs typeface="Baskerville"/>
              </a:rPr>
              <a:t>j</a:t>
            </a:r>
            <a:r>
              <a:rPr lang="pt-BR" i="1" baseline="30000" dirty="0" smtClean="0">
                <a:latin typeface="Baskerville"/>
                <a:cs typeface="Baskerville"/>
              </a:rPr>
              <a:t> </a:t>
            </a:r>
            <a:r>
              <a:rPr lang="pt-BR" baseline="30000" dirty="0" smtClean="0"/>
              <a:t>)</a:t>
            </a:r>
            <a:r>
              <a:rPr lang="pt-BR" dirty="0" smtClean="0"/>
              <a:t> itens que o usuário </a:t>
            </a:r>
            <a:r>
              <a:rPr lang="pt-BR" i="1" dirty="0" err="1" smtClean="0">
                <a:latin typeface="Baskerville"/>
                <a:cs typeface="Baskerville"/>
              </a:rPr>
              <a:t>j</a:t>
            </a:r>
            <a:r>
              <a:rPr lang="pt-BR" dirty="0" smtClean="0"/>
              <a:t> avaliou</a:t>
            </a:r>
            <a:endParaRPr lang="pt-BR" dirty="0"/>
          </a:p>
        </p:txBody>
      </p:sp>
      <p:sp>
        <p:nvSpPr>
          <p:cNvPr id="9" name="Texto Explicativo 2 8"/>
          <p:cNvSpPr/>
          <p:nvPr/>
        </p:nvSpPr>
        <p:spPr>
          <a:xfrm>
            <a:off x="6516216" y="4299942"/>
            <a:ext cx="2555776" cy="792088"/>
          </a:xfrm>
          <a:prstGeom prst="borderCallout2">
            <a:avLst>
              <a:gd name="adj1" fmla="val 20013"/>
              <a:gd name="adj2" fmla="val -1290"/>
              <a:gd name="adj3" fmla="val 18750"/>
              <a:gd name="adj4" fmla="val -16667"/>
              <a:gd name="adj5" fmla="val -131558"/>
              <a:gd name="adj6" fmla="val 9016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</a:t>
            </a:r>
            <a:r>
              <a:rPr lang="pt-BR" dirty="0" smtClean="0"/>
              <a:t>egularização não considera o primeiro componente do vetor de parâmetros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Recomendação Baseada em Conteúdo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Considerando que       é uma constante, podemos reescrever a expressão anterior.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x-none" dirty="0" smtClean="0"/>
              <a:t>Resultado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1221704"/>
            <a:ext cx="669627" cy="45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8288" y="3708623"/>
            <a:ext cx="6067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275" y="2230363"/>
            <a:ext cx="70294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Recomendação Baseada em Conteúdo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Para considerar o aprendizado dos parâmetros para </a:t>
            </a:r>
            <a:r>
              <a:rPr lang="pt-BR" dirty="0" smtClean="0">
                <a:solidFill>
                  <a:srgbClr val="FF0000"/>
                </a:solidFill>
              </a:rPr>
              <a:t>todos</a:t>
            </a:r>
            <a:r>
              <a:rPr lang="pt-BR" dirty="0" smtClean="0"/>
              <a:t> os </a:t>
            </a:r>
            <a:r>
              <a:rPr lang="pt-BR" i="1" dirty="0" smtClean="0">
                <a:latin typeface="Baskerville"/>
                <a:cs typeface="Baskerville"/>
              </a:rPr>
              <a:t>n</a:t>
            </a:r>
            <a:r>
              <a:rPr lang="pt-BR" i="1" baseline="-25000" dirty="0" smtClean="0">
                <a:latin typeface="Baskerville"/>
                <a:cs typeface="Baskerville"/>
              </a:rPr>
              <a:t>u</a:t>
            </a:r>
            <a:r>
              <a:rPr lang="pt-BR" baseline="30000" dirty="0" smtClean="0"/>
              <a:t> </a:t>
            </a:r>
            <a:r>
              <a:rPr lang="pt-BR" dirty="0" smtClean="0"/>
              <a:t>usuários, a expressão de minimização se transforma em:</a:t>
            </a:r>
            <a:endParaRPr lang="pt-B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895203"/>
            <a:ext cx="7600950" cy="828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10644"/>
            <a:ext cx="8610600" cy="857250"/>
          </a:xfrm>
        </p:spPr>
        <p:txBody>
          <a:bodyPr>
            <a:normAutofit/>
          </a:bodyPr>
          <a:lstStyle/>
          <a:p>
            <a:r>
              <a:rPr lang="pt-BR" dirty="0" smtClean="0"/>
              <a:t>Sistemas de Recomendação</a:t>
            </a:r>
            <a:endParaRPr lang="pt-BR" altLang="pt-B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5602" name="Picture 2" descr="Image result for recommender syste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296457"/>
            <a:ext cx="3096344" cy="2635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09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Recomendação Baseada em Conteúdo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Sendo assim, dada a função objetivo abaixo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/>
              <a:t>p</a:t>
            </a:r>
            <a:r>
              <a:rPr lang="pt-BR" dirty="0" smtClean="0"/>
              <a:t>odemos aplicar o GD para minimiza-la:</a:t>
            </a:r>
            <a:endParaRPr lang="pt-B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3424847"/>
            <a:ext cx="5529461" cy="13071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851670"/>
            <a:ext cx="7600950" cy="828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Em que estudamos a resolução do problema de recomendação por meio da Filtragem Colaborativa (</a:t>
            </a:r>
            <a:r>
              <a:rPr lang="pt-BR" i="1" dirty="0" err="1" smtClean="0"/>
              <a:t>Colaborative</a:t>
            </a:r>
            <a:r>
              <a:rPr lang="pt-BR" i="1" dirty="0" smtClean="0"/>
              <a:t> </a:t>
            </a:r>
            <a:r>
              <a:rPr lang="pt-BR" i="1" dirty="0" err="1"/>
              <a:t>F</a:t>
            </a:r>
            <a:r>
              <a:rPr lang="pt-BR" i="1" dirty="0" err="1" smtClean="0"/>
              <a:t>iltering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Filtragem Colaborativa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21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Filtragem Colaborativa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Essa abordagem tem a vantagem de realizar o que chamamos de </a:t>
            </a:r>
            <a:r>
              <a:rPr lang="pt-BR" dirty="0" smtClean="0">
                <a:solidFill>
                  <a:srgbClr val="FF0000"/>
                </a:solidFill>
              </a:rPr>
              <a:t>aprendizado de características</a:t>
            </a:r>
            <a:r>
              <a:rPr lang="pt-BR" dirty="0" smtClean="0"/>
              <a:t> (</a:t>
            </a:r>
            <a:r>
              <a:rPr lang="pt-BR" i="1" dirty="0" err="1" smtClean="0"/>
              <a:t>feature</a:t>
            </a:r>
            <a:r>
              <a:rPr lang="pt-BR" i="1" dirty="0" smtClean="0"/>
              <a:t> </a:t>
            </a:r>
            <a:r>
              <a:rPr lang="pt-BR" i="1" dirty="0" err="1" smtClean="0"/>
              <a:t>learning</a:t>
            </a:r>
            <a:r>
              <a:rPr lang="pt-BR" i="1" dirty="0" smtClean="0"/>
              <a:t>, </a:t>
            </a:r>
            <a:r>
              <a:rPr lang="pt-BR" i="1" dirty="0" err="1" smtClean="0"/>
              <a:t>representation</a:t>
            </a:r>
            <a:r>
              <a:rPr lang="pt-BR" i="1" dirty="0" smtClean="0"/>
              <a:t> </a:t>
            </a:r>
            <a:r>
              <a:rPr lang="pt-BR" i="1" dirty="0" err="1" smtClean="0"/>
              <a:t>learning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2" name="Rectangle 1"/>
          <p:cNvSpPr/>
          <p:nvPr/>
        </p:nvSpPr>
        <p:spPr>
          <a:xfrm>
            <a:off x="2286000" y="291552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In machine learning, feature learning or representation </a:t>
            </a:r>
            <a:r>
              <a:rPr lang="en-US" i="1" dirty="0" smtClean="0"/>
              <a:t>learning </a:t>
            </a:r>
            <a:r>
              <a:rPr lang="en-US" i="1" dirty="0"/>
              <a:t>is a set of techniques that allows a system to automatically discover the representations needed for feature detection or classification from raw data. This replaces manual feature engineering and allows a machine to both learn the features and use them to perform a specific task</a:t>
            </a:r>
            <a:r>
              <a:rPr lang="en-US" i="1" dirty="0" smtClean="0"/>
              <a:t>.</a:t>
            </a:r>
          </a:p>
          <a:p>
            <a:pPr algn="r"/>
            <a:r>
              <a:rPr lang="en-US" i="1" dirty="0" smtClean="0"/>
              <a:t>--Wikipedia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de Motivação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615" y="1344910"/>
            <a:ext cx="77438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228184" y="4281358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A tarefa de construir características para cada item é trabalhosa e consome tempo.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have esquerda 7"/>
          <p:cNvSpPr/>
          <p:nvPr/>
        </p:nvSpPr>
        <p:spPr>
          <a:xfrm rot="16200000">
            <a:off x="7308512" y="3255826"/>
            <a:ext cx="432048" cy="1656184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de Motivação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Vamos presumir que os vetores de características são </a:t>
            </a:r>
            <a:r>
              <a:rPr lang="pt-BR" u="sng" dirty="0" smtClean="0"/>
              <a:t>desconhecidos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525" y="2267689"/>
            <a:ext cx="7216899" cy="253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de Motivação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75856"/>
          </a:xfrm>
        </p:spPr>
        <p:txBody>
          <a:bodyPr>
            <a:normAutofit/>
          </a:bodyPr>
          <a:lstStyle/>
          <a:p>
            <a:r>
              <a:rPr lang="pt-BR" dirty="0" smtClean="0"/>
              <a:t>Vamos considerar que são conhecidos os vetores de parâmetros para cada usuário.</a:t>
            </a:r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Podem ter sido fornecidos pelos próprios usuários.</a:t>
            </a:r>
          </a:p>
          <a:p>
            <a:r>
              <a:rPr lang="pt-BR" dirty="0" smtClean="0"/>
              <a:t>De posse desses dados, é possível determinar os valores de </a:t>
            </a:r>
            <a:r>
              <a:rPr lang="pt-BR" i="1" dirty="0" smtClean="0">
                <a:latin typeface="Baskerville"/>
                <a:cs typeface="Baskerville"/>
              </a:rPr>
              <a:t>x</a:t>
            </a:r>
            <a:r>
              <a:rPr lang="pt-BR" i="1" baseline="-25000" dirty="0" smtClean="0">
                <a:latin typeface="Baskerville"/>
                <a:cs typeface="Baskerville"/>
              </a:rPr>
              <a:t>1</a:t>
            </a:r>
            <a:r>
              <a:rPr lang="pt-BR" dirty="0" smtClean="0"/>
              <a:t> e </a:t>
            </a:r>
            <a:r>
              <a:rPr lang="pt-BR" i="1" dirty="0" smtClean="0">
                <a:latin typeface="Baskerville"/>
                <a:cs typeface="Baskerville"/>
              </a:rPr>
              <a:t>x</a:t>
            </a:r>
            <a:r>
              <a:rPr lang="pt-BR" i="1" baseline="-25000" dirty="0" smtClean="0">
                <a:latin typeface="Baskerville"/>
                <a:cs typeface="Baskerville"/>
              </a:rPr>
              <a:t>2</a:t>
            </a:r>
            <a:r>
              <a:rPr lang="pt-BR" dirty="0" smtClean="0"/>
              <a:t> para cada filme...</a:t>
            </a:r>
            <a:endParaRPr lang="pt-BR" dirty="0"/>
          </a:p>
        </p:txBody>
      </p:sp>
      <p:pic>
        <p:nvPicPr>
          <p:cNvPr id="57346" name="Picture 2" descr="C:\Users\Eduardo\Documents\Machine_learning_complete\16_Recommender_Systems_files\Image [12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211710"/>
            <a:ext cx="56864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Formalização (para um item)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Dados</a:t>
            </a:r>
          </a:p>
          <a:p>
            <a:endParaRPr lang="pt-BR" dirty="0" smtClean="0"/>
          </a:p>
          <a:p>
            <a:r>
              <a:rPr lang="pt-BR" dirty="0" smtClean="0"/>
              <a:t>Para aprender       (i.e., o vetor de características para o item </a:t>
            </a:r>
            <a:r>
              <a:rPr lang="pt-BR" i="1" dirty="0" err="1" smtClean="0">
                <a:latin typeface="Baskerville"/>
                <a:cs typeface="Baskerville"/>
              </a:rPr>
              <a:t>i</a:t>
            </a:r>
            <a:r>
              <a:rPr lang="pt-BR" dirty="0" smtClean="0"/>
              <a:t>), devemos resolver:</a:t>
            </a:r>
          </a:p>
          <a:p>
            <a:endParaRPr lang="pt-B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3401541"/>
            <a:ext cx="6029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1707654"/>
            <a:ext cx="2511723" cy="55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3481" y="2331911"/>
            <a:ext cx="45277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Formalização (para todos os itens)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Dados</a:t>
            </a:r>
          </a:p>
          <a:p>
            <a:endParaRPr lang="pt-BR" dirty="0" smtClean="0"/>
          </a:p>
          <a:p>
            <a:r>
              <a:rPr lang="pt-BR" dirty="0" smtClean="0"/>
              <a:t>Para aprender       , 		 </a:t>
            </a:r>
            <a:r>
              <a:rPr lang="pt-BR" dirty="0"/>
              <a:t>(i.e., </a:t>
            </a:r>
            <a:r>
              <a:rPr lang="pt-BR" dirty="0" smtClean="0"/>
              <a:t>todos os vetores </a:t>
            </a:r>
            <a:r>
              <a:rPr lang="pt-BR" dirty="0"/>
              <a:t>de </a:t>
            </a:r>
            <a:r>
              <a:rPr lang="pt-BR" dirty="0" smtClean="0"/>
              <a:t>características), devemos resolver:</a:t>
            </a:r>
          </a:p>
          <a:p>
            <a:endParaRPr lang="pt-BR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1707654"/>
            <a:ext cx="2511723" cy="55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542506"/>
            <a:ext cx="7886435" cy="97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5963" y="2319338"/>
            <a:ext cx="2044625" cy="41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Aprendizagem alternada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Na CBR, vimos que, dados		        , é possível aprender os parâmetros </a:t>
            </a:r>
          </a:p>
          <a:p>
            <a:r>
              <a:rPr lang="pt-BR" dirty="0" smtClean="0"/>
              <a:t>Por outro lado, acabamos de ver que, dados os parâmetros			, é possível aprender as características  		    .</a:t>
            </a:r>
          </a:p>
          <a:p>
            <a:r>
              <a:rPr lang="pt-BR" dirty="0" smtClean="0"/>
              <a:t>Com base nisso, um algoritmo básico de filtragem colaborativa pode ser construído...</a:t>
            </a: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237506"/>
            <a:ext cx="2044625" cy="41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682254"/>
            <a:ext cx="2511723" cy="55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400" y="2618358"/>
            <a:ext cx="2511723" cy="55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2095" y="3147814"/>
            <a:ext cx="2044625" cy="41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Aprendizagem alternada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Algoritmo Básico para CF:</a:t>
            </a:r>
          </a:p>
          <a:p>
            <a:pPr lvl="1"/>
            <a:r>
              <a:rPr lang="pt-BR" dirty="0" smtClean="0"/>
              <a:t>Iniciar 			    de forma aleatória.</a:t>
            </a:r>
          </a:p>
          <a:p>
            <a:pPr lvl="1"/>
            <a:r>
              <a:rPr lang="pt-BR" dirty="0" smtClean="0"/>
              <a:t>Computar                         usando os        atuais</a:t>
            </a:r>
          </a:p>
          <a:p>
            <a:pPr lvl="1"/>
            <a:r>
              <a:rPr lang="pt-BR" dirty="0" smtClean="0"/>
              <a:t>Computar 		         usando os       atuais</a:t>
            </a:r>
          </a:p>
          <a:p>
            <a:pPr lvl="1"/>
            <a:r>
              <a:rPr lang="pt-BR" dirty="0" smtClean="0"/>
              <a:t>....</a:t>
            </a:r>
          </a:p>
          <a:p>
            <a:r>
              <a:rPr lang="pt-BR" dirty="0" smtClean="0"/>
              <a:t>Esse algoritmo otimiza </a:t>
            </a:r>
            <a:r>
              <a:rPr lang="pt-BR" dirty="0" smtClean="0">
                <a:solidFill>
                  <a:srgbClr val="FF0000"/>
                </a:solidFill>
              </a:rPr>
              <a:t>alternadamente</a:t>
            </a:r>
            <a:r>
              <a:rPr lang="pt-BR" dirty="0" smtClean="0"/>
              <a:t> os vetores de parâmetros e de características.</a:t>
            </a:r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685" y="1666249"/>
            <a:ext cx="2511723" cy="55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4392" y="2231723"/>
            <a:ext cx="2044625" cy="41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2273" y="2173610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3516" y="2618358"/>
            <a:ext cx="561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2640453"/>
            <a:ext cx="2511723" cy="55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200" dirty="0"/>
              <a:t>Formulação do </a:t>
            </a:r>
            <a:r>
              <a:rPr lang="pt-BR" sz="3200" dirty="0" smtClean="0"/>
              <a:t>Problema</a:t>
            </a:r>
          </a:p>
          <a:p>
            <a:r>
              <a:rPr lang="pt-BR" sz="3200" dirty="0"/>
              <a:t>Recomendação Baseada em </a:t>
            </a:r>
            <a:r>
              <a:rPr lang="pt-BR" sz="3200" dirty="0" smtClean="0"/>
              <a:t>Conteúdo</a:t>
            </a:r>
          </a:p>
          <a:p>
            <a:r>
              <a:rPr lang="pt-BR" sz="3200" dirty="0"/>
              <a:t>Filtragem </a:t>
            </a:r>
            <a:r>
              <a:rPr lang="pt-BR" sz="3200" dirty="0" smtClean="0"/>
              <a:t>Colaborativa</a:t>
            </a:r>
          </a:p>
          <a:p>
            <a:r>
              <a:rPr lang="pt-BR" sz="3200" dirty="0"/>
              <a:t>Vetorização (da Filtragem Colaborativa) </a:t>
            </a:r>
            <a:endParaRPr lang="pt-BR" sz="3200" dirty="0" smtClean="0"/>
          </a:p>
          <a:p>
            <a:r>
              <a:rPr lang="pt-BR" sz="3200" dirty="0"/>
              <a:t>Encontrando Itens </a:t>
            </a:r>
            <a:r>
              <a:rPr lang="pt-BR" sz="3200" dirty="0" smtClean="0"/>
              <a:t>Relacionados</a:t>
            </a:r>
          </a:p>
          <a:p>
            <a:r>
              <a:rPr lang="pt-BR" sz="3200" dirty="0" smtClean="0"/>
              <a:t>Normalização </a:t>
            </a:r>
            <a:r>
              <a:rPr lang="pt-BR" sz="3200" dirty="0"/>
              <a:t>pela Média</a:t>
            </a:r>
          </a:p>
        </p:txBody>
      </p:sp>
    </p:spTree>
    <p:extLst>
      <p:ext uri="{BB962C8B-B14F-4D97-AF65-F5344CB8AC3E}">
        <p14:creationId xmlns:p14="http://schemas.microsoft.com/office/powerpoint/2010/main" xmlns="" val="586841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Aprendizagem simultânea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algoritmo</a:t>
            </a:r>
            <a:r>
              <a:rPr lang="en-US" dirty="0" smtClean="0"/>
              <a:t> </a:t>
            </a:r>
            <a:r>
              <a:rPr lang="en-US" dirty="0" err="1" smtClean="0"/>
              <a:t>alternativo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resolver o </a:t>
            </a:r>
            <a:r>
              <a:rPr lang="en-US" dirty="0" err="1" smtClean="0"/>
              <a:t>problema</a:t>
            </a:r>
            <a:r>
              <a:rPr lang="en-US" dirty="0" smtClean="0"/>
              <a:t> de </a:t>
            </a:r>
            <a:r>
              <a:rPr lang="en-US" dirty="0" err="1" smtClean="0"/>
              <a:t>minimização</a:t>
            </a:r>
            <a:r>
              <a:rPr lang="en-US" dirty="0" smtClean="0"/>
              <a:t> </a:t>
            </a:r>
            <a:r>
              <a:rPr lang="en-US" dirty="0" err="1" smtClean="0"/>
              <a:t>simultaneamente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 e </a:t>
            </a:r>
            <a:r>
              <a:rPr lang="en-US" dirty="0" err="1" smtClean="0"/>
              <a:t>características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ideia</a:t>
            </a:r>
            <a:r>
              <a:rPr lang="en-US" dirty="0" smtClean="0"/>
              <a:t> </a:t>
            </a:r>
            <a:r>
              <a:rPr lang="en-US" dirty="0" err="1" smtClean="0"/>
              <a:t>desse</a:t>
            </a:r>
            <a:r>
              <a:rPr lang="en-US" dirty="0" smtClean="0"/>
              <a:t> </a:t>
            </a:r>
            <a:r>
              <a:rPr lang="en-US" dirty="0" err="1" smtClean="0"/>
              <a:t>algoritmo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unificar</a:t>
            </a:r>
            <a:r>
              <a:rPr lang="en-US" dirty="0" smtClean="0"/>
              <a:t> as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otimização</a:t>
            </a:r>
            <a:r>
              <a:rPr lang="en-US" dirty="0" smtClean="0"/>
              <a:t> </a:t>
            </a:r>
            <a:r>
              <a:rPr lang="en-US" dirty="0" err="1" smtClean="0"/>
              <a:t>anteriores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870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Aprendizagem simultânea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Dados		       , estimamos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Dados		       ,   , estimamos </a:t>
            </a: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1275606"/>
            <a:ext cx="2044625" cy="41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1203598"/>
            <a:ext cx="2511723" cy="55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2872482"/>
            <a:ext cx="2044625" cy="41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020" y="2787774"/>
            <a:ext cx="2511723" cy="55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3398490"/>
            <a:ext cx="7886435" cy="97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600" y="1887091"/>
            <a:ext cx="76009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Aprendizagem </a:t>
            </a:r>
            <a:r>
              <a:rPr lang="pt-BR" dirty="0" smtClean="0"/>
              <a:t>simultânea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sz="1400" dirty="0" smtClean="0"/>
          </a:p>
          <a:p>
            <a:r>
              <a:rPr lang="pt-BR" dirty="0" smtClean="0"/>
              <a:t>Podemos unificar as duas expressões anteriores:</a:t>
            </a:r>
            <a:endParaRPr lang="pt-BR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3141019"/>
            <a:ext cx="6323806" cy="202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995686"/>
            <a:ext cx="5495633" cy="67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9602" y="1203598"/>
            <a:ext cx="5296694" cy="57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5840985" y="1171848"/>
            <a:ext cx="1395311" cy="648072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690616" y="4450308"/>
            <a:ext cx="1531218" cy="648072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84266" y="3755628"/>
            <a:ext cx="1406252" cy="648072"/>
          </a:xfrm>
          <a:prstGeom prst="rect">
            <a:avLst/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991969" y="1995686"/>
            <a:ext cx="1406252" cy="648072"/>
          </a:xfrm>
          <a:prstGeom prst="rect">
            <a:avLst/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994174" y="1175023"/>
            <a:ext cx="2664296" cy="648072"/>
          </a:xfrm>
          <a:prstGeom prst="rect">
            <a:avLst/>
          </a:prstGeom>
          <a:solidFill>
            <a:srgbClr val="33D033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831108" y="2014736"/>
            <a:ext cx="2965028" cy="648072"/>
          </a:xfrm>
          <a:prstGeom prst="rect">
            <a:avLst/>
          </a:prstGeom>
          <a:solidFill>
            <a:srgbClr val="33D033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88458" y="3075806"/>
            <a:ext cx="2965028" cy="648072"/>
          </a:xfrm>
          <a:prstGeom prst="rect">
            <a:avLst/>
          </a:prstGeom>
          <a:solidFill>
            <a:srgbClr val="33D033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Aprendizagem </a:t>
            </a:r>
            <a:r>
              <a:rPr lang="pt-BR" dirty="0" smtClean="0"/>
              <a:t>simultânea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3659857"/>
            <a:ext cx="5467350" cy="1000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1268811"/>
            <a:ext cx="6323806" cy="202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Algoritmo de Filtragem Colaborativa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1) Iniciar (com números aleatórios pequenos):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2) Minimizar					       usando o GD (ou variante), i.e., para  </a:t>
            </a:r>
            <a:endParaRPr lang="pt-BR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779662"/>
            <a:ext cx="468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2336227"/>
            <a:ext cx="4194026" cy="45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4311" y="3291830"/>
            <a:ext cx="4505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736" y="4155926"/>
            <a:ext cx="4536504" cy="67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7481" y="2787774"/>
            <a:ext cx="3648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Algoritmo </a:t>
            </a:r>
            <a:r>
              <a:rPr lang="pt-BR" dirty="0"/>
              <a:t>de Filtragem Colaborativa </a:t>
            </a:r>
            <a:r>
              <a:rPr lang="pt-BR" sz="1200" dirty="0"/>
              <a:t>(</a:t>
            </a:r>
            <a:r>
              <a:rPr lang="pt-BR" sz="1200" dirty="0" smtClean="0"/>
              <a:t>cont.)</a:t>
            </a:r>
            <a:endParaRPr lang="pt-BR" sz="12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3) Após o aprendizado, dados</a:t>
            </a:r>
          </a:p>
          <a:p>
            <a:pPr>
              <a:buNone/>
            </a:pPr>
            <a:r>
              <a:rPr lang="pt-BR" dirty="0" smtClean="0"/>
              <a:t>		um usuário com vetor de parâmetros T e </a:t>
            </a:r>
          </a:p>
          <a:p>
            <a:pPr>
              <a:buNone/>
            </a:pPr>
            <a:r>
              <a:rPr lang="pt-BR" dirty="0" smtClean="0"/>
              <a:t>		vetor de características   , </a:t>
            </a:r>
          </a:p>
          <a:p>
            <a:pPr>
              <a:buNone/>
            </a:pPr>
            <a:r>
              <a:rPr lang="pt-BR" dirty="0" smtClean="0"/>
              <a:t>	 predizer a avaliação usando:</a:t>
            </a:r>
          </a:p>
          <a:p>
            <a:endParaRPr lang="pt-BR" dirty="0" smtClean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1821185"/>
            <a:ext cx="295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2355726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3579862"/>
            <a:ext cx="695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que estudamos uma forma de </a:t>
            </a:r>
            <a:r>
              <a:rPr lang="pt-BR" dirty="0" err="1" smtClean="0"/>
              <a:t>vetorizar</a:t>
            </a:r>
            <a:r>
              <a:rPr lang="pt-BR" dirty="0" smtClean="0"/>
              <a:t> a implementação do algoritmo para filtragem colaborativa.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Vetorização </a:t>
            </a:r>
            <a:r>
              <a:rPr lang="pt-BR" sz="3100" dirty="0" smtClean="0"/>
              <a:t>(da Filtragem Colaborativa)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36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Vetorização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707654"/>
            <a:ext cx="5724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1995686"/>
            <a:ext cx="21812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352" y="4286440"/>
            <a:ext cx="562744" cy="38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>
            <a:stCxn id="1028" idx="0"/>
          </p:cNvCxnSpPr>
          <p:nvPr/>
        </p:nvCxnSpPr>
        <p:spPr>
          <a:xfrm flipV="1">
            <a:off x="8021724" y="3939902"/>
            <a:ext cx="6660" cy="346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Vetorização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Modo alternativo de representar as predições de avaliações: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1131590"/>
            <a:ext cx="21812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3815680"/>
            <a:ext cx="4305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 Explicativo 2 6"/>
          <p:cNvSpPr/>
          <p:nvPr/>
        </p:nvSpPr>
        <p:spPr>
          <a:xfrm>
            <a:off x="6372200" y="4083918"/>
            <a:ext cx="2232248" cy="720080"/>
          </a:xfrm>
          <a:prstGeom prst="borderCallout2">
            <a:avLst>
              <a:gd name="adj1" fmla="val 50689"/>
              <a:gd name="adj2" fmla="val -2829"/>
              <a:gd name="adj3" fmla="val 54855"/>
              <a:gd name="adj4" fmla="val -12635"/>
              <a:gd name="adj5" fmla="val 49694"/>
              <a:gd name="adj6" fmla="val -28488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Elemento (</a:t>
            </a:r>
            <a:r>
              <a:rPr lang="pt-BR" i="1" dirty="0" err="1" smtClean="0">
                <a:latin typeface="Baskerville"/>
                <a:cs typeface="Baskerville"/>
              </a:rPr>
              <a:t>i,j</a:t>
            </a:r>
            <a:r>
              <a:rPr lang="pt-BR" dirty="0" smtClean="0"/>
              <a:t>) corresponde à predição da avaliação do usuário </a:t>
            </a:r>
            <a:r>
              <a:rPr lang="pt-BR" i="1" dirty="0" err="1" smtClean="0">
                <a:latin typeface="Baskerville"/>
                <a:cs typeface="Baskerville"/>
              </a:rPr>
              <a:t>j</a:t>
            </a:r>
            <a:r>
              <a:rPr lang="pt-BR" dirty="0" smtClean="0"/>
              <a:t> para o filme </a:t>
            </a:r>
            <a:r>
              <a:rPr lang="pt-BR" i="1" dirty="0" err="1" smtClean="0">
                <a:latin typeface="Baskerville"/>
                <a:cs typeface="Baskerville"/>
              </a:rPr>
              <a:t>i</a:t>
            </a:r>
            <a:endParaRPr lang="pt-BR" dirty="0"/>
          </a:p>
        </p:txBody>
      </p:sp>
      <p:sp>
        <p:nvSpPr>
          <p:cNvPr id="5" name="Left-Up Arrow 4"/>
          <p:cNvSpPr/>
          <p:nvPr/>
        </p:nvSpPr>
        <p:spPr>
          <a:xfrm rot="10800000">
            <a:off x="2195737" y="1203598"/>
            <a:ext cx="1800202" cy="2592288"/>
          </a:xfrm>
          <a:prstGeom prst="leftUpArrow">
            <a:avLst>
              <a:gd name="adj1" fmla="val 2434"/>
              <a:gd name="adj2" fmla="val 6338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91680" y="3867894"/>
            <a:ext cx="1440160" cy="360040"/>
          </a:xfrm>
          <a:prstGeom prst="roundRect">
            <a:avLst/>
          </a:prstGeom>
          <a:solidFill>
            <a:schemeClr val="accent1">
              <a:alpha val="29000"/>
            </a:schemeClr>
          </a:solidFill>
          <a:ln>
            <a:solidFill>
              <a:schemeClr val="accent1">
                <a:alpha val="96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95936" y="1131590"/>
            <a:ext cx="216024" cy="360040"/>
          </a:xfrm>
          <a:prstGeom prst="roundRect">
            <a:avLst/>
          </a:prstGeom>
          <a:solidFill>
            <a:schemeClr val="accent1">
              <a:alpha val="29000"/>
            </a:schemeClr>
          </a:solidFill>
          <a:ln>
            <a:solidFill>
              <a:schemeClr val="accent1">
                <a:alpha val="96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1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Vetorização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Dada a matriz abaixo, é possível </a:t>
            </a:r>
            <a:r>
              <a:rPr lang="pt-BR" dirty="0" err="1" smtClean="0">
                <a:solidFill>
                  <a:srgbClr val="FF0000"/>
                </a:solidFill>
              </a:rPr>
              <a:t>vetorizar</a:t>
            </a:r>
            <a:r>
              <a:rPr lang="pt-BR" dirty="0" smtClean="0"/>
              <a:t> o passo de recomendação do algoritmo de CF: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2663552"/>
            <a:ext cx="4305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4483668"/>
            <a:ext cx="998215" cy="53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0260" y="3867894"/>
            <a:ext cx="26384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2160" y="2283718"/>
            <a:ext cx="26765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lbow Connector 6"/>
          <p:cNvCxnSpPr>
            <a:stCxn id="3077" idx="3"/>
            <a:endCxn id="3076" idx="2"/>
          </p:cNvCxnSpPr>
          <p:nvPr/>
        </p:nvCxnSpPr>
        <p:spPr>
          <a:xfrm flipV="1">
            <a:off x="2185839" y="3939902"/>
            <a:ext cx="1082427" cy="81194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62136" y="4424213"/>
            <a:ext cx="713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igual</a:t>
            </a:r>
            <a:r>
              <a:rPr lang="en-US" dirty="0"/>
              <a:t>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Image result for keep calm and love linear algeb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401" y="627534"/>
            <a:ext cx="3026767" cy="4035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Vetorização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algoritmo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acabamos</a:t>
            </a:r>
            <a:r>
              <a:rPr lang="en-US" dirty="0" smtClean="0"/>
              <a:t> de </a:t>
            </a:r>
            <a:r>
              <a:rPr lang="en-US" dirty="0" err="1" smtClean="0"/>
              <a:t>estudar</a:t>
            </a:r>
            <a:r>
              <a:rPr lang="en-US" dirty="0" smtClean="0"/>
              <a:t> </a:t>
            </a:r>
            <a:r>
              <a:rPr lang="en-US" dirty="0" err="1" smtClean="0"/>
              <a:t>receber</a:t>
            </a:r>
            <a:r>
              <a:rPr lang="en-US" dirty="0" smtClean="0"/>
              <a:t> o </a:t>
            </a:r>
            <a:r>
              <a:rPr lang="en-US" dirty="0" err="1" smtClean="0"/>
              <a:t>nome</a:t>
            </a:r>
            <a:r>
              <a:rPr lang="en-US" dirty="0" smtClean="0"/>
              <a:t> de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Low Rank Matrix Factorization 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Colaborative</a:t>
            </a:r>
            <a:r>
              <a:rPr lang="en-US" dirty="0" smtClean="0">
                <a:solidFill>
                  <a:srgbClr val="FF0000"/>
                </a:solidFill>
              </a:rPr>
              <a:t> Filtering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07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que estudamos de que forma usar as características aprendidas com o LRCF para encontrar itens relacionados.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Encontrando Itens Relacionados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41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Encontrando Filmes Relacionados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 o LRCF, aprendemos um vetor de características             para cada item (filme).</a:t>
            </a:r>
          </a:p>
          <a:p>
            <a:r>
              <a:rPr lang="pt-BR" dirty="0" smtClean="0"/>
              <a:t>Essas características (de uma forma não intuitiva) capturam as propriedades mais salientes dos filmes.</a:t>
            </a:r>
          </a:p>
          <a:p>
            <a:r>
              <a:rPr lang="pt-BR" dirty="0" smtClean="0"/>
              <a:t>Nesse contexto, vamos considerar o seguinte problema: </a:t>
            </a:r>
            <a:r>
              <a:rPr lang="pt-BR" dirty="0" smtClean="0">
                <a:solidFill>
                  <a:srgbClr val="FF0000"/>
                </a:solidFill>
              </a:rPr>
              <a:t>de que forma encontrar os </a:t>
            </a:r>
            <a:r>
              <a:rPr lang="pt-BR" u="sng" dirty="0" smtClean="0">
                <a:solidFill>
                  <a:srgbClr val="FF0000"/>
                </a:solidFill>
              </a:rPr>
              <a:t>filmes</a:t>
            </a:r>
            <a:r>
              <a:rPr lang="pt-BR" dirty="0" smtClean="0">
                <a:solidFill>
                  <a:srgbClr val="FF0000"/>
                </a:solidFill>
              </a:rPr>
              <a:t> relacionados a um dado </a:t>
            </a:r>
            <a:r>
              <a:rPr lang="pt-BR" u="sng" dirty="0" smtClean="0">
                <a:solidFill>
                  <a:srgbClr val="FF0000"/>
                </a:solidFill>
              </a:rPr>
              <a:t>filme</a:t>
            </a:r>
            <a:r>
              <a:rPr lang="pt-BR" dirty="0" smtClean="0">
                <a:solidFill>
                  <a:srgbClr val="FF0000"/>
                </a:solidFill>
              </a:rPr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451" y="1707654"/>
            <a:ext cx="1152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Encontrando Filmes Relacionados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75856"/>
          </a:xfrm>
        </p:spPr>
        <p:txBody>
          <a:bodyPr>
            <a:normAutofit/>
          </a:bodyPr>
          <a:lstStyle/>
          <a:p>
            <a:r>
              <a:rPr lang="pt-BR" dirty="0" smtClean="0"/>
              <a:t>Quais os </a:t>
            </a:r>
            <a:r>
              <a:rPr lang="pt-BR" i="1" dirty="0" err="1" smtClean="0">
                <a:latin typeface="Baskerville"/>
                <a:cs typeface="Baskerville"/>
              </a:rPr>
              <a:t>k</a:t>
            </a:r>
            <a:r>
              <a:rPr lang="pt-BR" dirty="0" smtClean="0"/>
              <a:t> filmes </a:t>
            </a:r>
            <a:r>
              <a:rPr lang="pt-BR" i="1" dirty="0" err="1" smtClean="0">
                <a:latin typeface="Baskerville"/>
                <a:cs typeface="Baskerville"/>
              </a:rPr>
              <a:t>x</a:t>
            </a:r>
            <a:r>
              <a:rPr lang="pt-BR" baseline="30000" dirty="0" smtClean="0">
                <a:latin typeface="Baskerville"/>
                <a:cs typeface="Baskerville"/>
              </a:rPr>
              <a:t>( </a:t>
            </a:r>
            <a:r>
              <a:rPr lang="pt-BR" i="1" baseline="30000" dirty="0" err="1" smtClean="0">
                <a:latin typeface="Baskerville"/>
                <a:cs typeface="Baskerville"/>
              </a:rPr>
              <a:t>j</a:t>
            </a:r>
            <a:r>
              <a:rPr lang="pt-BR" i="1" baseline="30000" dirty="0" smtClean="0">
                <a:latin typeface="Baskerville"/>
                <a:cs typeface="Baskerville"/>
              </a:rPr>
              <a:t> </a:t>
            </a:r>
            <a:r>
              <a:rPr lang="pt-BR" baseline="30000" dirty="0" smtClean="0">
                <a:latin typeface="Baskerville"/>
                <a:cs typeface="Baskerville"/>
              </a:rPr>
              <a:t>)</a:t>
            </a:r>
            <a:r>
              <a:rPr lang="pt-BR" dirty="0" smtClean="0"/>
              <a:t> mais relacionados a um dado filme </a:t>
            </a:r>
            <a:r>
              <a:rPr lang="pt-BR" i="1" dirty="0" err="1">
                <a:latin typeface="Baskerville"/>
                <a:cs typeface="Baskerville"/>
              </a:rPr>
              <a:t>x</a:t>
            </a:r>
            <a:r>
              <a:rPr lang="pt-BR" baseline="30000" dirty="0" smtClean="0">
                <a:latin typeface="Baskerville"/>
                <a:cs typeface="Baskerville"/>
              </a:rPr>
              <a:t>( </a:t>
            </a:r>
            <a:r>
              <a:rPr lang="pt-BR" i="1" baseline="30000" dirty="0" err="1" smtClean="0">
                <a:latin typeface="Baskerville"/>
                <a:cs typeface="Baskerville"/>
              </a:rPr>
              <a:t>i</a:t>
            </a:r>
            <a:r>
              <a:rPr lang="pt-BR" i="1" baseline="30000" dirty="0" smtClean="0">
                <a:latin typeface="Baskerville"/>
                <a:cs typeface="Baskerville"/>
              </a:rPr>
              <a:t> </a:t>
            </a:r>
            <a:r>
              <a:rPr lang="pt-BR" baseline="30000" dirty="0" smtClean="0">
                <a:latin typeface="Baskerville"/>
                <a:cs typeface="Baskerville"/>
              </a:rPr>
              <a:t>) </a:t>
            </a:r>
            <a:r>
              <a:rPr lang="pt-BR" dirty="0" smtClean="0"/>
              <a:t>?</a:t>
            </a:r>
          </a:p>
          <a:p>
            <a:r>
              <a:rPr lang="pt-BR" dirty="0" smtClean="0"/>
              <a:t>Basta encontrar os </a:t>
            </a:r>
            <a:r>
              <a:rPr lang="pt-BR" i="1" dirty="0" err="1">
                <a:latin typeface="Baskerville"/>
                <a:cs typeface="Baskerville"/>
              </a:rPr>
              <a:t>k</a:t>
            </a:r>
            <a:r>
              <a:rPr lang="pt-BR" dirty="0" smtClean="0"/>
              <a:t> filmes mais próximos de </a:t>
            </a:r>
            <a:r>
              <a:rPr lang="pt-BR" i="1" dirty="0" err="1" smtClean="0">
                <a:latin typeface="Baskerville"/>
                <a:cs typeface="Baskerville"/>
              </a:rPr>
              <a:t>x</a:t>
            </a:r>
            <a:r>
              <a:rPr lang="pt-BR" baseline="30000" dirty="0" smtClean="0">
                <a:latin typeface="Baskerville"/>
                <a:cs typeface="Baskerville"/>
              </a:rPr>
              <a:t>(</a:t>
            </a:r>
            <a:r>
              <a:rPr lang="pt-BR" i="1" baseline="30000" dirty="0" err="1" smtClean="0">
                <a:latin typeface="Baskerville"/>
                <a:cs typeface="Baskerville"/>
              </a:rPr>
              <a:t>i</a:t>
            </a:r>
            <a:r>
              <a:rPr lang="pt-BR" baseline="30000" dirty="0" smtClean="0">
                <a:latin typeface="Baskerville"/>
                <a:cs typeface="Baskerville"/>
              </a:rPr>
              <a:t>)</a:t>
            </a:r>
            <a:r>
              <a:rPr lang="pt-BR" dirty="0" smtClean="0"/>
              <a:t> :</a:t>
            </a:r>
          </a:p>
          <a:p>
            <a:endParaRPr lang="pt-BR" dirty="0"/>
          </a:p>
          <a:p>
            <a:pPr lvl="1"/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Intuição: se a distância entre “dois filmes” é pequena, isso é um indicativo de que eles são </a:t>
            </a:r>
            <a:r>
              <a:rPr lang="pt-BR" dirty="0" smtClean="0">
                <a:solidFill>
                  <a:srgbClr val="FF0000"/>
                </a:solidFill>
              </a:rPr>
              <a:t>similares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2777480"/>
            <a:ext cx="2540876" cy="80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que estudamos uma técnica para pré-processamento dados para aplicação posterior da filtragem colaborativa.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Normalização pela Média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44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2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de Motivação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Eduardo\Documents\Machine_learning_complete\16_Recommender_Systems_files\Image [25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275606"/>
            <a:ext cx="8648700" cy="214312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3795886"/>
            <a:ext cx="6447259" cy="7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564829" y="3776836"/>
            <a:ext cx="2393010" cy="648072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3507854"/>
            <a:ext cx="1190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 Explicativo 2 6"/>
          <p:cNvSpPr/>
          <p:nvPr/>
        </p:nvSpPr>
        <p:spPr>
          <a:xfrm>
            <a:off x="5004048" y="4371950"/>
            <a:ext cx="2232248" cy="720080"/>
          </a:xfrm>
          <a:prstGeom prst="borderCallout2">
            <a:avLst>
              <a:gd name="adj1" fmla="val 50689"/>
              <a:gd name="adj2" fmla="val -2829"/>
              <a:gd name="adj3" fmla="val 64576"/>
              <a:gd name="adj4" fmla="val -51162"/>
              <a:gd name="adj5" fmla="val 9423"/>
              <a:gd name="adj6" fmla="val -51336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Esse somatório será igual a zero para o usuário </a:t>
            </a:r>
            <a:r>
              <a:rPr lang="pt-BR" i="1" dirty="0" err="1" smtClean="0">
                <a:latin typeface="Baskerville"/>
                <a:cs typeface="Baskerville"/>
              </a:rPr>
              <a:t>Eve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de Motivação </a:t>
            </a:r>
            <a:r>
              <a:rPr lang="pt-BR" sz="2000" dirty="0" smtClean="0"/>
              <a:t>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Eduardo\Documents\Machine_learning_complete\16_Recommender_Systems_files\Image [25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275606"/>
            <a:ext cx="8648700" cy="214312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3795886"/>
            <a:ext cx="6447259" cy="7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427462" y="3776836"/>
            <a:ext cx="1384898" cy="648072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3507854"/>
            <a:ext cx="1190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 Explicativo 2 6"/>
          <p:cNvSpPr/>
          <p:nvPr/>
        </p:nvSpPr>
        <p:spPr>
          <a:xfrm>
            <a:off x="2987824" y="4587974"/>
            <a:ext cx="3024336" cy="504056"/>
          </a:xfrm>
          <a:prstGeom prst="borderCallout2">
            <a:avLst>
              <a:gd name="adj1" fmla="val 50689"/>
              <a:gd name="adj2" fmla="val 102001"/>
              <a:gd name="adj3" fmla="val 58624"/>
              <a:gd name="adj4" fmla="val 128909"/>
              <a:gd name="adj5" fmla="val -32237"/>
              <a:gd name="adj6" fmla="val 138378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Desse modo, o processo de minimização irá minimizar essa parcela.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053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de Motivação </a:t>
            </a:r>
            <a:r>
              <a:rPr lang="pt-BR" sz="2000" dirty="0" smtClean="0"/>
              <a:t>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Eduardo\Documents\Machine_learning_complete\16_Recommender_Systems_files\Image [25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275606"/>
            <a:ext cx="8648700" cy="214312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3795886"/>
            <a:ext cx="6447259" cy="7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427462" y="3776836"/>
            <a:ext cx="1384898" cy="648072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3507854"/>
            <a:ext cx="1190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 Explicativo 2 6"/>
          <p:cNvSpPr/>
          <p:nvPr/>
        </p:nvSpPr>
        <p:spPr>
          <a:xfrm>
            <a:off x="2987824" y="4587974"/>
            <a:ext cx="3024336" cy="504056"/>
          </a:xfrm>
          <a:prstGeom prst="borderCallout2">
            <a:avLst>
              <a:gd name="adj1" fmla="val 50689"/>
              <a:gd name="adj2" fmla="val 102001"/>
              <a:gd name="adj3" fmla="val 58624"/>
              <a:gd name="adj4" fmla="val 128909"/>
              <a:gd name="adj5" fmla="val -32237"/>
              <a:gd name="adj6" fmla="val 138378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Como efeito o vetor de parâmetros aprendido para </a:t>
            </a:r>
            <a:r>
              <a:rPr lang="pt-BR" i="1" dirty="0" err="1" smtClean="0">
                <a:latin typeface="Baskerville"/>
                <a:cs typeface="Baskerville"/>
              </a:rPr>
              <a:t>Eve</a:t>
            </a:r>
            <a:r>
              <a:rPr lang="pt-BR" dirty="0" smtClean="0"/>
              <a:t> será o vetor nulo!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58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de Motivação </a:t>
            </a:r>
            <a:r>
              <a:rPr lang="pt-BR" sz="2000" dirty="0" smtClean="0"/>
              <a:t>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Eduardo\Documents\Machine_learning_complete\16_Recommender_Systems_files\Image [25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275606"/>
            <a:ext cx="8648700" cy="214312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3795886"/>
            <a:ext cx="6447259" cy="7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771800" y="4371950"/>
            <a:ext cx="6120680" cy="720080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3507854"/>
            <a:ext cx="1190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5816" y="4443958"/>
            <a:ext cx="936104" cy="57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056" y="4581587"/>
            <a:ext cx="3672408" cy="36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6149" idx="3"/>
            <a:endCxn id="6150" idx="1"/>
          </p:cNvCxnSpPr>
          <p:nvPr/>
        </p:nvCxnSpPr>
        <p:spPr>
          <a:xfrm>
            <a:off x="3851920" y="4731423"/>
            <a:ext cx="1224136" cy="33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95936" y="4424213"/>
            <a:ext cx="873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predição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60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Normalização pela Média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16124"/>
            <a:ext cx="8153400" cy="3371850"/>
          </a:xfrm>
        </p:spPr>
        <p:txBody>
          <a:bodyPr/>
          <a:lstStyle/>
          <a:p>
            <a:r>
              <a:rPr lang="pt-BR" dirty="0" smtClean="0"/>
              <a:t>A </a:t>
            </a:r>
            <a:r>
              <a:rPr lang="pt-BR" dirty="0" smtClean="0">
                <a:solidFill>
                  <a:srgbClr val="FF0000"/>
                </a:solidFill>
              </a:rPr>
              <a:t>normalização pela média</a:t>
            </a:r>
            <a:r>
              <a:rPr lang="pt-BR" dirty="0" smtClean="0"/>
              <a:t> (</a:t>
            </a:r>
            <a:r>
              <a:rPr lang="pt-BR" i="1" dirty="0" err="1" smtClean="0"/>
              <a:t>mean</a:t>
            </a:r>
            <a:r>
              <a:rPr lang="pt-BR" i="1" dirty="0" smtClean="0"/>
              <a:t> </a:t>
            </a:r>
            <a:r>
              <a:rPr lang="pt-BR" i="1" dirty="0" err="1" smtClean="0"/>
              <a:t>normalization</a:t>
            </a:r>
            <a:r>
              <a:rPr lang="pt-BR" dirty="0" smtClean="0"/>
              <a:t>) tem o propósito de evitar o problema levantado.</a:t>
            </a:r>
          </a:p>
          <a:p>
            <a:r>
              <a:rPr lang="pt-BR" dirty="0" smtClean="0"/>
              <a:t>Nessa técnica, inicialmente calculamos a </a:t>
            </a:r>
            <a:r>
              <a:rPr lang="pt-BR" u="sng" dirty="0" smtClean="0"/>
              <a:t>avaliação média</a:t>
            </a:r>
            <a:r>
              <a:rPr lang="pt-BR" dirty="0" smtClean="0"/>
              <a:t> de cada filme:</a:t>
            </a:r>
          </a:p>
        </p:txBody>
      </p:sp>
      <p:pic>
        <p:nvPicPr>
          <p:cNvPr id="62466" name="Picture 2" descr="C:\Users\Eduardo\Documents\Machine_learning_complete\16_Recommender_Systems_files\Image [28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3372197"/>
            <a:ext cx="2457450" cy="1647825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4365154" y="3427487"/>
            <a:ext cx="2295078" cy="1512168"/>
            <a:chOff x="4365154" y="3427487"/>
            <a:chExt cx="2295078" cy="1512168"/>
          </a:xfrm>
        </p:grpSpPr>
        <p:grpSp>
          <p:nvGrpSpPr>
            <p:cNvPr id="5" name="Group 4"/>
            <p:cNvGrpSpPr/>
            <p:nvPr/>
          </p:nvGrpSpPr>
          <p:grpSpPr>
            <a:xfrm>
              <a:off x="5220072" y="3427487"/>
              <a:ext cx="1440160" cy="1512168"/>
              <a:chOff x="5220072" y="3579862"/>
              <a:chExt cx="1440160" cy="1512168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5220072" y="3579862"/>
                <a:ext cx="1440160" cy="1512168"/>
              </a:xfrm>
              <a:prstGeom prst="rect">
                <a:avLst/>
              </a:prstGeom>
              <a:solidFill>
                <a:srgbClr val="FFFF00">
                  <a:alpha val="33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2468" name="Picture 4" descr="C:\Users\Eduardo\Documents\Machine_learning_complete\16_Recommender_Systems_files\Image [29]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73216" y="3660229"/>
                <a:ext cx="1143000" cy="1362075"/>
              </a:xfrm>
              <a:prstGeom prst="rect">
                <a:avLst/>
              </a:prstGeom>
              <a:noFill/>
            </p:spPr>
          </p:pic>
        </p:grpSp>
        <p:cxnSp>
          <p:nvCxnSpPr>
            <p:cNvPr id="9" name="Straight Arrow Connector 8"/>
            <p:cNvCxnSpPr>
              <a:stCxn id="62466" idx="3"/>
              <a:endCxn id="7" idx="1"/>
            </p:cNvCxnSpPr>
            <p:nvPr/>
          </p:nvCxnSpPr>
          <p:spPr>
            <a:xfrm flipV="1">
              <a:off x="4365154" y="4183571"/>
              <a:ext cx="854918" cy="125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82752" y="2191965"/>
            <a:ext cx="43925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Esta página foi intencionalmente deixada em branco.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Normalização pela Média </a:t>
            </a:r>
            <a:r>
              <a:rPr lang="pt-BR" sz="2200" dirty="0" smtClean="0"/>
              <a:t>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75856"/>
          </a:xfrm>
        </p:spPr>
        <p:txBody>
          <a:bodyPr>
            <a:normAutofit/>
          </a:bodyPr>
          <a:lstStyle/>
          <a:p>
            <a:r>
              <a:rPr lang="pt-BR" dirty="0" smtClean="0"/>
              <a:t>A seguir, subtraímos o vetor média de cada linha da matriz Y: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Por fim, usamos a matriz </a:t>
            </a:r>
            <a:r>
              <a:rPr lang="pt-BR" i="1" dirty="0" err="1" smtClean="0"/>
              <a:t>Y</a:t>
            </a:r>
            <a:r>
              <a:rPr lang="pt-BR" dirty="0" smtClean="0"/>
              <a:t> transformada como entrada do algoritmo LRCF.</a:t>
            </a:r>
            <a:endParaRPr lang="pt-BR" dirty="0"/>
          </a:p>
        </p:txBody>
      </p:sp>
      <p:pic>
        <p:nvPicPr>
          <p:cNvPr id="5" name="Picture 6" descr="C:\Users\Eduardo\Documents\Machine_learning_complete\16_Recommender_Systems_files\Image [3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2211710"/>
            <a:ext cx="3971925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Normalização pela </a:t>
            </a:r>
            <a:r>
              <a:rPr lang="pt-BR" dirty="0" smtClean="0"/>
              <a:t>Média</a:t>
            </a:r>
            <a:r>
              <a:rPr lang="pt-BR" sz="2000" dirty="0"/>
              <a:t> </a:t>
            </a:r>
            <a:r>
              <a:rPr lang="pt-BR" sz="2200" dirty="0" smtClean="0"/>
              <a:t>(</a:t>
            </a:r>
            <a:r>
              <a:rPr lang="pt-BR" sz="2200" dirty="0"/>
              <a:t>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Após o treinamento, para predizer a avaliação do usuário </a:t>
            </a:r>
            <a:r>
              <a:rPr lang="pt-BR" i="1" dirty="0" err="1" smtClean="0">
                <a:latin typeface="Baskerville"/>
                <a:cs typeface="Baskerville"/>
              </a:rPr>
              <a:t>j</a:t>
            </a:r>
            <a:r>
              <a:rPr lang="pt-BR" dirty="0" smtClean="0"/>
              <a:t> para o filme </a:t>
            </a:r>
            <a:r>
              <a:rPr lang="pt-BR" i="1" dirty="0" err="1" smtClean="0">
                <a:latin typeface="Baskerville"/>
                <a:cs typeface="Baskerville"/>
              </a:rPr>
              <a:t>i</a:t>
            </a:r>
            <a:r>
              <a:rPr lang="pt-BR" dirty="0" smtClean="0"/>
              <a:t>, computamos: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mtClean="0"/>
              <a:t>Para um </a:t>
            </a:r>
            <a:r>
              <a:rPr lang="pt-BR" dirty="0" smtClean="0"/>
              <a:t>usuário sem avaliação alguma, o algoritmo irá predizer    .</a:t>
            </a:r>
            <a:endParaRPr lang="pt-B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513" y="2338388"/>
            <a:ext cx="1704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4755" y="3788903"/>
            <a:ext cx="378146" cy="36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Formulação do Problema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Recomendações em todo lugar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Picture 2" descr="C:\Users\Pankh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6780" y="1381165"/>
            <a:ext cx="1719478" cy="62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nkhi\Desktop\BloombergMobileLogo_M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4307" y="1210442"/>
            <a:ext cx="766337" cy="76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ankhi\Desktop\Pandora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2352014"/>
            <a:ext cx="1275548" cy="9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ankhi\Desktop\netflix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3372" y="1140182"/>
            <a:ext cx="1248740" cy="7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14889" y="1268229"/>
            <a:ext cx="1215387" cy="62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Dhaval\Desktop\New folder\LinkedIn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51564" y="2592710"/>
            <a:ext cx="1784872" cy="50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Dhaval\Desktop\New folder\ebay-logo-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77648" y="2486343"/>
            <a:ext cx="1295536" cy="5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Dhaval\Desktop\New folder\Yahoo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2685" y="2341375"/>
            <a:ext cx="1641998" cy="8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Dhaval\Desktop\New folder\logo4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5762" y="3642860"/>
            <a:ext cx="1352253" cy="46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Dhaval\Desktop\New folder\youtube-logo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88488" y="3505289"/>
            <a:ext cx="1605848" cy="6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Dhaval\Desktop\New folder\facebook-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4314" y="3435703"/>
            <a:ext cx="1660052" cy="62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haval\Desktop\New folder\nytlogo379x6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669" y="4415152"/>
            <a:ext cx="4134772" cy="6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predizer avaliações de filmes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3200" dirty="0" smtClean="0"/>
              <a:t>Considere que usuários atribuem avaliações a filmes com notas de 1 até 5.</a:t>
            </a:r>
          </a:p>
          <a:p>
            <a:pPr lvl="1"/>
            <a:r>
              <a:rPr lang="pt-BR" dirty="0" smtClean="0"/>
              <a:t>Considere também nota 0 para facilitar a matemática.</a:t>
            </a:r>
          </a:p>
          <a:p>
            <a:pPr lvl="1"/>
            <a:endParaRPr lang="pt-BR" dirty="0" smtClean="0"/>
          </a:p>
          <a:p>
            <a:endParaRPr lang="pt-BR" sz="3200" dirty="0" smtClean="0"/>
          </a:p>
          <a:p>
            <a:endParaRPr lang="pt-BR" dirty="0"/>
          </a:p>
        </p:txBody>
      </p:sp>
      <p:pic>
        <p:nvPicPr>
          <p:cNvPr id="41986" name="Picture 2" descr="C:\Users\Eduardo\Documents\Machine_learning_complete\16_Recommender_Systems_files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3075806"/>
            <a:ext cx="6112793" cy="185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Notação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859782"/>
            <a:ext cx="4762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151" y="3607668"/>
            <a:ext cx="8064896" cy="42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1779662"/>
            <a:ext cx="34956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6634" y="2283718"/>
            <a:ext cx="3390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21032</TotalTime>
  <Words>1098</Words>
  <Application>Microsoft Office PowerPoint</Application>
  <PresentationFormat>Apresentação na tela (16:9)</PresentationFormat>
  <Paragraphs>216</Paragraphs>
  <Slides>51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Mediano</vt:lpstr>
      <vt:lpstr>Aprendizado de Máquina</vt:lpstr>
      <vt:lpstr>Sistemas de Recomendação</vt:lpstr>
      <vt:lpstr>Visão Geral</vt:lpstr>
      <vt:lpstr>Slide 4</vt:lpstr>
      <vt:lpstr>Slide 5</vt:lpstr>
      <vt:lpstr>Formulação do Problema</vt:lpstr>
      <vt:lpstr>Recomendações em todo lugar</vt:lpstr>
      <vt:lpstr>Exemplo: predizer avaliações de filmes</vt:lpstr>
      <vt:lpstr>Notação</vt:lpstr>
      <vt:lpstr>Notação - exemplo</vt:lpstr>
      <vt:lpstr>Formulação do Problema</vt:lpstr>
      <vt:lpstr>Recomendação Baseada em Conteúdo</vt:lpstr>
      <vt:lpstr>Recomendação Baseada em Conteúdo</vt:lpstr>
      <vt:lpstr>Recomendação Baseada em Conteúdo</vt:lpstr>
      <vt:lpstr>Recomendação Baseada em Conteúdo</vt:lpstr>
      <vt:lpstr>Recomendação Baseada em Conteúdo</vt:lpstr>
      <vt:lpstr>Recomendação Baseada em Conteúdo</vt:lpstr>
      <vt:lpstr>Recomendação Baseada em Conteúdo</vt:lpstr>
      <vt:lpstr>Recomendação Baseada em Conteúdo</vt:lpstr>
      <vt:lpstr>Recomendação Baseada em Conteúdo</vt:lpstr>
      <vt:lpstr>Filtragem Colaborativa</vt:lpstr>
      <vt:lpstr>Filtragem Colaborativa</vt:lpstr>
      <vt:lpstr>Exemplo de Motivação</vt:lpstr>
      <vt:lpstr>Exemplo de Motivação (cont.)</vt:lpstr>
      <vt:lpstr>Exemplo de Motivação (cont.)</vt:lpstr>
      <vt:lpstr>Formalização (para um item)</vt:lpstr>
      <vt:lpstr>Formalização (para todos os itens)</vt:lpstr>
      <vt:lpstr>Aprendizagem alternada</vt:lpstr>
      <vt:lpstr>Aprendizagem alternada</vt:lpstr>
      <vt:lpstr>Aprendizagem simultânea</vt:lpstr>
      <vt:lpstr>Aprendizagem simultânea</vt:lpstr>
      <vt:lpstr>Aprendizagem simultânea</vt:lpstr>
      <vt:lpstr>Aprendizagem simultânea</vt:lpstr>
      <vt:lpstr>Algoritmo de Filtragem Colaborativa</vt:lpstr>
      <vt:lpstr>Algoritmo de Filtragem Colaborativa (cont.)</vt:lpstr>
      <vt:lpstr>Vetorização (da Filtragem Colaborativa) </vt:lpstr>
      <vt:lpstr>Vetorização</vt:lpstr>
      <vt:lpstr>Vetorização</vt:lpstr>
      <vt:lpstr>Vetorização</vt:lpstr>
      <vt:lpstr>Vetorização</vt:lpstr>
      <vt:lpstr>Encontrando Itens Relacionados</vt:lpstr>
      <vt:lpstr>Encontrando Filmes Relacionados</vt:lpstr>
      <vt:lpstr>Encontrando Filmes Relacionados</vt:lpstr>
      <vt:lpstr>Normalização pela Média</vt:lpstr>
      <vt:lpstr>Exemplo de Motivação</vt:lpstr>
      <vt:lpstr>Exemplo de Motivação (cont.)</vt:lpstr>
      <vt:lpstr>Exemplo de Motivação (cont.)</vt:lpstr>
      <vt:lpstr>Exemplo de Motivação (cont.)</vt:lpstr>
      <vt:lpstr>Normalização pela Média</vt:lpstr>
      <vt:lpstr>Normalização pela Média (cont.)</vt:lpstr>
      <vt:lpstr>Normalização pela Média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</cp:lastModifiedBy>
  <cp:revision>1615</cp:revision>
  <dcterms:modified xsi:type="dcterms:W3CDTF">2017-11-20T19:21:47Z</dcterms:modified>
</cp:coreProperties>
</file>