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493" r:id="rId2"/>
    <p:sldId id="571" r:id="rId3"/>
    <p:sldId id="561" r:id="rId4"/>
    <p:sldId id="572" r:id="rId5"/>
    <p:sldId id="573" r:id="rId6"/>
    <p:sldId id="574" r:id="rId7"/>
    <p:sldId id="575" r:id="rId8"/>
    <p:sldId id="576" r:id="rId9"/>
    <p:sldId id="577" r:id="rId10"/>
    <p:sldId id="578" r:id="rId11"/>
    <p:sldId id="586" r:id="rId12"/>
    <p:sldId id="580" r:id="rId13"/>
    <p:sldId id="579" r:id="rId14"/>
    <p:sldId id="581" r:id="rId15"/>
    <p:sldId id="582" r:id="rId16"/>
    <p:sldId id="584" r:id="rId17"/>
    <p:sldId id="583" r:id="rId18"/>
    <p:sldId id="591" r:id="rId19"/>
    <p:sldId id="585" r:id="rId20"/>
    <p:sldId id="587" r:id="rId21"/>
    <p:sldId id="588" r:id="rId22"/>
    <p:sldId id="590" r:id="rId23"/>
    <p:sldId id="592" r:id="rId24"/>
    <p:sldId id="589" r:id="rId25"/>
    <p:sldId id="593" r:id="rId26"/>
    <p:sldId id="599" r:id="rId27"/>
    <p:sldId id="594" r:id="rId28"/>
    <p:sldId id="595" r:id="rId29"/>
    <p:sldId id="596" r:id="rId30"/>
    <p:sldId id="597" r:id="rId31"/>
    <p:sldId id="598" r:id="rId32"/>
    <p:sldId id="600" r:id="rId33"/>
    <p:sldId id="601" r:id="rId34"/>
    <p:sldId id="602" r:id="rId35"/>
    <p:sldId id="603" r:id="rId36"/>
    <p:sldId id="604" r:id="rId37"/>
    <p:sldId id="607" r:id="rId38"/>
    <p:sldId id="608" r:id="rId39"/>
    <p:sldId id="605" r:id="rId40"/>
    <p:sldId id="609" r:id="rId41"/>
    <p:sldId id="606" r:id="rId42"/>
    <p:sldId id="610" r:id="rId43"/>
    <p:sldId id="611" r:id="rId44"/>
    <p:sldId id="612" r:id="rId45"/>
    <p:sldId id="613" r:id="rId46"/>
    <p:sldId id="614" r:id="rId47"/>
    <p:sldId id="616" r:id="rId48"/>
    <p:sldId id="615" r:id="rId49"/>
    <p:sldId id="617" r:id="rId50"/>
    <p:sldId id="618" r:id="rId51"/>
    <p:sldId id="619" r:id="rId52"/>
    <p:sldId id="620" r:id="rId53"/>
    <p:sldId id="622" r:id="rId54"/>
    <p:sldId id="636" r:id="rId55"/>
    <p:sldId id="625" r:id="rId56"/>
    <p:sldId id="621" r:id="rId57"/>
    <p:sldId id="626" r:id="rId58"/>
    <p:sldId id="624" r:id="rId59"/>
    <p:sldId id="627" r:id="rId60"/>
    <p:sldId id="628" r:id="rId61"/>
    <p:sldId id="629" r:id="rId62"/>
    <p:sldId id="630" r:id="rId63"/>
    <p:sldId id="631" r:id="rId64"/>
    <p:sldId id="632" r:id="rId65"/>
    <p:sldId id="633" r:id="rId66"/>
    <p:sldId id="634" r:id="rId67"/>
    <p:sldId id="635" r:id="rId68"/>
    <p:sldId id="637" r:id="rId69"/>
    <p:sldId id="638" r:id="rId70"/>
    <p:sldId id="639" r:id="rId71"/>
    <p:sldId id="642" r:id="rId72"/>
    <p:sldId id="640" r:id="rId73"/>
    <p:sldId id="641" r:id="rId7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33D033"/>
    <a:srgbClr val="558BFF"/>
    <a:srgbClr val="00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22" autoAdjust="0"/>
  </p:normalViewPr>
  <p:slideViewPr>
    <p:cSldViewPr>
      <p:cViewPr>
        <p:scale>
          <a:sx n="100" d="100"/>
          <a:sy n="100" d="100"/>
        </p:scale>
        <p:origin x="-264" y="-50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685817" indent="-263776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055103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477145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899186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321227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743269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165310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87351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FDEB5F0-2C57-4E68-87EA-602EC4AFCA0E}" type="slidenum">
              <a:rPr lang="en-GB" altLang="pt-BR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56" tIns="44078" rIns="88156" bIns="44078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i="1" dirty="0" err="1" smtClean="0"/>
              <a:t>one-parameter</a:t>
            </a:r>
            <a:r>
              <a:rPr lang="pt-BR" i="1" dirty="0" smtClean="0"/>
              <a:t> Box–Cox </a:t>
            </a:r>
            <a:r>
              <a:rPr lang="pt-BR" i="1" dirty="0" err="1" smtClean="0"/>
              <a:t>transformation</a:t>
            </a:r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projeto de característica podem capturar combinações não usuais de valores de características.</a:t>
            </a:r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normal distribution, the values less than one standard deviation away from the mean account for 68.27% of the set; while two standard deviations from the mean account for 95.45%; and three standard deviations account for 99.73%.</a:t>
            </a:r>
            <a:r>
              <a:rPr lang="pt-BR" dirty="0" smtClean="0"/>
              <a:t>”</a:t>
            </a:r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import</a:t>
            </a:r>
            <a:r>
              <a:rPr lang="pt-BR" dirty="0" smtClean="0"/>
              <a:t> </a:t>
            </a:r>
            <a:r>
              <a:rPr lang="pt-BR" dirty="0" err="1" smtClean="0"/>
              <a:t>matplotlib</a:t>
            </a:r>
            <a:r>
              <a:rPr lang="pt-BR" dirty="0" smtClean="0"/>
              <a:t>.</a:t>
            </a:r>
            <a:r>
              <a:rPr lang="pt-BR" dirty="0" err="1" smtClean="0"/>
              <a:t>pyplot</a:t>
            </a:r>
            <a:r>
              <a:rPr lang="pt-BR" dirty="0" smtClean="0"/>
              <a:t> as </a:t>
            </a:r>
            <a:r>
              <a:rPr lang="pt-BR" dirty="0" err="1" smtClean="0"/>
              <a:t>plt</a:t>
            </a:r>
            <a:endParaRPr lang="pt-BR" dirty="0" smtClean="0"/>
          </a:p>
          <a:p>
            <a:r>
              <a:rPr lang="pt-BR" dirty="0" err="1" smtClean="0"/>
              <a:t>import</a:t>
            </a:r>
            <a:r>
              <a:rPr lang="pt-BR" dirty="0" smtClean="0"/>
              <a:t> </a:t>
            </a:r>
            <a:r>
              <a:rPr lang="pt-BR" dirty="0" err="1" smtClean="0"/>
              <a:t>numpy</a:t>
            </a:r>
            <a:r>
              <a:rPr lang="pt-BR" dirty="0" smtClean="0"/>
              <a:t> as </a:t>
            </a:r>
            <a:r>
              <a:rPr lang="pt-BR" dirty="0" err="1" smtClean="0"/>
              <a:t>np</a:t>
            </a:r>
            <a:endParaRPr lang="pt-BR" dirty="0" smtClean="0"/>
          </a:p>
          <a:p>
            <a:r>
              <a:rPr lang="pt-BR" dirty="0" err="1" smtClean="0"/>
              <a:t>import</a:t>
            </a:r>
            <a:r>
              <a:rPr lang="pt-BR" dirty="0" smtClean="0"/>
              <a:t> </a:t>
            </a:r>
            <a:r>
              <a:rPr lang="pt-BR" dirty="0" err="1" smtClean="0"/>
              <a:t>matplotlib</a:t>
            </a:r>
            <a:r>
              <a:rPr lang="pt-BR" dirty="0" smtClean="0"/>
              <a:t>.</a:t>
            </a:r>
            <a:r>
              <a:rPr lang="pt-BR" dirty="0" err="1" smtClean="0"/>
              <a:t>mlab</a:t>
            </a:r>
            <a:r>
              <a:rPr lang="pt-BR" dirty="0" smtClean="0"/>
              <a:t> as </a:t>
            </a:r>
            <a:r>
              <a:rPr lang="pt-BR" dirty="0" err="1" smtClean="0"/>
              <a:t>mlab</a:t>
            </a:r>
            <a:endParaRPr lang="pt-BR" dirty="0" smtClean="0"/>
          </a:p>
          <a:p>
            <a:r>
              <a:rPr lang="pt-BR" dirty="0" err="1" smtClean="0"/>
              <a:t>import</a:t>
            </a:r>
            <a:r>
              <a:rPr lang="pt-BR" dirty="0" smtClean="0"/>
              <a:t> </a:t>
            </a:r>
            <a:r>
              <a:rPr lang="pt-BR" dirty="0" err="1" smtClean="0"/>
              <a:t>math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def</a:t>
            </a:r>
            <a:r>
              <a:rPr lang="pt-BR" dirty="0" smtClean="0"/>
              <a:t> </a:t>
            </a:r>
            <a:r>
              <a:rPr lang="pt-BR" dirty="0" err="1" smtClean="0"/>
              <a:t>plotarNormal</a:t>
            </a:r>
            <a:r>
              <a:rPr lang="pt-BR" dirty="0" smtClean="0"/>
              <a:t>(</a:t>
            </a:r>
            <a:r>
              <a:rPr lang="pt-BR" dirty="0" err="1" smtClean="0"/>
              <a:t>mu</a:t>
            </a:r>
            <a:r>
              <a:rPr lang="pt-BR" dirty="0" smtClean="0"/>
              <a:t>, sigma):</a:t>
            </a:r>
          </a:p>
          <a:p>
            <a:r>
              <a:rPr lang="pt-BR" dirty="0" smtClean="0"/>
              <a:t>  x = </a:t>
            </a:r>
            <a:r>
              <a:rPr lang="pt-BR" dirty="0" err="1" smtClean="0"/>
              <a:t>np</a:t>
            </a:r>
            <a:r>
              <a:rPr lang="pt-BR" dirty="0" smtClean="0"/>
              <a:t>.</a:t>
            </a:r>
            <a:r>
              <a:rPr lang="pt-BR" dirty="0" err="1" smtClean="0"/>
              <a:t>linspace</a:t>
            </a:r>
            <a:r>
              <a:rPr lang="pt-BR" dirty="0" smtClean="0"/>
              <a:t>(-5,5, 100)</a:t>
            </a:r>
          </a:p>
          <a:p>
            <a:endParaRPr lang="pt-BR" dirty="0" smtClean="0"/>
          </a:p>
          <a:p>
            <a:r>
              <a:rPr lang="pt-BR" dirty="0" smtClean="0"/>
              <a:t>  </a:t>
            </a:r>
            <a:r>
              <a:rPr lang="pt-BR" dirty="0" err="1" smtClean="0"/>
              <a:t>axes</a:t>
            </a:r>
            <a:r>
              <a:rPr lang="pt-BR" dirty="0" smtClean="0"/>
              <a:t> = </a:t>
            </a:r>
            <a:r>
              <a:rPr lang="pt-BR" dirty="0" err="1" smtClean="0"/>
              <a:t>plt</a:t>
            </a:r>
            <a:r>
              <a:rPr lang="pt-BR" dirty="0" smtClean="0"/>
              <a:t>.</a:t>
            </a:r>
            <a:r>
              <a:rPr lang="pt-BR" dirty="0" err="1" smtClean="0"/>
              <a:t>gca</a:t>
            </a:r>
            <a:r>
              <a:rPr lang="pt-BR" dirty="0" smtClean="0"/>
              <a:t>()</a:t>
            </a:r>
          </a:p>
          <a:p>
            <a:r>
              <a:rPr lang="pt-BR" dirty="0" smtClean="0"/>
              <a:t>  </a:t>
            </a:r>
            <a:r>
              <a:rPr lang="pt-BR" dirty="0" err="1" smtClean="0"/>
              <a:t>axes</a:t>
            </a:r>
            <a:r>
              <a:rPr lang="pt-BR" dirty="0" smtClean="0"/>
              <a:t>.</a:t>
            </a:r>
            <a:r>
              <a:rPr lang="pt-BR" dirty="0" err="1" smtClean="0"/>
              <a:t>set_xlim</a:t>
            </a:r>
            <a:r>
              <a:rPr lang="pt-BR" dirty="0" smtClean="0"/>
              <a:t>([-5,5])</a:t>
            </a:r>
          </a:p>
          <a:p>
            <a:r>
              <a:rPr lang="pt-BR" dirty="0" smtClean="0"/>
              <a:t>  </a:t>
            </a:r>
            <a:r>
              <a:rPr lang="pt-BR" dirty="0" err="1" smtClean="0"/>
              <a:t>axes</a:t>
            </a:r>
            <a:r>
              <a:rPr lang="pt-BR" dirty="0" smtClean="0"/>
              <a:t>.</a:t>
            </a:r>
            <a:r>
              <a:rPr lang="pt-BR" dirty="0" err="1" smtClean="0"/>
              <a:t>set_ylim</a:t>
            </a:r>
            <a:r>
              <a:rPr lang="pt-BR" dirty="0" smtClean="0"/>
              <a:t>([0,.9])</a:t>
            </a:r>
          </a:p>
          <a:p>
            <a:endParaRPr lang="pt-BR" dirty="0" smtClean="0"/>
          </a:p>
          <a:p>
            <a:r>
              <a:rPr lang="pt-BR" dirty="0" smtClean="0"/>
              <a:t>  </a:t>
            </a:r>
            <a:r>
              <a:rPr lang="pt-BR" dirty="0" err="1" smtClean="0"/>
              <a:t>plt</a:t>
            </a:r>
            <a:r>
              <a:rPr lang="pt-BR" dirty="0" smtClean="0"/>
              <a:t>.</a:t>
            </a:r>
            <a:r>
              <a:rPr lang="pt-BR" dirty="0" err="1" smtClean="0"/>
              <a:t>plot</a:t>
            </a:r>
            <a:r>
              <a:rPr lang="pt-BR" dirty="0" smtClean="0"/>
              <a:t>(x,</a:t>
            </a:r>
            <a:r>
              <a:rPr lang="pt-BR" dirty="0" err="1" smtClean="0"/>
              <a:t>mlab</a:t>
            </a:r>
            <a:r>
              <a:rPr lang="pt-BR" dirty="0" smtClean="0"/>
              <a:t>.</a:t>
            </a:r>
            <a:r>
              <a:rPr lang="pt-BR" dirty="0" err="1" smtClean="0"/>
              <a:t>normpdf</a:t>
            </a:r>
            <a:r>
              <a:rPr lang="pt-BR" dirty="0" smtClean="0"/>
              <a:t>(x, </a:t>
            </a:r>
            <a:r>
              <a:rPr lang="pt-BR" dirty="0" err="1" smtClean="0"/>
              <a:t>mu</a:t>
            </a:r>
            <a:r>
              <a:rPr lang="pt-BR" dirty="0" smtClean="0"/>
              <a:t>, sigma))</a:t>
            </a:r>
          </a:p>
          <a:p>
            <a:endParaRPr lang="pt-BR" dirty="0" smtClean="0"/>
          </a:p>
          <a:p>
            <a:r>
              <a:rPr lang="pt-BR" dirty="0" smtClean="0"/>
              <a:t>  </a:t>
            </a:r>
            <a:r>
              <a:rPr lang="pt-BR" dirty="0" err="1" smtClean="0"/>
              <a:t>plt</a:t>
            </a:r>
            <a:r>
              <a:rPr lang="pt-BR" dirty="0" smtClean="0"/>
              <a:t>.</a:t>
            </a:r>
            <a:r>
              <a:rPr lang="pt-BR" dirty="0" err="1" smtClean="0"/>
              <a:t>title</a:t>
            </a:r>
            <a:r>
              <a:rPr lang="pt-BR" dirty="0" smtClean="0"/>
              <a:t>('$\</a:t>
            </a:r>
            <a:r>
              <a:rPr lang="pt-BR" dirty="0" err="1" smtClean="0"/>
              <a:t>mu</a:t>
            </a:r>
            <a:r>
              <a:rPr lang="pt-BR" dirty="0" smtClean="0"/>
              <a:t> = 0, \sigma = 0.5$')</a:t>
            </a:r>
          </a:p>
          <a:p>
            <a:endParaRPr lang="pt-BR" dirty="0" smtClean="0"/>
          </a:p>
          <a:p>
            <a:r>
              <a:rPr lang="pt-BR" dirty="0" smtClean="0"/>
              <a:t>  </a:t>
            </a:r>
            <a:r>
              <a:rPr lang="pt-BR" dirty="0" err="1" smtClean="0"/>
              <a:t>plt</a:t>
            </a:r>
            <a:r>
              <a:rPr lang="pt-BR" dirty="0" smtClean="0"/>
              <a:t>.show()</a:t>
            </a:r>
          </a:p>
          <a:p>
            <a:endParaRPr lang="pt-BR" dirty="0" smtClean="0"/>
          </a:p>
          <a:p>
            <a:r>
              <a:rPr lang="pt-BR" dirty="0" err="1" smtClean="0"/>
              <a:t>plotarNormal</a:t>
            </a:r>
            <a:r>
              <a:rPr lang="pt-BR" dirty="0" smtClean="0"/>
              <a:t>(0, 0.5)</a:t>
            </a:r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</a:t>
            </a:r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/>
          <a:lstStyle/>
          <a:p>
            <a:pPr algn="ctr" eaLnBrk="1" hangingPunct="1"/>
            <a:r>
              <a:rPr lang="pt-BR" altLang="pt-BR" sz="4200" dirty="0" smtClean="0">
                <a:solidFill>
                  <a:schemeClr val="accent2"/>
                </a:solidFill>
              </a:rPr>
              <a:t>Aprendizado de Máquina</a:t>
            </a:r>
            <a:endParaRPr lang="pt-BR" altLang="pt-BR" sz="26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14650"/>
            <a:ext cx="7848600" cy="13144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dirty="0" smtClean="0"/>
              <a:t>Prof. Eduardo Bezerra </a:t>
            </a:r>
          </a:p>
          <a:p>
            <a:pPr eaLnBrk="1" hangingPunct="1"/>
            <a:r>
              <a:rPr lang="pt-BR" altLang="pt-BR" dirty="0" smtClean="0"/>
              <a:t>ebezerra@cefet-rj.br</a:t>
            </a:r>
          </a:p>
          <a:p>
            <a:pPr eaLnBrk="1" hangingPunct="1"/>
            <a:r>
              <a:rPr lang="pt-BR" altLang="pt-BR" dirty="0" smtClean="0"/>
              <a:t>CEFET/RJ - PPCIC</a:t>
            </a:r>
          </a:p>
        </p:txBody>
      </p:sp>
      <p:pic>
        <p:nvPicPr>
          <p:cNvPr id="6" name="Picture 2" descr="https://assets.bwbx.io/images/users/iqjWHBFdfxIU/i64kX6gcsh2U/v0/1000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810" y="2643758"/>
            <a:ext cx="2590686" cy="1725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0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Construção do Modelo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459832"/>
          </a:xfrm>
        </p:spPr>
        <p:txBody>
          <a:bodyPr>
            <a:normAutofit/>
          </a:bodyPr>
          <a:lstStyle/>
          <a:p>
            <a:r>
              <a:rPr lang="pt-BR" dirty="0" smtClean="0"/>
              <a:t>Tomando como entrada o conjunto de treinamento, construímos um </a:t>
            </a:r>
            <a:r>
              <a:rPr lang="pt-BR" dirty="0" smtClean="0">
                <a:solidFill>
                  <a:srgbClr val="FF0000"/>
                </a:solidFill>
              </a:rPr>
              <a:t>modelo</a:t>
            </a:r>
            <a:r>
              <a:rPr lang="pt-BR" dirty="0" smtClean="0"/>
              <a:t>, p(x).</a:t>
            </a:r>
          </a:p>
          <a:p>
            <a:r>
              <a:rPr lang="pt-BR" dirty="0" smtClean="0"/>
              <a:t>Modelo é uma aproximação de uma </a:t>
            </a:r>
            <a:r>
              <a:rPr lang="pt-BR" dirty="0" smtClean="0">
                <a:solidFill>
                  <a:srgbClr val="FF0000"/>
                </a:solidFill>
              </a:rPr>
              <a:t>distribuição de probabilidades conjunta gaussiana</a:t>
            </a:r>
            <a:r>
              <a:rPr lang="pt-BR" dirty="0" smtClean="0"/>
              <a:t>.</a:t>
            </a:r>
          </a:p>
          <a:p>
            <a:r>
              <a:rPr lang="pt-BR" dirty="0" smtClean="0"/>
              <a:t>Esse modelo pode ser consultado para conhecer a probabilidade de um objeto x ser normal...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duardo\Documents\Machine_learning_complete\15_Anomaly_Detection_files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2563713"/>
            <a:ext cx="3295650" cy="2600325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>
          <a:xfrm>
            <a:off x="4131315" y="2940843"/>
            <a:ext cx="1287760" cy="1152128"/>
          </a:xfrm>
          <a:prstGeom prst="ellipse">
            <a:avLst/>
          </a:prstGeom>
          <a:solidFill>
            <a:srgbClr val="FFC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707904" y="2499742"/>
            <a:ext cx="2160240" cy="1944216"/>
          </a:xfrm>
          <a:prstGeom prst="ellipse">
            <a:avLst/>
          </a:prstGeom>
          <a:solidFill>
            <a:srgbClr val="FFC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Construção do Modelo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473249" y="3273724"/>
            <a:ext cx="576064" cy="504056"/>
          </a:xfrm>
          <a:prstGeom prst="ellipse">
            <a:avLst/>
          </a:prstGeom>
          <a:solidFill>
            <a:srgbClr val="FFC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459832"/>
          </a:xfrm>
        </p:spPr>
        <p:txBody>
          <a:bodyPr>
            <a:normAutofit/>
          </a:bodyPr>
          <a:lstStyle/>
          <a:p>
            <a:r>
              <a:rPr lang="pt-BR" dirty="0" smtClean="0"/>
              <a:t>Se                      , sinalizar uma anomalia</a:t>
            </a:r>
          </a:p>
          <a:p>
            <a:r>
              <a:rPr lang="pt-BR" dirty="0" smtClean="0"/>
              <a:t>Se                      , sinalizar como normal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7039" y="1278537"/>
            <a:ext cx="1884841" cy="4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4561" y="1756955"/>
            <a:ext cx="1825005" cy="4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Detecção de Fraudes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 smtClean="0"/>
              <a:t>Usuários possuem atividades associadas, como</a:t>
            </a:r>
          </a:p>
          <a:p>
            <a:pPr lvl="1"/>
            <a:r>
              <a:rPr lang="pt-PT" dirty="0" smtClean="0"/>
              <a:t>Quantidade de tempo on-line</a:t>
            </a:r>
          </a:p>
          <a:p>
            <a:pPr lvl="1"/>
            <a:r>
              <a:rPr lang="pt-PT" dirty="0" smtClean="0"/>
              <a:t>Localização do login</a:t>
            </a:r>
          </a:p>
          <a:p>
            <a:pPr lvl="1"/>
            <a:r>
              <a:rPr lang="pt-PT" dirty="0" smtClean="0"/>
              <a:t>Freqüência de gastos</a:t>
            </a:r>
          </a:p>
          <a:p>
            <a:r>
              <a:rPr lang="pt-PT" dirty="0" smtClean="0"/>
              <a:t>Usando esses dados, podemos construir um modelo de como é a atividade normal dos usuários.</a:t>
            </a:r>
          </a:p>
          <a:p>
            <a:r>
              <a:rPr lang="pt-PT" dirty="0" smtClean="0"/>
              <a:t>Qual a probabilidade do comportamento "normal"?</a:t>
            </a:r>
          </a:p>
          <a:p>
            <a:r>
              <a:rPr lang="pt-PT" dirty="0" smtClean="0"/>
              <a:t>Identificar usuários incomuns submetendo seus dados ao modelo</a:t>
            </a:r>
          </a:p>
          <a:p>
            <a:pPr lvl="1"/>
            <a:r>
              <a:rPr lang="pt-PT" dirty="0" smtClean="0"/>
              <a:t>Sinalizar qualquer transação que pareça um pouco estranha</a:t>
            </a:r>
          </a:p>
          <a:p>
            <a:pPr lvl="1"/>
            <a:r>
              <a:rPr lang="pt-PT" dirty="0" smtClean="0"/>
              <a:t>Bloquear automaticamente cartões/transações</a:t>
            </a:r>
            <a:endParaRPr lang="pt-BR" dirty="0"/>
          </a:p>
        </p:txBody>
      </p:sp>
      <p:pic>
        <p:nvPicPr>
          <p:cNvPr id="93186" name="Picture 2" descr="Image result for Fraud det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145875"/>
            <a:ext cx="1320205" cy="62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Detecção de Falhas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Já mencionamos a aplicação relativa à fabricação de motores de aviões.</a:t>
            </a:r>
            <a:endParaRPr lang="pt-BR" dirty="0"/>
          </a:p>
        </p:txBody>
      </p:sp>
      <p:pic>
        <p:nvPicPr>
          <p:cNvPr id="99330" name="Picture 2" descr="Image result for aircraft engine anomaly det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2537816"/>
            <a:ext cx="2590800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Monitoramento de Sistemas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 smtClean="0"/>
              <a:t>Considere muitas máquinas em um </a:t>
            </a:r>
            <a:r>
              <a:rPr lang="pt-PT" i="1" dirty="0" smtClean="0"/>
              <a:t>data </a:t>
            </a:r>
            <a:r>
              <a:rPr lang="pt-PT" i="1" dirty="0" err="1" smtClean="0"/>
              <a:t>center</a:t>
            </a:r>
            <a:r>
              <a:rPr lang="pt-PT" dirty="0" smtClean="0"/>
              <a:t>.</a:t>
            </a:r>
          </a:p>
          <a:p>
            <a:r>
              <a:rPr lang="pt-PT" dirty="0" smtClean="0"/>
              <a:t>Características de cada máquina:</a:t>
            </a:r>
          </a:p>
          <a:p>
            <a:pPr lvl="1"/>
            <a:r>
              <a:rPr lang="pt-PT" dirty="0" smtClean="0"/>
              <a:t>x</a:t>
            </a:r>
            <a:r>
              <a:rPr lang="pt-PT" baseline="-25000" dirty="0" smtClean="0"/>
              <a:t>1</a:t>
            </a:r>
            <a:r>
              <a:rPr lang="pt-PT" dirty="0" smtClean="0"/>
              <a:t> = uso da memória</a:t>
            </a:r>
          </a:p>
          <a:p>
            <a:pPr lvl="1"/>
            <a:r>
              <a:rPr lang="pt-PT" dirty="0" smtClean="0"/>
              <a:t>x</a:t>
            </a:r>
            <a:r>
              <a:rPr lang="pt-PT" baseline="-25000" dirty="0" smtClean="0"/>
              <a:t>2</a:t>
            </a:r>
            <a:r>
              <a:rPr lang="pt-PT" dirty="0" smtClean="0"/>
              <a:t> = número de acessos ao disco/seg</a:t>
            </a:r>
          </a:p>
          <a:p>
            <a:pPr lvl="1"/>
            <a:r>
              <a:rPr lang="pt-PT" dirty="0" smtClean="0"/>
              <a:t>x</a:t>
            </a:r>
            <a:r>
              <a:rPr lang="pt-PT" baseline="-25000" dirty="0" smtClean="0"/>
              <a:t>3</a:t>
            </a:r>
            <a:r>
              <a:rPr lang="pt-PT" dirty="0" smtClean="0"/>
              <a:t> = carga da CPU</a:t>
            </a:r>
          </a:p>
          <a:p>
            <a:r>
              <a:rPr lang="pt-PT" dirty="0" smtClean="0"/>
              <a:t>Além das características mensuráveis, é também possível definir outras características:</a:t>
            </a:r>
          </a:p>
          <a:p>
            <a:pPr lvl="1"/>
            <a:r>
              <a:rPr lang="pt-PT" dirty="0" smtClean="0"/>
              <a:t>x</a:t>
            </a:r>
            <a:r>
              <a:rPr lang="pt-PT" baseline="-25000" dirty="0" smtClean="0"/>
              <a:t>4</a:t>
            </a:r>
            <a:r>
              <a:rPr lang="pt-PT" baseline="30000" dirty="0" smtClean="0"/>
              <a:t> </a:t>
            </a:r>
            <a:r>
              <a:rPr lang="pt-PT" dirty="0" smtClean="0"/>
              <a:t>= carga da CPU / tráfego da rede</a:t>
            </a:r>
          </a:p>
          <a:p>
            <a:r>
              <a:rPr lang="pt-PT" dirty="0" smtClean="0"/>
              <a:t>Se uma máquina anômala é detectada:</a:t>
            </a:r>
          </a:p>
          <a:p>
            <a:pPr lvl="1"/>
            <a:r>
              <a:rPr lang="pt-PT" dirty="0" smtClean="0"/>
              <a:t>talvez prestes a falhar</a:t>
            </a:r>
          </a:p>
          <a:p>
            <a:pPr lvl="1"/>
            <a:r>
              <a:rPr lang="pt-PT" dirty="0" smtClean="0"/>
              <a:t>substituir partes dela</a:t>
            </a:r>
          </a:p>
        </p:txBody>
      </p:sp>
      <p:pic>
        <p:nvPicPr>
          <p:cNvPr id="105476" name="Picture 4" descr="http://www04.abb.com/global/seitp/seitp202.nsf/0/0ffffa780112efe7c1257dfd0045337a/$file/DataCenter_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1349" y="1275606"/>
            <a:ext cx="267658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Distribuição Gaussiana </a:t>
            </a:r>
            <a:r>
              <a:rPr lang="pt-BR" dirty="0" err="1" smtClean="0"/>
              <a:t>Univariada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Distribuição Gaussiana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Considere que o conjunto de dados é constituído de números reais que segue a distribuição gaussiana.</a:t>
            </a:r>
          </a:p>
          <a:p>
            <a:pPr lvl="1"/>
            <a:r>
              <a:rPr lang="pt-BR" dirty="0" smtClean="0"/>
              <a:t>média     e variância </a:t>
            </a:r>
          </a:p>
          <a:p>
            <a:pPr lvl="1"/>
            <a:r>
              <a:rPr lang="pt-BR" dirty="0" smtClean="0"/>
              <a:t>são os dois </a:t>
            </a:r>
            <a:r>
              <a:rPr lang="pt-BR" dirty="0" smtClean="0">
                <a:solidFill>
                  <a:srgbClr val="FF0000"/>
                </a:solidFill>
              </a:rPr>
              <a:t>parâmetros</a:t>
            </a:r>
            <a:r>
              <a:rPr lang="pt-BR" dirty="0" smtClean="0"/>
              <a:t> da distribuição</a:t>
            </a:r>
          </a:p>
          <a:p>
            <a:r>
              <a:rPr lang="pt-BR" dirty="0" smtClean="0"/>
              <a:t>Quando os dados </a:t>
            </a:r>
            <a:r>
              <a:rPr lang="pt-BR" i="1" dirty="0" smtClean="0"/>
              <a:t>seguem uma distribuição normal (ou gaussiana)</a:t>
            </a:r>
            <a:r>
              <a:rPr lang="pt-BR" dirty="0" smtClean="0"/>
              <a:t>, escrevemos:</a:t>
            </a:r>
            <a:endParaRPr lang="pt-BR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312341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044" y="2203164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4083918"/>
            <a:ext cx="3019738" cy="7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Distribuição Gaussiana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635646"/>
            <a:ext cx="3695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572" y="2715766"/>
            <a:ext cx="33636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35496" y="4830420"/>
            <a:ext cx="4752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Fonte: https://www.mathsisfun.com/data/standard-normal-distribution.html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Distribuição Gaussiana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426" name="Picture 2" descr="https://upload.wikimedia.org/wikipedia/commons/thumb/a/a9/Empirical_Rule.PNG/350px-Empirical_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1380531"/>
            <a:ext cx="4320480" cy="313543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4830420"/>
            <a:ext cx="35942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Fonte: https://en.wikipedia.org/wiki/Normal_distribution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14500"/>
            <a:ext cx="8610600" cy="857250"/>
          </a:xfrm>
        </p:spPr>
        <p:txBody>
          <a:bodyPr>
            <a:normAutofit/>
          </a:bodyPr>
          <a:lstStyle/>
          <a:p>
            <a:r>
              <a:rPr lang="pt-BR" dirty="0" smtClean="0"/>
              <a:t>Detecção de anomalias</a:t>
            </a:r>
            <a:endParaRPr lang="pt-BR" altLang="pt-B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859782"/>
            <a:ext cx="2099940" cy="13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Distribuição Gaussiana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08549" name="AutoShape 5" descr="data:image/png;base64,iVBORw0KGgoAAAANSUhEUgAAAg0AAAFkCAYAAACjCwibAAAABHNCSVQICAgIfAhkiAAAAAlwSFlzAAAPYQAAD2EBqD+naQAAIABJREFUeJzt3Xmc1WP/x/HXp0XKkoiyJBEtP6KZO0T2lCx1R2EKUdZCJlmS7kiE7kJaZSlkiCh7ZLnRgmZa3NmXSjct5B60qZnr98d1uk2jmc45zcx1lvfz8TiPzPd8v9/ec0xnPudazTmHiIiIyLZUCh1AREREkoOKBhEREYmKigYRERGJiooGERERiYqKBhEREYmKigYRERGJiooGERERiYqKBhEREYmKigYRERGJiooGERERiUpcRYOZ9TKz78xsnZnNMbMWUV53rJltNLO8rTzX2cw+i9xzgZm1iyebiIiIlI+YiwYzOw8YBgwEmgMLgOlmVnsb19UEJgIztvLcMcBTwHjgCGAaMNXMmsaaT0RERMqHxbphlZnNAT50zvWOfG3A98AI59y9pVyXA3wJFAIdnHMZRZ57GqjhnGtf5NhsYJ5zrmdMAUVERKRcxNTSYGZVgUzgrc3HnK86ZgAtS7nuEqABcHsJp7Tkry0Q00u7p4iIiFSsKjGeXxuoDKwodnwF0GhrF5jZwcBdQCvnXKFvmPiLuiXcs25JQcxsD6AtsBhYH0V2ERER8XYEDgCmO+d+jvaiWIuGmJhZJWASMNA5983mw2V0+7aRe4uIiEh8uuLHFEYl1qLhJ6AAqFPseB1g+VbO3wX4G3CEmY2KHKuEHwrxB9DGOfdu5Npo77nZYoAnn3ySJk2axPAtpLfs7Gzuu+++0DGSjl63v1q7FubOhXnz/OPTT6GgoOgZ2YB/zczgkEOgeXPIyIC//Q1q1gyROvHpZy12es1i99lnn3HBBRdA5HdptGIqGpxzG80sFzgFeBH+NxDyFGDEVi75FTi02LFewEnAOUXCzt7KPU6NHC/JeoAmTZqQkZFRymlSVM2aNfV6xUGv259++glGjIAHH4T//hf22QeOPx6uugpatYI99vDnXXxxTSZMyODXX2HWLHjvPf94+mmoXh0uvxz69oX99gv7/SQa/azFTq/Zdompez+e7onhwIRI8fAR/uNEDWACgJkNAfZxznWLDJL8tOjFZrYSWO+c+6zI4QeAd82sD/AKkIUfcHlZHPlEpBz88AMMGwbjxoFzcMUV0LMnHHSQb0kobscdfUGxzz7QuDF07+6Pf/89PPKILzxGj4aLL4abbvL3EZHEFvM6Dc65yUBfYBAwD2gGtHXOrYqcUheoF+M9ZwNdgMuB+cDZ+GmZn5Z6oYiUu4ICGDwYGjTwv+yvuw6WLIHhw6Fhw60XDKWpVw9uu83fY/BgmDbNd11cdx2s15BmkYQW14qQzrnRzrkDnHPVnXMtnXNzizx3iXPu5FKuvb3oGg1Fjk9xzjWO3LOZc256PNlEpOwsWQInnggDB0KfPn/+oq9d6lJu0dllF7jxRli8GO6+G8aMgSOPhH//e/vvLSLlQ3tPpJmsrKzQEZJSOr5uTz8Nhx8OS5fCu+/CkCGxDV6M9jWrXh1uuAE+/hgKC/0gyZEjfRdIOkrHn7Xtpdes4sS8ImSiMLMMIDc3N1cDYETK0Pr1cOWVMHEinH++bwHYbbeK+bvXrfOtDyNHwhlnwJNPVtzfLZJO8vLyyMzMBMh0zv1lP6iSqKVBRP7n99/9L+tnnvFFw1NPVewv7erV/ayMV17xMy5OOglWrqy4v19ESqeiQUQAWL0aWrf23QTTp8NFF8U+yLGsnH66n565fLmfzvn992FyiMiWVDSICMuX+wGPX38N77zjf1GHduih8P77vrukVSv46qvQiURERYNImluyBI47Dn7+2X+6992ciaFhQ/jgA6hRw2dcuDB0IpH0pqJBJI2tWOFbGAoL/S/npk1DJ/qr/fbzxcy++8LJJ6vFQSQkFQ0iaWrtWjjrLN/8//bbfvGmRLXnnjBjhv/z9NP9UtYiUvFUNIikoYICuOACv8nUK69A/fqhE21brVrw6qvw66/QoYNWjxQJQUWDSBq64Qa/fPPTT/tdJ5NFgwbw4ouQlwfduvluFRGpOCoaRNLMgw/Cfff5DaPOPDN0mtgddRRMmgTPPgu33BI6jUh6UdEgkkZefdVvDNWnD/TqFTpN/M4+2++4ec89fhMtEakY8WyNLSJJaNkyuPBCP5Bw6NDQabbfddfB55/D1Vf7ja4OOyx0IpHUp5YGkTSwaRN06eLXO5gwASqlwL98M7j/fr+t9nnnwZo1oROJpL4UeOsQkW254w6YOdPvJbHHHqHTlJ3q1f0+GUuWwLXXhk4jkvpUNIikuHfe8UXD7bf7VRVTTePGMGoUPPqoL4pEpPyoaBBJYStXQteufrfIfv1Cpyk/3br57/OKK/z+GSJSPlQ0iKSowkK4+GI/nuHJJ6Fy5dCJyo8ZjBkDe+/txzds2BA6kUhqUtEgkqLGj4fXXoPHH/e/TFPdLrv48Q2ffAJ33hk6jUhqUtEgkoKWLfOrPl56KZx2Wug0Fad5c+jfH4YM0Y6YIuVBRYNIinEOrroKdt45NdZjiFW/ftCoEfTo4btmRKTsqGgQSTHPPAMvvwyjR8Nuu4VOU/F22MGvEpmbCw88EDqNSGpR0SCSQn76Ca65Bjp1gr//PXSacI46Cnr3hgED4JtvQqcRSR0qGkRSSHa23/b6wQdDJwlv8GCoUwcuu8x32YjI9lPRIJIiXn3VT60cPhzq1g2dJryddvIzSN55R5taiZQVFQ0iKWDtWj/48dRT/UJH4rVuDZdcAn37+oWuRGT7qGgQSQH33gvLl/vBj2ah0ySWoUP9Bl39+4dOIpL8VDSIJLmlS+Gee/x4hoYNQ6dJPHvsAYMG+S6KvLzQaUSSW1xFg5n1MrPvzGydmc0xsxalnHusmX1gZj+Z2Voz+8zMrit2TjczKzSzgsifhWa2Np5sIunmhhv81Ep9ki7ZlVdC06Z+J0wNihSJX8xFg5mdBwwDBgLNgQXAdDOrXcIla4AHgeOAxsAdwGAzu7TYeflA3SKP+rFmE0k3//oXTJ4Md9/tl1GWratSxa/ZMHMmPP106DQiySueloZsYJxz7nHn3OfAlcBaoPvWTnbOzXfOPeOc+8w5t9Q59xQwHV9EFDvVrXLOrYw8VsWRTSRtFBT4tQiOPBIuvDB0msR3yinQsaNvmVmzJnQakeQUU9FgZlWBTOCtzceccw6YAbSM8h7NI+e+W+ypnc1ssZktNbOpZtY0lmwi6Wb8eFiwAEaM8AP9ZNuGDfMLYN19d+gkIskp1rea2kBlYEWx4yvwXQolMrPvzWw98BEwyjn3WJGnv8C3VLQHukZyzTKzfWLMJ5IWfvkFbr3VT6886qjQaZJHgwZ++uXQofDdd6HTiCSfKhX4d7UCdgaOBu4xs6+dc88AOOfmAHM2n2hms4HPgCvwYydKlJ2dTc2aNbc4lpWVRVZWVtmmF0kggwbBhg1+N0eJTb9+MGEC3HSTHw8ikupycnLIycnZ4lh+fn5c9zIXw1DiSPfEWuAc59yLRY5PAGo65zpGeZ/+wAXOuSalnDMZ2Oic61rC8xlAbm5uLhkZGVF/DyLJbvFiv4vjgAG+tUFiN2GCX/Tpo4+gRYlzv0RSV15eHpmZmQCZzrmoJyPH1D3hnNsI5AKnbD5mZhb5elYMt6oMVCvpSTOrBBwG/BhLPpF0MHAg1Krl12WQ+Fx4oZ+C2a9f6CQiySWe7onhwAQzy8WPT8gGagATAMxsCLCPc65b5OuewFLg88j1JwDXA/dvvqGZDcB3T3wN7AbcCOwPPBxHPpGU9e9/wxNPwMiRfm8FiU/lynDXXX4n0Bkz/HLTIrJtMRcNzrnJkTUZBgF1gPlA2yJTJOsC9YpcUgkYAhwAbAK+AW5wzj1U5JxawEORa3/Bt2a0jEzpFJGIW27xg/kuLb7KicSsfXto2RJuvtl3U2gGisi2xTUQ0jk3GhhdwnOXFPt6JDByG/frA/SJJ4tIupg5E156CZ56CnbYIXSa5Gfmp16ecAJMmQKdO4dOJJL4VFuLJAHn/CfiI46A884LnSZ1HH88nH66X4J748bQaUQSn4oGkSTw6qvwwQd+iqWa0cvWkCHw9dfw2GPbPlck3entRyTBFRT4Uf4nnght24ZOk3qaNYMuXeC222CttskTKZWKBpEEN3kyfPKJ7383C50mNd1xh19eetSo0ElEEpuKBpEEVlDgV3884wwtF12eGjTwiz0NHarNrERKo6JBJIE9+yx8/rlf0EnKV79+fk+PsWNDJxFJXCoaRBJUQYFvNm/XTksdV4QDDoCLL4Z779XYBpGSqGgQSVDPPQeffqpWhop0yy2werVaG0RKoqJBJAEVFvpWhrZtNZahIjVo4LcbV2uDyNapaBBJQFOmwKJFamUI4ZZb/EyKceNCJxFJPCoaRBJMYaGfMdGmjd8bQSrWgQf+2dqwbl3oNCKJRUWDSIJ5/nm/m6VaGcLp3x9WrVJrg0hxKhpEEsjmsQytW8Mxx4ROk74OPBAuvBDuuUetDSJFqWgQSSCvvgoLF8KAAaGTyC23wMqVMHFi6CQiiUNFg0gCuftu38Jw3HGhk8jBB0OnTn6VyE2bQqcRSQwqGkQSxAcfwMyZfgts7TGRGG6+Gb791q+ZISIqGkQSxpAhcOihfp8JSQzNm/u1Mu6+G5wLnUYkPBUNIglg4UI/nuGmm6CS/lUmlJtvhgUL4PXXQycRCU9vTyIJ4J57oH59OO+80EmkuBNO8Kty3n136CQi4aloEAns22/h6aehb1+oWjV0GinOzLc2vPcezJoVOo1IWCoaRAL75z9hjz2ge/fQSaQk7dtDkyZqbRBR0SAS0IoV8Oij0Ls31KgROo2UpFIlP97kpZf8ap0i6UpFg0hADzzguyR69gydRLYlKwvq1fN7UoikKxUNIoH8/juMGQOXXw61aoVOI9uyww6QnQ05ObBsWeg0ImGoaBAJ5LHH4LfffNeEJIcePXw30oMPhk4iEoaKBpEACgrgvvugc2fYf//QaSRau+7qW4bGjfMFn0i6UdEgEsALL8B338H114dOIrG69lpYs8YPYBVJN3EVDWbWy8y+M7N1ZjbHzFqUcu6xZvaBmf1kZmvN7DMzu24r53WOPLfOzBaYWbt4sokkg2HD4Pjj4W9/C51EYlWvHpx7Ltx/vzaykvQTc9FgZucBw4CBQHNgATDdzGqXcMka4EHgOKAxcAcw2MwuLXLPY4CngPHAEcA0YKqZNY01n0iimzUL5sxRK0Myu/56WLzYtxiJpBNzMe7CYmZzgA+dc70jXxvwPTDCORfVZCQzmwL87pzrFvn6aaCGc659kXNmA/Occ1udjGZmGUBubm4uGRkZMX0PIiGdc46f6//ZZ9pnIpmddBKsWwezZ2tXUkk+eXl5ZGZmAmQ65/KivS6mtywzqwpkAm9tPuZ81TEDaBnlPZpHzn23yOGWkXsUNT3ae4oki2++8Z9Os7NVMCS766+HDz/U0tKSXmJ926oNVAZWFDu+Aqhb2oVm9r2ZrQc+AkY55x4r8nTdeO4pkmzuvx923x0uuih0Etlep58OjRr58Ski6aIiP+u0wrdSXAlkR8ZGiKSN1av9iPuePbVkdCqoVAn69IGpU+Hrr0OnEakYVWI8/yegAKhT7HgdYHlpFzrnlkT+c5GZ1QVuA56JHFsezz0BsrOzqVmz5hbHsrKyyMrK2talIhVq/Hg/2r5Xr9BJpKxceCHceiuMGOEfIokoJyeHnJycLY7l5+fHda+yGgi5FD8QcmiU9/gHcLFz7sDI108D1Z1zHYqcMxNYoIGQkgo2boQDD4TWrf1KkJI6Bgzw3U7LlkGxzy8iCatCBkJGDAcuM7OLzKwxMBaoAUwAMLMhZjZx88lm1tPMzjSzhpFHD+B64Iki93wAOM3M+phZIzO7Dd+VMTKOfCIJ54UX/C8VLRmdeq66Ctav12JPkh5i7Z7AOTc5sibDIHwXwnygrXNuVeSUukC9IpdUAoYABwCbgG+AG5xzDxW552wz6wLcGXl8BXRwzn0a83ckkoAeeMAv5nTEEaGTSFnbZx+/2NODD/rVIitXDp1IpPzEXDQAOOdGA6NLeO6SYl+PJIoWA+fcFGBKPHlEEtncuX5a3vPPh04i5aV3b3jqKXj5ZejQYdvniyQrzRQXKWcPPAAHHADt22/zVElSRx4JLVv6/9ciqUxFg0g5+vFHeOYZuPpqNVunut694Z13YOHC0ElEyo+KBpFyNHYs7LAD9OgROomUt7PPhn331dRLSW0qGkTKyYYNvmjo1g122y10GilvVav6NTgmTYKffgqdRqR8qGgQKSdPPw0rV/oR9ZIeLr/c//nQQ6WfJ5KsVDSIlAPn/KC4du38/gSSHvbYw68SOWqUX9BLJNWoaBApBzNnwrx5amVIR9deCz/8oCm2kppUNIiUg5Ej4eCDoU2b0Emkoh16KJx4ov8ZEEk1KhpEytgPP8CUKX6aZSX9C0tL11wDH3wA8+eHTiJStvSWJlLGxo2DatX8rAlJT+3bw377qbVBUo+KBpEy9Mcfvmjo1k07HqazKlX8RlaTJsHq1aHTiJQdFQ0iZei552DFCj9fX9LbZZdBYSE88kjoJCJlR0WDSBkaORJOOQWaNg2dRELbc084/3wYPRoKCkKnESkbKhpEykhuLsye7QdAioD/WVi8GF55JXQSkbKhokGkjIwcCfvvD2eeGTqJJIoWLeCoozQgUlKHigaRMrBqFeTkQM+efhCcyGZXXw1vvgmffx46icj2U9EgUgY2D3bTbpZSXOfOsNdefmlpkWSnokFkOxUUwJgxkJUFtWuHTiOJplo1P5NiwgT47bfQaUS2j4oGke308suwdKmmWUrJrrgC1q6FJ54InURk+6hoENlOo0fDkUfC3/4WOokkqnr1oEMH/7PiXOg0IvFT0SCyHb78Et54Q60Msm29esGiRfDee6GTiMRPRYPIdhgzBvbYA849N3QSSXQnnwyNG2tApCQ3FQ0icVqzBh57zM+Y2HHH0Gkk0Zn5KbkvvOB3QhVJRioaROKUkwO//gpXXhk6iSSLiy7ysynGjw+dRCQ+KhpE4uCcb2Y+4wxo0CB0GkkWNWvCBRf4nVA3bgydRiR2KhpE4jB7Nsyf75ubRWLRqxf8+CNMnRo6iUjsVDSIxGHUKDjoIGjbNnQSSTaHHQbHHacBkZKcVDSIxGjlSnj2WbjqKqikf0ESh1694F//8lMwRZJJXG95ZtbLzL4zs3VmNsfMWpRybkcze8PMVppZvpnNMrM2xc7pZmaFZlYQ+bPQzNbGk02kvD38MFSuDJdcEjqJJKuOHaFuXb/Yk0gyibloMLPzgGHAQKA5sACYbmYlrbp/PPAG0A7IAN4BXjKzw4udlw/ULfKoH2s2kfJWUOAHsWVlwe67h04jyWqHHfx+FI8/rv0oJLnE09KQDYxzzj3unPscuBJYC3Tf2snOuWzn3D+dc7nOuW+cc/2Br4Cz/nqqW+WcWxl5rIojm0i5evVVv8+EBkDK9rr8cli3DiZNCp1EJHoxFQ1mVhXIBN7afMw554AZQMso72HALsDqYk/tbGaLzWypmU01s6axZBOpCKNHQ4sW2mdCtt9++0H79tqPQpJLrC0NtYHKwIpix1fguxSicQOwEzC5yLEv8C0V7YGukVyzzGyfGPOJlJtvvoHXX1crg5Sdnj3hk09g5szQSUSiU6Fjv82sCzAA6Oyc+2nzcefcHOfck865hc6594GzgVXAFRWZT6Q0Y8dCrVpw3nmhk0iqOPlkOOQQDYiU5FElxvN/AgqAOsWO1wGWl3ahmZ0PPAR0cs69U9q5zrlNZjYPaLitQNnZ2dSsWXOLY1lZWWRlZW3rUpGorVsHjz4K3btD9eqh00iqqFTJT9298Ua47z6oU/ydVaQM5OTkkJOTs8Wx/Pz8uO5lLsbONDObA3zonOsd+dqApcAI59zQEq7JAh4GznPOvRzF31EJWAS84pzrW8I5GUBubm4uGRkZMX0PIrGaOBEuvhi++goabrOUFYneL7/AvvvCrbfCLbeETiPpIi8vj8zMTIBM51xetNfF0z0xHLjMzC4ys8bAWKAGMAHAzIaY2cTNJ0e6JCYC1wMfm1mdyGPXIucMMLNTzayBmTUHJgH74wsNkeBGj/arP6pgkLJWq5afwjt2rJ/SK5LIYi4anHOTgb7AIGAe0AxoW2SKZF2gXpFLLsMPnhwF/FDkcX+Rc2rhuy4+BV4BdgZaRqZ0igQ1dy589JEGQEr56dkTvv8eXnkldBKR0sXcPZEo1D0hFaVHD5gxA7791q8EKVIejjrKtzq8/nroJJIOKrJ7QiRt/PIL5OTAFVeoYJDy1bMnTJ8OX38dOolIyVQ0iJRi4kTYtMm3NoiUp3PP9UuTjxsXOolIyVQ0iJSgsNAPgOzUSVPhpPxVr+6n9D76qJ/iK5KIVDSIlODtt/0USw2AlIpy5ZWwejVMnrztc0VCUNEgUoLRo+Gww+DYY0MnkXRx0EFw2mlaIVISl4oGka1YtgymTfOtDGah00g66dnTT/GdOzd0EpG/UtEgshUPPQQ1akDXrqGTSLo5/XTYf38YMyZ0EpG/UtEgUswff8D48XDRRbDLLqHTSLqpXNlP8X3qKT/lVySRqGgQKWbqVFi+3G8kJBJCjx5+SekJE0InEdmSigaRYsaMgeOPh0MPDZ1E0lWdOn6q75gxfuqvSKJQ0SBSxKefwrvvapqlhNezp5/y+9ZboZOI/ElFg0gRY8b4T3kdO4ZOIunu2GP9lF9Nv5REoqJBJOK33/yy0ZdeCjvsEDqNpDsz39rw4ouwdGnoNCKeigaRiCefhDVr/Mh1kUTQtSvstJOfAiySCFQ0iADO+WbgDh2gXr3QaUS8XXaBbt38FOANG0KnEVHRIALA++/Dv/8NvXqFTiKypZ49YeVKmDIldBIRFQ0iAIwaBY0awcknh04isqUmTeCkk/zPqEhoKhok7f34Izz/vPaZkMTVqxfMmgXz54dOIulORYOkvYce8rMlunULnURk6zp0gH320fRLCU9Fg6S1jRt90XDBBVCzZug0IltXpYqf1TNpEvz3v6HTSDpT0SBpbdo0+OEHDYCUxHfZZX4ztYkTQyeRdKaiQdLaqFHQqhU0axY6iUjp9t4bzjnHd1FoPwoJRUWDpK1Fi/w+E2plkGTRqxd8+aX2o5BwVDRI2ho92u8zcfbZoZOIRKdVK78fhaZfSigqGiQt5ef7vuHLL9c+E5I8zHxrw0svweLFodNIOlLRIGnp8cf9srzaZ0KSTdeufnnpsWNDJ5F0pKJB0k5hIYwc6bsl9t03dBqR2Oy8M3TvDg8/DOvWhU4j6UZFg6Sdt97yg8muvjp0EpH49OwJP/8MzzwTOomkm7iKBjPrZWbfmdk6M5tjZi1KObejmb1hZivNLN/MZplZm62c19nMPovcc4GZtYsnm8i2jBzpp1i2ahU6iUh8GjaEdu3gwQf9Dq0iFSXmosHMzgOGAQOB5sACYLqZ1S7hkuOBN4B2QAbwDvCSmR1e5J7HAE8B44EjgGnAVDNrGms+kdIsXuwHkV19tfaZkOR29dWQlwcffhg6iaSTeFoasoFxzrnHnXOfA1cCa4HuWzvZOZftnPuncy7XOfeNc64/8BVwVpHTrgVec84Nd8594Zz7B5AHqAFZytTo0X656C5dQicR2T6nnQYHHuhbG0QqSkxFg5lVBTKB/y0t4pxzwAygZZT3MGAXYHWRwy0j9yhqerT3FInG2rV+8Fj37rDTTqHTiGyfSpX89Mtnn4Xly0OnkXQRa0tDbaAysKLY8RVA3SjvcQOwEzC5yLG623lPkW16+mm/2U/PnqGTiJSNSy6BqlVh/PjQSSRdVKnIv8zMugADgPbOuZ/K4p7Z2dnULLY9YVZWFllZWWVxe0kRzvlm3NNPh4MOCp1GpGzUquV3aB07Fm6+2RcQIsXl5OSQk5OzxbH8/Py47hVr0fATUADUKXa8DlBqA5mZnQ88BHRyzr1T7Onl8dwT4L777iMjI2Nbp0mamzUL5s+Hu+4KnUSkbPXq5bd3f+EFOPfc0GkkEW3tg3ReXh6ZmZkx3yum7gnn3EYgFzhl87HIGIVTgFklXWdmWcAjwPnOude3csrsoveMODVyXGS7jRgBhxwCbduGTiJStpo1gxNO8D/jIuUtntkTw4HLzOwiM2sMjAVqABMAzGyImf1vx/dIl8RE4HrgYzOrE3nsWuSeDwCnmVkfM2tkZrfhB1yOjOebEilq2TKYMgWuucYPHhNJNb17w8yZkJsbOomkupjfQp1zk4G+wCBgHtAMaOucWxU5pS5Qr8gll+EHT44CfijyuL/IPWcDXYDLgfnA2UAH59ynseYTKW70aKhRA7p1C51EpHycdRbUr6/WBil/cQ2EdM6NBkaX8Nwlxb4+Kcp7TgGmxJNHpCTr1vn+3u7d/SY/IqmoShU/tuHWW+Hee/2W7yLlQY21ktJycmD1au0zIanv0kt98TBuXOgkkspUNEjKcs43155xhl+rXySV1aoFF14IY8bAH3+ETiOpSkWDpKz33oMFC/wgMZF0cO21fnXIZ58NnURSlYoGSVkjRkCTJnBK8cm8IimqaVNo3VoDIqX8qGiQlLRkCUyd6j95aTdLSSfXXgsffaTdL6V8qGiQlDRqFOy6q+/jFUknZ5zhl0p/4IHQSSQVqWiQlLNmjd/N8tJLtZulpJ9KlfxsoWefhf/8J3QaSTUqGiTlTJwI+fmaZinpq3t3qF7dt7iJlCUVDZJSCgvh/vuhUye/Qp5IOtp1V9/SNnasb3kTKSsqGiSlvPIKfPUVZGeHTiIS1rXX+ha3xx8PnURSiYoGSSn33QdHH+0fIunsgAOgY0ff8lZYGDqNpAoVDZIy5s+Hd96BPn1CJxFJDH36wJdfwmuvhU4iqUJFg6SM++7z4xg6dgydRCQxtGwJRx4Jw4eHTiKpQkWDpIQff/SbU11zjd+0R0T8wmbZ2fD2235JdZHtpaJBUsKoUVBjW2AwAAAfWElEQVStmh8xLiJ/OuccqFfPj20Q2V4qGiTprV3rp5b16AE1a4ZOI5JYqlb1LXBPPeU3sxLZHioaJOk98QSsXu2nmInIX112mS8eRo8OnUSSnYoGSWqFhX6QV8eOcOCBodOIJKbddvOrRI4e7VvmROKlokGS2osv+illN9wQOolIYsvOhl9+gcceC51EkpmKBklqQ4dCq1ZazElkWxo0gM6dfctcQUHoNJKsVDRI0po1yz/UyiASnRtugG+/heefD51EkpWKBklaQ4dC48Zw5pmhk4gkh8xMOPlk/2/HudBpJBmpaJCk9OWXMG0aXH89VNJPsUjUbrgBPv4Y3nsvdBJJRnq7laQ0bBjstRdccEHoJCLJpW1bOOww39ogEisVDZJ0VqyAiRP9ugw77hg6jUhyMYO+ff028osWhU4jyUZFgySdkSP9/hJXXRU6iUhyOv982Hdf+Oc/QyeRZKOiQZLKmjV+gZpLL4VatUKnEUlOO+wA110HkybBf/4TOo0kExUNklQeeQTy8/1CNSISv8svh+rVtZGVxCauosHMepnZd2a2zszmmFmLUs6ta2aTzOwLMysws7/s7G5m3cysMPJ8YeShxU5lC3/84QdvdekC9euHTiOS3HbdFXr18pu9rV4dOo0ki5iLBjM7DxgGDASaAwuA6WZWu4RLqgErgTuA+aXcOh+oW+ShXwuyhSefhGXL4OabQycRSQ3XXQebNvlxQiLRiKelIRsY55x73Dn3OXAlsBbovrWTnXNLnHPZzrkngV9Lua9zzq1yzq2MPFbFkU1SVEEB3HOP35iqadPQaURSw157+fFBDzwAv/8eOo0kg5iKBjOrCmQCb20+5pxzwAyg5XZm2dnMFpvZUjObamb61SD/8/zzfkGnfv1CJxFJLX37wq+/wvjxoZNIMoi1paE2UBlYUez4CnyXQry+wLdUtAe6RnLNMrN9tuOekiKcg7vugtatoUWJo2dEJB716/tF0oYNgw0bQqeRRFcldAAA59wcYM7mr81sNvAZcAV+7ESJsrOzqVmz5hbHsrKyyMrKKoekEsLrr8P8+fD226GTiKSmm27yC6Y98YTvrpDUkpOTQ05OzhbH8vPz47qXuRh2LYl0T6wFznHOvVjk+ASgpnOu4zaufweY55zrE8XfNRnY6JzrWsLzGUBubm4uGRkZUX8PknyOPx42bvQ7WpqFTiOSmjp1ggUL4PPPoXLl0GmkvOXl5ZGZmQmQ6ZzLi/a6mLonnHMbgVzglM3HzMwiX8+K5V6lMbNKwGHAj2V1T0lO77/vH/36qWAQKU/9+sHXX8Nzz4VOIoksntkTw4HLzOwiM2sMjAVqABMAzGyImU0seoGZHW5mRwA7A3tGvm5S5PkBZnaqmTUws+bAJGB/4OG4vitJGUOGwKGHavtrkfKWmQlt2vjxQ9o2W0oS85gG59zkyJoMg4A6+LUX2haZIlkXqFfssnnA5h/DDKALsAQ4MHKsFvBQ5Npf8K0ZLSNTOiVN5ebCa6/59Rm0/bVI+bvlFjjxRHjpJWjfPnQaSUQxjWlIJBrTkPrat4cvvoBPP1Ufq0hFOeEEv2bD3LnqEkxlFTKmQaSi5OX5Tzu33qqCQaQiDRzo//298kroJJKIVDRIQho0CBo2BM2cFalYJ50ErVrB7bdrbIP8lYoGSTjz58O0ab6VoUpCrCQikj7MfGvD3Ll+TJFIUSoaJOEMGgQHHQRdt7pCh4iUt1NOgWOOUWuD/JWKBkkoCxfCCy9A//5qZRAJZXNrw0cfwfTpodNIIlHRIAll0CBo0MCvhS8i4Zx6Khx9tFobZEsqGiRhfPIJTJniWxmqVg2dRiS9bW5tmDMH3nwzdBpJFCoaJGEMGgQHHAAXXRQ6iYgAtG0LRx0Ft92m1gbxVDRIQpg3z695P2CAWhlEEoWZ756YPRtefTV0GkkEKhokIdx6KxxyiFoZRBJNmzZ+p9lbb4XCwtBpJDQVDRLczJn+U8ygQZoxIZJozODOO/36KdoBU1Q0SFDO+YGPhx8OnTuHTiMiW9OqFbRrB//4B2zaFDqNhKSiQYKaMQP+9S8YPFg7WYokssGD/QZyTzwROomEpLdpCcY5vxVvy5Zwxhmh04hIaTIyoFMnPzByw4bQaSQUFQ0SzLRpfn37O+/UFrwiyWDQIPj+exg/PnQSCUVFgwRRUOBHY59yit9VT0QSX5MmfrXWwYNhzZrQaSQEFQ0SRE4OLFrkWxlEJHncdhusXg0jRoROIiGoaJAKt369nzHRsaNfbU5EkkeDBnDFFXD33fDTT6HTSEVT0SAVbsQI+OEH/6YjIsnnH//wf95xR9gcUvFUNEiF+vlnuOsu/0nlkENCpxGReOy5J9x8M4weDV9/HTqNVCQVDVKh7rjDL0U7cGDoJCKyPa67DurWhX79QieRiqSiQSrMN9/4TyY33+w/qYhI8qpe3c+ieO45v6GVpAcVDVJh+vWDvfbyn1BEJPldcIFfAr5vX22dnS5UNEiFmDMHnn3Wd0/UqBE6jYiUhcqVYehQmDULXnghdBqpCCoapNw55z+JHHaYtr4WSTWnngpt2/pux40bQ6eR8qaiQcrdc8/57a+HDvWfTEQktQwd6scsjRoVOomUNxUNUq7WroXrr4ezzvKfRkQk9Rx2mJ9GPXAgrFwZOo2UJxUNUq7uvRdWrIDhw0MnEZHydMcdviWxf//QSaQ8xVU0mFkvM/vOzNaZ2Rwza1HKuXXNbJKZfWFmBWa21V8fZtbZzD6L3HOBmbWLJ5skjiVL4J57oE8faNgwdBoRKU977OELh0cegdzc0GmkvMRcNJjZecAwYCDQHFgATDez2iVcUg1YCdwBzC/hnscATwHjgSOAacBUM2saaz5JHH37wu6765OHSLq44go49FC45hpNwUxV8bQ0ZAPjnHOPO+c+B64E1gLdt3ayc26Jcy7bOfck8GsJ97wWeM05N9w594Vz7h9AHnB1HPkkAbz9th8Aec89sPPOodOISEWoUsXvLTN7NkyaFDqNlIeYigYzqwpkAm9tPuacc8AMoOV25GgZuUdR07fznhLIpk3Quze0bAldu4ZOIyIV6cQToXNnuPFG+O230GmkrMXa0lAbqAysKHZ8BVB3O3LULYd7SiBjx8KiRfDgg2AWOo2IVLShQ+G//4U77wydRMpaldABtld2djY1a9bc4lhWVhZZWVmBEqW35cvh1luhRw/IzAydRkRCqF/fL/Y0eDB06wZNmoROlN5ycnLIycnZ4lh+fn5c9zIXw2iVSPfEWuAc59yLRY5PAGo65zpu4/p3gHnOuT7Fji8BhjnnRhQ5dhvQwTnXvIR7ZQC5ubm5ZGRkRP09SPnq0gXefBM+/9yPphaR9LR+PTRrBnvvDe++q1bHRJOXl0em/2SX6ZzLi/a6mLonnHMbgVzglM3HzMwiX8+K5V7FzC56z4hTI8clSbzxBuTkwLBhKhhE0t2OO/quyvfegwkTQqeRshLP7InhwGVmdpGZNQbGAjWACQBmNsTMJha9wMwON7MjgJ2BPSNfF22wegA4zcz6mFmjSCtDJjAyjnwSwLp1cNVVcNJJcOGFodOISCI4+WT/ftC3L6xaFTqNlIWYiwbn3GSgLzAImAc0A9o65zb/SNQF6hW7bB6+hSID6IKfTvlKkXvOjhy/HL+Ww9n4rolPY80nYQweDMuWwZgxaoYUkT/9859+zYYbbgidRMpCXAMhnXOjgdElPHfJVo5tszhxzk0BpsSTR8JatMiPlu7fHxo1Cp1GRBLJXnv594dLL/WDIk86KXQi2R7ae0K2S2EhXHklNGjgR0uLiBR3ySXQqpV/r9iwIXQa2R4qGmS7PPIIfPCBH/BUrVroNCKSiCpVgnHj4Lvv4K67QqeR7aGiQeK2dKnf9vqSS9TkKCKla9oU+vXzRcP8re5CJMlARYPExTnfR7nrrtr2WkSi07+/Lx66dYM//gidRuKhokHi8vDDfhGn8eNht91CpxGRZLDDDn7Nhk8/1RLTyUpFg8Rsc7dE9+7Qrl3oNCKSTJo3h1tu8d0U8+aFTiOxUtEgMdncLVGzprolRCQ+/fvD//0fXHyxuimSjYoGicn48b5b4uGHfeEgIhKrot0UgweHTiOxUNEgUfvuO98tceml0LZt6DQiksyOOMLviHvXXTB3bug0Ei0VDRKVTZuga1eoXdsvCysisr1uucUXD126wO+/h04j0VDRIFG54w746CN46il1S4hI2aha1b+n/PAD9O4dOo1EQ0WDbNP77/t+x4EDoWXL0GlEJJUccgg8+CA8+ihMnhw6jWyLigYp1S+/+G6JY4/1TYkiImXt4ovh3HPh8sthyZLQaaQ0KhqkRM75f8S//QZPPgmVK4dOJCKpyMzvTVGzpv+QsmlT6ERSEhUNUqJHH4XnnvPTLPffP3QaEUllu+0GkybB7Nna1CqRqWiQrVq4EK65xq/62KlT6DQikg5atYIBA+D22+Htt0Onka1R0SB/8d//wjnnwMEH+wFKIiIVZcAAOPlkOP98WLYsdBopTkWDbKGw0A9KWrUKnn8eatQInUhE0knlyn4a5o47QufOWmY60ahokC3ccw9Mm+YHPh50UOg0IpKO9tzTj6fKy4M+fUKnkaJUNMj/zJjhl3W99VY488zQaUQknR15JIwYAaNG+Q8xkhhUNAgA338PWVnQujXcdlvoNCIifsp3t27+z4ULQ6cRUNEgwJo18Pe/+/ELkyZpPQYRSQxmMGYMNGoEHTr4sVYSloqGNFdYCBdcAF9+CS++6DekEhFJFNWr+3FW69b5Dzfr14dOlN5UNKS5m2/2/yBzcuDww0OnERH5q/339+9TeXnQo4dfrVbCUNGQxh5+GIYOhWHDNPBRRBLbUUfBxIl+OuYdd4ROk76qhA4gYbz9Nlx1FVxxBVx3Xeg0IiLbdu65vit1wAC/O+b554dOlH5UNKShzz7zKz6edJJf8dEsdCIRkej07+8Lh4svhnr1/A68UnHi6p4ws15m9p2ZrTOzOWbWYhvnn2hmuWa23sy+NLNuxZ7vZmaFZlYQ+bPQzNbGk01Kt3QptGkD++7r966vWjV0IhGR6Jn5TfSOPtp3q2oqZsWKuWgws/OAYcBAoDmwAJhuZlsdd29mBwAvA28BhwMPAA+b2anFTs0H6hZ51I81m5Ru5Uo49VSoUgXeeMPvKicikmyqVfMDIxs0gLZt4ZtvQidKH/G0NGQD45xzjzvnPgeuBNYC3Us4/yrgW+fcjc65L5xzo4DnIvcpyjnnVjnnVkYempFbhn79Fdq1g/x8ePNN2Gef0IlEROJXsya8/jrsuqtvPf3xx9CJ0kNMRYOZVQUy8a0GgP9ND8wAWpZw2dGR54uavpXzdzazxWa21MymmlnTWLJJydatg/btfTX+xhvQsGHoRCIi22+vvfx72h9/+MLhl19CJ0p9sbY01AYqAyuKHV+B71LYmrolnL+rmVWLfP0FvqWiPdA1kmuWmenz8Hb64w8/wvijj+CVV6BZs9CJRETKTv36vnD48Uc44wz47bfQiVJbQqzT4Jyb45x70jm30Dn3PnA2sAq4InC0pLZhg99a9vXXYcoUjTIWkdTUpAm89hosWuS7YX/9NXSi1BXrlMufgAKgTrHjdYDlJVyzvITzf3XObdjaBc65TWY2D9hmQ3p2djY1a9bc4lhWVhZZWVnbujSlrV8PnTr5nSunTvX/kEREUlWLFn68Vps2fnDk66/7cQ8COTk55OTkbHEsPz8/rnuZi3E9TjObA3zonOsd+dqApcAI59zQrZx/N9DOOXd4kWNPAbs5504v4e+oBCwCXnHO9S3hnAwgNzc3l4yMjJi+h1S3bh2cfTa8+64fYdymTehEIiIVIzfXzxJr2BCmT4datUInSkx5eXlkZmYCZDrn8qK9Lp7uieHAZWZ2kZk1BsYCNYAJAGY2xMwmFjl/LHCgmd1jZo3MrCfQKXIfItcMMLNTzayBmTUHJgH7Aw/HkS+trV3rd4P717/g5ZdVMIhIesnMhLfegm+/hdatYfXq0IlSS8xFg3NuMtAXGATMA5oBbYtMkawL1Cty/mLgDKA1MB8/1bKHc67ojIpawEPAp8ArwM5Ay8iUTonSf/8Lp58Os2bBq6/CKaeETiQiUvGaN/dL5S9dCieeCD/8EDpR6oi5eyJRqHtiS8uW+XEL//mPb2E45pjQiUREwvr0UzjtNL+K5Ouv+wGT4lVk94QkmEWLoGVLP2J45kwVDCIiAE2b+pbXXXf1s8dmzgydKPmpaEhy778PrVrBHnvA7NmqpEVEitpvP/8+efjhfozD1KmhEyU3FQ1J7Kmn/CjhjAw/8FFLQ4uI/NVuu/nuifbt/Q6/998PSdozH5yKhiRUUAA33ABdu8J55/lBj5qPLCJSsmrVICcH+vSB7Gy/tfa6daFTJR8VDUlm9Wo/Q+K++/xjwgT/j0FEREpXqRIMHQpPPgmTJ8Pxx8P334dOlVxUNCSRTz7xq57NnesXLbnuOj8qWEREote1qx8UuWIF/O1v8MEHoRMlDxUNScA536LQsiXsvLMvGrQGg4hI/DIy/Htp48Zw0km+BaKwMHSqxKeiIcHl50OXLnDJJXDuuX76UIMGoVOJiCS/vfby+/NkZ8ONN/o1HX78MXSqxKaiIYHNng1HHOEHOubkwKOPwk47hU4lIpI6qlaFe+/1Xb4LF/qpma++GjpV4lLRkIA2boQ77oDjjoO6dWH+fDj//NCpRERSV5s2vmho0QLOOAN694Y1a0KnSjwqGhJMbq4fmHP77dCvH7z3nrojREQqwl57+WX4778fHnoImjXze1jIn1Q0JIh16+Cmm+DII/20oI8+8q0NVauGTiYikj7MfCvDwoVQr54fdH7ZZX5DQFHRkBBmzPAV7QMPwODBvmDQHlwiIuEcfLBvZRg7Fp55xu9j8dxzWklSRUNAX38NHTr4paD33tuPXejXT60LIiKJoFIluOIKv1tmixbQubOfnjl/fuhk4ahoCODXX31XRNOmMG8ePP203zuicePQyUREpLj99oNp0+C11/yCUBkZvphYtSp0soqnoqECrV8PDz4Ihxzi/+zfHz7/3O8foZUdRUQS22mn+bEO99/vl6E++GC480747bfQySqOioYK8McfMG6c/wG77jr/g/fFFzBwINSoETqdiIhEq2pVuPZa+OoruOgiGDTIz3AbOhTWrg2drvypaChHGzb4BZkaNYKrroJWrXzf2IQJflSuiIgkp9q1YcQIPzbtnHPgllvgwAN9K8Tvv4dOV35UNJSDX36BIUPggAOgRw/f/7VwoV/VsVGj0OlERKSs1KvnW5K/+ALatYO+fWH//X33cyouSa2ioQx9/bWf31uvnl+c6ayz4LPPYMoUOPTQ0OlERKS8HHggPPYYfPMNXHyxb4XY/MFx4cLQ6cqOiobt9McffkBM69Z+zMKkSXD99bBkiV9RTDMiRETSR/36MHw4fP+9X3dn+nS/n0XLlr6oSPalqVU0xOmTT/yuaPvt52c//PEHPPGE/0G5/XaoUyd0QhERCWW33eCGG+C77+D55/3XPXrAPvtAr17w4YfJuVBUldABksm33/pxCTk5sGgR7L47dOvmlxht0iR0OhERSTRVq0LHjv6xeDE88ogfID96tO/SyMryj//7v9BJo6OWhlI451sU7roLjjoKDjrID3A8/HB46SU/yGX4cBUMIiKybQcc4PcUWroU3noLTj4ZRo3yY94OOwwGDICPP4bCwtBJS6aioZg1a3wfVO/evgps1swXCvXq+RaGFSv8uIUzz4QddgidVkREkk3lyr5gGD8eli/3q00efrgvII480nd7X365P56fHzrtltK+e2LjRpg711d9M2bArFn+2H77Qfv2/nHiiVCtWuikIiKSaqpV+/N3zaZN/nfQiy/6gmH8eF9gtGjhd9ts3RqOPhp23DFcXnPJOBIDMLMMIDc3N5eMGLaEXL0aZs+GmTP94+OP/bbUu+7qNyLZ/D+mcWMt7SwiIuF8++2fH2jfegt+/tmPkcjMhGOPhWOO8Y+6dWO/d15eHpmZmQCZzrm8aK9L2e4J53yzz+uv+zEJnTr57oY99vBdC48+6lf0GjwY5szx/zOmToVrrvFjFFK1YMjJyQkdISnpdYudXrP46HWLXaq+Zgce6AfaP/MMrFwJeXl+HF2DBvDss34lyr33/rNl/Pbb/Xi7778vv5kZcbU0mFkvoC9QF1gAXOOc+7iU808EhgH/BywF7nTOTSx2TmdgEHAA8CVws3PutVLumQHkfvxxLnvumcFXX/kVuRYtgn//2/+5erU/t2ZNvyrj5kfLln5ASqoWBqVp3749L774YugYSUevW+z0msVHr1vs0vU1W7bMf+jNy4PcXP/4+Wf/3K67+hkZmx+NG/u1hOrXhypV4m9piHlMg5mdhy8ALgc+ArKB6WZ2iHPup62cfwDwMjAa6AK0Bh42sx+cc29GzjkGeAq4CXgF6ApMNbPmzrlPS8tzzDF+DAL4ZptGjfwLdOqp/s9mzXy1Vill21RERCQd7befb0Xv1Ml/7ZxvZViw4M8P0HPn+jWENmzw51St6lsq9torvr8znoGQ2cA459zjAGZ2JXAG0B24dyvnXwV865y7MfL1F2bWKnKfNyPHrgVec84Nj3z9DzM7Fbga6FlamGuv9aNQDz7Ytx5UrRrHdyQiIpLkzPy+F/vv77cx2KygwE/z/OqrPx9z58b3d8RUNJhZVSATuGvzMeecM7MZQMsSLjsamFHs2HTgviJft8S3XhQ/p8O2MnXp4rscRERE5K8qV/atCw0aQJs2/lhenh9QGatYWxpqA5WBFcWOrwBK2r+xbgnn72pm1ZxzG0o5p7QxoTsCfPbZZ1HEls3y8/PJy4u6+0oi9LrFTq9ZfPS6xU6vWeyK/O6MaQJnMq/TcADABRdcEDhG8smMp7wUvW5x0GsWH71usdNrFrcDgFnRnhxr0fATUAAU346pDrC8hGuWl3D+r5FWhtLOKeme4LsvugKLgfWlphYREZGidsQXDNNjuSimosE5t9HMcoFTgBcBzMwiX48o4bLZQLtix9pEjhc9p/g9Ti12TvEsP+NnXIiIiEjsom5h2CyeiYjDgcvM7CIzawyMBWoAEwDMbIiZFV2DYSxwoJndY2aNzKwn0Clyn80eAE4zsz6Rc27DD7gcGUc+ERERKQcxj2lwzk02s9r4hZjqAPOBts65VZFT6gL1ipy/2MzOwM+WuBZYBvRwzs0ocs5sM+sC3Bl5fAV02NYaDSIiIlJxknbvCREREalYWidRREREoqKiQURERKKSEkWDmU0zsyVmts7MfjCzx81s79C5EpWZ1Tezh83sWzNba2ZfmdltkRU/pRRmdouZzTSzNWa2OnSeRGRmvczsu8i/xzlm1iJ0pkRnZseZ2Ytm9h8zKzSz9qEzJToz62dmH5nZr2a2wsxeMLNDQudKZGZ2pZktMLP8yGOWmZ0Wyz1SomgA3gY6A4cAZwMHAc8GTZTYGgMGXAY0xe8DciV+EKqUriowGRgTOkgiKrKh3UCgOX4X3OmRwdNSsp3wg8p7AhpoFp3jgAeBo/AbIVYF3jCz6kFTJbbv8RtDZuBnKL4NTDOzJtHeICUHQprZWcALQDXnXEHoPMnAzPoCVzrnGobOkgzMrBtwn3Nu99BZEomZzQE+dM71jnxt+DeqEc65rW1oJ8WYWSHwd+dc+u31vB0ihelK4Hjn3Aeh8yQLM/sZ6Ouceyya81OlpeF/zGx3/EqRM1UwxGQ3QM3tErciG9q9tfmY859KStvQTqSs7IZvpdH7WBTMrJKZnY9fZ6nEhRSLS5miwczuNrPf8Utd1wP+HjhS0jCzhvhtyMeGziJJrbQN7UrbfE5ku0RatO4HPtD6PqUzs0PN7DdgAzAa6Oic+zza6xO2aIisLFlYyqOg2KCXe4Ej8MtPFwBPBAkeUByvGWa2L/Aa8Ixz7tEwycOK53UTkYQyGj8+6/zQQZLA58DhwJH4sVmPR1Z3jkrCjmkwsz2APbZx2rfOuU1buXZffD9qS+fch+WRLxHF+pqZ2T7AO8As59wl5Z0vUcXzs6YxDX8V6Z5YC5xTtD/ezCYANZ1zHUNlSyYa0xAbMxsJnAUc55xbGjpPsjGzN4GvnXNXRXN+wm6NHdmQ6uc4L68c+bNaGcVJCrG8ZpHC6m3gY6B7eeZKdNv5syYRcW5oJxK3SMHQAThBBUPcKhHD78qELRqiZWZHAi2AD4BfgIb4fTG+IobBHekk0sLwLvAdcCOwl39vB+dc8f5oKcLM6gG7A/WBymZ2eOSpr51za8IlSxjDgQmR4uEj/HTe/21oJ1tnZjvh37sscujAyM/Waufc9+GSJS4zGw1kAe2BNWZWJ/JUvnNufbhkicvM7sJ3Ry8FdsFPGjgBv/N0dPdI1O6JaJnZofhdMpvh5zr/iH9R7nTO/RgyW6KKNK0XH79g+MHulbdyiUSY2WPARVt56iTn3HsVnScRmd/J9kb+3NDuGufc3LCpEpuZnYDvKiz+hjzROZfWLYEliXTjbO0X2CXOuccrOk8yMLOHgZOBvYF8YCFwt3Pu7ajvkexFg4iIiFSMhJ09ISIiIolFRYOIiIhERUWDiIiIREVFg4iIiERFRYOIiIhERUWDiIiIREVFg4iIiERFRYOIiIhERUWDiIiIREVFg4iIiERFRYOIiIhE5f8B5094KjZ6hJ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8552" name="Picture 8" descr="C:\Users\Eduardo\Dropbox\CEFET\Disciplinas\am\mu-0,sigma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440342"/>
            <a:ext cx="4032447" cy="2913918"/>
          </a:xfrm>
          <a:prstGeom prst="rect">
            <a:avLst/>
          </a:prstGeom>
          <a:noFill/>
        </p:spPr>
      </p:pic>
      <p:pic>
        <p:nvPicPr>
          <p:cNvPr id="108555" name="Picture 11" descr="C:\Users\Eduardo\Dropbox\CEFET\Disciplinas\am\mu-0,sigma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12" y="1448979"/>
            <a:ext cx="4032447" cy="291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Distribuição Gaussiana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6" name="Picture 10" descr="C:\Users\Eduardo\Dropbox\CEFET\Disciplinas\am\mu-0,sigma-0.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7" y="1428259"/>
            <a:ext cx="4032449" cy="2922124"/>
          </a:xfrm>
          <a:prstGeom prst="rect">
            <a:avLst/>
          </a:prstGeom>
          <a:noFill/>
        </p:spPr>
      </p:pic>
      <p:pic>
        <p:nvPicPr>
          <p:cNvPr id="109570" name="Picture 2" descr="C:\Users\Eduardo\Dropbox\CEFET\Disciplinas\am\mu-0,sigma-0.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49" y="1431698"/>
            <a:ext cx="4068659" cy="294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que estudamos de que forma os parâmetros de um modelo de detecção de anomalias podem ser determinados.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Estimação de Parâmetros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Estimação de Parâmetros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problema da estimação de parâmetros diz respeito a </a:t>
            </a:r>
            <a:r>
              <a:rPr lang="pt-BR" dirty="0" smtClean="0">
                <a:solidFill>
                  <a:srgbClr val="FF0000"/>
                </a:solidFill>
              </a:rPr>
              <a:t>determinar os parâmetros</a:t>
            </a:r>
            <a:r>
              <a:rPr lang="pt-BR" dirty="0" smtClean="0"/>
              <a:t> de uma distribuição de probabilidades a partir de um conjunto de dados provenientes dela.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Estimação de Parâmetros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923678"/>
            <a:ext cx="38290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1347614"/>
            <a:ext cx="2362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347614"/>
            <a:ext cx="1019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5616" y="4405089"/>
            <a:ext cx="1809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3928" y="4443958"/>
            <a:ext cx="4169271" cy="4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Estimação de Parâmetros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Os estimadores de </a:t>
            </a:r>
            <a:r>
              <a:rPr lang="pt-BR" dirty="0" smtClean="0">
                <a:solidFill>
                  <a:srgbClr val="FF0000"/>
                </a:solidFill>
              </a:rPr>
              <a:t>máxima verossimilhança</a:t>
            </a:r>
            <a:r>
              <a:rPr lang="pt-BR" dirty="0" smtClean="0"/>
              <a:t> (</a:t>
            </a:r>
            <a:r>
              <a:rPr lang="pt-BR" i="1" dirty="0" err="1" smtClean="0"/>
              <a:t>maximum</a:t>
            </a:r>
            <a:r>
              <a:rPr lang="pt-BR" i="1" dirty="0" smtClean="0"/>
              <a:t> </a:t>
            </a:r>
            <a:r>
              <a:rPr lang="pt-BR" i="1" dirty="0" err="1" smtClean="0"/>
              <a:t>likelihood</a:t>
            </a:r>
            <a:r>
              <a:rPr lang="pt-BR" dirty="0" smtClean="0"/>
              <a:t>) para            são:</a:t>
            </a:r>
            <a:endParaRPr lang="pt-BR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2386268"/>
            <a:ext cx="2090337" cy="103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3682412"/>
            <a:ext cx="3203104" cy="97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4523" y="1698129"/>
            <a:ext cx="925066" cy="45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Estimação de Parâmetros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geral, se                         e</a:t>
            </a:r>
            <a:r>
              <a:rPr lang="pt-BR" dirty="0"/>
              <a:t> </a:t>
            </a:r>
            <a:r>
              <a:rPr lang="pt-BR" dirty="0" smtClean="0"/>
              <a:t>           , podemos estimar os parâmetros para a distribuição da característica      como segue: </a:t>
            </a:r>
            <a:endParaRPr lang="pt-BR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3075806"/>
            <a:ext cx="4648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1275606"/>
            <a:ext cx="2362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1203598"/>
            <a:ext cx="1143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9822" y="2211710"/>
            <a:ext cx="472058" cy="39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que estudamos um algoritmo (que presume que os dados segue uma distribuição gaussiana) para realizar detecção de anomalia.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Algoritmo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Formulação do Problema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 como entrada um conjunto de treinamento: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Desejamos construir um modelo: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779662"/>
            <a:ext cx="388217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3579862"/>
            <a:ext cx="1057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995" y="1946151"/>
            <a:ext cx="1076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Características seguem gaussianas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Vamos </a:t>
            </a:r>
            <a:r>
              <a:rPr lang="pt-BR" dirty="0" smtClean="0">
                <a:solidFill>
                  <a:srgbClr val="FF0000"/>
                </a:solidFill>
              </a:rPr>
              <a:t>presumir</a:t>
            </a:r>
            <a:r>
              <a:rPr lang="pt-BR" dirty="0" smtClean="0"/>
              <a:t> que cada característica segue uma distribuição gaussiana:</a:t>
            </a:r>
            <a:endParaRPr lang="pt-BR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2427734"/>
            <a:ext cx="2162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500" dirty="0" smtClean="0"/>
              <a:t>Introdução</a:t>
            </a:r>
          </a:p>
          <a:p>
            <a:r>
              <a:rPr lang="pt-BR" sz="2500" dirty="0" smtClean="0"/>
              <a:t>Aplicações</a:t>
            </a:r>
          </a:p>
          <a:p>
            <a:r>
              <a:rPr lang="pt-BR" sz="2500" dirty="0" smtClean="0"/>
              <a:t>Estimação de Parâmetros</a:t>
            </a:r>
          </a:p>
          <a:p>
            <a:r>
              <a:rPr lang="pt-BR" sz="2500" dirty="0" smtClean="0"/>
              <a:t>Avaliação</a:t>
            </a:r>
          </a:p>
          <a:p>
            <a:r>
              <a:rPr lang="pt-BR" sz="2500" dirty="0" smtClean="0"/>
              <a:t>Detecção de Anomalias </a:t>
            </a:r>
            <a:r>
              <a:rPr lang="pt-BR" sz="2500" dirty="0" err="1" smtClean="0"/>
              <a:t>vs</a:t>
            </a:r>
            <a:r>
              <a:rPr lang="pt-BR" sz="2500" dirty="0" smtClean="0"/>
              <a:t> Aprendizado Supervisionado</a:t>
            </a:r>
          </a:p>
          <a:p>
            <a:r>
              <a:rPr lang="pt-BR" sz="2500" dirty="0" smtClean="0"/>
              <a:t>Projeto e Seleção de Características</a:t>
            </a:r>
          </a:p>
          <a:p>
            <a:r>
              <a:rPr lang="pt-BR" sz="2500" dirty="0" smtClean="0"/>
              <a:t>Gaussianas Multivariadas</a:t>
            </a:r>
          </a:p>
          <a:p>
            <a:r>
              <a:rPr lang="pt-BR" sz="2500" dirty="0" smtClean="0"/>
              <a:t>Uso Gaussianas Multivariadas</a:t>
            </a:r>
          </a:p>
          <a:p>
            <a:r>
              <a:rPr lang="pt-BR" sz="2500" dirty="0" smtClean="0"/>
              <a:t>Considerações Finais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0589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características são independentes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Vamos também presumir que as características são </a:t>
            </a:r>
            <a:r>
              <a:rPr lang="pt-BR" dirty="0" smtClean="0">
                <a:solidFill>
                  <a:srgbClr val="FF0000"/>
                </a:solidFill>
              </a:rPr>
              <a:t>independentes</a:t>
            </a:r>
            <a:r>
              <a:rPr lang="pt-BR" dirty="0" smtClean="0"/>
              <a:t> (</a:t>
            </a:r>
            <a:r>
              <a:rPr lang="pt-BR" i="1" dirty="0" err="1" smtClean="0"/>
              <a:t>independence</a:t>
            </a:r>
            <a:r>
              <a:rPr lang="pt-BR" i="1" dirty="0" smtClean="0"/>
              <a:t> </a:t>
            </a:r>
            <a:r>
              <a:rPr lang="pt-BR" i="1" dirty="0" err="1" smtClean="0"/>
              <a:t>assumption</a:t>
            </a:r>
            <a:r>
              <a:rPr lang="pt-BR" dirty="0" smtClean="0"/>
              <a:t>).</a:t>
            </a:r>
          </a:p>
          <a:p>
            <a:r>
              <a:rPr lang="pt-BR" dirty="0" smtClean="0"/>
              <a:t>Sendo assim: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675" y="2882255"/>
            <a:ext cx="6943725" cy="409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3651870"/>
            <a:ext cx="2600325" cy="809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Algoritmo – geração do modelo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Escolher características     que podem ser usadas como indicativos de anomalias.</a:t>
            </a:r>
          </a:p>
          <a:p>
            <a:r>
              <a:rPr lang="pt-BR" dirty="0" smtClean="0"/>
              <a:t>Estimar os diversos parâmetros:</a:t>
            </a:r>
            <a:endParaRPr lang="pt-BR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933" y="1332756"/>
            <a:ext cx="40804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088" y="2819772"/>
            <a:ext cx="3171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3291830"/>
            <a:ext cx="4648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Algoritmo – aplicação do modelo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 um novo exemplo    , computar        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Sinalizar    como anomalia se</a:t>
            </a:r>
            <a:endParaRPr lang="pt-BR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683" y="1213123"/>
            <a:ext cx="800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870055"/>
            <a:ext cx="6855495" cy="9177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3363838"/>
            <a:ext cx="1446089" cy="4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7142" y="1347614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8327" y="3426321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03598"/>
            <a:ext cx="2145804" cy="173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147814"/>
            <a:ext cx="2146862" cy="16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928" y="1347614"/>
            <a:ext cx="1906538" cy="79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1203598"/>
            <a:ext cx="2466976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944" y="3435846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upo 33"/>
          <p:cNvGrpSpPr/>
          <p:nvPr/>
        </p:nvGrpSpPr>
        <p:grpSpPr>
          <a:xfrm>
            <a:off x="1436989" y="1241702"/>
            <a:ext cx="470715" cy="681976"/>
            <a:chOff x="1436989" y="1241702"/>
            <a:chExt cx="470715" cy="681976"/>
          </a:xfrm>
        </p:grpSpPr>
        <p:pic>
          <p:nvPicPr>
            <p:cNvPr id="121863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36989" y="1241702"/>
              <a:ext cx="420440" cy="19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upo 12"/>
            <p:cNvGrpSpPr/>
            <p:nvPr/>
          </p:nvGrpSpPr>
          <p:grpSpPr>
            <a:xfrm>
              <a:off x="1835696" y="1851670"/>
              <a:ext cx="72008" cy="72008"/>
              <a:chOff x="4067944" y="2355726"/>
              <a:chExt cx="144016" cy="144016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 flipV="1"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ector em curva 18"/>
            <p:cNvCxnSpPr/>
            <p:nvPr/>
          </p:nvCxnSpPr>
          <p:spPr>
            <a:xfrm rot="16200000" flipH="1">
              <a:off x="1574655" y="1536084"/>
              <a:ext cx="366390" cy="20967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D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/>
          <p:cNvGrpSpPr/>
          <p:nvPr/>
        </p:nvGrpSpPr>
        <p:grpSpPr>
          <a:xfrm>
            <a:off x="2771800" y="2139702"/>
            <a:ext cx="1005878" cy="288032"/>
            <a:chOff x="2699792" y="2211710"/>
            <a:chExt cx="1005878" cy="288032"/>
          </a:xfrm>
        </p:grpSpPr>
        <p:grpSp>
          <p:nvGrpSpPr>
            <p:cNvPr id="14" name="Grupo 12"/>
            <p:cNvGrpSpPr/>
            <p:nvPr/>
          </p:nvGrpSpPr>
          <p:grpSpPr>
            <a:xfrm>
              <a:off x="2699792" y="2427734"/>
              <a:ext cx="72008" cy="72008"/>
              <a:chOff x="4067944" y="2355726"/>
              <a:chExt cx="144016" cy="144016"/>
            </a:xfrm>
          </p:grpSpPr>
          <p:cxnSp>
            <p:nvCxnSpPr>
              <p:cNvPr id="15" name="Conector reto 14"/>
              <p:cNvCxnSpPr/>
              <p:nvPr/>
            </p:nvCxnSpPr>
            <p:spPr>
              <a:xfrm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00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 flipV="1"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00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75856" y="2211710"/>
              <a:ext cx="429814" cy="186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Conector em curva 29"/>
            <p:cNvCxnSpPr>
              <a:stCxn id="121864" idx="1"/>
            </p:cNvCxnSpPr>
            <p:nvPr/>
          </p:nvCxnSpPr>
          <p:spPr>
            <a:xfrm rot="10800000" flipV="1">
              <a:off x="2803552" y="2305040"/>
              <a:ext cx="472305" cy="15444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CC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4048" y="3995086"/>
            <a:ext cx="3655715" cy="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42148" y="4605470"/>
            <a:ext cx="3874375" cy="4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491630"/>
            <a:ext cx="3515014" cy="263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o 11"/>
          <p:cNvGrpSpPr/>
          <p:nvPr/>
        </p:nvGrpSpPr>
        <p:grpSpPr>
          <a:xfrm>
            <a:off x="2286000" y="2145062"/>
            <a:ext cx="4806280" cy="2802952"/>
            <a:chOff x="2286000" y="2145062"/>
            <a:chExt cx="4806280" cy="2802952"/>
          </a:xfrm>
        </p:grpSpPr>
        <p:grpSp>
          <p:nvGrpSpPr>
            <p:cNvPr id="11" name="Grupo 10"/>
            <p:cNvGrpSpPr/>
            <p:nvPr/>
          </p:nvGrpSpPr>
          <p:grpSpPr>
            <a:xfrm>
              <a:off x="3740224" y="2145062"/>
              <a:ext cx="1546053" cy="1485796"/>
              <a:chOff x="3740224" y="2145062"/>
              <a:chExt cx="1546053" cy="1485796"/>
            </a:xfrm>
          </p:grpSpPr>
          <p:sp>
            <p:nvSpPr>
              <p:cNvPr id="6" name="Arco 5"/>
              <p:cNvSpPr/>
              <p:nvPr/>
            </p:nvSpPr>
            <p:spPr>
              <a:xfrm rot="13051442">
                <a:off x="3890001" y="2662767"/>
                <a:ext cx="403877" cy="720080"/>
              </a:xfrm>
              <a:prstGeom prst="arc">
                <a:avLst>
                  <a:gd name="adj1" fmla="val 16200000"/>
                  <a:gd name="adj2" fmla="val 21331851"/>
                </a:avLst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Arco 7"/>
              <p:cNvSpPr/>
              <p:nvPr/>
            </p:nvSpPr>
            <p:spPr>
              <a:xfrm rot="9154463">
                <a:off x="3740224" y="2145062"/>
                <a:ext cx="1546053" cy="1485796"/>
              </a:xfrm>
              <a:prstGeom prst="arc">
                <a:avLst>
                  <a:gd name="adj1" fmla="val 12898726"/>
                  <a:gd name="adj2" fmla="val 21486937"/>
                </a:avLst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286000" y="4363239"/>
              <a:ext cx="48062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Valores de (x</a:t>
              </a:r>
              <a:r>
                <a:rPr lang="pt-BR" sz="1600" kern="1200" baseline="-250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</a:t>
              </a:r>
              <a:r>
                <a:rPr lang="pt-BR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,x</a:t>
              </a:r>
              <a:r>
                <a:rPr lang="pt-BR" sz="1600" kern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pt-BR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) fora da curva amarela correspondem a baixas probabilidades </a:t>
              </a:r>
              <a:r>
                <a:rPr lang="pt-BR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Wingdings" pitchFamily="2" charset="2"/>
                </a:rPr>
                <a:t> </a:t>
              </a:r>
              <a:r>
                <a:rPr lang="pt-BR" sz="1600" kern="120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Wingdings" pitchFamily="2" charset="2"/>
                </a:rPr>
                <a:t>anomalias</a:t>
              </a:r>
              <a:endParaRPr lang="pt-BR" sz="16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que estudamos de que forma a capacidade preditiva de um modelo de detecção de anomalias pode ser avaliada.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35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Divisão dos Dados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531840"/>
          </a:xfrm>
        </p:spPr>
        <p:txBody>
          <a:bodyPr>
            <a:normAutofit/>
          </a:bodyPr>
          <a:lstStyle/>
          <a:p>
            <a:r>
              <a:rPr lang="pt-BR" dirty="0" smtClean="0"/>
              <a:t>Conjunto de treinamento (“todos” normais):</a:t>
            </a:r>
          </a:p>
          <a:p>
            <a:endParaRPr lang="pt-BR" sz="2000" dirty="0" smtClean="0"/>
          </a:p>
          <a:p>
            <a:r>
              <a:rPr lang="pt-BR" dirty="0" smtClean="0"/>
              <a:t>Para a avaliação, devemos ter dados </a:t>
            </a:r>
            <a:r>
              <a:rPr lang="pt-BR" dirty="0" smtClean="0">
                <a:solidFill>
                  <a:srgbClr val="FF0000"/>
                </a:solidFill>
              </a:rPr>
              <a:t>rotulados</a:t>
            </a:r>
            <a:r>
              <a:rPr lang="pt-BR" dirty="0" smtClean="0"/>
              <a:t> (y=1 se anomalia, y=0 se normal) </a:t>
            </a:r>
            <a:endParaRPr lang="pt-BR" sz="700" dirty="0" smtClean="0"/>
          </a:p>
          <a:p>
            <a:pPr lvl="1"/>
            <a:r>
              <a:rPr lang="pt-BR" dirty="0" smtClean="0"/>
              <a:t>Validação (com poucos exemplos de anomalias):</a:t>
            </a:r>
          </a:p>
          <a:p>
            <a:endParaRPr lang="pt-BR" sz="1800" dirty="0" smtClean="0"/>
          </a:p>
          <a:p>
            <a:pPr lvl="1"/>
            <a:r>
              <a:rPr lang="pt-BR" dirty="0" smtClean="0"/>
              <a:t>Teste (com poucos exemplos de anomalias):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1745400"/>
            <a:ext cx="2514018" cy="46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3579862"/>
            <a:ext cx="4857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4453483"/>
            <a:ext cx="5410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Divisão dos Dados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Total de 10000 motores normais</a:t>
            </a:r>
          </a:p>
          <a:p>
            <a:pPr lvl="1"/>
            <a:r>
              <a:rPr lang="en-US" dirty="0" smtClean="0"/>
              <a:t>A</a:t>
            </a:r>
            <a:r>
              <a:rPr lang="pt-BR" dirty="0" smtClean="0"/>
              <a:t>inda OK se alguns poucos forem anômalos </a:t>
            </a:r>
          </a:p>
          <a:p>
            <a:r>
              <a:rPr lang="pt-BR" dirty="0" smtClean="0"/>
              <a:t>20 motores anômalos 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dirty="0" smtClean="0"/>
              <a:t>Dividir em (proporção 3:1:1) </a:t>
            </a:r>
          </a:p>
          <a:p>
            <a:pPr lvl="1"/>
            <a:r>
              <a:rPr lang="pt-BR" dirty="0" smtClean="0"/>
              <a:t>Conjunto de treinamento: 6000 motores normais (y = 0)</a:t>
            </a:r>
          </a:p>
          <a:p>
            <a:pPr lvl="1"/>
            <a:r>
              <a:rPr lang="pt-BR" dirty="0" smtClean="0"/>
              <a:t>Conjunto validação: 2000 motores normais, 10 anômalos</a:t>
            </a:r>
          </a:p>
          <a:p>
            <a:pPr lvl="1"/>
            <a:r>
              <a:rPr lang="pt-BR" dirty="0" smtClean="0"/>
              <a:t>Conjunto de teste: 2000 motores normais, 10 anômalos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Divisão dos Dados - exemplo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03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</a:t>
            </a:r>
            <a:r>
              <a:rPr lang="pt-BR" dirty="0" err="1" smtClean="0"/>
              <a:t>ma</a:t>
            </a:r>
            <a:r>
              <a:rPr lang="pt-BR" dirty="0" smtClean="0"/>
              <a:t> forma diferente de divisão:</a:t>
            </a:r>
          </a:p>
          <a:p>
            <a:pPr lvl="1"/>
            <a:r>
              <a:rPr lang="pt-BR" dirty="0" smtClean="0"/>
              <a:t>6000 normais para treinar</a:t>
            </a:r>
          </a:p>
          <a:p>
            <a:pPr lvl="1"/>
            <a:r>
              <a:rPr lang="pt-BR" dirty="0" smtClean="0"/>
              <a:t>O mesmo conjunto para validar e testar (4000 normais em cada), 10 anômalos diferentes, </a:t>
            </a:r>
          </a:p>
          <a:p>
            <a:pPr lvl="1"/>
            <a:r>
              <a:rPr lang="pt-BR" dirty="0" smtClean="0"/>
              <a:t>Ou mesmo 20 anômalos (também compartilhados entre validação e teste)</a:t>
            </a:r>
          </a:p>
          <a:p>
            <a:r>
              <a:rPr lang="pt-BR" dirty="0" smtClean="0"/>
              <a:t>Essa é uma </a:t>
            </a:r>
            <a:r>
              <a:rPr lang="pt-BR" dirty="0" smtClean="0">
                <a:solidFill>
                  <a:srgbClr val="FF0000"/>
                </a:solidFill>
              </a:rPr>
              <a:t>má prática</a:t>
            </a:r>
            <a:r>
              <a:rPr lang="pt-BR" dirty="0" smtClean="0"/>
              <a:t>! O adequado é usar dados </a:t>
            </a:r>
            <a:r>
              <a:rPr lang="pt-BR" u="sng" dirty="0" smtClean="0"/>
              <a:t>separados</a:t>
            </a:r>
            <a:r>
              <a:rPr lang="pt-BR" dirty="0" smtClean="0"/>
              <a:t> para validação e testes.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 do Algoritmo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Construir o modelo com o conjunto de treinamento: </a:t>
            </a:r>
          </a:p>
          <a:p>
            <a:endParaRPr lang="pt-BR" dirty="0" smtClean="0"/>
          </a:p>
          <a:p>
            <a:r>
              <a:rPr lang="pt-BR" dirty="0" smtClean="0"/>
              <a:t>Nos exemplos de validação/teste, predizer:</a:t>
            </a:r>
          </a:p>
          <a:p>
            <a:endParaRPr lang="pt-BR" dirty="0" smtClean="0"/>
          </a:p>
          <a:p>
            <a:r>
              <a:rPr lang="pt-BR" dirty="0" smtClean="0"/>
              <a:t>Métricas possíveis: precisão, revocação, F1, ...</a:t>
            </a:r>
          </a:p>
          <a:p>
            <a:pPr lvl="1"/>
            <a:r>
              <a:rPr lang="pt-BR" dirty="0" smtClean="0"/>
              <a:t>Lembre-se de aqui os dados são enviesados!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2578125" y="1767691"/>
            <a:ext cx="3454871" cy="504056"/>
            <a:chOff x="1691680" y="1851670"/>
            <a:chExt cx="3454871" cy="504056"/>
          </a:xfrm>
        </p:grpSpPr>
        <p:pic>
          <p:nvPicPr>
            <p:cNvPr id="1228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1680" y="1851670"/>
              <a:ext cx="23241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1986372"/>
              <a:ext cx="574551" cy="36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Conector em curva 7"/>
            <p:cNvCxnSpPr>
              <a:stCxn id="122882" idx="3"/>
              <a:endCxn id="6" idx="1"/>
            </p:cNvCxnSpPr>
            <p:nvPr/>
          </p:nvCxnSpPr>
          <p:spPr>
            <a:xfrm>
              <a:off x="4015780" y="2061220"/>
              <a:ext cx="556220" cy="10982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2859782"/>
            <a:ext cx="2828156" cy="54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Detecção de Anomalias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Tarefa</a:t>
            </a:r>
            <a:r>
              <a:rPr lang="pt-PT" dirty="0" smtClean="0"/>
              <a:t> de identificar de itens, eventos ou observações que não estão em conformidade com um padrão esperado.</a:t>
            </a:r>
          </a:p>
          <a:p>
            <a:r>
              <a:rPr lang="pt-PT" dirty="0" smtClean="0"/>
              <a:t>Pode ser pensada como uma solução para um problema de aprendizagem não supervisionado.</a:t>
            </a:r>
          </a:p>
          <a:p>
            <a:pPr lvl="1"/>
            <a:r>
              <a:rPr lang="pt-PT" dirty="0" smtClean="0"/>
              <a:t>Também apresenta características de aprendizado supervisionado.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Sintonização de parâmetros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Possível escolher    com o conjunto de validação.</a:t>
            </a:r>
          </a:p>
          <a:p>
            <a:pPr lvl="1"/>
            <a:r>
              <a:rPr lang="pt-BR" dirty="0" smtClean="0"/>
              <a:t>O mesmo procedimento pode ser aplicado para a escolha de características.</a:t>
            </a:r>
          </a:p>
          <a:p>
            <a:r>
              <a:rPr lang="pt-BR" dirty="0" smtClean="0"/>
              <a:t>Após isso, averiguar a qualidade preditiva do modelo final com o conjunto de testes.</a:t>
            </a:r>
          </a:p>
          <a:p>
            <a:endParaRPr lang="pt-B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1347614"/>
            <a:ext cx="22739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que comparamos a técnica de detecção de anomalias e o aprendizado supervisionado.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41</a:t>
            </a:fld>
            <a:endParaRPr lang="en" sz="1000" dirty="0">
              <a:solidFill>
                <a:schemeClr val="dk2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Detecção de Anomalias </a:t>
            </a:r>
            <a:r>
              <a:rPr lang="pt-BR" sz="2400" dirty="0" err="1" smtClean="0"/>
              <a:t>v</a:t>
            </a:r>
            <a:r>
              <a:rPr lang="pt-BR" sz="2400" i="1" dirty="0" err="1" smtClean="0"/>
              <a:t>s</a:t>
            </a:r>
            <a:r>
              <a:rPr lang="pt-BR" sz="2400" dirty="0" smtClean="0"/>
              <a:t> Aprendizado Supervisionado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Comparação </a:t>
            </a:r>
            <a:r>
              <a:rPr lang="pt-BR" sz="1800" dirty="0" smtClean="0"/>
              <a:t>(Detecção de Anomalias </a:t>
            </a:r>
            <a:r>
              <a:rPr lang="pt-BR" sz="1800" dirty="0" err="1" smtClean="0"/>
              <a:t>v</a:t>
            </a:r>
            <a:r>
              <a:rPr lang="pt-BR" sz="1800" i="1" dirty="0" err="1" smtClean="0"/>
              <a:t>s</a:t>
            </a:r>
            <a:r>
              <a:rPr lang="pt-BR" sz="1800" dirty="0" smtClean="0"/>
              <a:t> Aprendizado Supervisionado)</a:t>
            </a:r>
            <a:endParaRPr lang="pt-BR" sz="1800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Quantidade ínfima de exemplos positivos (0-20)</a:t>
            </a:r>
          </a:p>
          <a:p>
            <a:r>
              <a:rPr lang="pt-BR" sz="2000" dirty="0" smtClean="0"/>
              <a:t>Quantidade grande de exemplos negativos.</a:t>
            </a:r>
          </a:p>
          <a:p>
            <a:r>
              <a:rPr lang="pt-BR" sz="2000" dirty="0" smtClean="0"/>
              <a:t>Muitos tipo diferentes de anomalias</a:t>
            </a:r>
            <a:endParaRPr lang="pt-BR" sz="20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Quantidades de grandes de exemplos positivos e negativos.</a:t>
            </a:r>
          </a:p>
          <a:p>
            <a:r>
              <a:rPr lang="pt-BR" sz="2000" dirty="0" smtClean="0"/>
              <a:t>Quantidade de exemplos positivos é suficiente para o algoritmo capturar o padrão.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 smtClean="0"/>
              <a:t>Detecção de Anomalias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Aprendizado Supervisionado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Comparação </a:t>
            </a:r>
            <a:r>
              <a:rPr lang="pt-BR" sz="1800" dirty="0" smtClean="0"/>
              <a:t>(Detecção de Anomalias </a:t>
            </a:r>
            <a:r>
              <a:rPr lang="pt-BR" sz="1800" dirty="0" err="1" smtClean="0"/>
              <a:t>v</a:t>
            </a:r>
            <a:r>
              <a:rPr lang="pt-BR" sz="1800" i="1" dirty="0" err="1" smtClean="0"/>
              <a:t>s</a:t>
            </a:r>
            <a:r>
              <a:rPr lang="pt-BR" sz="1800" dirty="0" smtClean="0"/>
              <a:t> Aprendizado Supervisionado)</a:t>
            </a:r>
            <a:endParaRPr lang="pt-BR" sz="1800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Detecção de fraudes</a:t>
            </a:r>
          </a:p>
          <a:p>
            <a:r>
              <a:rPr lang="pt-BR" sz="2000" dirty="0" smtClean="0"/>
              <a:t>Detecção de falhas</a:t>
            </a:r>
          </a:p>
          <a:p>
            <a:r>
              <a:rPr lang="pt-BR" sz="2000" dirty="0" smtClean="0"/>
              <a:t>Monitoramento de máquinas</a:t>
            </a:r>
          </a:p>
          <a:p>
            <a:r>
              <a:rPr lang="pt-BR" sz="2000" dirty="0" smtClean="0"/>
              <a:t>...</a:t>
            </a:r>
            <a:endParaRPr lang="pt-BR" sz="20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Detecção de spam</a:t>
            </a:r>
          </a:p>
          <a:p>
            <a:r>
              <a:rPr lang="pt-BR" sz="2000" dirty="0" smtClean="0"/>
              <a:t>Predição das condições do tempo</a:t>
            </a:r>
          </a:p>
          <a:p>
            <a:r>
              <a:rPr lang="pt-BR" sz="2000" dirty="0" smtClean="0"/>
              <a:t>Classificação de câncer</a:t>
            </a:r>
          </a:p>
          <a:p>
            <a:r>
              <a:rPr lang="pt-BR" sz="2000" dirty="0" smtClean="0"/>
              <a:t>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 smtClean="0"/>
              <a:t>Detecção de Anomalias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Aprendizado Supervisionado</a:t>
            </a:r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Projeto </a:t>
            </a:r>
            <a:r>
              <a:rPr lang="pt-BR" sz="4000" dirty="0" smtClean="0"/>
              <a:t>de </a:t>
            </a:r>
            <a:r>
              <a:rPr lang="pt-BR" sz="4000" dirty="0" smtClean="0"/>
              <a:t>Características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44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e Seleção de Características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 aspecto que tem efeito grande na qualidade de um detector de anomalias é o conjunto de característica utilizado em seu treinamento.</a:t>
            </a:r>
          </a:p>
          <a:p>
            <a:r>
              <a:rPr lang="pt-BR" dirty="0" smtClean="0"/>
              <a:t>Nesse contexto, é possível:</a:t>
            </a:r>
          </a:p>
          <a:p>
            <a:pPr lvl="1"/>
            <a:r>
              <a:rPr lang="pt-BR" u="sng" dirty="0" smtClean="0"/>
              <a:t>Transformar</a:t>
            </a:r>
            <a:r>
              <a:rPr lang="pt-BR" dirty="0" smtClean="0"/>
              <a:t> características pré-existentes</a:t>
            </a:r>
          </a:p>
          <a:p>
            <a:pPr lvl="1"/>
            <a:r>
              <a:rPr lang="pt-BR" u="sng" dirty="0" smtClean="0"/>
              <a:t>Projetar</a:t>
            </a:r>
            <a:r>
              <a:rPr lang="pt-BR" dirty="0" smtClean="0"/>
              <a:t> novas características</a:t>
            </a:r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Transformação de características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Características que não seguem a distribuição normal podem diminuir a qualidade preditiva.</a:t>
            </a:r>
          </a:p>
          <a:p>
            <a:r>
              <a:rPr lang="pt-BR" dirty="0" smtClean="0"/>
              <a:t>Possibilidade: transformar essas características para que elas tenham distribuição </a:t>
            </a:r>
            <a:r>
              <a:rPr lang="pt-BR" i="1" dirty="0" smtClean="0"/>
              <a:t>aproximadamente</a:t>
            </a:r>
            <a:r>
              <a:rPr lang="pt-BR" dirty="0" smtClean="0"/>
              <a:t> gaussiana.</a:t>
            </a:r>
          </a:p>
          <a:p>
            <a:pPr lvl="1"/>
            <a:r>
              <a:rPr lang="pt-BR" dirty="0" smtClean="0"/>
              <a:t>Note entretanto que algoritmo usualmente funciona bem sem a transformação...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É adequado esboçar cada característica durante a análise exploratória.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Transformação de características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47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2052" name="Picture 4" descr="C:\Users\Eduardo\Documents\Machine_learning_complete\15_Anomaly_Detection_files\Image [1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762" y="2204441"/>
            <a:ext cx="2371725" cy="2038350"/>
          </a:xfrm>
          <a:prstGeom prst="rect">
            <a:avLst/>
          </a:prstGeom>
          <a:noFill/>
        </p:spPr>
      </p:pic>
      <p:pic>
        <p:nvPicPr>
          <p:cNvPr id="2054" name="Picture 6" descr="C:\Users\Eduardo\Documents\Machine_learning_complete\15_Anomaly_Detection_files\Image [15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2151017"/>
            <a:ext cx="2438400" cy="2095501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259632" y="4271247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Característica parece  ser proveniente de uma gaussiana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148064" y="4227934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Característica não parece  ser proveniente de uma gaussiana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876256" y="2571750"/>
            <a:ext cx="1304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Transformação é adequada.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Transformação de características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0384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Um método possível: </a:t>
            </a:r>
            <a:r>
              <a:rPr lang="pt-BR" dirty="0" smtClean="0">
                <a:solidFill>
                  <a:srgbClr val="FF0000"/>
                </a:solidFill>
              </a:rPr>
              <a:t>transformação Box-Cox</a:t>
            </a:r>
            <a:r>
              <a:rPr lang="pt-BR" dirty="0" smtClean="0"/>
              <a:t>.</a:t>
            </a:r>
          </a:p>
          <a:p>
            <a:r>
              <a:rPr lang="pt-BR" dirty="0" smtClean="0"/>
              <a:t>Transformação Box-Cox (de um parâmetro):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   é o valor transformado.</a:t>
            </a:r>
          </a:p>
          <a:p>
            <a:r>
              <a:rPr lang="pt-BR" dirty="0" smtClean="0"/>
              <a:t>          é o parâmetro da transformação.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494" y="3697135"/>
            <a:ext cx="369193" cy="44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9706" y="4197753"/>
            <a:ext cx="939354" cy="33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187624" y="4861198"/>
            <a:ext cx="6462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G.E.P. Box and D.R. Cox, “An Analysis of Transformations”, Journal of the Royal Statistical Society B, 26, 211-252 (1964).</a:t>
            </a:r>
            <a:endParaRPr lang="pt-BR" sz="9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5662" y="2230232"/>
            <a:ext cx="3509454" cy="11698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Transformação de características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747864"/>
          </a:xfrm>
        </p:spPr>
        <p:txBody>
          <a:bodyPr>
            <a:normAutofit/>
          </a:bodyPr>
          <a:lstStyle/>
          <a:p>
            <a:r>
              <a:rPr lang="pt-BR" dirty="0" smtClean="0"/>
              <a:t>Alguns exemplos: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seleção de    deve ser feita por meio de análise exploratória (i.e., visualização do histograma).</a:t>
            </a:r>
            <a:endParaRPr lang="pt-BR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6075" y="1779662"/>
            <a:ext cx="3371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922" y="3952317"/>
            <a:ext cx="360040" cy="3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Considere uma fabrica de motores de aeronaves.</a:t>
            </a:r>
          </a:p>
          <a:p>
            <a:r>
              <a:rPr lang="pt-PT" dirty="0" smtClean="0"/>
              <a:t>À medida que os motores avançam na linha de montagem, uma equipe estã realizando QA.</a:t>
            </a:r>
          </a:p>
          <a:p>
            <a:r>
              <a:rPr lang="pt-PT" dirty="0" smtClean="0"/>
              <a:t>Algumas características (</a:t>
            </a:r>
            <a:r>
              <a:rPr lang="pt-PT" i="1" dirty="0" smtClean="0"/>
              <a:t>features</a:t>
            </a:r>
            <a:r>
              <a:rPr lang="pt-PT" dirty="0" smtClean="0"/>
              <a:t>) dos motores são medidas, e.g.,  </a:t>
            </a:r>
          </a:p>
          <a:p>
            <a:pPr lvl="1"/>
            <a:r>
              <a:rPr lang="pt-PT" dirty="0" smtClean="0">
                <a:solidFill>
                  <a:srgbClr val="FF0000"/>
                </a:solidFill>
              </a:rPr>
              <a:t>calor gerado</a:t>
            </a:r>
            <a:r>
              <a:rPr lang="pt-PT" dirty="0" smtClean="0"/>
              <a:t> </a:t>
            </a:r>
          </a:p>
          <a:p>
            <a:pPr lvl="1"/>
            <a:r>
              <a:rPr lang="pt-PT" dirty="0" smtClean="0">
                <a:solidFill>
                  <a:srgbClr val="FF0000"/>
                </a:solidFill>
              </a:rPr>
              <a:t>intensidade da vibração</a:t>
            </a:r>
            <a:endParaRPr lang="pt-PT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Análise de Erro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50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de Características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74786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 modelo         construído, o adequado é que:</a:t>
            </a:r>
          </a:p>
          <a:p>
            <a:pPr lvl="1"/>
            <a:r>
              <a:rPr lang="en-US" dirty="0" smtClean="0"/>
              <a:t>P</a:t>
            </a:r>
            <a:r>
              <a:rPr lang="pt-BR" dirty="0" err="1" smtClean="0"/>
              <a:t>roduza</a:t>
            </a:r>
            <a:r>
              <a:rPr lang="pt-BR" dirty="0" smtClean="0"/>
              <a:t> valores alto para exemplos normais</a:t>
            </a:r>
          </a:p>
          <a:p>
            <a:pPr lvl="1"/>
            <a:r>
              <a:rPr lang="en-US" dirty="0"/>
              <a:t>P</a:t>
            </a:r>
            <a:r>
              <a:rPr lang="pt-BR" dirty="0" err="1"/>
              <a:t>roduza</a:t>
            </a:r>
            <a:r>
              <a:rPr lang="pt-BR" dirty="0"/>
              <a:t> valores </a:t>
            </a:r>
            <a:r>
              <a:rPr lang="pt-BR" dirty="0" smtClean="0"/>
              <a:t>baixos para exemplo anômalos</a:t>
            </a:r>
          </a:p>
          <a:p>
            <a:r>
              <a:rPr lang="pt-BR" dirty="0" smtClean="0"/>
              <a:t>Portanto, temos um problema quando         produz valores comparáveis (i.e., similares) tanto para exemplos normais quanto para anômalos.</a:t>
            </a:r>
          </a:p>
          <a:p>
            <a:r>
              <a:rPr lang="pt-BR" dirty="0" smtClean="0"/>
              <a:t>Para detectar esse problema, é adequado realizar a </a:t>
            </a:r>
            <a:r>
              <a:rPr lang="pt-BR" dirty="0" smtClean="0">
                <a:solidFill>
                  <a:srgbClr val="FF0000"/>
                </a:solidFill>
              </a:rPr>
              <a:t>análise de erro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213123"/>
            <a:ext cx="800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363" y="2552403"/>
            <a:ext cx="800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2968438"/>
            <a:ext cx="2088232" cy="187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de Características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Ao aplicar análise de erro, podemos obter um indicativo de que uma nova característica deve ser criada.</a:t>
            </a:r>
            <a:endParaRPr lang="pt-BR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2204" y="2906711"/>
            <a:ext cx="2518227" cy="196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upo 19"/>
          <p:cNvGrpSpPr/>
          <p:nvPr/>
        </p:nvGrpSpPr>
        <p:grpSpPr>
          <a:xfrm>
            <a:off x="2339752" y="3902578"/>
            <a:ext cx="470715" cy="681976"/>
            <a:chOff x="2339752" y="3939902"/>
            <a:chExt cx="470715" cy="68197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9752" y="3939902"/>
              <a:ext cx="420440" cy="19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12"/>
            <p:cNvGrpSpPr/>
            <p:nvPr/>
          </p:nvGrpSpPr>
          <p:grpSpPr>
            <a:xfrm>
              <a:off x="2738459" y="4549870"/>
              <a:ext cx="72008" cy="72008"/>
              <a:chOff x="4067944" y="2355726"/>
              <a:chExt cx="144016" cy="144016"/>
            </a:xfrm>
          </p:grpSpPr>
          <p:cxnSp>
            <p:nvCxnSpPr>
              <p:cNvPr id="11" name="Conector reto 10"/>
              <p:cNvCxnSpPr/>
              <p:nvPr/>
            </p:nvCxnSpPr>
            <p:spPr>
              <a:xfrm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 flipV="1"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ector em curva 9"/>
            <p:cNvCxnSpPr/>
            <p:nvPr/>
          </p:nvCxnSpPr>
          <p:spPr>
            <a:xfrm rot="16200000" flipH="1">
              <a:off x="2477418" y="4234284"/>
              <a:ext cx="366390" cy="20967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D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7452320" y="2618405"/>
            <a:ext cx="1108113" cy="190255"/>
            <a:chOff x="7452320" y="2618405"/>
            <a:chExt cx="1108113" cy="190255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39993" y="2618405"/>
              <a:ext cx="420440" cy="19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o 12"/>
            <p:cNvGrpSpPr/>
            <p:nvPr/>
          </p:nvGrpSpPr>
          <p:grpSpPr>
            <a:xfrm>
              <a:off x="7452320" y="2643758"/>
              <a:ext cx="72008" cy="72008"/>
              <a:chOff x="4067944" y="2355726"/>
              <a:chExt cx="144016" cy="144016"/>
            </a:xfrm>
          </p:grpSpPr>
          <p:cxnSp>
            <p:nvCxnSpPr>
              <p:cNvPr id="17" name="Conector reto 16"/>
              <p:cNvCxnSpPr/>
              <p:nvPr/>
            </p:nvCxnSpPr>
            <p:spPr>
              <a:xfrm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 flipV="1"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ector em curva 15"/>
            <p:cNvCxnSpPr>
              <a:stCxn id="14" idx="1"/>
            </p:cNvCxnSpPr>
            <p:nvPr/>
          </p:nvCxnSpPr>
          <p:spPr>
            <a:xfrm rot="10800000">
              <a:off x="7624329" y="2690413"/>
              <a:ext cx="515664" cy="2312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D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de Características - exemplo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819872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Características de cada máquina:</a:t>
            </a:r>
          </a:p>
          <a:p>
            <a:pPr lvl="1"/>
            <a:r>
              <a:rPr lang="pt-PT" dirty="0" smtClean="0"/>
              <a:t>x</a:t>
            </a:r>
            <a:r>
              <a:rPr lang="pt-PT" baseline="-25000" dirty="0" smtClean="0"/>
              <a:t>1</a:t>
            </a:r>
            <a:r>
              <a:rPr lang="pt-PT" dirty="0" smtClean="0"/>
              <a:t> = uso da memória</a:t>
            </a:r>
          </a:p>
          <a:p>
            <a:pPr lvl="1"/>
            <a:r>
              <a:rPr lang="pt-PT" dirty="0" smtClean="0"/>
              <a:t>x</a:t>
            </a:r>
            <a:r>
              <a:rPr lang="pt-PT" baseline="-25000" dirty="0" smtClean="0"/>
              <a:t>2</a:t>
            </a:r>
            <a:r>
              <a:rPr lang="pt-PT" dirty="0" smtClean="0"/>
              <a:t> = número de acessos ao disco/seg</a:t>
            </a:r>
          </a:p>
          <a:p>
            <a:pPr lvl="1"/>
            <a:r>
              <a:rPr lang="pt-PT" dirty="0" smtClean="0"/>
              <a:t>x</a:t>
            </a:r>
            <a:r>
              <a:rPr lang="pt-PT" baseline="-25000" dirty="0" smtClean="0"/>
              <a:t>3</a:t>
            </a:r>
            <a:r>
              <a:rPr lang="pt-PT" dirty="0" smtClean="0"/>
              <a:t> = carga da CPU</a:t>
            </a:r>
          </a:p>
          <a:p>
            <a:pPr lvl="1"/>
            <a:r>
              <a:rPr lang="pt-PT" dirty="0" smtClean="0"/>
              <a:t>x</a:t>
            </a:r>
            <a:r>
              <a:rPr lang="pt-PT" baseline="-25000" dirty="0" smtClean="0"/>
              <a:t>4</a:t>
            </a:r>
            <a:r>
              <a:rPr lang="pt-PT" baseline="30000" dirty="0" smtClean="0"/>
              <a:t> </a:t>
            </a:r>
            <a:r>
              <a:rPr lang="pt-PT" dirty="0" smtClean="0"/>
              <a:t>= tráfego da rede</a:t>
            </a:r>
          </a:p>
          <a:p>
            <a:r>
              <a:rPr lang="pt-PT" dirty="0" smtClean="0"/>
              <a:t>Por meio da análise de erro (no conjunto de validação), poderíamos decidir criar outras características:</a:t>
            </a:r>
          </a:p>
          <a:p>
            <a:pPr lvl="1"/>
            <a:r>
              <a:rPr lang="pt-PT" dirty="0" smtClean="0"/>
              <a:t>x</a:t>
            </a:r>
            <a:r>
              <a:rPr lang="pt-PT" baseline="-25000" dirty="0" smtClean="0"/>
              <a:t>5</a:t>
            </a:r>
            <a:r>
              <a:rPr lang="pt-PT" baseline="30000" dirty="0" smtClean="0"/>
              <a:t> </a:t>
            </a:r>
            <a:r>
              <a:rPr lang="pt-PT" dirty="0" smtClean="0"/>
              <a:t>= carga da CPU / tráfego da rede = x</a:t>
            </a:r>
            <a:r>
              <a:rPr lang="pt-PT" baseline="-25000" dirty="0" smtClean="0"/>
              <a:t>3 </a:t>
            </a:r>
            <a:r>
              <a:rPr lang="pt-PT" dirty="0" smtClean="0"/>
              <a:t>/ x</a:t>
            </a:r>
            <a:r>
              <a:rPr lang="pt-PT" baseline="-25000" dirty="0" smtClean="0"/>
              <a:t>4</a:t>
            </a:r>
          </a:p>
          <a:p>
            <a:pPr lvl="1"/>
            <a:r>
              <a:rPr lang="pt-PT" dirty="0" smtClean="0"/>
              <a:t>x</a:t>
            </a:r>
            <a:r>
              <a:rPr lang="pt-PT" baseline="-25000" dirty="0" smtClean="0"/>
              <a:t>6</a:t>
            </a:r>
            <a:r>
              <a:rPr lang="pt-PT" baseline="30000" dirty="0" smtClean="0"/>
              <a:t> </a:t>
            </a:r>
            <a:r>
              <a:rPr lang="pt-PT" dirty="0" smtClean="0"/>
              <a:t>= (x</a:t>
            </a:r>
            <a:r>
              <a:rPr lang="pt-PT" baseline="-25000" dirty="0" smtClean="0"/>
              <a:t>3</a:t>
            </a:r>
            <a:r>
              <a:rPr lang="pt-PT" dirty="0" smtClean="0"/>
              <a:t>)</a:t>
            </a:r>
            <a:r>
              <a:rPr lang="pt-PT" baseline="30000" dirty="0" smtClean="0"/>
              <a:t>2</a:t>
            </a:r>
            <a:r>
              <a:rPr lang="pt-PT" dirty="0" smtClean="0"/>
              <a:t>/x</a:t>
            </a:r>
            <a:r>
              <a:rPr lang="pt-PT" baseline="-25000" dirty="0" smtClean="0"/>
              <a:t>4</a:t>
            </a:r>
            <a:endParaRPr lang="pt-PT" dirty="0" smtClean="0"/>
          </a:p>
        </p:txBody>
      </p:sp>
      <p:pic>
        <p:nvPicPr>
          <p:cNvPr id="105476" name="Picture 4" descr="http://www04.abb.com/global/seitp/seitp202.nsf/0/0ffffa780112efe7c1257dfd0045337a/$file/DataCenter_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1275606"/>
            <a:ext cx="1933091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Gaussianas Multivariadas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54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Monovariadas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275606"/>
            <a:ext cx="6033914" cy="322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Monovariadas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7826" name="Picture 2" descr="C:\Users\Eduardo\Documents\Machine_learning_complete\15_Anomaly_Detection_files\Image [1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168" y="1363636"/>
            <a:ext cx="6516216" cy="3113068"/>
          </a:xfrm>
          <a:prstGeom prst="rect">
            <a:avLst/>
          </a:prstGeom>
          <a:noFill/>
        </p:spPr>
      </p:pic>
      <p:grpSp>
        <p:nvGrpSpPr>
          <p:cNvPr id="41" name="Grupo 40"/>
          <p:cNvGrpSpPr/>
          <p:nvPr/>
        </p:nvGrpSpPr>
        <p:grpSpPr>
          <a:xfrm>
            <a:off x="2411760" y="1779662"/>
            <a:ext cx="420440" cy="526603"/>
            <a:chOff x="2411760" y="1779662"/>
            <a:chExt cx="420440" cy="526603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1760" y="1779662"/>
              <a:ext cx="420440" cy="19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12"/>
            <p:cNvGrpSpPr/>
            <p:nvPr/>
          </p:nvGrpSpPr>
          <p:grpSpPr>
            <a:xfrm>
              <a:off x="2671799" y="2234257"/>
              <a:ext cx="72008" cy="72008"/>
              <a:chOff x="4067944" y="2355726"/>
              <a:chExt cx="144016" cy="144016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 flipV="1"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ector em curva 8"/>
            <p:cNvCxnSpPr>
              <a:stCxn id="7" idx="2"/>
            </p:cNvCxnSpPr>
            <p:nvPr/>
          </p:nvCxnSpPr>
          <p:spPr>
            <a:xfrm rot="16200000" flipH="1">
              <a:off x="2539990" y="2051907"/>
              <a:ext cx="241793" cy="778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D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6633073" y="3543569"/>
            <a:ext cx="464844" cy="585198"/>
            <a:chOff x="6633073" y="3543569"/>
            <a:chExt cx="464844" cy="585198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77477" y="3543569"/>
              <a:ext cx="420440" cy="19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upo 12"/>
            <p:cNvGrpSpPr/>
            <p:nvPr/>
          </p:nvGrpSpPr>
          <p:grpSpPr>
            <a:xfrm>
              <a:off x="6633073" y="4056759"/>
              <a:ext cx="72008" cy="72008"/>
              <a:chOff x="4067944" y="2355726"/>
              <a:chExt cx="144016" cy="144016"/>
            </a:xfrm>
          </p:grpSpPr>
          <p:cxnSp>
            <p:nvCxnSpPr>
              <p:cNvPr id="16" name="Conector reto 15"/>
              <p:cNvCxnSpPr/>
              <p:nvPr/>
            </p:nvCxnSpPr>
            <p:spPr>
              <a:xfrm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/>
              <p:nvPr/>
            </p:nvCxnSpPr>
            <p:spPr>
              <a:xfrm flipV="1"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Conector em curva 14"/>
            <p:cNvCxnSpPr/>
            <p:nvPr/>
          </p:nvCxnSpPr>
          <p:spPr>
            <a:xfrm rot="5400000">
              <a:off x="6636133" y="3778930"/>
              <a:ext cx="288032" cy="216024"/>
            </a:xfrm>
            <a:prstGeom prst="curvedConnector3">
              <a:avLst>
                <a:gd name="adj1" fmla="val 26852"/>
              </a:avLst>
            </a:prstGeom>
            <a:ln>
              <a:solidFill>
                <a:srgbClr val="33D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5436678" y="2300385"/>
            <a:ext cx="813232" cy="397301"/>
            <a:chOff x="5436678" y="2300385"/>
            <a:chExt cx="813232" cy="397301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29470" y="2300385"/>
              <a:ext cx="420440" cy="19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upo 12"/>
            <p:cNvGrpSpPr/>
            <p:nvPr/>
          </p:nvGrpSpPr>
          <p:grpSpPr>
            <a:xfrm>
              <a:off x="5436678" y="2625678"/>
              <a:ext cx="72008" cy="72008"/>
              <a:chOff x="4067944" y="2355726"/>
              <a:chExt cx="144016" cy="144016"/>
            </a:xfrm>
          </p:grpSpPr>
          <p:cxnSp>
            <p:nvCxnSpPr>
              <p:cNvPr id="22" name="Conector reto 21"/>
              <p:cNvCxnSpPr/>
              <p:nvPr/>
            </p:nvCxnSpPr>
            <p:spPr>
              <a:xfrm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/>
              <p:cNvCxnSpPr/>
              <p:nvPr/>
            </p:nvCxnSpPr>
            <p:spPr>
              <a:xfrm flipV="1">
                <a:off x="4067944" y="2355726"/>
                <a:ext cx="144016" cy="144016"/>
              </a:xfrm>
              <a:prstGeom prst="line">
                <a:avLst/>
              </a:prstGeom>
              <a:ln w="31750">
                <a:solidFill>
                  <a:srgbClr val="33D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onector em curva 20"/>
            <p:cNvCxnSpPr>
              <a:stCxn id="19" idx="1"/>
            </p:cNvCxnSpPr>
            <p:nvPr/>
          </p:nvCxnSpPr>
          <p:spPr>
            <a:xfrm rot="10800000" flipV="1">
              <a:off x="5469430" y="2395513"/>
              <a:ext cx="360040" cy="192904"/>
            </a:xfrm>
            <a:prstGeom prst="curvedConnector3">
              <a:avLst>
                <a:gd name="adj1" fmla="val 99604"/>
              </a:avLst>
            </a:prstGeom>
            <a:ln>
              <a:solidFill>
                <a:srgbClr val="33D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Monovariadas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7826" name="Picture 2" descr="C:\Users\Eduardo\Documents\Machine_learning_complete\15_Anomaly_Detection_files\Image [1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168" y="1363636"/>
            <a:ext cx="6516216" cy="311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Usar uma gaussiana multivariada pode capturar anomalias que diversas gaussianas monovariadas não conseguem.</a:t>
            </a:r>
          </a:p>
          <a:p>
            <a:r>
              <a:rPr lang="pt-BR" dirty="0" smtClean="0"/>
              <a:t>Note entretanto que a análise multivariada possui vantagens </a:t>
            </a:r>
            <a:r>
              <a:rPr lang="pt-BR" u="sng" dirty="0" smtClean="0"/>
              <a:t>e desvantagens</a:t>
            </a:r>
            <a:r>
              <a:rPr lang="pt-BR" dirty="0" smtClean="0"/>
              <a:t> em comparação à análise monovariada.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Na análise multivariada, não modelamos os diversos        de forma separada.</a:t>
            </a:r>
          </a:p>
          <a:p>
            <a:r>
              <a:rPr lang="pt-BR" dirty="0" smtClean="0"/>
              <a:t>Em vez disso, modelamos todos os     em uma única </a:t>
            </a:r>
            <a:r>
              <a:rPr lang="pt-BR" dirty="0" smtClean="0">
                <a:solidFill>
                  <a:srgbClr val="FF0000"/>
                </a:solidFill>
              </a:rPr>
              <a:t>distribuição conjunta</a:t>
            </a:r>
            <a:r>
              <a:rPr lang="pt-BR" dirty="0" smtClean="0"/>
              <a:t>.</a:t>
            </a:r>
          </a:p>
          <a:p>
            <a:r>
              <a:rPr lang="pt-BR" dirty="0" smtClean="0"/>
              <a:t>Nesse caso, os parâmetros são vetores:</a:t>
            </a:r>
            <a:endParaRPr lang="pt-BR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4682" y="1660029"/>
            <a:ext cx="782191" cy="48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891" y="2346201"/>
            <a:ext cx="36831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3939902"/>
            <a:ext cx="2977902" cy="47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</a:t>
            </a:r>
            <a:r>
              <a:rPr lang="x-none" dirty="0" smtClean="0"/>
              <a:t>(</a:t>
            </a:r>
            <a:r>
              <a:rPr lang="pt-BR" dirty="0" smtClean="0"/>
              <a:t>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Quando esboçamos um gráfico desses dados, obtemos: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 descr="C:\Users\Eduardo\Documents\Machine_learning_complete\15_Anomaly_Detection_files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2131665"/>
            <a:ext cx="329565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7042" name="Picture 2" descr="C:\Users\Eduardo\Documents\Machine_learning_complete\15_Anomaly_Detection_files\Image [2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779662"/>
            <a:ext cx="6448425" cy="752476"/>
          </a:xfrm>
          <a:prstGeom prst="rect">
            <a:avLst/>
          </a:prstGeom>
          <a:noFill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3075806"/>
            <a:ext cx="507205" cy="3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3723878"/>
            <a:ext cx="388638" cy="3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081809" y="3093144"/>
            <a:ext cx="3208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Matriz inversa da matriz de covariância</a:t>
            </a:r>
          </a:p>
        </p:txBody>
      </p:sp>
      <p:cxnSp>
        <p:nvCxnSpPr>
          <p:cNvPr id="10" name="Conector de seta reta 9"/>
          <p:cNvCxnSpPr>
            <a:endCxn id="8" idx="1"/>
          </p:cNvCxnSpPr>
          <p:nvPr/>
        </p:nvCxnSpPr>
        <p:spPr>
          <a:xfrm flipV="1">
            <a:off x="2549276" y="3247033"/>
            <a:ext cx="532533" cy="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087893" y="3723878"/>
            <a:ext cx="3208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Determinante da matriz de covariância</a:t>
            </a:r>
          </a:p>
        </p:txBody>
      </p:sp>
      <p:cxnSp>
        <p:nvCxnSpPr>
          <p:cNvPr id="13" name="Conector de seta reta 12"/>
          <p:cNvCxnSpPr>
            <a:endCxn id="12" idx="1"/>
          </p:cNvCxnSpPr>
          <p:nvPr/>
        </p:nvCxnSpPr>
        <p:spPr>
          <a:xfrm flipV="1">
            <a:off x="2555360" y="3877767"/>
            <a:ext cx="532533" cy="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 – </a:t>
            </a:r>
            <a:r>
              <a:rPr lang="pt-BR" sz="3600" dirty="0" smtClean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6018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86020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  <p:pic>
        <p:nvPicPr>
          <p:cNvPr id="86022" name="Picture 6" descr="C:\Users\Eduardo\Documents\Machine_learning_complete\15_Anomaly_Detection_files\Image [25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3878" y="1141487"/>
            <a:ext cx="2000250" cy="638175"/>
          </a:xfrm>
          <a:prstGeom prst="rect">
            <a:avLst/>
          </a:prstGeom>
          <a:noFill/>
        </p:spPr>
      </p:pic>
      <p:pic>
        <p:nvPicPr>
          <p:cNvPr id="86024" name="Picture 8" descr="C:\Users\Eduardo\Documents\Machine_learning_complete\15_Anomaly_Detection_files\Image [26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3346" y="1676400"/>
            <a:ext cx="2257425" cy="3467100"/>
          </a:xfrm>
          <a:prstGeom prst="rect">
            <a:avLst/>
          </a:prstGeom>
          <a:noFill/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3706" y="1203598"/>
            <a:ext cx="1920742" cy="37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 – </a:t>
            </a:r>
            <a:r>
              <a:rPr lang="pt-BR" sz="3600" dirty="0" smtClean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2046" y="1203598"/>
            <a:ext cx="1872082" cy="366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913" y="1228950"/>
            <a:ext cx="1979205" cy="37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8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 – </a:t>
            </a:r>
            <a:r>
              <a:rPr lang="pt-BR" sz="3600" dirty="0" smtClean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8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6668" y="1203598"/>
            <a:ext cx="1922059" cy="35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912" y="1205928"/>
            <a:ext cx="1872208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 – </a:t>
            </a:r>
            <a:r>
              <a:rPr lang="pt-BR" sz="3600" dirty="0" smtClean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7" y="1224136"/>
            <a:ext cx="1912720" cy="37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7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2671" y="1224135"/>
            <a:ext cx="1895793" cy="372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 – </a:t>
            </a:r>
            <a:r>
              <a:rPr lang="pt-BR" sz="3600" dirty="0" smtClean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7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925" y="1218890"/>
            <a:ext cx="2153195" cy="370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1203598"/>
            <a:ext cx="2113530" cy="375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Gaussianas Multivariadas – </a:t>
            </a:r>
            <a:r>
              <a:rPr lang="pt-BR" sz="3600" dirty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559" y="1203598"/>
            <a:ext cx="4383416" cy="386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7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Quais os parâmetros da gaussiana abaixo?</a:t>
            </a:r>
            <a:endParaRPr lang="pt-BR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705347"/>
            <a:ext cx="7359511" cy="25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4403727"/>
            <a:ext cx="25479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que estudamos de que forma gaussianas multivariadas podem ser aplicadas na tarefa de detecção de anomalias.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Uso de Gaussianas Multivariadas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68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Algoritmo - construção do modelo </a:t>
            </a:r>
            <a:br>
              <a:rPr lang="pt-BR" sz="3600" dirty="0" smtClean="0"/>
            </a:br>
            <a:r>
              <a:rPr lang="pt-BR" sz="1800" dirty="0" smtClean="0"/>
              <a:t>(detecção de anomalia com gaussiana multivariada)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Construir o modelo       usando o conjunto de treinamento:</a:t>
            </a:r>
            <a:endParaRPr lang="pt-BR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2387182"/>
            <a:ext cx="3352974" cy="155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908" y="1304181"/>
            <a:ext cx="584076" cy="37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Cenário - um novo motor é produzido:</a:t>
            </a:r>
            <a:endParaRPr lang="pt-BR" dirty="0"/>
          </a:p>
        </p:txBody>
      </p:sp>
      <p:pic>
        <p:nvPicPr>
          <p:cNvPr id="5" name="Picture 2" descr="C:\Users\Eduardo\Documents\Machine_learning_complete\15_Anomaly_Detection_files\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2131665"/>
            <a:ext cx="3295650" cy="2600325"/>
          </a:xfrm>
          <a:prstGeom prst="rect">
            <a:avLst/>
          </a:prstGeom>
          <a:noFill/>
        </p:spPr>
      </p:pic>
      <p:grpSp>
        <p:nvGrpSpPr>
          <p:cNvPr id="13" name="Grupo 12"/>
          <p:cNvGrpSpPr/>
          <p:nvPr/>
        </p:nvGrpSpPr>
        <p:grpSpPr>
          <a:xfrm>
            <a:off x="5148064" y="3435846"/>
            <a:ext cx="144016" cy="144016"/>
            <a:chOff x="4067944" y="2355726"/>
            <a:chExt cx="144016" cy="144016"/>
          </a:xfrm>
        </p:grpSpPr>
        <p:cxnSp>
          <p:nvCxnSpPr>
            <p:cNvPr id="7" name="Conector reto 6"/>
            <p:cNvCxnSpPr/>
            <p:nvPr/>
          </p:nvCxnSpPr>
          <p:spPr>
            <a:xfrm>
              <a:off x="4067944" y="2355726"/>
              <a:ext cx="144016" cy="144016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V="1">
              <a:off x="4067944" y="2355726"/>
              <a:ext cx="144016" cy="144016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13"/>
          <p:cNvSpPr/>
          <p:nvPr/>
        </p:nvSpPr>
        <p:spPr>
          <a:xfrm>
            <a:off x="6228184" y="2310140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Provavelmente </a:t>
            </a:r>
            <a:r>
              <a:rPr lang="pt-BR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</a:t>
            </a:r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similar aos que foram produzidos anteriormente.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Algoritmo - aplicação do modelo </a:t>
            </a:r>
            <a:br>
              <a:rPr lang="pt-BR" sz="3600" dirty="0" smtClean="0"/>
            </a:br>
            <a:r>
              <a:rPr lang="pt-BR" sz="1800" dirty="0" smtClean="0"/>
              <a:t>(detecção de anomalia com gaussiana multivariada)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 um novo exemplo    , computar: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Sinalizar anomalia se</a:t>
            </a:r>
            <a:endParaRPr lang="pt-BR" dirty="0"/>
          </a:p>
        </p:txBody>
      </p:sp>
      <p:pic>
        <p:nvPicPr>
          <p:cNvPr id="97282" name="Picture 2" descr="C:\Users\Eduardo\Documents\Machine_learning_complete\15_Anomaly_Detection_files\Image [2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851670"/>
            <a:ext cx="6448425" cy="752476"/>
          </a:xfrm>
          <a:prstGeom prst="rect">
            <a:avLst/>
          </a:prstGeom>
          <a:noFill/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1385714"/>
            <a:ext cx="206698" cy="22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3507854"/>
            <a:ext cx="1275581" cy="40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Considerações Finais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71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Relação com o modelo original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modelo original usa n gaussianas monovariadas:</a:t>
            </a:r>
          </a:p>
          <a:p>
            <a:endParaRPr lang="pt-BR" dirty="0" smtClean="0"/>
          </a:p>
          <a:p>
            <a:r>
              <a:rPr lang="pt-BR" dirty="0" smtClean="0"/>
              <a:t>Esse modelo corresponde ao modelo multivariado no qual a é uma matriz diagonal.</a:t>
            </a:r>
            <a:endParaRPr lang="pt-B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179" y="1882510"/>
            <a:ext cx="2972941" cy="2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6364" y="3467385"/>
            <a:ext cx="4508004" cy="96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039" y="3187799"/>
            <a:ext cx="24098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6210" y="2787774"/>
            <a:ext cx="29703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Comparação </a:t>
            </a:r>
            <a:r>
              <a:rPr lang="pt-BR" sz="1800" dirty="0" smtClean="0"/>
              <a:t>(modelo original </a:t>
            </a:r>
            <a:r>
              <a:rPr lang="pt-BR" sz="1800" dirty="0" err="1" smtClean="0"/>
              <a:t>v</a:t>
            </a:r>
            <a:r>
              <a:rPr lang="pt-BR" sz="1800" i="1" dirty="0" err="1" smtClean="0"/>
              <a:t>s</a:t>
            </a:r>
            <a:r>
              <a:rPr lang="pt-BR" sz="1800" dirty="0" smtClean="0"/>
              <a:t> modelo multivariado)</a:t>
            </a:r>
            <a:endParaRPr lang="pt-BR" sz="1800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3047206"/>
          </a:xfrm>
        </p:spPr>
        <p:txBody>
          <a:bodyPr>
            <a:normAutofit lnSpcReduction="10000"/>
          </a:bodyPr>
          <a:lstStyle/>
          <a:p>
            <a:endParaRPr lang="pt-BR" sz="2000" dirty="0" smtClean="0"/>
          </a:p>
          <a:p>
            <a:r>
              <a:rPr lang="pt-BR" sz="2000" dirty="0" smtClean="0"/>
              <a:t>Pode ser necessário projetar características para capturar combinações não usuais de valores entre outras características.</a:t>
            </a:r>
          </a:p>
          <a:p>
            <a:r>
              <a:rPr lang="pt-BR" sz="2000" dirty="0" smtClean="0"/>
              <a:t>Computacionalmente eficiente.</a:t>
            </a:r>
          </a:p>
          <a:p>
            <a:r>
              <a:rPr lang="pt-BR" sz="2000" dirty="0" smtClean="0"/>
              <a:t>Funciona bem mesmo quando m é pequeno.</a:t>
            </a:r>
            <a:endParaRPr lang="pt-BR" sz="20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3191222"/>
          </a:xfrm>
        </p:spPr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Captura correlações entre características automaticamente. </a:t>
            </a:r>
          </a:p>
          <a:p>
            <a:r>
              <a:rPr lang="pt-BR" sz="2000" dirty="0" smtClean="0"/>
              <a:t>Computacionalmente mais caro</a:t>
            </a:r>
          </a:p>
          <a:p>
            <a:r>
              <a:rPr lang="pt-BR" sz="2000" dirty="0" smtClean="0"/>
              <a:t>Necessário que m &gt; n para que a matriz     seja </a:t>
            </a:r>
            <a:r>
              <a:rPr lang="pt-BR" sz="2000" dirty="0" err="1" smtClean="0"/>
              <a:t>inversível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Regra prática: m ≥ 10n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 smtClean="0"/>
              <a:t>Modelo Original (Monovariado)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Modelo Multivariado</a:t>
            </a:r>
            <a:endParaRPr lang="pt-BR" dirty="0"/>
          </a:p>
        </p:txBody>
      </p:sp>
      <p:pic>
        <p:nvPicPr>
          <p:cNvPr id="16" name="Picture 2" descr="C:\Users\Eduardo\Documents\Machine_learning_complete\15_Anomaly_Detection_files\Image [2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1966" y="1851670"/>
            <a:ext cx="3702482" cy="432048"/>
          </a:xfrm>
          <a:prstGeom prst="rect">
            <a:avLst/>
          </a:prstGeom>
          <a:noFill/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4929" y="3676253"/>
            <a:ext cx="238696" cy="28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1882510"/>
            <a:ext cx="2972941" cy="2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 (</a:t>
            </a:r>
            <a:r>
              <a:rPr lang="pt-BR" dirty="0" smtClean="0"/>
              <a:t>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Cenário - outro novo motor é produzido:</a:t>
            </a:r>
            <a:endParaRPr lang="pt-BR" dirty="0"/>
          </a:p>
        </p:txBody>
      </p:sp>
      <p:pic>
        <p:nvPicPr>
          <p:cNvPr id="5" name="Picture 2" descr="C:\Users\Eduardo\Documents\Machine_learning_complete\15_Anomaly_Detection_files\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2131665"/>
            <a:ext cx="3295650" cy="2600325"/>
          </a:xfrm>
          <a:prstGeom prst="rect">
            <a:avLst/>
          </a:prstGeom>
          <a:noFill/>
        </p:spPr>
      </p:pic>
      <p:grpSp>
        <p:nvGrpSpPr>
          <p:cNvPr id="6" name="Grupo 12"/>
          <p:cNvGrpSpPr/>
          <p:nvPr/>
        </p:nvGrpSpPr>
        <p:grpSpPr>
          <a:xfrm>
            <a:off x="6012160" y="3867894"/>
            <a:ext cx="144016" cy="144016"/>
            <a:chOff x="4067944" y="2355726"/>
            <a:chExt cx="144016" cy="144016"/>
          </a:xfrm>
        </p:grpSpPr>
        <p:cxnSp>
          <p:nvCxnSpPr>
            <p:cNvPr id="7" name="Conector reto 6"/>
            <p:cNvCxnSpPr/>
            <p:nvPr/>
          </p:nvCxnSpPr>
          <p:spPr>
            <a:xfrm>
              <a:off x="4067944" y="2355726"/>
              <a:ext cx="144016" cy="144016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V="1">
              <a:off x="4067944" y="2355726"/>
              <a:ext cx="144016" cy="144016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13"/>
          <p:cNvSpPr/>
          <p:nvPr/>
        </p:nvSpPr>
        <p:spPr>
          <a:xfrm>
            <a:off x="6228184" y="2310140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Provavelmente </a:t>
            </a:r>
            <a:r>
              <a:rPr lang="pt-BR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anormal</a:t>
            </a:r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diferente dos que foram produzidos anteriormente.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Construção do Modelo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Temos um conjunto de objetos normais:</a:t>
            </a:r>
          </a:p>
          <a:p>
            <a:endParaRPr lang="pt-BR" dirty="0" smtClean="0"/>
          </a:p>
          <a:p>
            <a:r>
              <a:rPr lang="pt-BR" dirty="0" smtClean="0"/>
              <a:t>Usando esse conjunto de objetos como referência, podemos sinalizar se um novo objeto é anômalo ou não.</a:t>
            </a:r>
          </a:p>
          <a:p>
            <a:endParaRPr lang="pt-BR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6113" y="1707654"/>
            <a:ext cx="2771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20507</TotalTime>
  <Words>1838</Words>
  <Application>Microsoft Office PowerPoint</Application>
  <PresentationFormat>Apresentação na tela (16:9)</PresentationFormat>
  <Paragraphs>360</Paragraphs>
  <Slides>73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74" baseType="lpstr">
      <vt:lpstr>Mediano</vt:lpstr>
      <vt:lpstr>Aprendizado de Máquina</vt:lpstr>
      <vt:lpstr>Detecção de anomalias</vt:lpstr>
      <vt:lpstr>Visão Geral</vt:lpstr>
      <vt:lpstr>Detecção de Anomalias</vt:lpstr>
      <vt:lpstr>Exemplo</vt:lpstr>
      <vt:lpstr>Exemplo (cont.)</vt:lpstr>
      <vt:lpstr>Exemplo (cont.)</vt:lpstr>
      <vt:lpstr>Exemplo (cont.)</vt:lpstr>
      <vt:lpstr>Construção do Modelo</vt:lpstr>
      <vt:lpstr>Construção do Modelo</vt:lpstr>
      <vt:lpstr>Construção do Modelo</vt:lpstr>
      <vt:lpstr>Aplicações</vt:lpstr>
      <vt:lpstr>Detecção de Fraudes</vt:lpstr>
      <vt:lpstr>Detecção de Falhas</vt:lpstr>
      <vt:lpstr>Monitoramento de Sistemas</vt:lpstr>
      <vt:lpstr>Distribuição Gaussiana Univariada</vt:lpstr>
      <vt:lpstr>Distribuição Gaussiana</vt:lpstr>
      <vt:lpstr>Distribuição Gaussiana</vt:lpstr>
      <vt:lpstr>Distribuição Gaussiana</vt:lpstr>
      <vt:lpstr>Distribuição Gaussiana</vt:lpstr>
      <vt:lpstr>Distribuição Gaussiana</vt:lpstr>
      <vt:lpstr>Estimação de Parâmetros</vt:lpstr>
      <vt:lpstr>Estimação de Parâmetros</vt:lpstr>
      <vt:lpstr>Estimação de Parâmetros</vt:lpstr>
      <vt:lpstr>Estimação de Parâmetros</vt:lpstr>
      <vt:lpstr>Estimação de Parâmetros</vt:lpstr>
      <vt:lpstr>Algoritmo</vt:lpstr>
      <vt:lpstr>Formulação do Problema</vt:lpstr>
      <vt:lpstr>Características seguem gaussianas</vt:lpstr>
      <vt:lpstr>As características são independentes</vt:lpstr>
      <vt:lpstr>Algoritmo – geração do modelo</vt:lpstr>
      <vt:lpstr>Algoritmo – aplicação do modelo</vt:lpstr>
      <vt:lpstr>Exemplo</vt:lpstr>
      <vt:lpstr>Exemplo (cont.)</vt:lpstr>
      <vt:lpstr>Avaliação</vt:lpstr>
      <vt:lpstr>Divisão dos Dados</vt:lpstr>
      <vt:lpstr>Divisão dos Dados - exemplo</vt:lpstr>
      <vt:lpstr>Divisão dos Dados - exemplo (cont.)</vt:lpstr>
      <vt:lpstr>Avaliação do Algoritmo</vt:lpstr>
      <vt:lpstr>Sintonização de parâmetros</vt:lpstr>
      <vt:lpstr>Detecção de Anomalias vs Aprendizado Supervisionado</vt:lpstr>
      <vt:lpstr>Comparação (Detecção de Anomalias vs Aprendizado Supervisionado)</vt:lpstr>
      <vt:lpstr>Comparação (Detecção de Anomalias vs Aprendizado Supervisionado)</vt:lpstr>
      <vt:lpstr>Projeto de Características</vt:lpstr>
      <vt:lpstr>Projeto e Seleção de Características</vt:lpstr>
      <vt:lpstr>Transformação de características</vt:lpstr>
      <vt:lpstr>Transformação de características</vt:lpstr>
      <vt:lpstr>Transformação de características</vt:lpstr>
      <vt:lpstr>Transformação de características</vt:lpstr>
      <vt:lpstr>Análise de Erro</vt:lpstr>
      <vt:lpstr>Projeto de Características</vt:lpstr>
      <vt:lpstr>Projeto de Características</vt:lpstr>
      <vt:lpstr>Projeto de Características - exemplo</vt:lpstr>
      <vt:lpstr>Gaussianas Multivariadas</vt:lpstr>
      <vt:lpstr>Gaussianas Monovariadas</vt:lpstr>
      <vt:lpstr>Gaussianas Monovariadas</vt:lpstr>
      <vt:lpstr>Gaussianas Monovariadas</vt:lpstr>
      <vt:lpstr>Gaussianas Multivariadas</vt:lpstr>
      <vt:lpstr>Gaussianas Multivariadas</vt:lpstr>
      <vt:lpstr>Gaussianas Multivariadas</vt:lpstr>
      <vt:lpstr>Gaussianas Multivariadas – exemplos 2D</vt:lpstr>
      <vt:lpstr>Gaussianas Multivariadas – exemplos 2D</vt:lpstr>
      <vt:lpstr>Gaussianas Multivariadas – exemplos 2D</vt:lpstr>
      <vt:lpstr>Gaussianas Multivariadas – exemplos 2D</vt:lpstr>
      <vt:lpstr>Gaussianas Multivariadas – exemplos 2D</vt:lpstr>
      <vt:lpstr>Gaussianas Multivariadas – exemplos 2D</vt:lpstr>
      <vt:lpstr>Exercício</vt:lpstr>
      <vt:lpstr>Uso de Gaussianas Multivariadas</vt:lpstr>
      <vt:lpstr>Algoritmo - construção do modelo  (detecção de anomalia com gaussiana multivariada)</vt:lpstr>
      <vt:lpstr>Algoritmo - aplicação do modelo  (detecção de anomalia com gaussiana multivariada)</vt:lpstr>
      <vt:lpstr>Considerações Finais</vt:lpstr>
      <vt:lpstr>Relação com o modelo original</vt:lpstr>
      <vt:lpstr>Comparação (modelo original vs modelo multivariado)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EduardoBezerra</cp:lastModifiedBy>
  <cp:revision>1549</cp:revision>
  <dcterms:modified xsi:type="dcterms:W3CDTF">2017-09-26T20:57:27Z</dcterms:modified>
</cp:coreProperties>
</file>