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493" r:id="rId2"/>
    <p:sldId id="571" r:id="rId3"/>
    <p:sldId id="561" r:id="rId4"/>
    <p:sldId id="526" r:id="rId5"/>
    <p:sldId id="539" r:id="rId6"/>
    <p:sldId id="536" r:id="rId7"/>
    <p:sldId id="537" r:id="rId8"/>
    <p:sldId id="530" r:id="rId9"/>
    <p:sldId id="528" r:id="rId10"/>
    <p:sldId id="540" r:id="rId11"/>
    <p:sldId id="532" r:id="rId12"/>
    <p:sldId id="533" r:id="rId13"/>
    <p:sldId id="534" r:id="rId14"/>
    <p:sldId id="535" r:id="rId15"/>
    <p:sldId id="570" r:id="rId16"/>
    <p:sldId id="508" r:id="rId17"/>
    <p:sldId id="495" r:id="rId18"/>
    <p:sldId id="510" r:id="rId19"/>
    <p:sldId id="512" r:id="rId20"/>
    <p:sldId id="511" r:id="rId21"/>
    <p:sldId id="515" r:id="rId22"/>
    <p:sldId id="513" r:id="rId23"/>
    <p:sldId id="516" r:id="rId24"/>
    <p:sldId id="509" r:id="rId25"/>
    <p:sldId id="514" r:id="rId26"/>
    <p:sldId id="519" r:id="rId27"/>
    <p:sldId id="517" r:id="rId28"/>
    <p:sldId id="518" r:id="rId29"/>
    <p:sldId id="520" r:id="rId30"/>
    <p:sldId id="522" r:id="rId31"/>
    <p:sldId id="562" r:id="rId32"/>
    <p:sldId id="563" r:id="rId33"/>
    <p:sldId id="564" r:id="rId34"/>
    <p:sldId id="565" r:id="rId35"/>
    <p:sldId id="566" r:id="rId36"/>
    <p:sldId id="567" r:id="rId37"/>
    <p:sldId id="523" r:id="rId38"/>
    <p:sldId id="524" r:id="rId39"/>
    <p:sldId id="525" r:id="rId40"/>
    <p:sldId id="543" r:id="rId41"/>
    <p:sldId id="544" r:id="rId42"/>
    <p:sldId id="545" r:id="rId43"/>
    <p:sldId id="546" r:id="rId44"/>
    <p:sldId id="547" r:id="rId45"/>
    <p:sldId id="548" r:id="rId46"/>
    <p:sldId id="549" r:id="rId47"/>
    <p:sldId id="550" r:id="rId48"/>
    <p:sldId id="551" r:id="rId49"/>
    <p:sldId id="552" r:id="rId50"/>
    <p:sldId id="553" r:id="rId51"/>
    <p:sldId id="554" r:id="rId52"/>
    <p:sldId id="555" r:id="rId53"/>
    <p:sldId id="556" r:id="rId54"/>
    <p:sldId id="557" r:id="rId55"/>
    <p:sldId id="568" r:id="rId5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20" autoAdjust="0"/>
  </p:normalViewPr>
  <p:slideViewPr>
    <p:cSldViewPr>
      <p:cViewPr>
        <p:scale>
          <a:sx n="100" d="100"/>
          <a:sy n="100" d="100"/>
        </p:scale>
        <p:origin x="-264" y="-61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%C3%8Dndia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t.wikipedia.org/wiki/China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2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tx1"/>
                </a:solidFill>
                <a:latin typeface="Book Antiqua" pitchFamily="18" charset="0"/>
              </a:rPr>
              <a:t>Como poderíamos chamar o eixo maior na figura da direita? Resposta: </a:t>
            </a:r>
            <a:r>
              <a:rPr lang="pt-BR" dirty="0" smtClean="0">
                <a:solidFill>
                  <a:schemeClr val="accent2"/>
                </a:solidFill>
                <a:latin typeface="Book Antiqua" pitchFamily="18" charset="0"/>
              </a:rPr>
              <a:t>tamanho</a:t>
            </a:r>
            <a:r>
              <a:rPr lang="pt-BR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endParaRPr lang="pt-BR" dirty="0" smtClean="0">
              <a:solidFill>
                <a:srgbClr val="000000"/>
              </a:solidFill>
              <a:latin typeface="Book Antiqua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74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30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649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587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Outros valores</a:t>
            </a:r>
            <a:r>
              <a:rPr lang="pt-BR" baseline="0" dirty="0" smtClean="0"/>
              <a:t> comumente usados para o limite superior da proporção são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0.05 (95% da variância é mantida)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0.10 (90% da variância é mantida)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356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57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05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Lembre-se de que é um vetor coluna nx1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Essa é a definição</a:t>
            </a:r>
            <a:r>
              <a:rPr lang="pt-BR" baseline="0" dirty="0" smtClean="0"/>
              <a:t> da matriz de covariância amostral (</a:t>
            </a:r>
            <a:r>
              <a:rPr lang="pt-BR" b="1" baseline="0" dirty="0" err="1" smtClean="0"/>
              <a:t>sample</a:t>
            </a:r>
            <a:r>
              <a:rPr lang="pt-BR" b="1" baseline="0" dirty="0" smtClean="0"/>
              <a:t> </a:t>
            </a:r>
            <a:r>
              <a:rPr lang="pt-BR" baseline="0" dirty="0" err="1" smtClean="0"/>
              <a:t>covariance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matrix</a:t>
            </a:r>
            <a:r>
              <a:rPr lang="pt-BR" baseline="0" dirty="0" smtClean="0"/>
              <a:t>)</a:t>
            </a:r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Aqui, considere que a matriz</a:t>
            </a:r>
            <a:r>
              <a:rPr lang="pt-BR" baseline="0" dirty="0" smtClean="0"/>
              <a:t> de dados de covariância é simétrica e composta apenas por números reais. No caso geral, se \Sigma contém valores complexos, a transposta de V deve ser substituída pela </a:t>
            </a:r>
            <a:r>
              <a:rPr lang="pt-BR" b="1" baseline="0" dirty="0" smtClean="0"/>
              <a:t>transposta conjugada</a:t>
            </a:r>
            <a:r>
              <a:rPr lang="pt-BR" baseline="0" dirty="0" smtClean="0"/>
              <a:t> (</a:t>
            </a:r>
            <a:r>
              <a:rPr lang="pt-BR" i="1" baseline="0" dirty="0" err="1" smtClean="0"/>
              <a:t>conjugate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transpose</a:t>
            </a:r>
            <a:r>
              <a:rPr lang="pt-BR" baseline="0" dirty="0" smtClean="0"/>
              <a:t>) de V.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44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21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https://pt.wikipedia.org/wiki/Produto_interno_bruto#PIB_per_capita</a:t>
            </a:r>
          </a:p>
          <a:p>
            <a:r>
              <a:rPr lang="pt-BR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 valor </a:t>
            </a:r>
            <a:r>
              <a:rPr lang="pt-BR" sz="11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capita</a:t>
            </a:r>
            <a:r>
              <a:rPr lang="pt-BR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foi o primeiro indicador utilizado para analisar a qualidade de vida em um país. Países podem ter um PIB elevado por serem grandes e terem muitos habitantes, mas seu PIB per capita pode resultar baixo, já que a renda total é dividida por muitas pessoas, como é o caso da </a:t>
            </a:r>
            <a:r>
              <a:rPr lang="pt-BR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Índia"/>
              </a:rPr>
              <a:t>Índia</a:t>
            </a:r>
            <a:r>
              <a:rPr lang="pt-BR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 da </a:t>
            </a:r>
            <a:r>
              <a:rPr lang="pt-BR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hina"/>
              </a:rPr>
              <a:t>China</a:t>
            </a:r>
            <a:r>
              <a:rPr lang="pt-BR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65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486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252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2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Aprendizado de Máquina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 - PPCIC</a:t>
            </a:r>
          </a:p>
        </p:txBody>
      </p:sp>
      <p:pic>
        <p:nvPicPr>
          <p:cNvPr id="6" name="Picture 2" descr="https://assets.bwbx.io/images/users/iqjWHBFdfxIU/i64kX6gcsh2U/v0/1000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810" y="2643758"/>
            <a:ext cx="2590686" cy="17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Matriz de Covariância </a:t>
            </a:r>
            <a:r>
              <a:rPr lang="pt-BR" sz="2200" i="1" dirty="0" smtClean="0"/>
              <a:t>(</a:t>
            </a:r>
            <a:r>
              <a:rPr lang="pt-BR" sz="2200" i="1" dirty="0" err="1" smtClean="0"/>
              <a:t>covariance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matrix</a:t>
            </a:r>
            <a:r>
              <a:rPr lang="pt-BR" sz="2200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 o vetor média for o </a:t>
            </a:r>
            <a:r>
              <a:rPr lang="pt-BR" dirty="0" smtClean="0">
                <a:solidFill>
                  <a:srgbClr val="FF0000"/>
                </a:solidFill>
              </a:rPr>
              <a:t>vetor nulo</a:t>
            </a:r>
            <a:r>
              <a:rPr lang="pt-BR" dirty="0" smtClean="0"/>
              <a:t>, então a matriz de covariância pode ser calculada como segue: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Ou, na forma matricial:</a:t>
            </a:r>
            <a:endParaRPr lang="pt-BR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374" y="3723878"/>
            <a:ext cx="2131665" cy="72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2283718"/>
            <a:ext cx="32289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Matriz de Covariância </a:t>
            </a:r>
            <a:r>
              <a:rPr lang="pt-BR" sz="2200" i="1" dirty="0" smtClean="0"/>
              <a:t>(</a:t>
            </a:r>
            <a:r>
              <a:rPr lang="pt-BR" sz="2200" i="1" dirty="0" err="1" smtClean="0"/>
              <a:t>covariance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matrix</a:t>
            </a:r>
            <a:r>
              <a:rPr lang="pt-BR" sz="2200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Um conjunto de dados de n variáveis irá resultar em uma matriz de covariância de ordem n x n.</a:t>
            </a:r>
          </a:p>
          <a:p>
            <a:r>
              <a:rPr lang="pt-BR" dirty="0" smtClean="0"/>
              <a:t>Toda matriz de covariância é simétrica em relação à diagonal principal.</a:t>
            </a:r>
          </a:p>
          <a:p>
            <a:r>
              <a:rPr lang="pt-BR" dirty="0" smtClean="0"/>
              <a:t>Os valores na diagonal principal correspondem às variâncias de cada uma das n variáveis.</a:t>
            </a:r>
          </a:p>
          <a:p>
            <a:pPr lvl="1"/>
            <a:r>
              <a:rPr lang="pt-BR" dirty="0" smtClean="0"/>
              <a:t>A covariância entre uma </a:t>
            </a:r>
            <a:r>
              <a:rPr lang="pt-BR" dirty="0" err="1" smtClean="0"/>
              <a:t>v.a.</a:t>
            </a:r>
            <a:r>
              <a:rPr lang="pt-BR" dirty="0" smtClean="0"/>
              <a:t> e ela própria é a variância dessa variável.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Covariâncias positiva e negativa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225" y="1203598"/>
            <a:ext cx="7083896" cy="365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62075" y="2187327"/>
            <a:ext cx="748883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matriz de covariância é útil para determinar relações entre variáveis de um conjunto de dados n-dimensional, quando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Covariância e altas dimensionalidades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Por que calcular a covariância entre duas variáveis se podemos visualizar um gráfico de dispersão?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3" y="3113906"/>
            <a:ext cx="1132099" cy="4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Decomposição por Valores Singulares</a:t>
            </a:r>
            <a:endParaRPr lang="pt-BR" sz="40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Técnica da Álgebra Linear na qual o PCA se baseia.</a:t>
            </a:r>
          </a:p>
          <a:p>
            <a:pPr lvl="1">
              <a:lnSpc>
                <a:spcPct val="90000"/>
              </a:lnSpc>
            </a:pPr>
            <a:r>
              <a:rPr lang="pt-BR" i="1" dirty="0" smtClean="0"/>
              <a:t>Singular </a:t>
            </a:r>
            <a:r>
              <a:rPr lang="pt-BR" i="1" dirty="0" err="1"/>
              <a:t>Values</a:t>
            </a:r>
            <a:r>
              <a:rPr lang="pt-BR" i="1" dirty="0"/>
              <a:t> </a:t>
            </a:r>
            <a:r>
              <a:rPr lang="pt-BR" i="1" dirty="0" err="1"/>
              <a:t>Decomposition</a:t>
            </a:r>
            <a:r>
              <a:rPr lang="pt-BR" i="1" dirty="0"/>
              <a:t> - </a:t>
            </a:r>
            <a:r>
              <a:rPr lang="pt-BR" i="1" dirty="0" smtClean="0"/>
              <a:t>SVD</a:t>
            </a: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Fatora (decompõe) a </a:t>
            </a:r>
            <a:r>
              <a:rPr lang="pt-BR" dirty="0"/>
              <a:t>matriz </a:t>
            </a:r>
            <a:r>
              <a:rPr lang="pt-BR" dirty="0" smtClean="0"/>
              <a:t>    em </a:t>
            </a:r>
            <a:r>
              <a:rPr lang="pt-BR" dirty="0"/>
              <a:t>três </a:t>
            </a:r>
            <a:r>
              <a:rPr lang="pt-BR" dirty="0" smtClean="0"/>
              <a:t>matrizes</a:t>
            </a:r>
            <a:r>
              <a:rPr lang="pt-BR" dirty="0"/>
              <a:t>:</a:t>
            </a:r>
          </a:p>
          <a:p>
            <a:pPr lvl="1">
              <a:lnSpc>
                <a:spcPct val="90000"/>
              </a:lnSpc>
            </a:pPr>
            <a:r>
              <a:rPr lang="pt-BR" i="1" dirty="0" smtClean="0">
                <a:solidFill>
                  <a:srgbClr val="FF0000"/>
                </a:solidFill>
              </a:rPr>
              <a:t>U</a:t>
            </a:r>
            <a:r>
              <a:rPr lang="pt-BR" dirty="0" smtClean="0"/>
              <a:t> é </a:t>
            </a:r>
            <a:r>
              <a:rPr lang="pt-BR" dirty="0" err="1" smtClean="0"/>
              <a:t>nxn</a:t>
            </a:r>
            <a:r>
              <a:rPr lang="pt-BR" dirty="0" smtClean="0"/>
              <a:t>, </a:t>
            </a:r>
            <a:r>
              <a:rPr lang="pt-BR" i="1" dirty="0" smtClean="0">
                <a:solidFill>
                  <a:srgbClr val="FF0000"/>
                </a:solidFill>
              </a:rPr>
              <a:t>S</a:t>
            </a:r>
            <a:r>
              <a:rPr lang="pt-BR" dirty="0" smtClean="0"/>
              <a:t> é diagonal e </a:t>
            </a:r>
            <a:r>
              <a:rPr lang="pt-BR" dirty="0" err="1" smtClean="0"/>
              <a:t>nxn</a:t>
            </a:r>
            <a:r>
              <a:rPr lang="pt-BR" dirty="0" smtClean="0"/>
              <a:t>, </a:t>
            </a:r>
            <a:r>
              <a:rPr lang="pt-BR" i="1" dirty="0" smtClean="0">
                <a:solidFill>
                  <a:srgbClr val="FF0000"/>
                </a:solidFill>
              </a:rPr>
              <a:t>V</a:t>
            </a:r>
            <a:r>
              <a:rPr lang="pt-BR" dirty="0" smtClean="0"/>
              <a:t> é </a:t>
            </a:r>
            <a:r>
              <a:rPr lang="pt-BR" dirty="0" err="1" smtClean="0"/>
              <a:t>nxn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9862"/>
            <a:ext cx="2752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47" y="2527569"/>
            <a:ext cx="348804" cy="3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Decomposição por Valores Singulares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8850" name="Picture 2" descr="C:\Users\Cefet Maracanã\Dropbox\CEFET\Disciplinas\am\Singular_value_decomposi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09" y="1275606"/>
            <a:ext cx="381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475841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50" dirty="0" smtClean="0"/>
              <a:t>Fonte: https</a:t>
            </a:r>
            <a:r>
              <a:rPr lang="pt-BR" sz="1050" dirty="0"/>
              <a:t>://en.wikipedia.org/wiki/Singular_value_decomposition</a:t>
            </a:r>
          </a:p>
        </p:txBody>
      </p:sp>
    </p:spTree>
    <p:extLst>
      <p:ext uri="{BB962C8B-B14F-4D97-AF65-F5344CB8AC3E}">
        <p14:creationId xmlns:p14="http://schemas.microsoft.com/office/powerpoint/2010/main" val="349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Redução de Dimensionalidade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16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307289BB-0E1D-49DD-B02F-2ACFB0FE434D}" type="slidenum">
              <a:rPr lang="en-GB"/>
              <a:pPr/>
              <a:t>17</a:t>
            </a:fld>
            <a:endParaRPr lang="en-GB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Redução de Dimensionalidade</a:t>
            </a:r>
            <a:endParaRPr lang="pt-BR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 haver </a:t>
            </a:r>
            <a:r>
              <a:rPr lang="pt-BR" dirty="0" smtClean="0">
                <a:solidFill>
                  <a:srgbClr val="FF0000"/>
                </a:solidFill>
              </a:rPr>
              <a:t>dependências</a:t>
            </a:r>
            <a:r>
              <a:rPr lang="pt-BR" dirty="0" smtClean="0"/>
              <a:t> </a:t>
            </a:r>
            <a:r>
              <a:rPr lang="pt-BR" dirty="0"/>
              <a:t>entre </a:t>
            </a:r>
            <a:r>
              <a:rPr lang="pt-BR" dirty="0" smtClean="0"/>
              <a:t>características em </a:t>
            </a:r>
            <a:r>
              <a:rPr lang="pt-BR" dirty="0"/>
              <a:t>um </a:t>
            </a:r>
            <a:r>
              <a:rPr lang="pt-BR" dirty="0" smtClean="0"/>
              <a:t>conjunto de dados.</a:t>
            </a:r>
            <a:endParaRPr lang="pt-BR" dirty="0"/>
          </a:p>
          <a:p>
            <a:r>
              <a:rPr lang="pt-BR" dirty="0" smtClean="0"/>
              <a:t>Efeito: mais </a:t>
            </a:r>
            <a:r>
              <a:rPr lang="pt-BR" dirty="0"/>
              <a:t>dimensões no espaço de </a:t>
            </a:r>
            <a:r>
              <a:rPr lang="pt-BR" dirty="0" smtClean="0"/>
              <a:t>características do </a:t>
            </a:r>
            <a:r>
              <a:rPr lang="pt-BR" dirty="0"/>
              <a:t>que o mínimo necessário.</a:t>
            </a:r>
          </a:p>
          <a:p>
            <a:r>
              <a:rPr lang="pt-BR" dirty="0" smtClean="0"/>
              <a:t>Nesse caso, podemos reduzir </a:t>
            </a:r>
            <a:r>
              <a:rPr lang="pt-BR" dirty="0"/>
              <a:t>a </a:t>
            </a:r>
            <a:r>
              <a:rPr lang="pt-BR" dirty="0">
                <a:solidFill>
                  <a:srgbClr val="FF0000"/>
                </a:solidFill>
              </a:rPr>
              <a:t>dimensionalidade</a:t>
            </a:r>
            <a:r>
              <a:rPr lang="pt-BR" dirty="0"/>
              <a:t> do espaço de </a:t>
            </a:r>
            <a:r>
              <a:rPr lang="pt-BR" dirty="0" smtClean="0"/>
              <a:t>características.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2D para 1D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34510"/>
            <a:ext cx="38004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 flipV="1">
            <a:off x="1187624" y="1275606"/>
            <a:ext cx="3240360" cy="27363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2D para 1D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28700"/>
            <a:ext cx="37814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096" y="4516238"/>
            <a:ext cx="3323321" cy="57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 flipV="1">
            <a:off x="1259632" y="1491630"/>
            <a:ext cx="2736304" cy="230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3E7D065-C4E4-4346-B695-0ADCD1DD389C}" type="slidenum">
              <a:rPr lang="en-GB" altLang="pt-BR" sz="1000" smtClean="0">
                <a:solidFill>
                  <a:srgbClr val="000000"/>
                </a:solidFill>
                <a:latin typeface="Arial" charset="0"/>
              </a:rPr>
              <a:pPr eaLnBrk="1" hangingPunct="1"/>
              <a:t>2</a:t>
            </a:fld>
            <a:endParaRPr lang="en-GB" altLang="pt-BR" sz="10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pt-BR" dirty="0"/>
              <a:t>Redução de </a:t>
            </a:r>
            <a:r>
              <a:rPr lang="pt-BR" dirty="0" smtClean="0"/>
              <a:t>Dimensionalidade (PCA)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30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Exemplo: 3D para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601705"/>
            <a:ext cx="2952328" cy="27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491630"/>
            <a:ext cx="2983240" cy="276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1923678"/>
            <a:ext cx="2593653" cy="216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1923678"/>
            <a:ext cx="2471989" cy="207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Exploratória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57" y="1347614"/>
            <a:ext cx="735916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Exploratória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5606"/>
            <a:ext cx="576574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72200" y="2417862"/>
            <a:ext cx="2578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Redução de 50D para 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Análise Exploratória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58638"/>
            <a:ext cx="4880967" cy="3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92186" y="2417862"/>
            <a:ext cx="13099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PIB </a:t>
            </a:r>
            <a:r>
              <a:rPr lang="pt-BR" dirty="0" smtClean="0"/>
              <a:t>per capita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150540" y="4515966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PIB </a:t>
            </a:r>
            <a:r>
              <a:rPr lang="pt-BR" dirty="0" smtClean="0"/>
              <a:t>do país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5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Em que são apresentados conceitos iniciais sobre a técnica Análise </a:t>
            </a:r>
            <a:r>
              <a:rPr lang="pt-BR" dirty="0"/>
              <a:t>de Componentes Principais </a:t>
            </a:r>
            <a:br>
              <a:rPr lang="pt-BR" dirty="0"/>
            </a:br>
            <a:r>
              <a:rPr lang="pt-BR" i="1" dirty="0"/>
              <a:t>(Principal </a:t>
            </a:r>
            <a:r>
              <a:rPr lang="pt-BR" i="1" dirty="0" err="1"/>
              <a:t>Components</a:t>
            </a:r>
            <a:r>
              <a:rPr lang="pt-BR" i="1" dirty="0"/>
              <a:t> </a:t>
            </a:r>
            <a:r>
              <a:rPr lang="pt-BR" i="1" dirty="0" err="1"/>
              <a:t>Analysis</a:t>
            </a:r>
            <a:r>
              <a:rPr lang="pt-BR" i="1" dirty="0"/>
              <a:t> - PCA)</a:t>
            </a:r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PCA - Conceitos</a:t>
            </a:r>
            <a:endParaRPr lang="pt-BR" sz="3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Análise de Componentes Principais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Algoritmo mais popular para realizar redução de dimensionalidade.</a:t>
            </a:r>
          </a:p>
          <a:p>
            <a:r>
              <a:rPr lang="pt-BR" dirty="0" smtClean="0"/>
              <a:t>Matematicamente </a:t>
            </a:r>
            <a:r>
              <a:rPr lang="pt-BR" dirty="0"/>
              <a:t>definido como uma </a:t>
            </a:r>
            <a:r>
              <a:rPr lang="pt-BR" dirty="0">
                <a:solidFill>
                  <a:srgbClr val="FF0000"/>
                </a:solidFill>
              </a:rPr>
              <a:t>transformação linear ortogonal</a:t>
            </a:r>
            <a:r>
              <a:rPr lang="pt-BR" dirty="0"/>
              <a:t> que </a:t>
            </a:r>
            <a:r>
              <a:rPr lang="pt-BR" dirty="0" smtClean="0"/>
              <a:t>representa os </a:t>
            </a:r>
            <a:r>
              <a:rPr lang="pt-BR" dirty="0"/>
              <a:t>dados em um novo sistema de coordenadas, de modo </a:t>
            </a:r>
            <a:r>
              <a:rPr lang="pt-BR" dirty="0" smtClean="0"/>
              <a:t>que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maior </a:t>
            </a:r>
            <a:r>
              <a:rPr lang="pt-BR" dirty="0" smtClean="0"/>
              <a:t>variância reside na </a:t>
            </a:r>
            <a:r>
              <a:rPr lang="pt-BR" dirty="0"/>
              <a:t>primeira coordenada (chamada de primeiro componente principal), </a:t>
            </a:r>
            <a:endParaRPr lang="pt-BR" dirty="0" smtClean="0"/>
          </a:p>
          <a:p>
            <a:pPr lvl="1"/>
            <a:r>
              <a:rPr lang="pt-BR" dirty="0" smtClean="0"/>
              <a:t>a </a:t>
            </a:r>
            <a:r>
              <a:rPr lang="pt-BR" dirty="0"/>
              <a:t>segunda maior </a:t>
            </a:r>
            <a:r>
              <a:rPr lang="pt-BR" dirty="0" smtClean="0"/>
              <a:t>variância reside na </a:t>
            </a:r>
            <a:r>
              <a:rPr lang="pt-BR" dirty="0"/>
              <a:t>segunda coordenada, </a:t>
            </a:r>
            <a:endParaRPr lang="pt-BR" dirty="0" smtClean="0"/>
          </a:p>
          <a:p>
            <a:pPr lvl="1"/>
            <a:r>
              <a:rPr lang="pt-BR" dirty="0" smtClean="0"/>
              <a:t>e </a:t>
            </a:r>
            <a:r>
              <a:rPr lang="pt-BR" dirty="0"/>
              <a:t>assim por diante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Erro de projeção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novo sistema de coordenadas é produzido de tal forma a </a:t>
            </a:r>
            <a:r>
              <a:rPr lang="pt-BR" dirty="0" smtClean="0">
                <a:solidFill>
                  <a:srgbClr val="FF0000"/>
                </a:solidFill>
              </a:rPr>
              <a:t>minimizar o erro de projeção</a:t>
            </a:r>
            <a:r>
              <a:rPr lang="pt-BR" dirty="0" smtClean="0"/>
              <a:t> dos dados sobre o espaço de dimensionalidade menor.</a:t>
            </a:r>
          </a:p>
          <a:p>
            <a:r>
              <a:rPr lang="pt-BR" dirty="0" smtClean="0"/>
              <a:t>Erro de projeção: soma dos quadrados das distâncias entre cada ponto x</a:t>
            </a:r>
            <a:r>
              <a:rPr lang="pt-BR" baseline="30000" dirty="0" smtClean="0"/>
              <a:t>(i)</a:t>
            </a:r>
            <a:r>
              <a:rPr lang="pt-BR" dirty="0" smtClean="0"/>
              <a:t> é a superfície correspondente ao </a:t>
            </a:r>
            <a:r>
              <a:rPr lang="pt-BR" dirty="0"/>
              <a:t>espaço de dimensionalidade </a:t>
            </a:r>
            <a:r>
              <a:rPr lang="pt-BR" dirty="0" smtClean="0"/>
              <a:t>menor.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 – erro de projeção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9690"/>
            <a:ext cx="4906119" cy="35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V="1">
            <a:off x="2699792" y="2019125"/>
            <a:ext cx="3600400" cy="285688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2717722" y="1995686"/>
            <a:ext cx="3411559" cy="2741813"/>
            <a:chOff x="2717722" y="1995686"/>
            <a:chExt cx="3411559" cy="2741813"/>
          </a:xfrm>
        </p:grpSpPr>
        <p:cxnSp>
          <p:nvCxnSpPr>
            <p:cNvPr id="10" name="Conector reto 9"/>
            <p:cNvCxnSpPr/>
            <p:nvPr/>
          </p:nvCxnSpPr>
          <p:spPr>
            <a:xfrm>
              <a:off x="2717722" y="4593483"/>
              <a:ext cx="144016" cy="1440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3456020" y="4264082"/>
              <a:ext cx="144016" cy="1440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5715451" y="2490777"/>
              <a:ext cx="144016" cy="1440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985265" y="1995686"/>
              <a:ext cx="144016" cy="1440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4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Exemplo – erro de projeção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9690"/>
            <a:ext cx="4906119" cy="35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H="1" flipV="1">
            <a:off x="3600036" y="1851670"/>
            <a:ext cx="2052084" cy="30243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2717722" y="2022581"/>
            <a:ext cx="3231683" cy="2570902"/>
            <a:chOff x="2717722" y="2022581"/>
            <a:chExt cx="3231683" cy="2570902"/>
          </a:xfrm>
        </p:grpSpPr>
        <p:cxnSp>
          <p:nvCxnSpPr>
            <p:cNvPr id="10" name="Conector reto 9"/>
            <p:cNvCxnSpPr/>
            <p:nvPr/>
          </p:nvCxnSpPr>
          <p:spPr>
            <a:xfrm flipV="1">
              <a:off x="2717722" y="3291830"/>
              <a:ext cx="1908356" cy="130165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H="1">
              <a:off x="3600036" y="3579862"/>
              <a:ext cx="1187988" cy="82823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4716016" y="2670653"/>
              <a:ext cx="1143451" cy="80105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4468919" y="2022581"/>
              <a:ext cx="1480486" cy="107549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4563035" y="2909233"/>
              <a:ext cx="571725" cy="40052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Formalização (caso 2D </a:t>
            </a:r>
            <a:r>
              <a:rPr lang="pt-BR" dirty="0" smtClean="0">
                <a:sym typeface="Wingdings" panose="05000000000000000000" pitchFamily="2" charset="2"/>
              </a:rPr>
              <a:t> 1D)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Objetivo do PCA: encontrar uma </a:t>
            </a:r>
            <a:r>
              <a:rPr lang="pt-BR" dirty="0" smtClean="0">
                <a:solidFill>
                  <a:srgbClr val="FF0000"/>
                </a:solidFill>
              </a:rPr>
              <a:t>direção</a:t>
            </a:r>
            <a:r>
              <a:rPr lang="pt-BR" dirty="0" smtClean="0"/>
              <a:t> (i.e., um vetor               ) sobre a qual projetar os dados, de tal modo a minimizar o erro de projeção.</a:t>
            </a:r>
            <a:endParaRPr lang="pt-BR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35646"/>
            <a:ext cx="1431603" cy="47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80" y="2643758"/>
            <a:ext cx="3255888" cy="23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/>
          <p:cNvGrpSpPr/>
          <p:nvPr/>
        </p:nvGrpSpPr>
        <p:grpSpPr>
          <a:xfrm>
            <a:off x="4533900" y="3554462"/>
            <a:ext cx="792088" cy="544351"/>
            <a:chOff x="4533900" y="3554462"/>
            <a:chExt cx="792088" cy="544351"/>
          </a:xfrm>
        </p:grpSpPr>
        <p:pic>
          <p:nvPicPr>
            <p:cNvPr id="7168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762" y="3730362"/>
              <a:ext cx="236984" cy="19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Conector reto 7"/>
            <p:cNvCxnSpPr/>
            <p:nvPr/>
          </p:nvCxnSpPr>
          <p:spPr>
            <a:xfrm flipV="1">
              <a:off x="4533900" y="3554462"/>
              <a:ext cx="792088" cy="544351"/>
            </a:xfrm>
            <a:prstGeom prst="line">
              <a:avLst/>
            </a:prstGeom>
            <a:ln w="127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ector reto 13"/>
          <p:cNvCxnSpPr/>
          <p:nvPr/>
        </p:nvCxnSpPr>
        <p:spPr>
          <a:xfrm flipV="1">
            <a:off x="3995936" y="2756024"/>
            <a:ext cx="2448272" cy="172819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Um Pouco de Álgebra </a:t>
            </a:r>
            <a:r>
              <a:rPr lang="pt-BR" dirty="0" smtClean="0"/>
              <a:t>Linear</a:t>
            </a:r>
          </a:p>
          <a:p>
            <a:r>
              <a:rPr lang="pt-BR" dirty="0"/>
              <a:t>Redução de </a:t>
            </a:r>
            <a:r>
              <a:rPr lang="pt-BR" dirty="0" smtClean="0"/>
              <a:t>Dimensionalidade</a:t>
            </a:r>
          </a:p>
          <a:p>
            <a:r>
              <a:rPr lang="pt-BR" sz="2800" dirty="0" smtClean="0"/>
              <a:t>PCA </a:t>
            </a:r>
          </a:p>
          <a:p>
            <a:pPr lvl="1"/>
            <a:r>
              <a:rPr lang="pt-BR" sz="2500" dirty="0" smtClean="0"/>
              <a:t>Conceitos</a:t>
            </a:r>
          </a:p>
          <a:p>
            <a:pPr lvl="1"/>
            <a:r>
              <a:rPr lang="pt-BR" sz="2500" dirty="0" smtClean="0"/>
              <a:t>Exemplo Intuitivo</a:t>
            </a:r>
          </a:p>
          <a:p>
            <a:pPr lvl="1"/>
            <a:r>
              <a:rPr lang="pt-BR" sz="2500" dirty="0" smtClean="0"/>
              <a:t>Algoritmo</a:t>
            </a:r>
          </a:p>
          <a:p>
            <a:pPr lvl="1"/>
            <a:r>
              <a:rPr lang="pt-BR" sz="2500" dirty="0" smtClean="0"/>
              <a:t>Seleção </a:t>
            </a:r>
            <a:r>
              <a:rPr lang="pt-BR" sz="2500" dirty="0"/>
              <a:t>do valor de </a:t>
            </a:r>
            <a:r>
              <a:rPr lang="pt-BR" sz="2500" dirty="0" smtClean="0"/>
              <a:t>k</a:t>
            </a:r>
          </a:p>
          <a:p>
            <a:pPr lvl="1"/>
            <a:r>
              <a:rPr lang="pt-BR" sz="2500" dirty="0" smtClean="0"/>
              <a:t>Considerações </a:t>
            </a:r>
            <a:r>
              <a:rPr lang="pt-BR" sz="2500" dirty="0"/>
              <a:t>Finais</a:t>
            </a:r>
          </a:p>
        </p:txBody>
      </p:sp>
    </p:spTree>
    <p:extLst>
      <p:ext uri="{BB962C8B-B14F-4D97-AF65-F5344CB8AC3E}">
        <p14:creationId xmlns:p14="http://schemas.microsoft.com/office/powerpoint/2010/main" val="20589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Formalização (caso geral </a:t>
            </a:r>
            <a:r>
              <a:rPr lang="pt-BR" sz="3600" dirty="0" smtClean="0"/>
              <a:t>n </a:t>
            </a:r>
            <a:r>
              <a:rPr lang="pt-BR" sz="3600" dirty="0" err="1" smtClean="0"/>
              <a:t>dim</a:t>
            </a:r>
            <a:r>
              <a:rPr lang="pt-BR" sz="3600" dirty="0" smtClean="0"/>
              <a:t> </a:t>
            </a:r>
            <a:r>
              <a:rPr lang="pt-BR" sz="3600" dirty="0" smtClean="0">
                <a:sym typeface="Wingdings" panose="05000000000000000000" pitchFamily="2" charset="2"/>
              </a:rPr>
              <a:t> </a:t>
            </a:r>
            <a:r>
              <a:rPr lang="pt-BR" sz="3600" dirty="0" smtClean="0"/>
              <a:t>k </a:t>
            </a:r>
            <a:r>
              <a:rPr lang="pt-BR" sz="3600" dirty="0" err="1" smtClean="0"/>
              <a:t>dim</a:t>
            </a:r>
            <a:r>
              <a:rPr lang="pt-BR" dirty="0" smtClean="0">
                <a:sym typeface="Wingdings" panose="05000000000000000000" pitchFamily="2" charset="2"/>
              </a:rPr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Objetivo do PCA: encontrar k </a:t>
            </a:r>
            <a:r>
              <a:rPr lang="pt-BR" dirty="0" smtClean="0">
                <a:solidFill>
                  <a:srgbClr val="FF0000"/>
                </a:solidFill>
              </a:rPr>
              <a:t>direções</a:t>
            </a:r>
            <a:r>
              <a:rPr lang="pt-BR" dirty="0" smtClean="0"/>
              <a:t> (i.e., k vetores                                    ) sobre as quais projetar os dados, de tal modo a minimizar o erro de projeção.</a:t>
            </a:r>
          </a:p>
          <a:p>
            <a:r>
              <a:rPr lang="pt-BR" dirty="0" smtClean="0"/>
              <a:t>Por convenção, escolhemos os      de tal forma que</a:t>
            </a:r>
            <a:endParaRPr lang="pt-B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69" y="1698129"/>
            <a:ext cx="3487291" cy="4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939902"/>
            <a:ext cx="5057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64" y="3100388"/>
            <a:ext cx="459380" cy="36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que estudamos um exemplo intuitivo de aplicação da PCA.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- Exemplo Intuitivo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31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Considere dados sobre peixes</a:t>
            </a:r>
          </a:p>
          <a:p>
            <a:pPr lvl="1"/>
            <a:r>
              <a:rPr lang="pt-BR" dirty="0" smtClean="0"/>
              <a:t>Comprimento</a:t>
            </a:r>
          </a:p>
          <a:p>
            <a:pPr lvl="1"/>
            <a:r>
              <a:rPr lang="pt-BR" dirty="0" smtClean="0"/>
              <a:t>Altura</a:t>
            </a:r>
          </a:p>
        </p:txBody>
      </p:sp>
      <p:pic>
        <p:nvPicPr>
          <p:cNvPr id="5" name="Picture 2" descr="some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177763"/>
            <a:ext cx="3931370" cy="1770251"/>
          </a:xfrm>
          <a:prstGeom prst="rect">
            <a:avLst/>
          </a:prstGeom>
          <a:noFill/>
        </p:spPr>
      </p:pic>
      <p:pic>
        <p:nvPicPr>
          <p:cNvPr id="6" name="Picture 3" descr="fish meas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692" y="3898947"/>
            <a:ext cx="1861033" cy="803800"/>
          </a:xfrm>
          <a:prstGeom prst="rect">
            <a:avLst/>
          </a:prstGeom>
          <a:noFill/>
        </p:spPr>
      </p:pic>
      <p:pic>
        <p:nvPicPr>
          <p:cNvPr id="7" name="Picture 5" descr="length v breadth 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786466"/>
            <a:ext cx="2981722" cy="144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7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0B291747-8BAD-4218-AFA0-1DFCDC6BF64F}" type="slidenum">
              <a:rPr lang="en-GB"/>
              <a:pPr/>
              <a:t>33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</a:t>
            </a:r>
            <a:r>
              <a:rPr lang="pt-BR" dirty="0"/>
              <a:t>- </a:t>
            </a:r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que forma </a:t>
            </a:r>
            <a:r>
              <a:rPr lang="pt-BR" dirty="0" smtClean="0"/>
              <a:t>PCA </a:t>
            </a:r>
            <a:r>
              <a:rPr lang="pt-BR" dirty="0"/>
              <a:t>pode ser aplicada aos dados sobre peixes?</a:t>
            </a:r>
          </a:p>
        </p:txBody>
      </p:sp>
      <p:pic>
        <p:nvPicPr>
          <p:cNvPr id="544772" name="Picture 4" descr="length v breadth 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478905"/>
            <a:ext cx="3600450" cy="1749029"/>
          </a:xfrm>
          <a:prstGeom prst="rect">
            <a:avLst/>
          </a:prstGeom>
          <a:noFill/>
        </p:spPr>
      </p:pic>
      <p:pic>
        <p:nvPicPr>
          <p:cNvPr id="6" name="Picture 5" descr="some 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51470"/>
            <a:ext cx="1866900" cy="84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47500" lnSpcReduction="20000"/>
          </a:bodyPr>
          <a:lstStyle/>
          <a:p>
            <a:fld id="{4A5BC4F2-B5CB-45E0-8AEA-5E3EE63355F5}" type="slidenum">
              <a:rPr lang="en-GB"/>
              <a:pPr/>
              <a:t>34</a:t>
            </a:fld>
            <a:endParaRPr lang="en-GB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200150"/>
            <a:ext cx="8153400" cy="360384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Mover a origem das coordenadas para o </a:t>
            </a:r>
            <a:r>
              <a:rPr lang="pt-BR" dirty="0" smtClean="0">
                <a:solidFill>
                  <a:srgbClr val="FF0000"/>
                </a:solidFill>
              </a:rPr>
              <a:t>centroide </a:t>
            </a:r>
            <a:r>
              <a:rPr lang="pt-BR" dirty="0">
                <a:solidFill>
                  <a:srgbClr val="FF0000"/>
                </a:solidFill>
              </a:rPr>
              <a:t>dos dados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Mas </a:t>
            </a:r>
            <a:r>
              <a:rPr lang="pt-BR" dirty="0"/>
              <a:t>esses são os melhores eixos</a:t>
            </a:r>
            <a:r>
              <a:rPr lang="pt-BR" dirty="0" smtClean="0"/>
              <a:t>?</a:t>
            </a:r>
            <a:endParaRPr lang="pt-BR" dirty="0"/>
          </a:p>
        </p:txBody>
      </p:sp>
      <p:pic>
        <p:nvPicPr>
          <p:cNvPr id="401412" name="Picture 4" descr="pca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83780"/>
            <a:ext cx="3314700" cy="1612106"/>
          </a:xfrm>
          <a:prstGeom prst="rect">
            <a:avLst/>
          </a:prstGeom>
          <a:noFill/>
        </p:spPr>
      </p:pic>
      <p:sp>
        <p:nvSpPr>
          <p:cNvPr id="401417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pt-BR" dirty="0" smtClean="0"/>
              <a:t>PCA - exemplo</a:t>
            </a:r>
            <a:endParaRPr lang="pt-BR" dirty="0"/>
          </a:p>
        </p:txBody>
      </p:sp>
      <p:pic>
        <p:nvPicPr>
          <p:cNvPr id="8" name="Picture 5" descr="some 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900" y="51470"/>
            <a:ext cx="1866900" cy="84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37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 - exemplo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Melhor </a:t>
            </a:r>
            <a:r>
              <a:rPr lang="pt-BR" dirty="0"/>
              <a:t>seria se um dos eixos correspondesse à maior parte da variação nos dados.</a:t>
            </a:r>
          </a:p>
          <a:p>
            <a:endParaRPr lang="pt-BR" dirty="0"/>
          </a:p>
        </p:txBody>
      </p:sp>
      <p:pic>
        <p:nvPicPr>
          <p:cNvPr id="7" name="Picture 5" descr="some f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51470"/>
            <a:ext cx="1866900" cy="840582"/>
          </a:xfrm>
          <a:prstGeom prst="rect">
            <a:avLst/>
          </a:prstGeom>
          <a:noFill/>
        </p:spPr>
      </p:pic>
      <p:pic>
        <p:nvPicPr>
          <p:cNvPr id="8" name="Picture 4" descr="pca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211710"/>
            <a:ext cx="3314700" cy="1612106"/>
          </a:xfrm>
          <a:prstGeom prst="rect">
            <a:avLst/>
          </a:prstGeom>
          <a:noFill/>
        </p:spPr>
      </p:pic>
      <p:pic>
        <p:nvPicPr>
          <p:cNvPr id="5" name="Picture 5" descr="centred 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211710"/>
            <a:ext cx="3303587" cy="162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73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PCA - exemplo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 se considerarmos apenas a dimensão “tamanho</a:t>
            </a:r>
            <a:r>
              <a:rPr lang="pt-BR" dirty="0" smtClean="0"/>
              <a:t>”?</a:t>
            </a:r>
            <a:endParaRPr lang="pt-BR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987824" y="2211710"/>
            <a:ext cx="3303588" cy="1620441"/>
            <a:chOff x="2688" y="1872"/>
            <a:chExt cx="2081" cy="1361"/>
          </a:xfrm>
        </p:grpSpPr>
        <p:pic>
          <p:nvPicPr>
            <p:cNvPr id="6" name="Picture 7" descr="centred plo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1872"/>
              <a:ext cx="2081" cy="1361"/>
            </a:xfrm>
            <a:prstGeom prst="rect">
              <a:avLst/>
            </a:prstGeom>
            <a:noFill/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600" y="2160"/>
              <a:ext cx="336" cy="528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9" name="Picture 5" descr="some f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51470"/>
            <a:ext cx="1866900" cy="840582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107504" y="3485307"/>
            <a:ext cx="6415906" cy="1606723"/>
            <a:chOff x="107504" y="3485307"/>
            <a:chExt cx="6415906" cy="1606723"/>
          </a:xfrm>
        </p:grpSpPr>
        <p:pic>
          <p:nvPicPr>
            <p:cNvPr id="10" name="Picture 4" descr="corr75ei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504" y="3485307"/>
              <a:ext cx="2068513" cy="1534715"/>
            </a:xfrm>
            <a:prstGeom prst="rect">
              <a:avLst/>
            </a:prstGeom>
            <a:noFill/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195736" y="3922479"/>
              <a:ext cx="4327674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Retemos 1.75/2.00 x 100 (87.5%) </a:t>
              </a:r>
              <a:r>
                <a:rPr lang="pt-BR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 </a:t>
              </a:r>
              <a:r>
                <a:rPr lang="pt-BR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variação original dos dados. </a:t>
              </a:r>
            </a:p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endParaRPr lang="pt-BR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pt-BR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Então, descartando o eixo amarelo, </a:t>
              </a:r>
              <a:r>
                <a:rPr lang="pt-BR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perdemos </a:t>
              </a:r>
              <a:r>
                <a:rPr lang="pt-BR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apenas 12.5%  da </a:t>
              </a:r>
              <a:r>
                <a:rPr lang="pt-BR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informação original</a:t>
              </a:r>
              <a:r>
                <a:rPr lang="pt-BR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. </a:t>
              </a:r>
              <a:endParaRPr lang="pt-BR" sz="1800" dirty="0">
                <a:solidFill>
                  <a:schemeClr val="tx1"/>
                </a:solidFill>
                <a:latin typeface="Book Antiqua" pitchFamily="18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que estudamos o algoritmo </a:t>
            </a:r>
            <a:r>
              <a:rPr lang="pt-BR" smtClean="0"/>
              <a:t>para aplicação da PCA.</a:t>
            </a:r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PCA: Algoritmo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37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Pré-processamento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531840"/>
          </a:xfrm>
        </p:spPr>
        <p:txBody>
          <a:bodyPr>
            <a:normAutofit/>
          </a:bodyPr>
          <a:lstStyle/>
          <a:p>
            <a:r>
              <a:rPr lang="pt-BR" dirty="0" smtClean="0"/>
              <a:t>Antes de aplicar o PCA, é comum realizar a normalização dos dados.</a:t>
            </a:r>
          </a:p>
          <a:p>
            <a:r>
              <a:rPr lang="pt-BR" dirty="0" smtClean="0"/>
              <a:t>Conjunto de treinamento: </a:t>
            </a:r>
          </a:p>
          <a:p>
            <a:r>
              <a:rPr lang="pt-BR" dirty="0" smtClean="0"/>
              <a:t>Transformar cada       em</a:t>
            </a:r>
          </a:p>
          <a:p>
            <a:r>
              <a:rPr lang="pt-BR" dirty="0" smtClean="0"/>
              <a:t>Se as escalas foram muito díspares, normalizar para fazer com que as características tenha escalar similares (</a:t>
            </a:r>
            <a:r>
              <a:rPr lang="pt-BR" i="1" dirty="0" err="1" smtClean="0"/>
              <a:t>feature</a:t>
            </a:r>
            <a:r>
              <a:rPr lang="pt-BR" i="1" dirty="0" smtClean="0"/>
              <a:t> </a:t>
            </a:r>
            <a:r>
              <a:rPr lang="pt-BR" i="1" dirty="0" err="1" smtClean="0"/>
              <a:t>scaling</a:t>
            </a:r>
            <a:r>
              <a:rPr lang="pt-BR" dirty="0" smtClean="0"/>
              <a:t>). </a:t>
            </a:r>
            <a:endParaRPr lang="pt-B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7774"/>
            <a:ext cx="37046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72" y="2776685"/>
            <a:ext cx="960289" cy="4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2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Considere usar o PCA para reduzir a matriz de dados de </a:t>
            </a:r>
            <a:r>
              <a:rPr lang="pt-BR" b="1" dirty="0" smtClean="0"/>
              <a:t>n</a:t>
            </a:r>
            <a:r>
              <a:rPr lang="pt-BR" dirty="0" smtClean="0"/>
              <a:t> para </a:t>
            </a:r>
            <a:r>
              <a:rPr lang="pt-BR" b="1" dirty="0" smtClean="0"/>
              <a:t>k</a:t>
            </a:r>
            <a:r>
              <a:rPr lang="pt-BR" dirty="0" smtClean="0"/>
              <a:t> dimensões.</a:t>
            </a:r>
          </a:p>
          <a:p>
            <a:r>
              <a:rPr lang="pt-BR" dirty="0" smtClean="0"/>
              <a:t>PCA</a:t>
            </a:r>
          </a:p>
          <a:p>
            <a:pPr marL="365760" lvl="1" indent="0">
              <a:buNone/>
            </a:pPr>
            <a:r>
              <a:rPr lang="pt-BR" dirty="0" smtClean="0"/>
              <a:t>1) Computar a </a:t>
            </a:r>
            <a:r>
              <a:rPr lang="pt-BR" dirty="0" smtClean="0">
                <a:solidFill>
                  <a:srgbClr val="FF0000"/>
                </a:solidFill>
              </a:rPr>
              <a:t>matriz de covariância</a:t>
            </a:r>
            <a:r>
              <a:rPr lang="pt-BR" dirty="0" smtClean="0"/>
              <a:t>: </a:t>
            </a:r>
          </a:p>
          <a:p>
            <a:pPr marL="365760" lvl="1" indent="0">
              <a:buNone/>
            </a:pPr>
            <a:endParaRPr lang="pt-BR" dirty="0" smtClean="0"/>
          </a:p>
          <a:p>
            <a:pPr marL="365760" lvl="1" indent="0">
              <a:buNone/>
            </a:pPr>
            <a:endParaRPr lang="pt-BR" dirty="0"/>
          </a:p>
          <a:p>
            <a:pPr marL="365760" lvl="1" indent="0">
              <a:buNone/>
            </a:pPr>
            <a:r>
              <a:rPr lang="pt-BR" dirty="0" smtClean="0"/>
              <a:t>2) Computar a </a:t>
            </a:r>
            <a:r>
              <a:rPr lang="pt-BR" dirty="0" smtClean="0">
                <a:solidFill>
                  <a:srgbClr val="FF0000"/>
                </a:solidFill>
              </a:rPr>
              <a:t>decomposição SVD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01" y="4405713"/>
            <a:ext cx="2384103" cy="39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003798"/>
            <a:ext cx="2160240" cy="73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 Pouco de Álgebra Linear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Algoritmo 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Dessa decomposição, a matriz relevante é </a:t>
            </a:r>
            <a:endParaRPr lang="pt-BR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46" y="1298848"/>
            <a:ext cx="1724000" cy="3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1" y="2218159"/>
            <a:ext cx="6067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Algoritmo (cont.)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mapear </a:t>
            </a:r>
            <a:endParaRPr lang="pt-BR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40" y="1247031"/>
            <a:ext cx="418754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1475656" y="2289795"/>
            <a:ext cx="6391275" cy="2476872"/>
            <a:chOff x="1475656" y="2289795"/>
            <a:chExt cx="6391275" cy="2476872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602" y="2289795"/>
              <a:ext cx="5473686" cy="157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299942"/>
              <a:ext cx="6391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80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Algoritmo (cont.)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Para mapear </a:t>
            </a:r>
          </a:p>
          <a:p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40" y="1247031"/>
            <a:ext cx="418754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3967"/>
            <a:ext cx="7762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683568" y="4371950"/>
            <a:ext cx="7560840" cy="657597"/>
            <a:chOff x="683568" y="4371950"/>
            <a:chExt cx="7560840" cy="657597"/>
          </a:xfrm>
        </p:grpSpPr>
        <p:grpSp>
          <p:nvGrpSpPr>
            <p:cNvPr id="7" name="Grupo 6"/>
            <p:cNvGrpSpPr/>
            <p:nvPr/>
          </p:nvGrpSpPr>
          <p:grpSpPr>
            <a:xfrm>
              <a:off x="762050" y="4616549"/>
              <a:ext cx="7433234" cy="412998"/>
              <a:chOff x="762050" y="4616549"/>
              <a:chExt cx="7433234" cy="412998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4340206" y="4619912"/>
                <a:ext cx="5373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 err="1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kxn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629103" y="4616549"/>
                <a:ext cx="5661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 smtClean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nx1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762050" y="4629437"/>
                <a:ext cx="5661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000" kern="1200" dirty="0" smtClean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kx1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8" name="Chave esquerda 7"/>
            <p:cNvSpPr/>
            <p:nvPr/>
          </p:nvSpPr>
          <p:spPr>
            <a:xfrm rot="16200000">
              <a:off x="899592" y="4155926"/>
              <a:ext cx="288032" cy="720080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have esquerda 13"/>
            <p:cNvSpPr/>
            <p:nvPr/>
          </p:nvSpPr>
          <p:spPr>
            <a:xfrm rot="16200000">
              <a:off x="4447034" y="2149227"/>
              <a:ext cx="288032" cy="4733478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have esquerda 14"/>
            <p:cNvSpPr/>
            <p:nvPr/>
          </p:nvSpPr>
          <p:spPr>
            <a:xfrm rot="16200000">
              <a:off x="7740352" y="4155926"/>
              <a:ext cx="288032" cy="720080"/>
            </a:xfrm>
            <a:prstGeom prst="leftBrace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164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Em que investigamos um procedimento para determinar a quantidade adequada de componentes principais.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do valor de k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43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Seleção de 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PCA age de forma a minimizar o </a:t>
            </a:r>
            <a:r>
              <a:rPr lang="pt-BR" dirty="0" smtClean="0">
                <a:solidFill>
                  <a:srgbClr val="FF0000"/>
                </a:solidFill>
              </a:rPr>
              <a:t>erro de projeção médio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variância total dos dados</a:t>
            </a:r>
            <a:r>
              <a:rPr lang="pt-BR" dirty="0" smtClean="0"/>
              <a:t> é definida por:</a:t>
            </a:r>
            <a:endParaRPr lang="pt-BR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113664"/>
            <a:ext cx="3448025" cy="11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54840"/>
            <a:ext cx="2926656" cy="61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Seleção de </a:t>
            </a:r>
            <a:r>
              <a:rPr lang="pt-BR" dirty="0" smtClean="0"/>
              <a:t>k (algoritmo ineficiente)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03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(1) Iniciando com k=1, computar: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(2) Verificar: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(3) Selecionar o menor valor de k tal que a  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desigualdade ainda se verifique.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96" y="1688604"/>
            <a:ext cx="6384772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3336"/>
            <a:ext cx="5545675" cy="94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372200" y="3318252"/>
            <a:ext cx="27061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/>
              <a:t>“99</a:t>
            </a:r>
            <a:r>
              <a:rPr lang="pt-BR" sz="1100" dirty="0"/>
              <a:t>% da variância dos dados é </a:t>
            </a:r>
            <a:r>
              <a:rPr lang="pt-BR" sz="1100" dirty="0" smtClean="0"/>
              <a:t>mantida”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431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Seleção de k </a:t>
            </a:r>
            <a:r>
              <a:rPr lang="pt-BR" dirty="0" smtClean="0"/>
              <a:t>- algoritmo eficiente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Podemos usar os valores da diagonal da matriz S resultante da decomposição SVD.</a:t>
            </a:r>
            <a:endParaRPr lang="pt-B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355726"/>
            <a:ext cx="4019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Seleção de k - algoritmo </a:t>
            </a:r>
            <a:r>
              <a:rPr lang="pt-BR" dirty="0" smtClean="0"/>
              <a:t>eficiente </a:t>
            </a:r>
            <a:r>
              <a:rPr lang="pt-BR" sz="3100" dirty="0" smtClean="0"/>
              <a:t>(cont.)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Selecionar o menor valor de k para o qual</a:t>
            </a:r>
            <a:endParaRPr lang="pt-B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95" y="1995685"/>
            <a:ext cx="2801409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83568" y="4227934"/>
            <a:ext cx="3392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“99</a:t>
            </a:r>
            <a:r>
              <a:rPr lang="pt-BR" dirty="0"/>
              <a:t>% da variância dos dados é </a:t>
            </a:r>
            <a:r>
              <a:rPr lang="pt-BR" dirty="0" smtClean="0"/>
              <a:t>mantida”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67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que descrevemos algumas dicas de aplicação e </a:t>
            </a:r>
            <a:r>
              <a:rPr lang="pt-BR" smtClean="0"/>
              <a:t>observações gerais sobre a PCA.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PCA: Considerações Finais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48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Acelerando Algoritmos Supervisionados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Suponha um problema de aprendizado supervisionado: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Considere que      tem dimensão muito alta. </a:t>
            </a:r>
          </a:p>
          <a:p>
            <a:endParaRPr lang="pt-B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2184648"/>
            <a:ext cx="69246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23" y="3229347"/>
            <a:ext cx="512081" cy="41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Conjunto de dados </a:t>
            </a:r>
            <a:r>
              <a:rPr lang="pt-BR" i="1" dirty="0" err="1" smtClean="0"/>
              <a:t>vs</a:t>
            </a:r>
            <a:r>
              <a:rPr lang="pt-BR" dirty="0" smtClean="0"/>
              <a:t> matriz de dados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53184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Considere um conjunto de dados n-dimensional: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matriz de dados</a:t>
            </a:r>
            <a:r>
              <a:rPr lang="pt-BR" dirty="0" smtClean="0"/>
              <a:t> X contém nas linhas os m </a:t>
            </a:r>
            <a:r>
              <a:rPr lang="pt-BR" dirty="0" smtClean="0">
                <a:solidFill>
                  <a:srgbClr val="FF0000"/>
                </a:solidFill>
              </a:rPr>
              <a:t>vetores coluna</a:t>
            </a:r>
            <a:r>
              <a:rPr lang="pt-BR" dirty="0" smtClean="0"/>
              <a:t> (cada qual com n componentes) do conjunto de dados.</a:t>
            </a:r>
            <a:endParaRPr lang="pt-BR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745" y="3536429"/>
            <a:ext cx="348233" cy="3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1668284"/>
            <a:ext cx="4191546" cy="16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Acelerando Algoritmos Supervisionados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Ao aplicar PCA, obtemos: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Novo conjunto de dados:</a:t>
            </a:r>
            <a:endParaRPr lang="pt-BR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707654"/>
            <a:ext cx="3971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2628900" y="2140471"/>
            <a:ext cx="3886200" cy="1439391"/>
            <a:chOff x="2628900" y="2716535"/>
            <a:chExt cx="3886200" cy="1439391"/>
          </a:xfrm>
        </p:grpSpPr>
        <p:pic>
          <p:nvPicPr>
            <p:cNvPr id="768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3622526"/>
              <a:ext cx="3886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o 5"/>
            <p:cNvGrpSpPr/>
            <p:nvPr/>
          </p:nvGrpSpPr>
          <p:grpSpPr>
            <a:xfrm>
              <a:off x="4572000" y="2716535"/>
              <a:ext cx="600109" cy="905991"/>
              <a:chOff x="4572000" y="2716535"/>
              <a:chExt cx="600109" cy="905991"/>
            </a:xfrm>
          </p:grpSpPr>
          <p:cxnSp>
            <p:nvCxnSpPr>
              <p:cNvPr id="3" name="Conector de seta reta 2"/>
              <p:cNvCxnSpPr>
                <a:stCxn id="76803" idx="2"/>
                <a:endCxn id="76804" idx="0"/>
              </p:cNvCxnSpPr>
              <p:nvPr/>
            </p:nvCxnSpPr>
            <p:spPr>
              <a:xfrm flipH="1">
                <a:off x="4572000" y="2716535"/>
                <a:ext cx="1" cy="90599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tângulo 4"/>
              <p:cNvSpPr/>
              <p:nvPr/>
            </p:nvSpPr>
            <p:spPr>
              <a:xfrm>
                <a:off x="4593104" y="3056061"/>
                <a:ext cx="579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800" kern="1200" dirty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rPr>
                  <a:t>PCA</a:t>
                </a:r>
                <a:endParaRPr lang="pt-BR" sz="2000" kern="12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433664"/>
            <a:ext cx="5438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1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Acelerando Algoritmos Supervisionados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51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projeção deve ser construída apenas no conjunto de treinamento.</a:t>
            </a:r>
          </a:p>
          <a:p>
            <a:r>
              <a:rPr lang="pt-BR" dirty="0" smtClean="0"/>
              <a:t>Após a construção esse mapeamento pode ser aplicado aos conjuntos de validação e de testes.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70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</a:t>
            </a:r>
            <a:r>
              <a:rPr lang="pt-BR" i="1" dirty="0" err="1" smtClean="0"/>
              <a:t>vs</a:t>
            </a:r>
            <a:r>
              <a:rPr lang="pt-BR" dirty="0" smtClean="0"/>
              <a:t> valor de k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52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Compressão de dados</a:t>
            </a:r>
          </a:p>
          <a:p>
            <a:pPr lvl="1"/>
            <a:r>
              <a:rPr lang="pt-BR" dirty="0" smtClean="0"/>
              <a:t>Redução da memória necessária ao armazenamento dos dados.</a:t>
            </a:r>
          </a:p>
          <a:p>
            <a:pPr lvl="1"/>
            <a:r>
              <a:rPr lang="pt-BR" dirty="0" smtClean="0"/>
              <a:t>Aceleração dos algoritmos de aprendizado</a:t>
            </a:r>
          </a:p>
          <a:p>
            <a:r>
              <a:rPr lang="pt-BR" dirty="0" smtClean="0"/>
              <a:t>Visualização</a:t>
            </a:r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4355976" y="2211710"/>
            <a:ext cx="3971152" cy="1872208"/>
            <a:chOff x="4355976" y="2211710"/>
            <a:chExt cx="3971152" cy="1872208"/>
          </a:xfrm>
        </p:grpSpPr>
        <p:sp>
          <p:nvSpPr>
            <p:cNvPr id="5" name="Retângulo 4"/>
            <p:cNvSpPr/>
            <p:nvPr/>
          </p:nvSpPr>
          <p:spPr>
            <a:xfrm>
              <a:off x="4355976" y="2211710"/>
              <a:ext cx="3971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Escolher k pela % de variância mantida</a:t>
              </a:r>
              <a:endParaRPr lang="pt-BR" sz="2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355976" y="3714586"/>
              <a:ext cx="20826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Escolher k=2 ou k=3</a:t>
              </a:r>
              <a:endParaRPr lang="pt-BR" sz="2000" kern="1200" dirty="0">
                <a:solidFill>
                  <a:srgbClr val="FF0000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</a:t>
            </a:r>
            <a:r>
              <a:rPr lang="pt-BR" dirty="0" err="1" smtClean="0"/>
              <a:t>vs</a:t>
            </a:r>
            <a:r>
              <a:rPr lang="pt-BR" dirty="0" smtClean="0"/>
              <a:t> </a:t>
            </a:r>
            <a:r>
              <a:rPr lang="pt-BR" dirty="0" err="1" smtClean="0"/>
              <a:t>superajuste</a:t>
            </a:r>
            <a:r>
              <a:rPr lang="pt-BR" dirty="0" smtClean="0"/>
              <a:t> (</a:t>
            </a:r>
            <a:r>
              <a:rPr lang="pt-BR" i="1" dirty="0" err="1" smtClean="0"/>
              <a:t>overfitting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 uso </a:t>
            </a:r>
            <a:r>
              <a:rPr lang="pt-BR" u="sng" dirty="0"/>
              <a:t>inadequado</a:t>
            </a:r>
            <a:r>
              <a:rPr lang="pt-BR" dirty="0"/>
              <a:t> </a:t>
            </a:r>
            <a:r>
              <a:rPr lang="pt-BR" dirty="0" smtClean="0"/>
              <a:t>da PCA é aplicação com o objetivo de reduzir o </a:t>
            </a:r>
            <a:r>
              <a:rPr lang="pt-BR" dirty="0" err="1" smtClean="0"/>
              <a:t>superajuste</a:t>
            </a:r>
            <a:r>
              <a:rPr lang="pt-BR" dirty="0" smtClean="0"/>
              <a:t>. Por que?!</a:t>
            </a:r>
          </a:p>
          <a:p>
            <a:r>
              <a:rPr lang="pt-BR" dirty="0" smtClean="0"/>
              <a:t>Repare que a PCA remova certas informações sem considerar os rótulos dos exemplos. </a:t>
            </a:r>
            <a:r>
              <a:rPr lang="pt-BR" dirty="0" smtClean="0">
                <a:sym typeface="Wingdings" panose="05000000000000000000" pitchFamily="2" charset="2"/>
              </a:rPr>
              <a:t> pode desperdiçar informação relevante!</a:t>
            </a:r>
            <a:endParaRPr lang="pt-BR" dirty="0" smtClean="0"/>
          </a:p>
          <a:p>
            <a:r>
              <a:rPr lang="pt-BR" dirty="0" smtClean="0"/>
              <a:t>Em vez disso, use a técnica de regularização:</a:t>
            </a:r>
          </a:p>
          <a:p>
            <a:endParaRPr lang="pt-BR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7934"/>
            <a:ext cx="5309022" cy="8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6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PCA: usar com moderação!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princípio, poderíamos erroneamente considerar a adição incondicional da PCA ao nosso fluxo de trabalho usual de implementação de algoritmos de AM.</a:t>
            </a:r>
          </a:p>
          <a:p>
            <a:r>
              <a:rPr lang="pt-BR" dirty="0" smtClean="0"/>
              <a:t>Use com moderação!</a:t>
            </a:r>
          </a:p>
          <a:p>
            <a:pPr lvl="1"/>
            <a:r>
              <a:rPr lang="pt-BR" dirty="0" smtClean="0"/>
              <a:t>Antes de aplica PCA, experimente seu(s) algoritmo(s) com </a:t>
            </a:r>
            <a:r>
              <a:rPr lang="pt-BR" dirty="0" smtClean="0">
                <a:solidFill>
                  <a:srgbClr val="FF0000"/>
                </a:solidFill>
              </a:rPr>
              <a:t>conjunto de dados original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Se os resultados foram insatisfatórios, considere aplicar PCA.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PCA </a:t>
            </a:r>
            <a:r>
              <a:rPr lang="pt-BR" u="sng" dirty="0" smtClean="0"/>
              <a:t>não</a:t>
            </a:r>
            <a:r>
              <a:rPr lang="pt-BR" dirty="0" smtClean="0"/>
              <a:t> é regressão linear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5686"/>
            <a:ext cx="3775966" cy="27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>
          <a:xfrm flipV="1">
            <a:off x="611560" y="2019125"/>
            <a:ext cx="3744415" cy="29288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47"/>
          <p:cNvGrpSpPr/>
          <p:nvPr/>
        </p:nvGrpSpPr>
        <p:grpSpPr>
          <a:xfrm>
            <a:off x="662360" y="2647570"/>
            <a:ext cx="2668837" cy="2156428"/>
            <a:chOff x="662360" y="2647570"/>
            <a:chExt cx="2668837" cy="2156428"/>
          </a:xfrm>
        </p:grpSpPr>
        <p:cxnSp>
          <p:nvCxnSpPr>
            <p:cNvPr id="9" name="Conector reto 8"/>
            <p:cNvCxnSpPr/>
            <p:nvPr/>
          </p:nvCxnSpPr>
          <p:spPr>
            <a:xfrm>
              <a:off x="662360" y="4659982"/>
              <a:ext cx="144016" cy="14401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2543869" y="3325166"/>
              <a:ext cx="72008" cy="7200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3145653" y="2647570"/>
              <a:ext cx="185544" cy="19316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3000524" y="3082156"/>
              <a:ext cx="72008" cy="7200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259632" y="4443958"/>
              <a:ext cx="36004" cy="3600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95686"/>
            <a:ext cx="3775966" cy="275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ector reto 30"/>
          <p:cNvCxnSpPr/>
          <p:nvPr/>
        </p:nvCxnSpPr>
        <p:spPr>
          <a:xfrm flipV="1">
            <a:off x="5364088" y="2019125"/>
            <a:ext cx="3744415" cy="29288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/>
          <p:cNvGrpSpPr/>
          <p:nvPr/>
        </p:nvGrpSpPr>
        <p:grpSpPr>
          <a:xfrm>
            <a:off x="5383714" y="2647570"/>
            <a:ext cx="2514467" cy="2300444"/>
            <a:chOff x="5383714" y="2647570"/>
            <a:chExt cx="2514467" cy="2300444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83714" y="4626070"/>
              <a:ext cx="0" cy="32194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7286297" y="3325166"/>
              <a:ext cx="0" cy="12506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898181" y="2647570"/>
              <a:ext cx="0" cy="32527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7825060" y="3015703"/>
              <a:ext cx="0" cy="1384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6052926" y="4405284"/>
              <a:ext cx="0" cy="7467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tângulo 50"/>
          <p:cNvSpPr/>
          <p:nvPr/>
        </p:nvSpPr>
        <p:spPr>
          <a:xfrm>
            <a:off x="3995936" y="1275606"/>
            <a:ext cx="3908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PCA, não há uma variável especial y</a:t>
            </a:r>
            <a:endParaRPr lang="pt-BR" sz="18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Vetor Média </a:t>
            </a:r>
            <a:r>
              <a:rPr lang="pt-BR" sz="2700" i="1" dirty="0" smtClean="0"/>
              <a:t>(</a:t>
            </a:r>
            <a:r>
              <a:rPr lang="pt-BR" sz="2700" i="1" dirty="0" err="1" smtClean="0"/>
              <a:t>mean</a:t>
            </a:r>
            <a:r>
              <a:rPr lang="pt-BR" sz="2700" i="1" dirty="0" smtClean="0"/>
              <a:t> </a:t>
            </a:r>
            <a:r>
              <a:rPr lang="pt-BR" sz="2700" i="1" dirty="0" err="1" smtClean="0"/>
              <a:t>vector</a:t>
            </a:r>
            <a:r>
              <a:rPr lang="pt-BR" sz="27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Considere um conjunto de dados n-dimensional: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Definimos os componentes do vetor média de    :</a:t>
            </a:r>
          </a:p>
          <a:p>
            <a:endParaRPr lang="pt-BR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7314" y="3876228"/>
            <a:ext cx="5035006" cy="12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2252" y="3398887"/>
            <a:ext cx="345398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94786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Vetor Média </a:t>
            </a:r>
            <a:r>
              <a:rPr lang="pt-BR" i="1" dirty="0" smtClean="0"/>
              <a:t>(</a:t>
            </a:r>
            <a:r>
              <a:rPr lang="pt-BR" i="1" dirty="0" err="1" smtClean="0"/>
              <a:t>mean</a:t>
            </a:r>
            <a:r>
              <a:rPr lang="pt-BR" i="1" dirty="0" smtClean="0"/>
              <a:t> </a:t>
            </a:r>
            <a:r>
              <a:rPr lang="pt-BR" i="1" dirty="0" err="1" smtClean="0"/>
              <a:t>vector</a:t>
            </a:r>
            <a:r>
              <a:rPr lang="pt-BR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779662"/>
            <a:ext cx="3830563" cy="241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491880" y="4443958"/>
            <a:ext cx="2679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centroide dos dados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Variância e covariância</a:t>
            </a:r>
            <a:r>
              <a:rPr lang="pt-BR" i="1" dirty="0"/>
              <a:t> </a:t>
            </a:r>
            <a:r>
              <a:rPr lang="pt-BR" sz="2700" i="1" dirty="0" smtClean="0"/>
              <a:t>(</a:t>
            </a:r>
            <a:r>
              <a:rPr lang="pt-BR" sz="2700" i="1" dirty="0" err="1" smtClean="0"/>
              <a:t>variance</a:t>
            </a:r>
            <a:r>
              <a:rPr lang="pt-BR" sz="2700" i="1" dirty="0" smtClean="0"/>
              <a:t>/</a:t>
            </a:r>
            <a:r>
              <a:rPr lang="pt-BR" sz="2700" i="1" dirty="0" err="1" smtClean="0"/>
              <a:t>covariance</a:t>
            </a:r>
            <a:r>
              <a:rPr lang="pt-BR" sz="2700" i="1" dirty="0" smtClean="0"/>
              <a:t>)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variância</a:t>
            </a:r>
            <a:r>
              <a:rPr lang="pt-BR" dirty="0" smtClean="0"/>
              <a:t> e a </a:t>
            </a:r>
            <a:r>
              <a:rPr lang="pt-BR" dirty="0" smtClean="0">
                <a:solidFill>
                  <a:srgbClr val="FF0000"/>
                </a:solidFill>
              </a:rPr>
              <a:t>covariância</a:t>
            </a:r>
            <a:r>
              <a:rPr lang="pt-BR" dirty="0" smtClean="0"/>
              <a:t> são medidas da </a:t>
            </a:r>
            <a:r>
              <a:rPr lang="pt-BR" u="sng" dirty="0" smtClean="0"/>
              <a:t>dispersão</a:t>
            </a:r>
            <a:r>
              <a:rPr lang="pt-BR" dirty="0" smtClean="0"/>
              <a:t> de um conjunto de pontos em torno de sua média.</a:t>
            </a:r>
          </a:p>
          <a:p>
            <a:r>
              <a:rPr lang="pt-BR" dirty="0" smtClean="0"/>
              <a:t>Variância: medida do desvio (em relação à média) para pontos em </a:t>
            </a:r>
            <a:r>
              <a:rPr lang="pt-BR" dirty="0" smtClean="0">
                <a:solidFill>
                  <a:srgbClr val="FF0000"/>
                </a:solidFill>
              </a:rPr>
              <a:t>uma</a:t>
            </a:r>
            <a:r>
              <a:rPr lang="pt-BR" dirty="0" smtClean="0"/>
              <a:t> dimensão. </a:t>
            </a:r>
          </a:p>
          <a:p>
            <a:pPr lvl="1"/>
            <a:r>
              <a:rPr lang="pt-BR" dirty="0" smtClean="0"/>
              <a:t>Exemplo: alturas de indivíduos.</a:t>
            </a:r>
          </a:p>
          <a:p>
            <a:r>
              <a:rPr lang="pt-BR" dirty="0" smtClean="0"/>
              <a:t>Covariância: medida para verificar se existe uma relação entre as duas variáveis.</a:t>
            </a:r>
          </a:p>
          <a:p>
            <a:pPr lvl="1"/>
            <a:r>
              <a:rPr lang="pt-BR" dirty="0" smtClean="0"/>
              <a:t>Exemplo: número de horas de estudo </a:t>
            </a:r>
            <a:r>
              <a:rPr lang="pt-BR" i="1" dirty="0" err="1" smtClean="0"/>
              <a:t>vs</a:t>
            </a:r>
            <a:r>
              <a:rPr lang="pt-BR" dirty="0" smtClean="0"/>
              <a:t> e notas obtidas.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Matriz de Covariância </a:t>
            </a:r>
            <a:r>
              <a:rPr lang="pt-BR" sz="2200" i="1" dirty="0" smtClean="0"/>
              <a:t>(</a:t>
            </a:r>
            <a:r>
              <a:rPr lang="pt-BR" sz="2200" i="1" dirty="0" err="1" smtClean="0"/>
              <a:t>covariance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matrix</a:t>
            </a:r>
            <a:r>
              <a:rPr lang="pt-BR" sz="2200" i="1" dirty="0" smtClean="0"/>
              <a:t>)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matriz de covariância</a:t>
            </a:r>
            <a:r>
              <a:rPr lang="pt-BR" dirty="0" smtClean="0"/>
              <a:t>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pt-BR" dirty="0" smtClean="0"/>
              <a:t> é da ordem n x n, e cada entrada nessa matriz é definida por:</a:t>
            </a:r>
            <a:endParaRPr lang="pt-BR" dirty="0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2525638"/>
            <a:ext cx="4619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617565"/>
            <a:ext cx="7058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7006" y="1285131"/>
            <a:ext cx="345398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376" y="62881"/>
            <a:ext cx="1187624" cy="8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7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19475</TotalTime>
  <Words>1504</Words>
  <Application>Microsoft Office PowerPoint</Application>
  <PresentationFormat>Apresentação na tela (16:9)</PresentationFormat>
  <Paragraphs>257</Paragraphs>
  <Slides>55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Mediano</vt:lpstr>
      <vt:lpstr>Aprendizado de Máquina</vt:lpstr>
      <vt:lpstr>Redução de Dimensionalidade (PCA)</vt:lpstr>
      <vt:lpstr>Visão Geral</vt:lpstr>
      <vt:lpstr>Um Pouco de Álgebra Linear</vt:lpstr>
      <vt:lpstr>Conjunto de dados vs matriz de dados</vt:lpstr>
      <vt:lpstr>Vetor Média (mean vector)</vt:lpstr>
      <vt:lpstr>Vetor Média (mean vector)</vt:lpstr>
      <vt:lpstr>Variância e covariância (variance/covariance)</vt:lpstr>
      <vt:lpstr>Matriz de Covariância (covariance matrix)</vt:lpstr>
      <vt:lpstr>Matriz de Covariância (covariance matrix)</vt:lpstr>
      <vt:lpstr>Matriz de Covariância (covariance matrix)</vt:lpstr>
      <vt:lpstr>Covariâncias positiva e negativa</vt:lpstr>
      <vt:lpstr>Covariância e altas dimensionalidades</vt:lpstr>
      <vt:lpstr>Decomposição por Valores Singulares</vt:lpstr>
      <vt:lpstr>Decomposição por Valores Singulares</vt:lpstr>
      <vt:lpstr>Redução de Dimensionalidade</vt:lpstr>
      <vt:lpstr>Redução de Dimensionalidade</vt:lpstr>
      <vt:lpstr>Exemplo: 2D para 1D</vt:lpstr>
      <vt:lpstr>Exemplo: 2D para 1D</vt:lpstr>
      <vt:lpstr>Exemplo: 3D para 2D</vt:lpstr>
      <vt:lpstr>Análise Exploratória</vt:lpstr>
      <vt:lpstr>Análise Exploratória</vt:lpstr>
      <vt:lpstr>Análise Exploratória</vt:lpstr>
      <vt:lpstr>PCA - Conceitos</vt:lpstr>
      <vt:lpstr>Análise de Componentes Principais</vt:lpstr>
      <vt:lpstr>Erro de projeção</vt:lpstr>
      <vt:lpstr>Exemplo – erro de projeção</vt:lpstr>
      <vt:lpstr>Exemplo – erro de projeção</vt:lpstr>
      <vt:lpstr>Formalização (caso 2D  1D)</vt:lpstr>
      <vt:lpstr>Formalização (caso geral n dim  k dim)</vt:lpstr>
      <vt:lpstr>PCA - Exemplo Intuitivo</vt:lpstr>
      <vt:lpstr>PCA - exemplo</vt:lpstr>
      <vt:lpstr>PCA - exemplo</vt:lpstr>
      <vt:lpstr>PCA - exemplo</vt:lpstr>
      <vt:lpstr>PCA - exemplo</vt:lpstr>
      <vt:lpstr>PCA - exemplo</vt:lpstr>
      <vt:lpstr>PCA: Algoritmo </vt:lpstr>
      <vt:lpstr>Pré-processamento</vt:lpstr>
      <vt:lpstr>Algoritmo</vt:lpstr>
      <vt:lpstr>Algoritmo (cont.)</vt:lpstr>
      <vt:lpstr>Algoritmo (cont.)</vt:lpstr>
      <vt:lpstr>Algoritmo (cont.)</vt:lpstr>
      <vt:lpstr>Seleção do valor de k</vt:lpstr>
      <vt:lpstr>Seleção de k</vt:lpstr>
      <vt:lpstr>Seleção de k (algoritmo ineficiente)</vt:lpstr>
      <vt:lpstr>Seleção de k - algoritmo eficiente</vt:lpstr>
      <vt:lpstr>Seleção de k - algoritmo eficiente (cont.)</vt:lpstr>
      <vt:lpstr>PCA: Considerações Finais</vt:lpstr>
      <vt:lpstr>Acelerando Algoritmos Supervisionados</vt:lpstr>
      <vt:lpstr>Acelerando Algoritmos Supervisionados</vt:lpstr>
      <vt:lpstr>Acelerando Algoritmos Supervisionados</vt:lpstr>
      <vt:lpstr>Aplicações vs valor de k</vt:lpstr>
      <vt:lpstr>PCA vs superajuste (overfitting)</vt:lpstr>
      <vt:lpstr>PCA: usar com moderação!</vt:lpstr>
      <vt:lpstr>PCA não é regressão linear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EduardoBezerra</cp:lastModifiedBy>
  <cp:revision>1438</cp:revision>
  <dcterms:modified xsi:type="dcterms:W3CDTF">2017-09-19T15:57:22Z</dcterms:modified>
</cp:coreProperties>
</file>