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93" r:id="rId2"/>
    <p:sldId id="494" r:id="rId3"/>
    <p:sldId id="492" r:id="rId4"/>
    <p:sldId id="495" r:id="rId5"/>
    <p:sldId id="496" r:id="rId6"/>
    <p:sldId id="497" r:id="rId7"/>
    <p:sldId id="498" r:id="rId8"/>
    <p:sldId id="501" r:id="rId9"/>
    <p:sldId id="503" r:id="rId10"/>
    <p:sldId id="504" r:id="rId11"/>
    <p:sldId id="536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37" r:id="rId23"/>
    <p:sldId id="538" r:id="rId24"/>
    <p:sldId id="517" r:id="rId25"/>
    <p:sldId id="518" r:id="rId26"/>
    <p:sldId id="519" r:id="rId27"/>
    <p:sldId id="520" r:id="rId28"/>
    <p:sldId id="521" r:id="rId29"/>
    <p:sldId id="522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01" autoAdjust="0"/>
  </p:normalViewPr>
  <p:slideViewPr>
    <p:cSldViewPr>
      <p:cViewPr>
        <p:scale>
          <a:sx n="100" d="100"/>
          <a:sy n="100" d="100"/>
        </p:scale>
        <p:origin x="-264" y="-27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23B2BD81-D316-4A0B-AF66-C478A7B6CF98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r>
              <a:rPr lang="en-US" altLang="pt-BR" smtClean="0"/>
              <a:t>Soft clustering:</a:t>
            </a:r>
          </a:p>
          <a:p>
            <a:r>
              <a:rPr lang="en-US" altLang="pt-BR" smtClean="0"/>
              <a:t>	A variation of many clustering methods</a:t>
            </a:r>
          </a:p>
          <a:p>
            <a:r>
              <a:rPr lang="en-US" altLang="pt-BR" smtClean="0"/>
              <a:t>	Instead of assigning each data sample to one and only one cluster, it calculates </a:t>
            </a:r>
            <a:r>
              <a:rPr lang="en-US" altLang="pt-BR" i="1" smtClean="0"/>
              <a:t>probabilities of membership</a:t>
            </a:r>
            <a:r>
              <a:rPr lang="en-US" altLang="pt-BR" smtClean="0"/>
              <a:t> for all clusters</a:t>
            </a:r>
          </a:p>
          <a:p>
            <a:r>
              <a:rPr lang="en-US" altLang="pt-BR" smtClean="0"/>
              <a:t>	So, a sample might belong to cluster A with probability 0.4 and to cluster B with probability 0.6</a:t>
            </a:r>
            <a:endParaRPr lang="en-US" altLang="pt-BR" i="1" smtClean="0"/>
          </a:p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https://nlp.stanford.edu/IR-book/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62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D09B4EA-D95D-488C-B4B7-43418DF452EB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 smtClean="0">
                <a:solidFill>
                  <a:schemeClr val="accent2"/>
                </a:solidFill>
              </a:rPr>
              <a:t>Aprendizado de Máquina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Prof. Eduardo Bezerra </a:t>
            </a:r>
          </a:p>
          <a:p>
            <a:pPr eaLnBrk="1" hangingPunct="1"/>
            <a:r>
              <a:rPr lang="pt-BR" altLang="pt-BR" dirty="0" smtClean="0"/>
              <a:t>ebezerra@cefet-rj.br</a:t>
            </a:r>
          </a:p>
          <a:p>
            <a:pPr eaLnBrk="1" hangingPunct="1"/>
            <a:r>
              <a:rPr lang="pt-BR" altLang="pt-BR" dirty="0" smtClean="0"/>
              <a:t>CEFET/RJ - PPCIC</a:t>
            </a:r>
          </a:p>
        </p:txBody>
      </p:sp>
      <p:pic>
        <p:nvPicPr>
          <p:cNvPr id="6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5086B15C-3A70-4DC6-8DF2-074D9557C460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Agrupamento </a:t>
            </a:r>
            <a:r>
              <a:rPr lang="pt-BR" altLang="pt-BR" dirty="0" smtClean="0"/>
              <a:t>- Taxonomia (cont.)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dirty="0" smtClean="0"/>
              <a:t>Quanto à </a:t>
            </a:r>
            <a:r>
              <a:rPr lang="pt-BR" altLang="pt-BR" dirty="0" smtClean="0">
                <a:solidFill>
                  <a:schemeClr val="accent2"/>
                </a:solidFill>
              </a:rPr>
              <a:t>natureza dos grupos formados</a:t>
            </a:r>
            <a:r>
              <a:rPr lang="pt-BR" altLang="pt-BR" dirty="0" smtClean="0"/>
              <a:t>, há basicamente duas famílias de métodos de agrupamento:</a:t>
            </a:r>
          </a:p>
          <a:p>
            <a:pPr lvl="1" eaLnBrk="1" hangingPunct="1"/>
            <a:r>
              <a:rPr lang="pt-BR" altLang="pt-BR" dirty="0" smtClean="0"/>
              <a:t>Métodos da família de </a:t>
            </a:r>
            <a:r>
              <a:rPr lang="pt-BR" altLang="pt-BR" dirty="0" smtClean="0">
                <a:solidFill>
                  <a:schemeClr val="accent2"/>
                </a:solidFill>
              </a:rPr>
              <a:t>agrupamento plano</a:t>
            </a:r>
            <a:r>
              <a:rPr lang="pt-BR" altLang="pt-BR" dirty="0" smtClean="0"/>
              <a:t> (</a:t>
            </a:r>
            <a:r>
              <a:rPr lang="pt-BR" altLang="pt-BR" i="1" dirty="0" smtClean="0">
                <a:solidFill>
                  <a:schemeClr val="tx1"/>
                </a:solidFill>
              </a:rPr>
              <a:t>flat </a:t>
            </a:r>
            <a:r>
              <a:rPr lang="pt-BR" altLang="pt-BR" i="1" dirty="0" err="1" smtClean="0">
                <a:solidFill>
                  <a:schemeClr val="tx1"/>
                </a:solidFill>
              </a:rPr>
              <a:t>clustering</a:t>
            </a:r>
            <a:r>
              <a:rPr lang="pt-BR" altLang="pt-BR" dirty="0" smtClean="0"/>
              <a:t>), nos quais não há relacionamento entre os grupos formados.</a:t>
            </a:r>
          </a:p>
          <a:p>
            <a:pPr lvl="2" eaLnBrk="1" hangingPunct="1"/>
            <a:r>
              <a:rPr lang="pt-BR" altLang="pt-BR" dirty="0" smtClean="0"/>
              <a:t>K-</a:t>
            </a:r>
            <a:r>
              <a:rPr lang="pt-BR" altLang="pt-BR" dirty="0" err="1" smtClean="0"/>
              <a:t>means</a:t>
            </a:r>
            <a:r>
              <a:rPr lang="pt-BR" altLang="pt-BR" dirty="0" smtClean="0"/>
              <a:t>, K-</a:t>
            </a:r>
            <a:r>
              <a:rPr lang="pt-BR" altLang="pt-BR" dirty="0" err="1" smtClean="0"/>
              <a:t>medians</a:t>
            </a:r>
            <a:endParaRPr lang="pt-BR" altLang="pt-BR" dirty="0" smtClean="0"/>
          </a:p>
          <a:p>
            <a:pPr lvl="1" eaLnBrk="1" hangingPunct="1"/>
            <a:r>
              <a:rPr lang="pt-BR" altLang="pt-BR" dirty="0" smtClean="0"/>
              <a:t>Métodos da família  de </a:t>
            </a:r>
            <a:r>
              <a:rPr lang="pt-BR" altLang="pt-BR" dirty="0" smtClean="0">
                <a:solidFill>
                  <a:schemeClr val="accent2"/>
                </a:solidFill>
              </a:rPr>
              <a:t>agrupamento hierárquico</a:t>
            </a:r>
            <a:r>
              <a:rPr lang="pt-BR" altLang="pt-BR" dirty="0" smtClean="0"/>
              <a:t> (</a:t>
            </a:r>
            <a:r>
              <a:rPr lang="pt-BR" altLang="pt-BR" i="1" dirty="0" err="1" smtClean="0"/>
              <a:t>hierarchical</a:t>
            </a:r>
            <a:r>
              <a:rPr lang="pt-BR" altLang="pt-BR" i="1" dirty="0" smtClean="0"/>
              <a:t> </a:t>
            </a:r>
            <a:r>
              <a:rPr lang="pt-BR" altLang="pt-BR" i="1" dirty="0" err="1" smtClean="0"/>
              <a:t>clustering</a:t>
            </a:r>
            <a:r>
              <a:rPr lang="pt-BR" altLang="pt-BR" dirty="0" smtClean="0"/>
              <a:t>), nos quais há relacionamento hierárquico entre os grupos formados.</a:t>
            </a:r>
          </a:p>
          <a:p>
            <a:pPr lvl="2" eaLnBrk="1" hangingPunct="1"/>
            <a:r>
              <a:rPr lang="pt-BR" altLang="pt-BR" dirty="0" err="1" smtClean="0"/>
              <a:t>Aglomerativos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vs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Divisivos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8883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k</a:t>
            </a:r>
            <a:r>
              <a:rPr lang="pt-BR" dirty="0" smtClean="0"/>
              <a:t>-</a:t>
            </a:r>
            <a:r>
              <a:rPr lang="pt-BR" dirty="0" err="1" smtClean="0"/>
              <a:t>means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5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CC841E2-4E6C-4C21-896E-D8C29668F924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12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K-means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pt-BR" altLang="pt-BR" dirty="0" smtClean="0"/>
              <a:t>O K-</a:t>
            </a:r>
            <a:r>
              <a:rPr lang="pt-BR" altLang="pt-BR" dirty="0" err="1" smtClean="0"/>
              <a:t>means</a:t>
            </a:r>
            <a:r>
              <a:rPr lang="pt-BR" altLang="pt-BR" dirty="0" smtClean="0"/>
              <a:t> é o mais conhecido algoritmo da família </a:t>
            </a:r>
            <a:r>
              <a:rPr lang="pt-BR" altLang="pt-BR" i="1" dirty="0" smtClean="0"/>
              <a:t>flat </a:t>
            </a:r>
            <a:r>
              <a:rPr lang="pt-BR" altLang="pt-BR" i="1" dirty="0" err="1" smtClean="0"/>
              <a:t>clustering</a:t>
            </a:r>
            <a:r>
              <a:rPr lang="pt-BR" altLang="pt-BR" dirty="0" smtClean="0"/>
              <a:t>.</a:t>
            </a:r>
          </a:p>
          <a:p>
            <a:pPr eaLnBrk="1" hangingPunct="1"/>
            <a:r>
              <a:rPr lang="pt-BR" altLang="pt-BR" dirty="0" smtClean="0"/>
              <a:t>Considera que objetos a agrupar estão na representação vetorial.</a:t>
            </a:r>
          </a:p>
          <a:p>
            <a:pPr eaLnBrk="1" hangingPunct="1"/>
            <a:r>
              <a:rPr lang="pt-BR" altLang="pt-BR" dirty="0" smtClean="0"/>
              <a:t>Trabalha com a noção de um vetor (ponto) representativo de cada grupo a ser formado: </a:t>
            </a:r>
            <a:r>
              <a:rPr lang="pt-BR" altLang="pt-BR" dirty="0" smtClean="0">
                <a:solidFill>
                  <a:srgbClr val="FF0000"/>
                </a:solidFill>
              </a:rPr>
              <a:t>protótipo</a:t>
            </a:r>
            <a:r>
              <a:rPr lang="pt-BR" altLang="pt-BR" dirty="0" smtClean="0"/>
              <a:t>. </a:t>
            </a:r>
          </a:p>
          <a:p>
            <a:pPr eaLnBrk="1" hangingPunct="1"/>
            <a:r>
              <a:rPr lang="pt-BR" altLang="pt-BR" dirty="0" smtClean="0"/>
              <a:t>Esse protótipo deve ser algum ponto central do grupo, e.g.,</a:t>
            </a:r>
          </a:p>
          <a:p>
            <a:pPr lvl="1"/>
            <a:r>
              <a:rPr lang="pt-BR" altLang="pt-BR" dirty="0" smtClean="0"/>
              <a:t>ponto pertencente à coleção e mais próximo do centro</a:t>
            </a:r>
            <a:r>
              <a:rPr lang="pt-BR" altLang="pt-BR" dirty="0"/>
              <a:t> no </a:t>
            </a:r>
            <a:r>
              <a:rPr lang="pt-BR" altLang="pt-BR" dirty="0" smtClean="0"/>
              <a:t>grupo: </a:t>
            </a:r>
            <a:r>
              <a:rPr lang="pt-BR" altLang="pt-BR" b="1" dirty="0" err="1" smtClean="0">
                <a:solidFill>
                  <a:schemeClr val="accent2"/>
                </a:solidFill>
                <a:sym typeface="Wingdings" pitchFamily="2" charset="2"/>
              </a:rPr>
              <a:t>medóide</a:t>
            </a:r>
            <a:r>
              <a:rPr lang="pt-BR" altLang="pt-BR" dirty="0" smtClean="0"/>
              <a:t>.</a:t>
            </a:r>
            <a:endParaRPr lang="pt-BR" altLang="pt-BR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pt-BR" altLang="pt-BR" dirty="0" smtClean="0"/>
              <a:t>ponto que seja a “média” de todos os objetos no grupo: </a:t>
            </a:r>
            <a:r>
              <a:rPr lang="pt-BR" altLang="pt-BR" b="1" dirty="0" err="1" smtClean="0">
                <a:solidFill>
                  <a:schemeClr val="accent2"/>
                </a:solidFill>
              </a:rPr>
              <a:t>centróide</a:t>
            </a:r>
            <a:r>
              <a:rPr lang="pt-BR" altLang="pt-BR" dirty="0" smtClean="0"/>
              <a:t>.</a:t>
            </a:r>
            <a:endParaRPr lang="pt-BR" altLang="pt-B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mtClean="0"/>
              <a:t>K-means</a:t>
            </a:r>
          </a:p>
        </p:txBody>
      </p:sp>
      <p:sp>
        <p:nvSpPr>
          <p:cNvPr id="307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altLang="pt-BR" smtClean="0"/>
              <a:t>K-Means usa os </a:t>
            </a:r>
            <a:r>
              <a:rPr lang="pt-BR" altLang="pt-BR" i="1" smtClean="0">
                <a:solidFill>
                  <a:schemeClr val="accent2"/>
                </a:solidFill>
              </a:rPr>
              <a:t>centróides</a:t>
            </a:r>
            <a:r>
              <a:rPr lang="pt-BR" altLang="pt-BR" i="1" smtClean="0">
                <a:solidFill>
                  <a:srgbClr val="FF0000"/>
                </a:solidFill>
              </a:rPr>
              <a:t> </a:t>
            </a:r>
            <a:r>
              <a:rPr lang="pt-BR" altLang="pt-BR" smtClean="0"/>
              <a:t>(ou </a:t>
            </a:r>
            <a:r>
              <a:rPr lang="pt-BR" altLang="pt-BR" i="1" smtClean="0">
                <a:solidFill>
                  <a:schemeClr val="accent2"/>
                </a:solidFill>
              </a:rPr>
              <a:t>centros de gravidade</a:t>
            </a:r>
            <a:r>
              <a:rPr lang="pt-BR" altLang="pt-BR" smtClean="0"/>
              <a:t> ou médias) de pontos em um grupo, </a:t>
            </a:r>
            <a:r>
              <a:rPr lang="pt-BR" altLang="pt-BR" i="1" smtClean="0"/>
              <a:t>c</a:t>
            </a:r>
            <a:r>
              <a:rPr lang="pt-BR" altLang="pt-BR" smtClean="0"/>
              <a:t>:</a:t>
            </a:r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r>
              <a:rPr lang="pt-BR" altLang="pt-BR" smtClean="0"/>
              <a:t>A formação dos grupos é baseada na distância dist(d</a:t>
            </a:r>
            <a:r>
              <a:rPr lang="pt-BR" altLang="pt-BR" baseline="-25000" smtClean="0"/>
              <a:t>i</a:t>
            </a:r>
            <a:r>
              <a:rPr lang="pt-BR" altLang="pt-BR" smtClean="0"/>
              <a:t>, s</a:t>
            </a:r>
            <a:r>
              <a:rPr lang="pt-BR" altLang="pt-BR" baseline="-25000" smtClean="0"/>
              <a:t>j</a:t>
            </a:r>
            <a:r>
              <a:rPr lang="pt-BR" altLang="pt-BR" smtClean="0"/>
              <a:t>) dos objetos {d</a:t>
            </a:r>
            <a:r>
              <a:rPr lang="pt-BR" altLang="pt-BR" baseline="-25000" smtClean="0"/>
              <a:t>i</a:t>
            </a:r>
            <a:r>
              <a:rPr lang="pt-BR" altLang="pt-BR" smtClean="0"/>
              <a:t>} aos centróides atuais {s</a:t>
            </a:r>
            <a:r>
              <a:rPr lang="pt-BR" altLang="pt-BR" baseline="-25000" smtClean="0"/>
              <a:t>j</a:t>
            </a:r>
            <a:r>
              <a:rPr lang="pt-BR" altLang="pt-BR" smtClean="0"/>
              <a:t>}.</a:t>
            </a:r>
          </a:p>
        </p:txBody>
      </p:sp>
      <p:sp>
        <p:nvSpPr>
          <p:cNvPr id="3077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264E622-6B4B-4B33-A8B7-49C52CD7C959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13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62499"/>
              </p:ext>
            </p:extLst>
          </p:nvPr>
        </p:nvGraphicFramePr>
        <p:xfrm>
          <a:off x="2928939" y="2427734"/>
          <a:ext cx="2168525" cy="7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ção" r:id="rId3" imgW="927000" imgH="419040" progId="Equation.3">
                  <p:embed/>
                </p:oleObj>
              </mc:Choice>
              <mc:Fallback>
                <p:oleObj name="Equação" r:id="rId3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9" y="2427734"/>
                        <a:ext cx="2168525" cy="73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7AC142E-BBF5-4003-8040-4D4AC80ADA73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14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pt-BR" altLang="pt-BR" smtClean="0"/>
              <a:t>Algoritmo K-means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>
            <a:normAutofit fontScale="92500" lnSpcReduction="20000"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pt-BR" altLang="pt-BR" dirty="0" smtClean="0"/>
              <a:t>Selecione K </a:t>
            </a:r>
            <a:r>
              <a:rPr lang="pt-BR" altLang="pt-BR" dirty="0" smtClean="0"/>
              <a:t>centroides </a:t>
            </a:r>
            <a:r>
              <a:rPr lang="pt-BR" altLang="pt-BR" dirty="0" smtClean="0"/>
              <a:t>iniciais (</a:t>
            </a:r>
            <a:r>
              <a:rPr lang="pt-BR" altLang="pt-BR" i="1" dirty="0" smtClean="0"/>
              <a:t>sementes</a:t>
            </a:r>
            <a:r>
              <a:rPr lang="pt-BR" altLang="pt-BR" dirty="0" smtClean="0"/>
              <a:t>) - veremos como mais adiante...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pt-BR" altLang="pt-BR" dirty="0" smtClean="0"/>
              <a:t>Repita até que o critério de parada (ou convergência) seja satisfeito:</a:t>
            </a:r>
          </a:p>
          <a:p>
            <a:pPr marL="838200" lvl="1" indent="-381000" eaLnBrk="1" hangingPunct="1"/>
            <a:r>
              <a:rPr lang="pt-BR" altLang="pt-BR" dirty="0" smtClean="0"/>
              <a:t>Para cada </a:t>
            </a:r>
            <a:r>
              <a:rPr lang="pt-BR" altLang="pt-BR" dirty="0" smtClean="0"/>
              <a:t>exemplo </a:t>
            </a:r>
            <a:r>
              <a:rPr lang="pt-BR" altLang="pt-BR" dirty="0" smtClean="0"/>
              <a:t>x</a:t>
            </a:r>
            <a:r>
              <a:rPr lang="pt-BR" altLang="pt-BR" baseline="30000" dirty="0" smtClean="0"/>
              <a:t>(i)</a:t>
            </a:r>
            <a:endParaRPr lang="pt-BR" altLang="pt-BR" baseline="-25000" dirty="0" smtClean="0"/>
          </a:p>
          <a:p>
            <a:pPr marL="1314450" lvl="2" indent="-400050"/>
            <a:r>
              <a:rPr lang="pt-BR" altLang="pt-BR" dirty="0" smtClean="0"/>
              <a:t>Associe </a:t>
            </a:r>
            <a:r>
              <a:rPr lang="pt-BR" altLang="pt-BR" dirty="0"/>
              <a:t>x</a:t>
            </a:r>
            <a:r>
              <a:rPr lang="pt-BR" altLang="pt-BR" baseline="30000" dirty="0"/>
              <a:t>(i)</a:t>
            </a:r>
            <a:r>
              <a:rPr lang="pt-BR" altLang="pt-BR" dirty="0" smtClean="0"/>
              <a:t> </a:t>
            </a:r>
            <a:r>
              <a:rPr lang="pt-BR" altLang="pt-BR" dirty="0" smtClean="0"/>
              <a:t>ao grupo </a:t>
            </a:r>
            <a:r>
              <a:rPr lang="pt-BR" altLang="pt-BR" dirty="0" err="1" smtClean="0"/>
              <a:t>c</a:t>
            </a:r>
            <a:r>
              <a:rPr lang="pt-BR" altLang="pt-BR" baseline="-25000" dirty="0" err="1" smtClean="0"/>
              <a:t>j</a:t>
            </a:r>
            <a:r>
              <a:rPr lang="pt-BR" altLang="pt-BR" dirty="0" smtClean="0"/>
              <a:t> tal que </a:t>
            </a:r>
            <a:r>
              <a:rPr lang="pt-BR" altLang="pt-BR" dirty="0" err="1"/>
              <a:t>dist</a:t>
            </a:r>
            <a:r>
              <a:rPr lang="pt-BR" altLang="pt-BR" dirty="0"/>
              <a:t>(x</a:t>
            </a:r>
            <a:r>
              <a:rPr lang="pt-BR" altLang="pt-BR" baseline="30000" dirty="0"/>
              <a:t>(i)</a:t>
            </a:r>
            <a:r>
              <a:rPr lang="pt-BR" altLang="pt-BR" dirty="0" smtClean="0"/>
              <a:t>, </a:t>
            </a:r>
            <a:r>
              <a:rPr lang="pt-BR" altLang="pt-BR" dirty="0" err="1" smtClean="0"/>
              <a:t>s</a:t>
            </a:r>
            <a:r>
              <a:rPr lang="pt-BR" altLang="pt-BR" baseline="-25000" dirty="0" err="1" smtClean="0"/>
              <a:t>j</a:t>
            </a:r>
            <a:r>
              <a:rPr lang="pt-BR" altLang="pt-BR" dirty="0" smtClean="0"/>
              <a:t>) é mínima, onde </a:t>
            </a:r>
            <a:r>
              <a:rPr lang="pt-BR" altLang="pt-BR" dirty="0" err="1" smtClean="0"/>
              <a:t>s</a:t>
            </a:r>
            <a:r>
              <a:rPr lang="pt-BR" altLang="pt-BR" baseline="-25000" dirty="0" err="1" smtClean="0"/>
              <a:t>j</a:t>
            </a:r>
            <a:r>
              <a:rPr lang="pt-BR" altLang="pt-BR" dirty="0" smtClean="0"/>
              <a:t> é o </a:t>
            </a:r>
            <a:r>
              <a:rPr lang="pt-BR" altLang="pt-BR" dirty="0" smtClean="0"/>
              <a:t>centroide </a:t>
            </a:r>
            <a:r>
              <a:rPr lang="pt-BR" altLang="pt-BR" dirty="0" smtClean="0"/>
              <a:t>de </a:t>
            </a:r>
            <a:r>
              <a:rPr lang="pt-BR" altLang="pt-BR" dirty="0" err="1" smtClean="0"/>
              <a:t>c</a:t>
            </a:r>
            <a:r>
              <a:rPr lang="pt-BR" altLang="pt-BR" baseline="-25000" dirty="0" err="1" smtClean="0"/>
              <a:t>j</a:t>
            </a:r>
            <a:r>
              <a:rPr lang="pt-BR" altLang="pt-BR" dirty="0" smtClean="0"/>
              <a:t>.</a:t>
            </a:r>
          </a:p>
          <a:p>
            <a:pPr marL="838200" lvl="1" indent="-381000" eaLnBrk="1" hangingPunct="1"/>
            <a:r>
              <a:rPr lang="pt-BR" altLang="pt-BR" dirty="0" smtClean="0"/>
              <a:t>Para cada grupo </a:t>
            </a:r>
            <a:r>
              <a:rPr lang="pt-BR" altLang="pt-BR" dirty="0" err="1" smtClean="0"/>
              <a:t>c</a:t>
            </a:r>
            <a:r>
              <a:rPr lang="pt-BR" altLang="pt-BR" baseline="-25000" dirty="0" err="1" smtClean="0"/>
              <a:t>j</a:t>
            </a:r>
            <a:r>
              <a:rPr lang="pt-BR" altLang="pt-BR" dirty="0" smtClean="0"/>
              <a:t>, </a:t>
            </a:r>
            <a:r>
              <a:rPr lang="pt-BR" altLang="pt-BR" dirty="0" smtClean="0"/>
              <a:t>atualize o seu centroide:</a:t>
            </a:r>
            <a:endParaRPr lang="pt-BR" altLang="pt-BR" baseline="-25000" dirty="0" smtClean="0"/>
          </a:p>
          <a:p>
            <a:pPr marL="1314450" lvl="2" indent="-400050" eaLnBrk="1" hangingPunct="1"/>
            <a:r>
              <a:rPr lang="en-US" altLang="pt-BR" i="1" dirty="0" err="1" smtClean="0">
                <a:solidFill>
                  <a:schemeClr val="tx1"/>
                </a:solidFill>
              </a:rPr>
              <a:t>s</a:t>
            </a:r>
            <a:r>
              <a:rPr lang="en-US" altLang="pt-BR" baseline="-25000" dirty="0" err="1" smtClean="0">
                <a:solidFill>
                  <a:schemeClr val="tx1"/>
                </a:solidFill>
              </a:rPr>
              <a:t>j</a:t>
            </a:r>
            <a:r>
              <a:rPr lang="en-US" altLang="pt-BR" baseline="-25000" dirty="0" smtClean="0">
                <a:solidFill>
                  <a:schemeClr val="tx1"/>
                </a:solidFill>
              </a:rPr>
              <a:t> </a:t>
            </a:r>
            <a:r>
              <a:rPr lang="en-US" altLang="pt-BR" baseline="-25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pt-BR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altLang="pt-BR" dirty="0" smtClean="0">
                <a:solidFill>
                  <a:schemeClr val="tx1"/>
                </a:solidFill>
              </a:rPr>
              <a:t> </a:t>
            </a:r>
            <a:r>
              <a:rPr lang="en-US" altLang="pt-BR" dirty="0" smtClean="0">
                <a:solidFill>
                  <a:schemeClr val="tx1"/>
                </a:solidFill>
                <a:sym typeface="Symbol" pitchFamily="18" charset="2"/>
              </a:rPr>
              <a:t>(</a:t>
            </a:r>
            <a:r>
              <a:rPr lang="en-US" altLang="pt-BR" i="1" dirty="0" err="1" smtClean="0">
                <a:solidFill>
                  <a:schemeClr val="tx1"/>
                </a:solidFill>
              </a:rPr>
              <a:t>c</a:t>
            </a:r>
            <a:r>
              <a:rPr lang="en-US" altLang="pt-BR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altLang="pt-BR" dirty="0" smtClean="0">
                <a:solidFill>
                  <a:schemeClr val="tx1"/>
                </a:solidFill>
              </a:rPr>
              <a:t>) </a:t>
            </a:r>
          </a:p>
          <a:p>
            <a:pPr marL="838200" lvl="1" indent="-381000" eaLnBrk="1" hangingPunct="1"/>
            <a:endParaRPr lang="pt-BR" altLang="pt-BR" sz="2100" baseline="-250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132139" y="4086226"/>
          <a:ext cx="2168525" cy="7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927000" imgH="419040" progId="Equation.3">
                  <p:embed/>
                </p:oleObj>
              </mc:Choice>
              <mc:Fallback>
                <p:oleObj name="Equation" r:id="rId3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9" y="4086226"/>
                        <a:ext cx="2168525" cy="73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D2C88F5-52CF-44D1-8769-02A6CA757368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15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K-means </a:t>
            </a:r>
            <a:r>
              <a:rPr lang="pt-BR" altLang="pt-BR" sz="3000" smtClean="0"/>
              <a:t>(exemplo em 2D para K=2)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989013" y="1314450"/>
            <a:ext cx="7353300" cy="3034904"/>
            <a:chOff x="623" y="1104"/>
            <a:chExt cx="4632" cy="2549"/>
          </a:xfrm>
        </p:grpSpPr>
        <p:sp>
          <p:nvSpPr>
            <p:cNvPr id="26674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pt-BR"/>
            </a:p>
          </p:txBody>
        </p:sp>
        <p:sp>
          <p:nvSpPr>
            <p:cNvPr id="26675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pt-BR"/>
            </a:p>
          </p:txBody>
        </p:sp>
      </p:grp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1905001" y="221645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2133601" y="255935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2362201" y="233075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1676401" y="284510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2362201" y="307370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>
            <a:off x="5486401" y="193070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>
            <a:off x="5410201" y="221645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6" name="Oval 13"/>
          <p:cNvSpPr>
            <a:spLocks noChangeArrowheads="1"/>
          </p:cNvSpPr>
          <p:nvPr/>
        </p:nvSpPr>
        <p:spPr bwMode="auto">
          <a:xfrm>
            <a:off x="3886201" y="227360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7" name="Oval 14"/>
          <p:cNvSpPr>
            <a:spLocks noChangeArrowheads="1"/>
          </p:cNvSpPr>
          <p:nvPr/>
        </p:nvSpPr>
        <p:spPr bwMode="auto">
          <a:xfrm>
            <a:off x="4800601" y="255935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4267201" y="278795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>
            <a:off x="1600201" y="193070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40" name="Oval 17"/>
          <p:cNvSpPr>
            <a:spLocks noChangeArrowheads="1"/>
          </p:cNvSpPr>
          <p:nvPr/>
        </p:nvSpPr>
        <p:spPr bwMode="auto">
          <a:xfrm>
            <a:off x="4419601" y="2273603"/>
            <a:ext cx="255677" cy="65225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419601" y="1143000"/>
            <a:ext cx="4481513" cy="2069307"/>
            <a:chOff x="2784" y="960"/>
            <a:chExt cx="2823" cy="1738"/>
          </a:xfrm>
        </p:grpSpPr>
        <p:sp>
          <p:nvSpPr>
            <p:cNvPr id="26671" name="Text Box 19"/>
            <p:cNvSpPr txBox="1">
              <a:spLocks noChangeArrowheads="1"/>
            </p:cNvSpPr>
            <p:nvPr/>
          </p:nvSpPr>
          <p:spPr bwMode="auto">
            <a:xfrm>
              <a:off x="3535" y="960"/>
              <a:ext cx="207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1"/>
                  </a:solidFill>
                </a:rPr>
                <a:t>                Selecionar sementes</a:t>
              </a:r>
            </a:p>
          </p:txBody>
        </p:sp>
        <p:sp>
          <p:nvSpPr>
            <p:cNvPr id="26672" name="Oval 20"/>
            <p:cNvSpPr>
              <a:spLocks noChangeArrowheads="1"/>
            </p:cNvSpPr>
            <p:nvPr/>
          </p:nvSpPr>
          <p:spPr bwMode="auto">
            <a:xfrm>
              <a:off x="3024" y="2150"/>
              <a:ext cx="161" cy="5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73" name="Oval 21"/>
            <p:cNvSpPr>
              <a:spLocks noChangeArrowheads="1"/>
            </p:cNvSpPr>
            <p:nvPr/>
          </p:nvSpPr>
          <p:spPr bwMode="auto">
            <a:xfrm>
              <a:off x="2784" y="1910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00200" y="1485900"/>
            <a:ext cx="6969126" cy="2240757"/>
            <a:chOff x="1008" y="1248"/>
            <a:chExt cx="4390" cy="1882"/>
          </a:xfrm>
        </p:grpSpPr>
        <p:sp>
          <p:nvSpPr>
            <p:cNvPr id="26660" name="Oval 23"/>
            <p:cNvSpPr>
              <a:spLocks noChangeArrowheads="1"/>
            </p:cNvSpPr>
            <p:nvPr/>
          </p:nvSpPr>
          <p:spPr bwMode="auto">
            <a:xfrm>
              <a:off x="2688" y="2342"/>
              <a:ext cx="161" cy="5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1" name="Oval 24"/>
            <p:cNvSpPr>
              <a:spLocks noChangeArrowheads="1"/>
            </p:cNvSpPr>
            <p:nvPr/>
          </p:nvSpPr>
          <p:spPr bwMode="auto">
            <a:xfrm>
              <a:off x="2448" y="1910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2" name="Oval 25"/>
            <p:cNvSpPr>
              <a:spLocks noChangeArrowheads="1"/>
            </p:cNvSpPr>
            <p:nvPr/>
          </p:nvSpPr>
          <p:spPr bwMode="auto">
            <a:xfrm>
              <a:off x="3456" y="1622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3" name="Oval 26"/>
            <p:cNvSpPr>
              <a:spLocks noChangeArrowheads="1"/>
            </p:cNvSpPr>
            <p:nvPr/>
          </p:nvSpPr>
          <p:spPr bwMode="auto">
            <a:xfrm>
              <a:off x="1008" y="1622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4" name="Oval 27"/>
            <p:cNvSpPr>
              <a:spLocks noChangeArrowheads="1"/>
            </p:cNvSpPr>
            <p:nvPr/>
          </p:nvSpPr>
          <p:spPr bwMode="auto">
            <a:xfrm>
              <a:off x="1200" y="1862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5" name="Oval 28"/>
            <p:cNvSpPr>
              <a:spLocks noChangeArrowheads="1"/>
            </p:cNvSpPr>
            <p:nvPr/>
          </p:nvSpPr>
          <p:spPr bwMode="auto">
            <a:xfrm>
              <a:off x="1488" y="1958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6" name="Oval 29"/>
            <p:cNvSpPr>
              <a:spLocks noChangeArrowheads="1"/>
            </p:cNvSpPr>
            <p:nvPr/>
          </p:nvSpPr>
          <p:spPr bwMode="auto">
            <a:xfrm>
              <a:off x="1344" y="2150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7" name="Oval 30"/>
            <p:cNvSpPr>
              <a:spLocks noChangeArrowheads="1"/>
            </p:cNvSpPr>
            <p:nvPr/>
          </p:nvSpPr>
          <p:spPr bwMode="auto">
            <a:xfrm>
              <a:off x="3408" y="1862"/>
              <a:ext cx="161" cy="5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8" name="Oval 31"/>
            <p:cNvSpPr>
              <a:spLocks noChangeArrowheads="1"/>
            </p:cNvSpPr>
            <p:nvPr/>
          </p:nvSpPr>
          <p:spPr bwMode="auto">
            <a:xfrm>
              <a:off x="1488" y="2582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9" name="Oval 32"/>
            <p:cNvSpPr>
              <a:spLocks noChangeArrowheads="1"/>
            </p:cNvSpPr>
            <p:nvPr/>
          </p:nvSpPr>
          <p:spPr bwMode="auto">
            <a:xfrm>
              <a:off x="1056" y="2390"/>
              <a:ext cx="161" cy="5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70" name="Text Box 33"/>
            <p:cNvSpPr txBox="1">
              <a:spLocks noChangeArrowheads="1"/>
            </p:cNvSpPr>
            <p:nvPr/>
          </p:nvSpPr>
          <p:spPr bwMode="auto">
            <a:xfrm>
              <a:off x="4177" y="1248"/>
              <a:ext cx="122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1"/>
                  </a:solidFill>
                </a:rPr>
                <a:t>Re-alocar grupos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89213" y="1828801"/>
            <a:ext cx="6210301" cy="1259681"/>
            <a:chOff x="1631" y="1536"/>
            <a:chExt cx="3912" cy="1058"/>
          </a:xfrm>
        </p:grpSpPr>
        <p:sp>
          <p:nvSpPr>
            <p:cNvPr id="26657" name="Text Box 35"/>
            <p:cNvSpPr txBox="1">
              <a:spLocks noChangeArrowheads="1"/>
            </p:cNvSpPr>
            <p:nvPr/>
          </p:nvSpPr>
          <p:spPr bwMode="auto">
            <a:xfrm>
              <a:off x="4179" y="1536"/>
              <a:ext cx="136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1"/>
                  </a:solidFill>
                </a:rPr>
                <a:t>Calcular centróides</a:t>
              </a:r>
            </a:p>
          </p:txBody>
        </p:sp>
        <p:sp>
          <p:nvSpPr>
            <p:cNvPr id="26658" name="Text Box 36"/>
            <p:cNvSpPr txBox="1">
              <a:spLocks noChangeArrowheads="1"/>
            </p:cNvSpPr>
            <p:nvPr/>
          </p:nvSpPr>
          <p:spPr bwMode="auto">
            <a:xfrm>
              <a:off x="1631" y="2064"/>
              <a:ext cx="19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6659" name="Text Box 37"/>
            <p:cNvSpPr txBox="1">
              <a:spLocks noChangeArrowheads="1"/>
            </p:cNvSpPr>
            <p:nvPr/>
          </p:nvSpPr>
          <p:spPr bwMode="auto">
            <a:xfrm>
              <a:off x="3023" y="2256"/>
              <a:ext cx="19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2"/>
                  </a:solidFill>
                </a:rPr>
                <a:t>x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86200" y="1931192"/>
            <a:ext cx="4727576" cy="995363"/>
            <a:chOff x="2448" y="1622"/>
            <a:chExt cx="2978" cy="836"/>
          </a:xfrm>
        </p:grpSpPr>
        <p:sp>
          <p:nvSpPr>
            <p:cNvPr id="26653" name="Oval 39"/>
            <p:cNvSpPr>
              <a:spLocks noChangeArrowheads="1"/>
            </p:cNvSpPr>
            <p:nvPr/>
          </p:nvSpPr>
          <p:spPr bwMode="auto">
            <a:xfrm>
              <a:off x="2784" y="1910"/>
              <a:ext cx="161" cy="5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54" name="Oval 40"/>
            <p:cNvSpPr>
              <a:spLocks noChangeArrowheads="1"/>
            </p:cNvSpPr>
            <p:nvPr/>
          </p:nvSpPr>
          <p:spPr bwMode="auto">
            <a:xfrm>
              <a:off x="3456" y="1622"/>
              <a:ext cx="161" cy="5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55" name="Oval 41"/>
            <p:cNvSpPr>
              <a:spLocks noChangeArrowheads="1"/>
            </p:cNvSpPr>
            <p:nvPr/>
          </p:nvSpPr>
          <p:spPr bwMode="auto">
            <a:xfrm>
              <a:off x="2448" y="1910"/>
              <a:ext cx="161" cy="5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56" name="Text Box 42"/>
            <p:cNvSpPr txBox="1">
              <a:spLocks noChangeArrowheads="1"/>
            </p:cNvSpPr>
            <p:nvPr/>
          </p:nvSpPr>
          <p:spPr bwMode="auto">
            <a:xfrm>
              <a:off x="4205" y="1824"/>
              <a:ext cx="122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1"/>
                  </a:solidFill>
                </a:rPr>
                <a:t>Re-alocar grupos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903413" y="2457451"/>
            <a:ext cx="6921501" cy="631031"/>
            <a:chOff x="1199" y="2064"/>
            <a:chExt cx="4360" cy="530"/>
          </a:xfrm>
        </p:grpSpPr>
        <p:sp>
          <p:nvSpPr>
            <p:cNvPr id="26648" name="Text Box 44"/>
            <p:cNvSpPr txBox="1">
              <a:spLocks noChangeArrowheads="1"/>
            </p:cNvSpPr>
            <p:nvPr/>
          </p:nvSpPr>
          <p:spPr bwMode="auto">
            <a:xfrm>
              <a:off x="3023" y="2256"/>
              <a:ext cx="19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/>
                <a:t>x</a:t>
              </a:r>
            </a:p>
          </p:txBody>
        </p:sp>
        <p:sp>
          <p:nvSpPr>
            <p:cNvPr id="26649" name="Text Box 45"/>
            <p:cNvSpPr txBox="1">
              <a:spLocks noChangeArrowheads="1"/>
            </p:cNvSpPr>
            <p:nvPr/>
          </p:nvSpPr>
          <p:spPr bwMode="auto">
            <a:xfrm>
              <a:off x="1631" y="2064"/>
              <a:ext cx="19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/>
                <a:t>x</a:t>
              </a:r>
            </a:p>
          </p:txBody>
        </p:sp>
        <p:sp>
          <p:nvSpPr>
            <p:cNvPr id="26650" name="Text Box 46"/>
            <p:cNvSpPr txBox="1">
              <a:spLocks noChangeArrowheads="1"/>
            </p:cNvSpPr>
            <p:nvPr/>
          </p:nvSpPr>
          <p:spPr bwMode="auto">
            <a:xfrm>
              <a:off x="2879" y="2112"/>
              <a:ext cx="19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26651" name="Text Box 47"/>
            <p:cNvSpPr txBox="1">
              <a:spLocks noChangeArrowheads="1"/>
            </p:cNvSpPr>
            <p:nvPr/>
          </p:nvSpPr>
          <p:spPr bwMode="auto">
            <a:xfrm>
              <a:off x="1199" y="2160"/>
              <a:ext cx="19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6652" name="Text Box 48"/>
            <p:cNvSpPr txBox="1">
              <a:spLocks noChangeArrowheads="1"/>
            </p:cNvSpPr>
            <p:nvPr/>
          </p:nvSpPr>
          <p:spPr bwMode="auto">
            <a:xfrm>
              <a:off x="4155" y="2112"/>
              <a:ext cx="140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altLang="pt-BR" sz="2000">
                  <a:solidFill>
                    <a:schemeClr val="tx1"/>
                  </a:solidFill>
                </a:rPr>
                <a:t> Calcular centróides</a:t>
              </a:r>
            </a:p>
          </p:txBody>
        </p:sp>
      </p:grpSp>
      <p:sp>
        <p:nvSpPr>
          <p:cNvPr id="391217" name="Text Box 49"/>
          <p:cNvSpPr txBox="1">
            <a:spLocks noChangeArrowheads="1"/>
          </p:cNvSpPr>
          <p:nvPr/>
        </p:nvSpPr>
        <p:spPr bwMode="auto">
          <a:xfrm>
            <a:off x="6629401" y="2857500"/>
            <a:ext cx="2002769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pt-BR" altLang="pt-BR" sz="2000">
                <a:solidFill>
                  <a:schemeClr val="tx1"/>
                </a:solidFill>
              </a:rPr>
              <a:t> Re-alocar grupos</a:t>
            </a:r>
          </a:p>
        </p:txBody>
      </p:sp>
      <p:sp>
        <p:nvSpPr>
          <p:cNvPr id="391218" name="Text Box 50"/>
          <p:cNvSpPr txBox="1">
            <a:spLocks noChangeArrowheads="1"/>
          </p:cNvSpPr>
          <p:nvPr/>
        </p:nvSpPr>
        <p:spPr bwMode="auto">
          <a:xfrm>
            <a:off x="6651877" y="3257551"/>
            <a:ext cx="16901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pt-BR" altLang="pt-BR" sz="2000">
                <a:solidFill>
                  <a:srgbClr val="FF0000"/>
                </a:solidFill>
              </a:rPr>
              <a:t>Convergência!</a:t>
            </a:r>
          </a:p>
        </p:txBody>
      </p:sp>
    </p:spTree>
    <p:extLst>
      <p:ext uri="{BB962C8B-B14F-4D97-AF65-F5344CB8AC3E}">
        <p14:creationId xmlns:p14="http://schemas.microsoft.com/office/powerpoint/2010/main" val="4499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17" grpId="0" autoUpdateAnimBg="0"/>
      <p:bldP spid="3912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mtClean="0"/>
              <a:t>K-means </a:t>
            </a:r>
            <a:r>
              <a:rPr lang="pt-BR" altLang="pt-BR" sz="3600" smtClean="0"/>
              <a:t>(exemplo em 2D para K=2)</a:t>
            </a:r>
            <a:endParaRPr lang="pt-BR" altLang="pt-BR" smtClean="0"/>
          </a:p>
        </p:txBody>
      </p:sp>
      <p:sp>
        <p:nvSpPr>
          <p:cNvPr id="27651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51D6986-A862-4608-B599-0B0931CFF8B3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16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446610"/>
            <a:ext cx="8391525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CaixaDeTexto 4"/>
          <p:cNvSpPr txBox="1">
            <a:spLocks noChangeArrowheads="1"/>
          </p:cNvSpPr>
          <p:nvPr/>
        </p:nvSpPr>
        <p:spPr bwMode="auto">
          <a:xfrm>
            <a:off x="35496" y="4753476"/>
            <a:ext cx="3472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chemeClr val="tx1"/>
                </a:solidFill>
              </a:rPr>
              <a:t>Fonte: https://nlp.stanford.edu/IR-book/</a:t>
            </a:r>
          </a:p>
        </p:txBody>
      </p:sp>
    </p:spTree>
    <p:extLst>
      <p:ext uri="{BB962C8B-B14F-4D97-AF65-F5344CB8AC3E}">
        <p14:creationId xmlns:p14="http://schemas.microsoft.com/office/powerpoint/2010/main" val="25093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mtClean="0"/>
              <a:t>K-means </a:t>
            </a:r>
            <a:r>
              <a:rPr lang="pt-BR" altLang="pt-BR" sz="3600" smtClean="0"/>
              <a:t>(exemplo em 2D para K=2)</a:t>
            </a:r>
            <a:endParaRPr lang="pt-BR" altLang="pt-BR" smtClean="0"/>
          </a:p>
        </p:txBody>
      </p:sp>
      <p:sp>
        <p:nvSpPr>
          <p:cNvPr id="28675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6007F36B-75B8-4672-BD4A-BC6A28E3D3AD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596629"/>
            <a:ext cx="8564563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5496" y="4753476"/>
            <a:ext cx="3472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chemeClr val="tx1"/>
                </a:solidFill>
              </a:rPr>
              <a:t>Fonte: https://nlp.stanford.edu/IR-book/</a:t>
            </a:r>
          </a:p>
        </p:txBody>
      </p:sp>
    </p:spTree>
    <p:extLst>
      <p:ext uri="{BB962C8B-B14F-4D97-AF65-F5344CB8AC3E}">
        <p14:creationId xmlns:p14="http://schemas.microsoft.com/office/powerpoint/2010/main" val="17076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mtClean="0"/>
              <a:t>K-means </a:t>
            </a:r>
            <a:r>
              <a:rPr lang="pt-BR" altLang="pt-BR" sz="3600" smtClean="0"/>
              <a:t>(exemplo em 2D para K=2)</a:t>
            </a:r>
            <a:endParaRPr lang="pt-BR" altLang="pt-BR" smtClean="0"/>
          </a:p>
        </p:txBody>
      </p:sp>
      <p:sp>
        <p:nvSpPr>
          <p:cNvPr id="29699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E98ED9D-094B-4A94-ACC5-FDF30BCB57DB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18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393032"/>
            <a:ext cx="4891088" cy="28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5496" y="4753476"/>
            <a:ext cx="3472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solidFill>
                  <a:schemeClr val="tx1"/>
                </a:solidFill>
              </a:rPr>
              <a:t>Fonte: https://nlp.stanford.edu/IR-book/</a:t>
            </a:r>
          </a:p>
        </p:txBody>
      </p:sp>
    </p:spTree>
    <p:extLst>
      <p:ext uri="{BB962C8B-B14F-4D97-AF65-F5344CB8AC3E}">
        <p14:creationId xmlns:p14="http://schemas.microsoft.com/office/powerpoint/2010/main" val="37250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>
            <a:spLocks noGrp="1"/>
          </p:cNvSpPr>
          <p:nvPr>
            <p:ph type="title"/>
          </p:nvPr>
        </p:nvSpPr>
        <p:spPr>
          <a:xfrm>
            <a:off x="179388" y="86916"/>
            <a:ext cx="8750300" cy="85605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 smtClean="0"/>
              <a:t>K-</a:t>
            </a:r>
            <a:r>
              <a:rPr lang="pt-BR" altLang="pt-BR" dirty="0" err="1" smtClean="0"/>
              <a:t>means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vs</a:t>
            </a:r>
            <a:r>
              <a:rPr lang="pt-BR" altLang="pt-BR" dirty="0" smtClean="0"/>
              <a:t> problemas de otimização</a:t>
            </a:r>
          </a:p>
        </p:txBody>
      </p:sp>
      <p:sp>
        <p:nvSpPr>
          <p:cNvPr id="5124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D9FB46B-4595-4AA0-99A5-3463E00E70F8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19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1200150"/>
            <a:ext cx="8278812" cy="3396854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4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 K-means pode ser visto como um algoritmo que resolve um </a:t>
            </a:r>
            <a:r>
              <a:rPr lang="pt-BR" sz="24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problema de otimização</a:t>
            </a:r>
            <a:r>
              <a:rPr lang="pt-BR" sz="24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4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Uma medida de quão bem os centróides representam seus respectivos grupos é a </a:t>
            </a:r>
            <a:r>
              <a:rPr lang="pt-BR" sz="24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soma dos quadrados </a:t>
            </a:r>
            <a:r>
              <a:rPr lang="pt-BR" sz="240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residuais</a:t>
            </a:r>
            <a:r>
              <a:rPr lang="pt-BR" sz="24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t-BR" sz="24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residual sum </a:t>
            </a:r>
            <a:r>
              <a:rPr lang="pt-BR" sz="2400" i="1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BR" sz="24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400" i="1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squares</a:t>
            </a:r>
            <a:r>
              <a:rPr lang="pt-BR" sz="2400" i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- RSS</a:t>
            </a:r>
            <a:r>
              <a:rPr lang="pt-BR" sz="24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).</a:t>
            </a:r>
            <a:endParaRPr lang="pt-BR" sz="24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4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 valor de RSS para o </a:t>
            </a:r>
            <a:r>
              <a:rPr lang="pt-BR" sz="2400" kern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j-ésimo</a:t>
            </a:r>
            <a:r>
              <a:rPr lang="pt-BR" sz="24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grupo, </a:t>
            </a:r>
            <a:r>
              <a:rPr lang="pt-BR" sz="2400" dirty="0" err="1">
                <a:solidFill>
                  <a:schemeClr val="tx1"/>
                </a:solidFill>
                <a:latin typeface="+mn-lt"/>
              </a:rPr>
              <a:t>c</a:t>
            </a:r>
            <a:r>
              <a:rPr lang="pt-BR" sz="2400" baseline="-25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pt-BR" sz="24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é obtido por:</a:t>
            </a: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09560"/>
              </p:ext>
            </p:extLst>
          </p:nvPr>
        </p:nvGraphicFramePr>
        <p:xfrm>
          <a:off x="2708275" y="3780160"/>
          <a:ext cx="3149600" cy="73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ção" r:id="rId3" imgW="1346040" imgH="419040" progId="Equation.3">
                  <p:embed/>
                </p:oleObj>
              </mc:Choice>
              <mc:Fallback>
                <p:oleObj name="Equação" r:id="rId3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780160"/>
                        <a:ext cx="3149600" cy="73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0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3E7D065-C4E4-4346-B695-0ADCD1DD389C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610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 smtClean="0"/>
              <a:t>Agrupamento </a:t>
            </a:r>
            <a:r>
              <a:rPr lang="pt-BR" altLang="pt-BR" dirty="0" smtClean="0"/>
              <a:t>(</a:t>
            </a:r>
            <a:r>
              <a:rPr lang="pt-BR" altLang="pt-BR" i="1" dirty="0" smtClean="0"/>
              <a:t>k-</a:t>
            </a:r>
            <a:r>
              <a:rPr lang="pt-BR" altLang="pt-BR" i="1" dirty="0" err="1" smtClean="0"/>
              <a:t>means</a:t>
            </a:r>
            <a:r>
              <a:rPr lang="pt-BR" altLang="pt-BR" dirty="0" smtClean="0"/>
              <a:t>)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9560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179389" y="86916"/>
            <a:ext cx="8535987" cy="856059"/>
          </a:xfrm>
        </p:spPr>
        <p:txBody>
          <a:bodyPr>
            <a:normAutofit/>
          </a:bodyPr>
          <a:lstStyle/>
          <a:p>
            <a:r>
              <a:rPr lang="pt-BR" altLang="pt-BR" dirty="0"/>
              <a:t>K-</a:t>
            </a:r>
            <a:r>
              <a:rPr lang="pt-BR" altLang="pt-BR" dirty="0" err="1"/>
              <a:t>means</a:t>
            </a:r>
            <a:r>
              <a:rPr lang="pt-BR" altLang="pt-BR" dirty="0"/>
              <a:t> </a:t>
            </a:r>
            <a:r>
              <a:rPr lang="pt-BR" altLang="pt-BR" dirty="0" err="1"/>
              <a:t>vs</a:t>
            </a:r>
            <a:r>
              <a:rPr lang="pt-BR" altLang="pt-BR" dirty="0"/>
              <a:t> problemas de otimização</a:t>
            </a:r>
            <a:endParaRPr lang="pt-BR" altLang="pt-BR" dirty="0" smtClean="0"/>
          </a:p>
        </p:txBody>
      </p:sp>
      <p:sp>
        <p:nvSpPr>
          <p:cNvPr id="6148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206A9F3-78D2-4271-872A-C6127EAB7BD2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20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1200150"/>
            <a:ext cx="8278812" cy="3396854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Podemos também calcular o RSS para o agrupamento como um todo: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endParaRPr lang="pt-BR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endParaRPr lang="pt-BR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endParaRPr lang="pt-BR" sz="20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Conforme definida acima, RSS é a função que o K-means procurar </a:t>
            </a:r>
            <a:r>
              <a:rPr lang="pt-BR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minimizar</a:t>
            </a:r>
            <a:r>
              <a:rPr lang="pt-BR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798513" lvl="1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RSS é a </a:t>
            </a:r>
            <a:r>
              <a:rPr lang="pt-BR" sz="2000" kern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função objetivo</a:t>
            </a:r>
            <a:r>
              <a:rPr lang="pt-BR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do K-means.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0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Minimizar RSS significa minimizar a distância quadrada média, que mede o quão bem os centróides representam seus grupos.</a:t>
            </a:r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92477"/>
              </p:ext>
            </p:extLst>
          </p:nvPr>
        </p:nvGraphicFramePr>
        <p:xfrm>
          <a:off x="3152776" y="1719882"/>
          <a:ext cx="2259013" cy="77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ção" r:id="rId3" imgW="965160" imgH="444240" progId="Equation.3">
                  <p:embed/>
                </p:oleObj>
              </mc:Choice>
              <mc:Fallback>
                <p:oleObj name="Equação" r:id="rId3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6" y="1719882"/>
                        <a:ext cx="2259013" cy="779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377AEE8E-63BE-48EB-B5F5-60F8C60043F1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21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Título 1"/>
          <p:cNvSpPr>
            <a:spLocks noGrp="1"/>
          </p:cNvSpPr>
          <p:nvPr>
            <p:ph type="title"/>
          </p:nvPr>
        </p:nvSpPr>
        <p:spPr>
          <a:xfrm>
            <a:off x="179389" y="86916"/>
            <a:ext cx="8535987" cy="856059"/>
          </a:xfrm>
        </p:spPr>
        <p:txBody>
          <a:bodyPr>
            <a:normAutofit/>
          </a:bodyPr>
          <a:lstStyle/>
          <a:p>
            <a:r>
              <a:rPr lang="pt-BR" altLang="pt-BR" dirty="0"/>
              <a:t>K-</a:t>
            </a:r>
            <a:r>
              <a:rPr lang="pt-BR" altLang="pt-BR" dirty="0" err="1"/>
              <a:t>means</a:t>
            </a:r>
            <a:r>
              <a:rPr lang="pt-BR" altLang="pt-BR" dirty="0"/>
              <a:t> </a:t>
            </a:r>
            <a:r>
              <a:rPr lang="pt-BR" altLang="pt-BR" dirty="0" err="1"/>
              <a:t>vs</a:t>
            </a:r>
            <a:r>
              <a:rPr lang="pt-BR" altLang="pt-BR" dirty="0"/>
              <a:t> problemas de otimização</a:t>
            </a:r>
            <a:endParaRPr lang="pt-BR" altLang="pt-BR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200150"/>
            <a:ext cx="8278812" cy="3396854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1800" kern="0" dirty="0">
                <a:solidFill>
                  <a:srgbClr val="000000"/>
                </a:solidFill>
              </a:rPr>
              <a:t>Uma solução por </a:t>
            </a:r>
            <a:r>
              <a:rPr lang="pt-BR" sz="1800" kern="0" dirty="0">
                <a:solidFill>
                  <a:schemeClr val="accent2"/>
                </a:solidFill>
              </a:rPr>
              <a:t>força bruta</a:t>
            </a:r>
            <a:r>
              <a:rPr lang="pt-BR" sz="1800" kern="0" dirty="0">
                <a:solidFill>
                  <a:srgbClr val="000000"/>
                </a:solidFill>
              </a:rPr>
              <a:t> envolve produzir todos os possíveis agrupamentos e selecionar o de menor RSS.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1800" kern="0" dirty="0">
                <a:solidFill>
                  <a:srgbClr val="000000"/>
                </a:solidFill>
              </a:rPr>
              <a:t>Entretanto, um limite superior para a quantidade de agrupamentos possíveis de n objetos em K grupos é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endParaRPr lang="pt-BR" sz="1800" kern="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endParaRPr lang="pt-BR" sz="1800" kern="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endParaRPr lang="pt-BR" sz="1800" kern="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1800" kern="0" dirty="0">
                <a:solidFill>
                  <a:srgbClr val="000000"/>
                </a:solidFill>
              </a:rPr>
              <a:t>Por conta disso, o K-means refina um agrupamento inicial de forma iterativa.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1800" kern="0" dirty="0">
                <a:solidFill>
                  <a:srgbClr val="000000"/>
                </a:solidFill>
              </a:rPr>
              <a:t>Se a busca pela melhor configuração começa em um local favorável do espaço de busca, o </a:t>
            </a:r>
            <a:r>
              <a:rPr lang="pt-BR" sz="1800" kern="0" dirty="0">
                <a:solidFill>
                  <a:schemeClr val="accent2"/>
                </a:solidFill>
              </a:rPr>
              <a:t>ótimo global</a:t>
            </a:r>
            <a:r>
              <a:rPr lang="pt-BR" sz="1800" kern="0" dirty="0">
                <a:solidFill>
                  <a:srgbClr val="000000"/>
                </a:solidFill>
              </a:rPr>
              <a:t> pode ser alcançado. Do contrário, o algoritmo produz um </a:t>
            </a:r>
            <a:r>
              <a:rPr lang="pt-BR" sz="1800" kern="0" dirty="0">
                <a:solidFill>
                  <a:schemeClr val="accent2"/>
                </a:solidFill>
              </a:rPr>
              <a:t>ótimo local</a:t>
            </a:r>
            <a:r>
              <a:rPr lang="pt-BR" sz="1800" kern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3970339" y="2411017"/>
          <a:ext cx="623887" cy="734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ção" r:id="rId3" imgW="266400" imgH="419040" progId="Equation.3">
                  <p:embed/>
                </p:oleObj>
              </mc:Choice>
              <mc:Fallback>
                <p:oleObj name="Equação" r:id="rId3" imgW="266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9" y="2411017"/>
                        <a:ext cx="623887" cy="734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9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dirty="0"/>
              <a:t>Aspectos de </a:t>
            </a:r>
            <a:r>
              <a:rPr lang="pt-BR" altLang="pt-BR" dirty="0" smtClean="0"/>
              <a:t>Implementação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/>
              <a:t>Aspectos de implementação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Escolha do critério de parada do </a:t>
            </a:r>
            <a:r>
              <a:rPr lang="pt-BR" dirty="0" smtClean="0"/>
              <a:t>algoritmo</a:t>
            </a:r>
            <a:endParaRPr lang="pt-BR" dirty="0"/>
          </a:p>
          <a:p>
            <a:r>
              <a:rPr lang="pt-BR" dirty="0"/>
              <a:t>Escolha das </a:t>
            </a:r>
            <a:r>
              <a:rPr lang="pt-BR" dirty="0" smtClean="0"/>
              <a:t>sementes</a:t>
            </a:r>
            <a:endParaRPr lang="pt-BR" dirty="0"/>
          </a:p>
          <a:p>
            <a:r>
              <a:rPr lang="pt-BR" dirty="0"/>
              <a:t>Determinação do valor de K</a:t>
            </a:r>
          </a:p>
        </p:txBody>
      </p:sp>
    </p:spTree>
    <p:extLst>
      <p:ext uri="{BB962C8B-B14F-4D97-AF65-F5344CB8AC3E}">
        <p14:creationId xmlns:p14="http://schemas.microsoft.com/office/powerpoint/2010/main" val="2579238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883E37FB-7726-4C2C-9912-0AAD80B631A0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24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K-Means – critérios de parada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pt-BR" altLang="pt-BR" smtClean="0"/>
              <a:t>Existem várias possibilidades para o critério de parada do K-means:</a:t>
            </a:r>
          </a:p>
          <a:p>
            <a:pPr marL="914400" lvl="1" indent="-457200" eaLnBrk="1" hangingPunct="1">
              <a:buClrTx/>
              <a:buSzPct val="100000"/>
              <a:buFont typeface="Book Antiqua" pitchFamily="18" charset="0"/>
              <a:buAutoNum type="arabicPeriod"/>
            </a:pPr>
            <a:r>
              <a:rPr lang="pt-BR" altLang="pt-BR" smtClean="0"/>
              <a:t>Uma quantidade fixa (pré-definida) de iterações é realizada. Limita o tempo de execução do algoritmo, mas a quantidade de iterações escolhida pode não ser suficiente para a convergência.</a:t>
            </a:r>
          </a:p>
          <a:p>
            <a:pPr marL="914400" lvl="1" indent="-457200" eaLnBrk="1" hangingPunct="1">
              <a:buClrTx/>
              <a:buSzPct val="100000"/>
              <a:buFont typeface="Book Antiqua" pitchFamily="18" charset="0"/>
              <a:buAutoNum type="arabicPeriod"/>
            </a:pPr>
            <a:r>
              <a:rPr lang="pt-BR" altLang="pt-BR" smtClean="0"/>
              <a:t>A partição de objetos não muda entre duas iterações consecutivas do algoritmo. Normalmente produz bons resultados, mas o tempo de execução pode ser alto.</a:t>
            </a:r>
          </a:p>
          <a:p>
            <a:pPr marL="914400" lvl="1" indent="-457200" eaLnBrk="1" hangingPunct="1">
              <a:buClrTx/>
              <a:buSzPct val="100000"/>
              <a:buFont typeface="Book Antiqua" pitchFamily="18" charset="0"/>
              <a:buAutoNum type="arabicPeriod"/>
            </a:pPr>
            <a:r>
              <a:rPr lang="pt-BR" altLang="pt-BR" smtClean="0"/>
              <a:t>Posições dos centróides não mudam entre duas iterações consecutivas do algoritmo. Esse critério de parada é equivalente ao anterior.</a:t>
            </a:r>
          </a:p>
          <a:p>
            <a:pPr marL="914400" lvl="1" indent="-457200" eaLnBrk="1" hangingPunct="1">
              <a:buClrTx/>
              <a:buSzPct val="100000"/>
              <a:buFont typeface="Book Antiqua" pitchFamily="18" charset="0"/>
              <a:buAutoNum type="arabicPeriod"/>
            </a:pPr>
            <a:r>
              <a:rPr lang="pt-BR" altLang="pt-BR" smtClean="0"/>
              <a:t>Terminar quando o RSS chegou a um limite pré-estabelecido.</a:t>
            </a:r>
          </a:p>
          <a:p>
            <a:pPr marL="914400" lvl="1" indent="-457200" eaLnBrk="1" hangingPunct="1">
              <a:buClrTx/>
              <a:buSzPct val="100000"/>
              <a:buFont typeface="Book Antiqua" pitchFamily="18" charset="0"/>
              <a:buAutoNum type="arabicPeriod"/>
            </a:pPr>
            <a:r>
              <a:rPr lang="pt-BR" altLang="pt-BR" smtClean="0"/>
              <a:t>Terminar quando o decréscimo do RSS chegou a um limite pré-estabelecido.</a:t>
            </a:r>
          </a:p>
        </p:txBody>
      </p:sp>
    </p:spTree>
    <p:extLst>
      <p:ext uri="{BB962C8B-B14F-4D97-AF65-F5344CB8AC3E}">
        <p14:creationId xmlns:p14="http://schemas.microsoft.com/office/powerpoint/2010/main" val="28226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687EAB6-6673-45E1-8EE7-B982C1DA23AD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25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K-Means – escolha das sementes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00150"/>
            <a:ext cx="8462962" cy="3396854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 smtClean="0"/>
              <a:t>Resultados produzidos pelo algoritmo podem variar em função da escolha aleatória das sementes.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464594"/>
            <a:ext cx="2819400" cy="791766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995364" y="3499247"/>
            <a:ext cx="7005637" cy="14773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pt-BR" altLang="pt-BR" sz="1800" b="1">
                <a:solidFill>
                  <a:schemeClr val="tx1"/>
                </a:solidFill>
              </a:rPr>
              <a:t>Se começamos com B e E como centróides, o algoritmo converge para a partição {A,B,C} e {D,E,F}.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pt-BR" altLang="pt-BR" sz="1800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pt-BR" altLang="pt-BR" sz="1800" b="1">
                <a:solidFill>
                  <a:schemeClr val="tx1"/>
                </a:solidFill>
              </a:rPr>
              <a:t>Se começamos com D e F, o algoritmo converge para a partição {A,B,D,E} e {C,F}.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928688" y="2035969"/>
            <a:ext cx="7148512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pt-BR" altLang="pt-BR" sz="1800" b="1" dirty="0">
                <a:solidFill>
                  <a:schemeClr val="tx1"/>
                </a:solidFill>
              </a:rPr>
              <a:t>Exemplo que apresenta sensibilidade às sementes:</a:t>
            </a:r>
          </a:p>
        </p:txBody>
      </p:sp>
    </p:spTree>
    <p:extLst>
      <p:ext uri="{BB962C8B-B14F-4D97-AF65-F5344CB8AC3E}">
        <p14:creationId xmlns:p14="http://schemas.microsoft.com/office/powerpoint/2010/main" val="5745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K-Means – escolha das sementes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pt-BR" altLang="pt-BR" smtClean="0"/>
              <a:t>Algumas sementes resultam em taxas de convergência ruins, ou então levam à convergência para agrupamentos sub-ótimos.</a:t>
            </a:r>
          </a:p>
          <a:p>
            <a:pPr eaLnBrk="1" hangingPunct="1"/>
            <a:r>
              <a:rPr lang="pt-BR" altLang="pt-BR" smtClean="0"/>
              <a:t>Alternativas de solução:</a:t>
            </a:r>
          </a:p>
          <a:p>
            <a:pPr lvl="1" eaLnBrk="1" hangingPunct="1"/>
            <a:r>
              <a:rPr lang="pt-BR" altLang="pt-BR" smtClean="0"/>
              <a:t>Executar o algoritmo múltiplas vezes, cada vez com um conjunto de sementes diferente (geradas aleatoriamente). Selecionar a partição que produz o menor valor para a </a:t>
            </a:r>
            <a:r>
              <a:rPr lang="pt-BR" altLang="pt-BR" smtClean="0">
                <a:solidFill>
                  <a:schemeClr val="accent2"/>
                </a:solidFill>
              </a:rPr>
              <a:t>RSS</a:t>
            </a:r>
            <a:r>
              <a:rPr lang="pt-BR" altLang="pt-BR" smtClean="0"/>
              <a:t>.</a:t>
            </a:r>
          </a:p>
          <a:p>
            <a:pPr lvl="1" eaLnBrk="1" hangingPunct="1"/>
            <a:r>
              <a:rPr lang="pt-BR" altLang="pt-BR" smtClean="0"/>
              <a:t>Selecionar boas sementes com base em alguma </a:t>
            </a:r>
            <a:r>
              <a:rPr lang="pt-BR" altLang="pt-BR" smtClean="0">
                <a:solidFill>
                  <a:schemeClr val="accent2"/>
                </a:solidFill>
              </a:rPr>
              <a:t>heurística</a:t>
            </a:r>
            <a:r>
              <a:rPr lang="pt-BR" altLang="pt-BR" smtClean="0"/>
              <a:t>, e.g., selecionar i (e.g., i = 10) objetos para cada grupo e usar a média desses vetores como sementes. Essa abordagem atenua o efeito negativo dos </a:t>
            </a:r>
            <a:r>
              <a:rPr lang="pt-BR" altLang="pt-BR" smtClean="0">
                <a:solidFill>
                  <a:schemeClr val="accent2"/>
                </a:solidFill>
              </a:rPr>
              <a:t>outliers</a:t>
            </a:r>
            <a:r>
              <a:rPr lang="pt-BR" altLang="pt-BR" smtClean="0"/>
              <a:t> sobre o algoritmo.</a:t>
            </a:r>
          </a:p>
          <a:p>
            <a:pPr lvl="1" eaLnBrk="1" hangingPunct="1"/>
            <a:r>
              <a:rPr lang="pt-BR" altLang="pt-BR" smtClean="0"/>
              <a:t>Obter sementes a partir de outro método de agrupamento (executado sobre uma amostra), como por exemplo métodos de agrupamento hierárquico.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2C5556BC-DE2C-4A4F-8E71-F789CA8DA74A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26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F96DC83-B277-48E7-A552-B6410208A898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27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Determinação do valor de </a:t>
            </a:r>
            <a:r>
              <a:rPr lang="pt-BR" altLang="pt-BR" i="1" smtClean="0"/>
              <a:t>K</a:t>
            </a:r>
            <a:endParaRPr lang="pt-BR" altLang="pt-BR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smtClean="0"/>
              <a:t>Os métodos </a:t>
            </a:r>
            <a:r>
              <a:rPr lang="pt-BR" altLang="pt-BR" i="1" smtClean="0"/>
              <a:t>k</a:t>
            </a:r>
            <a:r>
              <a:rPr lang="pt-BR" altLang="pt-BR" smtClean="0"/>
              <a:t>-Means precisa que se informe quantos grupos devem ser formados.</a:t>
            </a:r>
          </a:p>
          <a:p>
            <a:pPr eaLnBrk="1" hangingPunct="1"/>
            <a:r>
              <a:rPr lang="pt-BR" altLang="pt-BR" smtClean="0"/>
              <a:t>De forma geral, encontrar um valor ótimo para </a:t>
            </a:r>
            <a:r>
              <a:rPr lang="pt-BR" altLang="pt-BR" i="1" smtClean="0"/>
              <a:t>k</a:t>
            </a:r>
            <a:r>
              <a:rPr lang="pt-BR" altLang="pt-BR" smtClean="0"/>
              <a:t> a partir dos dados é um problema difícil. </a:t>
            </a:r>
          </a:p>
          <a:p>
            <a:pPr eaLnBrk="1" hangingPunct="1"/>
            <a:r>
              <a:rPr lang="pt-BR" altLang="pt-BR" smtClean="0"/>
              <a:t>Podemos fazer isso através da experimentação: tentar sucessivos valores de k e averiguar qual produz a melhor separação entre os grupos resultantes.</a:t>
            </a:r>
          </a:p>
          <a:p>
            <a:pPr eaLnBrk="1" hangingPunct="1"/>
            <a:r>
              <a:rPr lang="pt-BR" altLang="pt-BR" smtClean="0"/>
              <a:t>Uma forma de fazer isso é descrita no próximo slide.</a:t>
            </a:r>
          </a:p>
        </p:txBody>
      </p:sp>
    </p:spTree>
    <p:extLst>
      <p:ext uri="{BB962C8B-B14F-4D97-AF65-F5344CB8AC3E}">
        <p14:creationId xmlns:p14="http://schemas.microsoft.com/office/powerpoint/2010/main" val="1640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mtClean="0"/>
              <a:t>Determinação do valor de </a:t>
            </a:r>
            <a:r>
              <a:rPr lang="pt-BR" altLang="pt-BR" i="1" smtClean="0"/>
              <a:t>K</a:t>
            </a:r>
            <a:endParaRPr lang="pt-BR" altLang="pt-BR" smtClean="0"/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altLang="pt-BR" smtClean="0"/>
              <a:t>Primeiramente, realizarmos i (e.g., i = 10) execução do K-means (cada uma com uma inicialização diferente).</a:t>
            </a:r>
          </a:p>
          <a:p>
            <a:r>
              <a:rPr lang="pt-BR" altLang="pt-BR" smtClean="0"/>
              <a:t>A seguir, calculamos o RSS de cada um dos i agrupamentos e selecionamos o menor deles RSS</a:t>
            </a:r>
            <a:r>
              <a:rPr lang="pt-BR" altLang="pt-BR" sz="2000" smtClean="0"/>
              <a:t>min</a:t>
            </a:r>
            <a:r>
              <a:rPr lang="pt-BR" altLang="pt-BR" smtClean="0"/>
              <a:t>(K).</a:t>
            </a:r>
          </a:p>
          <a:p>
            <a:r>
              <a:rPr lang="pt-BR" altLang="pt-BR" smtClean="0"/>
              <a:t>Uma vez feito isso, podemos inspecionar o gráfico de RSS</a:t>
            </a:r>
            <a:r>
              <a:rPr lang="pt-BR" altLang="pt-BR" sz="2000" smtClean="0"/>
              <a:t>min</a:t>
            </a:r>
            <a:r>
              <a:rPr lang="pt-BR" altLang="pt-BR" smtClean="0"/>
              <a:t>(K) para diferentes valores de K.</a:t>
            </a:r>
          </a:p>
          <a:p>
            <a:r>
              <a:rPr lang="pt-BR" altLang="pt-BR" smtClean="0"/>
              <a:t>Nesse gráfico, haverá </a:t>
            </a:r>
            <a:r>
              <a:rPr lang="pt-BR" altLang="pt-BR" smtClean="0">
                <a:solidFill>
                  <a:schemeClr val="accent2"/>
                </a:solidFill>
              </a:rPr>
              <a:t>joelhos</a:t>
            </a:r>
            <a:r>
              <a:rPr lang="pt-BR" altLang="pt-BR" smtClean="0"/>
              <a:t>, (</a:t>
            </a:r>
            <a:r>
              <a:rPr lang="pt-BR" altLang="pt-BR" i="1" smtClean="0"/>
              <a:t>knees</a:t>
            </a:r>
            <a:r>
              <a:rPr lang="pt-BR" altLang="pt-BR" smtClean="0"/>
              <a:t>) i.e., pontos em que o decréscimo de RSS</a:t>
            </a:r>
            <a:r>
              <a:rPr lang="pt-BR" altLang="pt-BR" sz="2000" smtClean="0"/>
              <a:t>min</a:t>
            </a:r>
            <a:r>
              <a:rPr lang="pt-BR" altLang="pt-BR" smtClean="0"/>
              <a:t>(K) se torna significativamente menor.</a:t>
            </a:r>
          </a:p>
          <a:p>
            <a:r>
              <a:rPr lang="pt-BR" altLang="pt-BR" smtClean="0"/>
              <a:t>Entretanto, ainda persiste o problema de selecionar entre os diferentes joelhos.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CA36F75-52F6-4421-ADB6-E7A02EF8B875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28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8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smtClean="0"/>
              <a:t>Determinação do valor de </a:t>
            </a:r>
            <a:r>
              <a:rPr lang="pt-BR" altLang="pt-BR" i="1" smtClean="0"/>
              <a:t>K</a:t>
            </a:r>
            <a:endParaRPr lang="pt-BR" altLang="pt-BR" smtClean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Na figura abaixo, os valores de K=4 e K=9 são </a:t>
            </a:r>
            <a:r>
              <a:rPr lang="pt-BR" altLang="pt-BR" dirty="0" smtClean="0"/>
              <a:t>joelhos (</a:t>
            </a:r>
            <a:r>
              <a:rPr lang="pt-BR" altLang="pt-BR" i="1" dirty="0" err="1" smtClean="0"/>
              <a:t>knees</a:t>
            </a:r>
            <a:r>
              <a:rPr lang="pt-BR" altLang="pt-BR" dirty="0" smtClean="0"/>
              <a:t>).</a:t>
            </a:r>
            <a:endParaRPr lang="pt-BR" altLang="pt-BR" dirty="0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36A1465F-9A3F-4250-8A2D-C62C449F24DF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29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9702"/>
            <a:ext cx="4132115" cy="27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CaixaDeTexto 5"/>
          <p:cNvSpPr txBox="1">
            <a:spLocks noChangeArrowheads="1"/>
          </p:cNvSpPr>
          <p:nvPr/>
        </p:nvSpPr>
        <p:spPr bwMode="auto">
          <a:xfrm>
            <a:off x="35496" y="4753476"/>
            <a:ext cx="1035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tx1"/>
                </a:solidFill>
              </a:rPr>
              <a:t>Fonte: IIR</a:t>
            </a:r>
          </a:p>
        </p:txBody>
      </p:sp>
    </p:spTree>
    <p:extLst>
      <p:ext uri="{BB962C8B-B14F-4D97-AF65-F5344CB8AC3E}">
        <p14:creationId xmlns:p14="http://schemas.microsoft.com/office/powerpoint/2010/main" val="229148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Agrupamento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34EA36E-0E59-466F-8388-3FC402042FB2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Agrupamento</a:t>
            </a:r>
            <a:r>
              <a:rPr lang="en-US" altLang="pt-BR" smtClean="0"/>
              <a:t> (</a:t>
            </a:r>
            <a:r>
              <a:rPr lang="en-US" altLang="pt-BR" i="1" smtClean="0"/>
              <a:t>Clustering</a:t>
            </a:r>
            <a:r>
              <a:rPr lang="en-US" altLang="pt-BR" smtClean="0"/>
              <a:t>)</a:t>
            </a:r>
            <a:endParaRPr lang="pt-BR" altLang="pt-BR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00150"/>
            <a:ext cx="8278812" cy="3657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altLang="pt-BR" sz="2800" dirty="0" smtClean="0"/>
              <a:t>Definição: consiste em agrupar objetos em subconjuntos </a:t>
            </a:r>
            <a:r>
              <a:rPr lang="pt-BR" altLang="pt-BR" sz="2800" dirty="0" smtClean="0"/>
              <a:t>(</a:t>
            </a:r>
            <a:r>
              <a:rPr lang="pt-BR" altLang="pt-BR" sz="2800" i="1" dirty="0" smtClean="0"/>
              <a:t>clusters</a:t>
            </a:r>
            <a:r>
              <a:rPr lang="pt-BR" altLang="pt-BR" sz="2800" dirty="0" smtClean="0"/>
              <a:t>).</a:t>
            </a:r>
          </a:p>
          <a:p>
            <a:pPr eaLnBrk="1" hangingPunct="1"/>
            <a:r>
              <a:rPr lang="pt-BR" altLang="pt-BR" sz="2800" dirty="0" smtClean="0"/>
              <a:t>Objetivo: encontrar tendências ou padrões.</a:t>
            </a:r>
          </a:p>
          <a:p>
            <a:pPr lvl="1" eaLnBrk="1" hangingPunct="1"/>
            <a:r>
              <a:rPr lang="pt-BR" altLang="pt-BR" sz="2400" dirty="0" smtClean="0"/>
              <a:t>e.g., quais objetos da coleção são similares entre si?</a:t>
            </a:r>
          </a:p>
          <a:p>
            <a:pPr eaLnBrk="1" hangingPunct="1"/>
            <a:r>
              <a:rPr lang="pt-BR" altLang="pt-BR" sz="2800" dirty="0" smtClean="0"/>
              <a:t>Agrupamento é uma tarefa de </a:t>
            </a:r>
            <a:r>
              <a:rPr lang="pt-BR" altLang="pt-BR" sz="2800" dirty="0" smtClean="0">
                <a:solidFill>
                  <a:srgbClr val="FF0000"/>
                </a:solidFill>
              </a:rPr>
              <a:t>aprendizado não-supervisionado</a:t>
            </a:r>
            <a:r>
              <a:rPr lang="pt-BR" altLang="pt-BR" sz="2800" dirty="0" smtClean="0"/>
              <a:t>.</a:t>
            </a:r>
          </a:p>
          <a:p>
            <a:pPr lvl="1" eaLnBrk="1" hangingPunct="1"/>
            <a:r>
              <a:rPr lang="pt-BR" altLang="pt-BR" dirty="0" smtClean="0"/>
              <a:t>Não associadas </a:t>
            </a:r>
            <a:r>
              <a:rPr lang="pt-BR" altLang="pt-BR" dirty="0" smtClean="0"/>
              <a:t>a cada exemplo uma (ou mais) classe(s).</a:t>
            </a:r>
          </a:p>
          <a:p>
            <a:pPr lvl="1" eaLnBrk="1" hangingPunct="1"/>
            <a:r>
              <a:rPr lang="pt-BR" altLang="pt-BR" dirty="0" smtClean="0"/>
              <a:t>Não há exemplos rotulados, assim como na </a:t>
            </a:r>
            <a:r>
              <a:rPr lang="pt-BR" altLang="pt-BR" u="sng" dirty="0" smtClean="0"/>
              <a:t>classificação</a:t>
            </a:r>
            <a:r>
              <a:rPr lang="pt-BR" alt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A6E8965D-1555-440B-9E10-49E23F31D119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Agrupamento – exemplo de aplicação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0391"/>
            <a:ext cx="8229600" cy="33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49D650BA-C7D3-479D-A183-411A40D6EB10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Agrupamento</a:t>
            </a:r>
            <a:r>
              <a:rPr lang="en-US" altLang="pt-BR" smtClean="0"/>
              <a:t> – procedimento geral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1" y="1085850"/>
            <a:ext cx="8513763" cy="3714750"/>
          </a:xfrm>
        </p:spPr>
        <p:txBody>
          <a:bodyPr>
            <a:normAutofit lnSpcReduction="10000"/>
          </a:bodyPr>
          <a:lstStyle/>
          <a:p>
            <a:pPr eaLnBrk="1" hangingPunct="1">
              <a:buSzPct val="100000"/>
            </a:pPr>
            <a:r>
              <a:rPr lang="pt-BR" altLang="pt-BR" b="1" smtClean="0">
                <a:solidFill>
                  <a:srgbClr val="556358"/>
                </a:solidFill>
              </a:rPr>
              <a:t>Entrada:</a:t>
            </a:r>
            <a:endParaRPr lang="pt-BR" altLang="pt-BR" smtClean="0">
              <a:solidFill>
                <a:srgbClr val="556358"/>
              </a:solidFill>
            </a:endParaRPr>
          </a:p>
          <a:p>
            <a:pPr lvl="1" eaLnBrk="1" hangingPunct="1"/>
            <a:r>
              <a:rPr lang="pt-BR" altLang="pt-BR" smtClean="0"/>
              <a:t>Coleção de objetos </a:t>
            </a:r>
            <a:r>
              <a:rPr lang="pt-BR" altLang="pt-BR" u="sng" smtClean="0"/>
              <a:t>não rotulada</a:t>
            </a:r>
            <a:r>
              <a:rPr lang="pt-BR" altLang="pt-BR" smtClean="0"/>
              <a:t>.</a:t>
            </a:r>
          </a:p>
          <a:p>
            <a:pPr lvl="1" eaLnBrk="1" hangingPunct="1"/>
            <a:r>
              <a:rPr lang="pt-BR" altLang="pt-BR" smtClean="0"/>
              <a:t>Medida de similaridade</a:t>
            </a:r>
          </a:p>
          <a:p>
            <a:pPr lvl="2" eaLnBrk="1" hangingPunct="1"/>
            <a:r>
              <a:rPr lang="pt-BR" altLang="pt-BR" smtClean="0">
                <a:solidFill>
                  <a:srgbClr val="A56F3C"/>
                </a:solidFill>
              </a:rPr>
              <a:t>e.g., cosseno, distância euclidiana, etc.</a:t>
            </a:r>
          </a:p>
          <a:p>
            <a:pPr eaLnBrk="1" hangingPunct="1">
              <a:buSzPct val="100000"/>
            </a:pPr>
            <a:r>
              <a:rPr lang="pt-BR" altLang="pt-BR" b="1" smtClean="0">
                <a:solidFill>
                  <a:srgbClr val="556358"/>
                </a:solidFill>
                <a:cs typeface="Times New Roman" pitchFamily="18" charset="0"/>
              </a:rPr>
              <a:t>Saída:</a:t>
            </a:r>
          </a:p>
          <a:p>
            <a:pPr lvl="1" eaLnBrk="1" hangingPunct="1"/>
            <a:r>
              <a:rPr lang="pt-BR" altLang="pt-BR" smtClean="0">
                <a:solidFill>
                  <a:srgbClr val="556358"/>
                </a:solidFill>
                <a:cs typeface="Times New Roman" pitchFamily="18" charset="0"/>
              </a:rPr>
              <a:t>Vários grupos (partições) de objetos.</a:t>
            </a:r>
          </a:p>
          <a:p>
            <a:pPr eaLnBrk="1" hangingPunct="1">
              <a:buSzPct val="100000"/>
            </a:pPr>
            <a:r>
              <a:rPr lang="pt-BR" altLang="pt-BR" b="1" smtClean="0">
                <a:solidFill>
                  <a:srgbClr val="556358"/>
                </a:solidFill>
              </a:rPr>
              <a:t>Restrição:</a:t>
            </a:r>
            <a:r>
              <a:rPr lang="pt-BR" altLang="pt-BR" smtClean="0"/>
              <a:t> </a:t>
            </a:r>
            <a:r>
              <a:rPr lang="pt-BR" altLang="pt-BR" smtClean="0">
                <a:solidFill>
                  <a:schemeClr val="accent2"/>
                </a:solidFill>
              </a:rPr>
              <a:t>maximizar a similaridade intra-grupos e minimizar a similaridade entre grupos</a:t>
            </a:r>
            <a:r>
              <a:rPr lang="pt-BR" altLang="pt-BR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3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1C18058C-266A-4BF2-A950-D1748CC08CB7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Agrupamento</a:t>
            </a:r>
            <a:r>
              <a:rPr lang="en-US" altLang="pt-BR" smtClean="0"/>
              <a:t> (</a:t>
            </a:r>
            <a:r>
              <a:rPr lang="en-US" altLang="pt-BR" i="1" smtClean="0"/>
              <a:t>Clustering</a:t>
            </a:r>
            <a:r>
              <a:rPr lang="en-US" altLang="pt-BR" smtClean="0"/>
              <a:t>)</a:t>
            </a:r>
            <a:endParaRPr lang="pt-BR" altLang="pt-BR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Conjunto de dados (em duas dimensões) com uma estrutura nitidamente agrupada.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9744"/>
            <a:ext cx="5118100" cy="33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79700" y="1990726"/>
            <a:ext cx="3976688" cy="2784872"/>
            <a:chOff x="1688" y="1672"/>
            <a:chExt cx="2505" cy="2339"/>
          </a:xfrm>
        </p:grpSpPr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3104" y="1672"/>
              <a:ext cx="1089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3095" y="2968"/>
              <a:ext cx="1089" cy="104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465" name="Oval 8"/>
            <p:cNvSpPr>
              <a:spLocks noChangeArrowheads="1"/>
            </p:cNvSpPr>
            <p:nvPr/>
          </p:nvSpPr>
          <p:spPr bwMode="auto">
            <a:xfrm>
              <a:off x="1688" y="2256"/>
              <a:ext cx="1200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39989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3CDE6AE-F554-40B8-AA15-4E06A3581A38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8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Matriz de similaridades</a:t>
            </a:r>
          </a:p>
        </p:txBody>
      </p:sp>
      <p:sp>
        <p:nvSpPr>
          <p:cNvPr id="10" name="Espaço Reservado para Conteúdo 7"/>
          <p:cNvSpPr txBox="1">
            <a:spLocks/>
          </p:cNvSpPr>
          <p:nvPr/>
        </p:nvSpPr>
        <p:spPr>
          <a:xfrm>
            <a:off x="395288" y="1200150"/>
            <a:ext cx="8278812" cy="3353991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Uma estrutura de dados popular na tarefa de agrupamento é a </a:t>
            </a:r>
            <a:r>
              <a:rPr lang="pt-BR" sz="28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matriz de similaridades</a:t>
            </a:r>
            <a:r>
              <a:rPr lang="pt-BR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Essa matriz representa as similaridades entre os </a:t>
            </a:r>
            <a:r>
              <a:rPr lang="pt-B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exemplos do conjunto de dados.</a:t>
            </a:r>
          </a:p>
          <a:p>
            <a:pPr marL="341313" indent="-341313">
              <a:lnSpc>
                <a:spcPct val="93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pitchFamily="2" charset="2"/>
              <a:buChar char=""/>
              <a:defRPr/>
            </a:pPr>
            <a:r>
              <a:rPr lang="pt-BR" sz="2800" dirty="0" smtClean="0">
                <a:latin typeface="+mn-lt"/>
                <a:ea typeface="+mn-ea"/>
                <a:cs typeface="+mn-cs"/>
              </a:rPr>
              <a:t>Similaridade medida</a:t>
            </a:r>
            <a:r>
              <a:rPr lang="pt-B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 acordo com alguma </a:t>
            </a:r>
            <a:r>
              <a:rPr lang="pt-BR" sz="2800" kern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métrica selecionada</a:t>
            </a:r>
            <a:r>
              <a:rPr lang="pt-BR" sz="28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8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11F0734-7508-4C8A-ADEE-0A7F983A8F98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Oval 1026"/>
          <p:cNvSpPr>
            <a:spLocks noChangeArrowheads="1"/>
          </p:cNvSpPr>
          <p:nvPr/>
        </p:nvSpPr>
        <p:spPr bwMode="auto">
          <a:xfrm>
            <a:off x="5847928" y="2921496"/>
            <a:ext cx="1219200" cy="5143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2" name="Oval 1027"/>
          <p:cNvSpPr>
            <a:spLocks noChangeArrowheads="1"/>
          </p:cNvSpPr>
          <p:nvPr/>
        </p:nvSpPr>
        <p:spPr bwMode="auto">
          <a:xfrm>
            <a:off x="6686128" y="2521446"/>
            <a:ext cx="8382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3" name="Oval 1028"/>
          <p:cNvSpPr>
            <a:spLocks noChangeArrowheads="1"/>
          </p:cNvSpPr>
          <p:nvPr/>
        </p:nvSpPr>
        <p:spPr bwMode="auto">
          <a:xfrm>
            <a:off x="5543128" y="2578596"/>
            <a:ext cx="9906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4" name="Rectangle 10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dirty="0" smtClean="0"/>
              <a:t>Agrupamento - Taxonomia</a:t>
            </a:r>
          </a:p>
        </p:txBody>
      </p:sp>
      <p:sp>
        <p:nvSpPr>
          <p:cNvPr id="22535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Quanto à </a:t>
            </a:r>
            <a:r>
              <a:rPr lang="pt-BR" altLang="pt-BR" dirty="0" smtClean="0">
                <a:solidFill>
                  <a:schemeClr val="accent2"/>
                </a:solidFill>
              </a:rPr>
              <a:t>pertinência</a:t>
            </a:r>
            <a:r>
              <a:rPr lang="pt-BR" altLang="pt-BR" dirty="0" smtClean="0"/>
              <a:t> </a:t>
            </a:r>
            <a:r>
              <a:rPr lang="pt-BR" altLang="pt-BR" dirty="0" smtClean="0">
                <a:solidFill>
                  <a:schemeClr val="accent2"/>
                </a:solidFill>
              </a:rPr>
              <a:t>dos objetos aos grupos</a:t>
            </a:r>
            <a:r>
              <a:rPr lang="pt-BR" altLang="pt-BR" dirty="0" smtClean="0"/>
              <a:t>, há duas famílias de métodos de agrupamento:</a:t>
            </a:r>
          </a:p>
          <a:p>
            <a:pPr lvl="1" eaLnBrk="1" hangingPunct="1"/>
            <a:r>
              <a:rPr lang="pt-BR" altLang="pt-BR" dirty="0" smtClean="0">
                <a:solidFill>
                  <a:schemeClr val="accent2"/>
                </a:solidFill>
              </a:rPr>
              <a:t>Hard </a:t>
            </a:r>
            <a:r>
              <a:rPr lang="pt-BR" altLang="pt-BR" dirty="0" err="1" smtClean="0">
                <a:solidFill>
                  <a:schemeClr val="accent2"/>
                </a:solidFill>
              </a:rPr>
              <a:t>Clustering</a:t>
            </a:r>
            <a:r>
              <a:rPr lang="pt-BR" altLang="pt-BR" dirty="0" smtClean="0"/>
              <a:t> – cada objeto é associado a um único grupo.</a:t>
            </a:r>
          </a:p>
          <a:p>
            <a:pPr lvl="1" eaLnBrk="1" hangingPunct="1"/>
            <a:endParaRPr lang="pt-BR" altLang="pt-BR" dirty="0" smtClean="0"/>
          </a:p>
          <a:p>
            <a:pPr lvl="1" eaLnBrk="1" hangingPunct="1"/>
            <a:endParaRPr lang="pt-BR" altLang="pt-BR" dirty="0" smtClean="0"/>
          </a:p>
          <a:p>
            <a:pPr lvl="1" eaLnBrk="1" hangingPunct="1"/>
            <a:r>
              <a:rPr lang="pt-BR" altLang="pt-BR" dirty="0" smtClean="0">
                <a:solidFill>
                  <a:schemeClr val="accent2"/>
                </a:solidFill>
              </a:rPr>
              <a:t>Soft </a:t>
            </a:r>
            <a:r>
              <a:rPr lang="pt-BR" altLang="pt-BR" dirty="0" err="1" smtClean="0">
                <a:solidFill>
                  <a:schemeClr val="accent2"/>
                </a:solidFill>
              </a:rPr>
              <a:t>Clustering</a:t>
            </a:r>
            <a:r>
              <a:rPr lang="pt-BR" altLang="pt-BR" dirty="0" smtClean="0"/>
              <a:t> – cada objeto é probabilisticamente associado aos grupos.</a:t>
            </a:r>
          </a:p>
        </p:txBody>
      </p:sp>
      <p:sp>
        <p:nvSpPr>
          <p:cNvPr id="22536" name="Oval 1031"/>
          <p:cNvSpPr>
            <a:spLocks noChangeArrowheads="1"/>
          </p:cNvSpPr>
          <p:nvPr/>
        </p:nvSpPr>
        <p:spPr bwMode="auto">
          <a:xfrm>
            <a:off x="2418928" y="26928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7" name="Oval 1032"/>
          <p:cNvSpPr>
            <a:spLocks noChangeArrowheads="1"/>
          </p:cNvSpPr>
          <p:nvPr/>
        </p:nvSpPr>
        <p:spPr bwMode="auto">
          <a:xfrm>
            <a:off x="2647528" y="30357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8" name="Oval 1033"/>
          <p:cNvSpPr>
            <a:spLocks noChangeArrowheads="1"/>
          </p:cNvSpPr>
          <p:nvPr/>
        </p:nvSpPr>
        <p:spPr bwMode="auto">
          <a:xfrm>
            <a:off x="3714328" y="28071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39" name="Oval 1034"/>
          <p:cNvSpPr>
            <a:spLocks noChangeArrowheads="1"/>
          </p:cNvSpPr>
          <p:nvPr/>
        </p:nvSpPr>
        <p:spPr bwMode="auto">
          <a:xfrm>
            <a:off x="2799928" y="275004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0" name="Oval 1035"/>
          <p:cNvSpPr>
            <a:spLocks noChangeArrowheads="1"/>
          </p:cNvSpPr>
          <p:nvPr/>
        </p:nvSpPr>
        <p:spPr bwMode="auto">
          <a:xfrm>
            <a:off x="3028528" y="320724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1" name="Oval 1036"/>
          <p:cNvSpPr>
            <a:spLocks noChangeArrowheads="1"/>
          </p:cNvSpPr>
          <p:nvPr/>
        </p:nvSpPr>
        <p:spPr bwMode="auto">
          <a:xfrm>
            <a:off x="3409528" y="31500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2" name="Oval 1037"/>
          <p:cNvSpPr>
            <a:spLocks noChangeArrowheads="1"/>
          </p:cNvSpPr>
          <p:nvPr/>
        </p:nvSpPr>
        <p:spPr bwMode="auto">
          <a:xfrm>
            <a:off x="3333328" y="26928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3" name="Oval 1038"/>
          <p:cNvSpPr>
            <a:spLocks noChangeArrowheads="1"/>
          </p:cNvSpPr>
          <p:nvPr/>
        </p:nvSpPr>
        <p:spPr bwMode="auto">
          <a:xfrm>
            <a:off x="5695528" y="263574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4" name="Oval 1039"/>
          <p:cNvSpPr>
            <a:spLocks noChangeArrowheads="1"/>
          </p:cNvSpPr>
          <p:nvPr/>
        </p:nvSpPr>
        <p:spPr bwMode="auto">
          <a:xfrm>
            <a:off x="6076528" y="26928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5" name="Oval 1040"/>
          <p:cNvSpPr>
            <a:spLocks noChangeArrowheads="1"/>
          </p:cNvSpPr>
          <p:nvPr/>
        </p:nvSpPr>
        <p:spPr bwMode="auto">
          <a:xfrm>
            <a:off x="6000328" y="30357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6" name="Oval 1041"/>
          <p:cNvSpPr>
            <a:spLocks noChangeArrowheads="1"/>
          </p:cNvSpPr>
          <p:nvPr/>
        </p:nvSpPr>
        <p:spPr bwMode="auto">
          <a:xfrm>
            <a:off x="7143328" y="26928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7" name="Oval 1042"/>
          <p:cNvSpPr>
            <a:spLocks noChangeArrowheads="1"/>
          </p:cNvSpPr>
          <p:nvPr/>
        </p:nvSpPr>
        <p:spPr bwMode="auto">
          <a:xfrm>
            <a:off x="6305128" y="31500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8" name="Oval 1043"/>
          <p:cNvSpPr>
            <a:spLocks noChangeArrowheads="1"/>
          </p:cNvSpPr>
          <p:nvPr/>
        </p:nvSpPr>
        <p:spPr bwMode="auto">
          <a:xfrm>
            <a:off x="6686128" y="30357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49" name="Oval 1044"/>
          <p:cNvSpPr>
            <a:spLocks noChangeArrowheads="1"/>
          </p:cNvSpPr>
          <p:nvPr/>
        </p:nvSpPr>
        <p:spPr bwMode="auto">
          <a:xfrm>
            <a:off x="6762328" y="2578596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0" name="Line 1045"/>
          <p:cNvSpPr>
            <a:spLocks noChangeShapeType="1"/>
          </p:cNvSpPr>
          <p:nvPr/>
        </p:nvSpPr>
        <p:spPr bwMode="auto">
          <a:xfrm>
            <a:off x="4400128" y="3035796"/>
            <a:ext cx="83820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1" name="Oval 1046"/>
          <p:cNvSpPr>
            <a:spLocks noChangeArrowheads="1"/>
          </p:cNvSpPr>
          <p:nvPr/>
        </p:nvSpPr>
        <p:spPr bwMode="auto">
          <a:xfrm>
            <a:off x="7023464" y="4572699"/>
            <a:ext cx="1219200" cy="5143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2" name="Oval 1047"/>
          <p:cNvSpPr>
            <a:spLocks noChangeArrowheads="1"/>
          </p:cNvSpPr>
          <p:nvPr/>
        </p:nvSpPr>
        <p:spPr bwMode="auto">
          <a:xfrm rot="1800000">
            <a:off x="7779115" y="4132168"/>
            <a:ext cx="822325" cy="808435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3" name="Oval 1048"/>
          <p:cNvSpPr>
            <a:spLocks noChangeArrowheads="1"/>
          </p:cNvSpPr>
          <p:nvPr/>
        </p:nvSpPr>
        <p:spPr bwMode="auto">
          <a:xfrm>
            <a:off x="6794864" y="4172649"/>
            <a:ext cx="804863" cy="808435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4" name="Oval 1049"/>
          <p:cNvSpPr>
            <a:spLocks noChangeArrowheads="1"/>
          </p:cNvSpPr>
          <p:nvPr/>
        </p:nvSpPr>
        <p:spPr bwMode="auto">
          <a:xfrm>
            <a:off x="3594464" y="43440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5" name="Oval 1050"/>
          <p:cNvSpPr>
            <a:spLocks noChangeArrowheads="1"/>
          </p:cNvSpPr>
          <p:nvPr/>
        </p:nvSpPr>
        <p:spPr bwMode="auto">
          <a:xfrm>
            <a:off x="3823064" y="46869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6" name="Oval 1051"/>
          <p:cNvSpPr>
            <a:spLocks noChangeArrowheads="1"/>
          </p:cNvSpPr>
          <p:nvPr/>
        </p:nvSpPr>
        <p:spPr bwMode="auto">
          <a:xfrm>
            <a:off x="4889864" y="44583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7" name="Oval 1052"/>
          <p:cNvSpPr>
            <a:spLocks noChangeArrowheads="1"/>
          </p:cNvSpPr>
          <p:nvPr/>
        </p:nvSpPr>
        <p:spPr bwMode="auto">
          <a:xfrm>
            <a:off x="3975464" y="440124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8" name="Oval 1053"/>
          <p:cNvSpPr>
            <a:spLocks noChangeArrowheads="1"/>
          </p:cNvSpPr>
          <p:nvPr/>
        </p:nvSpPr>
        <p:spPr bwMode="auto">
          <a:xfrm>
            <a:off x="4204064" y="485844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59" name="Oval 1054"/>
          <p:cNvSpPr>
            <a:spLocks noChangeArrowheads="1"/>
          </p:cNvSpPr>
          <p:nvPr/>
        </p:nvSpPr>
        <p:spPr bwMode="auto">
          <a:xfrm>
            <a:off x="4585064" y="48012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0" name="Oval 1055"/>
          <p:cNvSpPr>
            <a:spLocks noChangeArrowheads="1"/>
          </p:cNvSpPr>
          <p:nvPr/>
        </p:nvSpPr>
        <p:spPr bwMode="auto">
          <a:xfrm>
            <a:off x="4508864" y="43440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1" name="Oval 1056"/>
          <p:cNvSpPr>
            <a:spLocks noChangeArrowheads="1"/>
          </p:cNvSpPr>
          <p:nvPr/>
        </p:nvSpPr>
        <p:spPr bwMode="auto">
          <a:xfrm>
            <a:off x="6871064" y="428694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2" name="Oval 1057"/>
          <p:cNvSpPr>
            <a:spLocks noChangeArrowheads="1"/>
          </p:cNvSpPr>
          <p:nvPr/>
        </p:nvSpPr>
        <p:spPr bwMode="auto">
          <a:xfrm>
            <a:off x="7252064" y="43440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3" name="Oval 1058"/>
          <p:cNvSpPr>
            <a:spLocks noChangeArrowheads="1"/>
          </p:cNvSpPr>
          <p:nvPr/>
        </p:nvSpPr>
        <p:spPr bwMode="auto">
          <a:xfrm>
            <a:off x="7175864" y="46869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4" name="Oval 1059"/>
          <p:cNvSpPr>
            <a:spLocks noChangeArrowheads="1"/>
          </p:cNvSpPr>
          <p:nvPr/>
        </p:nvSpPr>
        <p:spPr bwMode="auto">
          <a:xfrm>
            <a:off x="8318864" y="43440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5" name="Oval 1060"/>
          <p:cNvSpPr>
            <a:spLocks noChangeArrowheads="1"/>
          </p:cNvSpPr>
          <p:nvPr/>
        </p:nvSpPr>
        <p:spPr bwMode="auto">
          <a:xfrm>
            <a:off x="7480664" y="48012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6" name="Oval 1061"/>
          <p:cNvSpPr>
            <a:spLocks noChangeArrowheads="1"/>
          </p:cNvSpPr>
          <p:nvPr/>
        </p:nvSpPr>
        <p:spPr bwMode="auto">
          <a:xfrm>
            <a:off x="7861664" y="46869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7" name="Oval 1062"/>
          <p:cNvSpPr>
            <a:spLocks noChangeArrowheads="1"/>
          </p:cNvSpPr>
          <p:nvPr/>
        </p:nvSpPr>
        <p:spPr bwMode="auto">
          <a:xfrm>
            <a:off x="7937864" y="4229799"/>
            <a:ext cx="30480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2568" name="Line 1063"/>
          <p:cNvSpPr>
            <a:spLocks noChangeShapeType="1"/>
          </p:cNvSpPr>
          <p:nvPr/>
        </p:nvSpPr>
        <p:spPr bwMode="auto">
          <a:xfrm>
            <a:off x="5575664" y="4686999"/>
            <a:ext cx="838200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16095</TotalTime>
  <Words>1349</Words>
  <Application>Microsoft Office PowerPoint</Application>
  <PresentationFormat>Apresentação na tela (16:9)</PresentationFormat>
  <Paragraphs>175</Paragraphs>
  <Slides>29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Mediano</vt:lpstr>
      <vt:lpstr>Equação</vt:lpstr>
      <vt:lpstr>Equation</vt:lpstr>
      <vt:lpstr>Aprendizado de Máquina</vt:lpstr>
      <vt:lpstr>Agrupamento (k-means)</vt:lpstr>
      <vt:lpstr>Agrupamento</vt:lpstr>
      <vt:lpstr>Agrupamento (Clustering)</vt:lpstr>
      <vt:lpstr>Agrupamento – exemplo de aplicação</vt:lpstr>
      <vt:lpstr>Agrupamento – procedimento geral</vt:lpstr>
      <vt:lpstr>Agrupamento (Clustering)</vt:lpstr>
      <vt:lpstr>Matriz de similaridades</vt:lpstr>
      <vt:lpstr>Agrupamento - Taxonomia</vt:lpstr>
      <vt:lpstr>Agrupamento - Taxonomia (cont.)</vt:lpstr>
      <vt:lpstr>k-means</vt:lpstr>
      <vt:lpstr>K-means</vt:lpstr>
      <vt:lpstr>K-means</vt:lpstr>
      <vt:lpstr>Algoritmo K-means</vt:lpstr>
      <vt:lpstr>K-means (exemplo em 2D para K=2)</vt:lpstr>
      <vt:lpstr>K-means (exemplo em 2D para K=2)</vt:lpstr>
      <vt:lpstr>K-means (exemplo em 2D para K=2)</vt:lpstr>
      <vt:lpstr>K-means (exemplo em 2D para K=2)</vt:lpstr>
      <vt:lpstr>K-means vs problemas de otimização</vt:lpstr>
      <vt:lpstr>K-means vs problemas de otimização</vt:lpstr>
      <vt:lpstr>K-means vs problemas de otimização</vt:lpstr>
      <vt:lpstr>Aspectos de Implementação</vt:lpstr>
      <vt:lpstr>Aspectos de implementação</vt:lpstr>
      <vt:lpstr>K-Means – critérios de parada</vt:lpstr>
      <vt:lpstr>K-Means – escolha das sementes</vt:lpstr>
      <vt:lpstr>K-Means – escolha das sementes</vt:lpstr>
      <vt:lpstr>Determinação do valor de K</vt:lpstr>
      <vt:lpstr>Determinação do valor de K</vt:lpstr>
      <vt:lpstr>Determinação do valor de 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EduardoBezerra</cp:lastModifiedBy>
  <cp:revision>1230</cp:revision>
  <dcterms:modified xsi:type="dcterms:W3CDTF">2017-09-19T16:12:51Z</dcterms:modified>
</cp:coreProperties>
</file>