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537" r:id="rId3"/>
    <p:sldId id="534" r:id="rId4"/>
    <p:sldId id="592" r:id="rId5"/>
    <p:sldId id="593" r:id="rId6"/>
    <p:sldId id="617" r:id="rId7"/>
    <p:sldId id="492" r:id="rId8"/>
    <p:sldId id="595" r:id="rId9"/>
    <p:sldId id="596" r:id="rId10"/>
    <p:sldId id="599" r:id="rId11"/>
    <p:sldId id="597" r:id="rId12"/>
    <p:sldId id="619" r:id="rId13"/>
    <p:sldId id="620" r:id="rId14"/>
    <p:sldId id="600" r:id="rId15"/>
    <p:sldId id="601" r:id="rId16"/>
    <p:sldId id="602" r:id="rId17"/>
    <p:sldId id="603" r:id="rId18"/>
    <p:sldId id="621" r:id="rId19"/>
    <p:sldId id="622" r:id="rId20"/>
    <p:sldId id="623" r:id="rId21"/>
    <p:sldId id="604" r:id="rId22"/>
    <p:sldId id="624" r:id="rId23"/>
    <p:sldId id="625" r:id="rId24"/>
    <p:sldId id="605" r:id="rId25"/>
    <p:sldId id="606" r:id="rId26"/>
    <p:sldId id="607" r:id="rId27"/>
    <p:sldId id="608" r:id="rId28"/>
    <p:sldId id="610" r:id="rId29"/>
    <p:sldId id="609" r:id="rId30"/>
    <p:sldId id="611" r:id="rId31"/>
    <p:sldId id="613" r:id="rId32"/>
    <p:sldId id="612" r:id="rId33"/>
    <p:sldId id="626" r:id="rId34"/>
    <p:sldId id="627" r:id="rId35"/>
    <p:sldId id="628" r:id="rId36"/>
    <p:sldId id="629" r:id="rId37"/>
    <p:sldId id="630" r:id="rId38"/>
    <p:sldId id="631" r:id="rId39"/>
    <p:sldId id="632" r:id="rId40"/>
    <p:sldId id="633" r:id="rId41"/>
    <p:sldId id="634" r:id="rId42"/>
    <p:sldId id="635" r:id="rId43"/>
    <p:sldId id="636" r:id="rId44"/>
    <p:sldId id="637" r:id="rId45"/>
    <p:sldId id="618" r:id="rId46"/>
    <p:sldId id="638" r:id="rId47"/>
    <p:sldId id="639" r:id="rId48"/>
    <p:sldId id="640" r:id="rId49"/>
    <p:sldId id="616" r:id="rId50"/>
    <p:sldId id="641" r:id="rId51"/>
    <p:sldId id="643" r:id="rId52"/>
    <p:sldId id="642" r:id="rId53"/>
    <p:sldId id="614" r:id="rId54"/>
    <p:sldId id="644" r:id="rId55"/>
    <p:sldId id="646" r:id="rId56"/>
    <p:sldId id="647" r:id="rId57"/>
    <p:sldId id="648" r:id="rId58"/>
    <p:sldId id="645" r:id="rId59"/>
    <p:sldId id="615" r:id="rId6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01" autoAdjust="0"/>
  </p:normalViewPr>
  <p:slideViewPr>
    <p:cSldViewPr>
      <p:cViewPr>
        <p:scale>
          <a:sx n="100" d="100"/>
          <a:sy n="100" d="100"/>
        </p:scale>
        <p:origin x="-960" y="-22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19/09/17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https://florianhartl.com/thoughts-on-machine-learning-dealing-with-skewed-classes.html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81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50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Essa alternativa</a:t>
            </a:r>
            <a:r>
              <a:rPr lang="pt-BR" baseline="0" dirty="0" smtClean="0"/>
              <a:t> é mais intuitiva, porque fornece a proporção de dados de teste que foram classificados incorretamente.</a:t>
            </a:r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erro de generalização (</a:t>
            </a:r>
            <a:r>
              <a:rPr lang="pt-BR" b="1" dirty="0" err="1" smtClean="0"/>
              <a:t>generalization</a:t>
            </a:r>
            <a:r>
              <a:rPr lang="pt-BR" b="1" baseline="0" dirty="0" smtClean="0"/>
              <a:t> </a:t>
            </a:r>
            <a:r>
              <a:rPr lang="pt-BR" b="1" baseline="0" dirty="0" err="1" smtClean="0"/>
              <a:t>error</a:t>
            </a:r>
            <a:r>
              <a:rPr lang="pt-BR" baseline="0" dirty="0" smtClean="0"/>
              <a:t>, </a:t>
            </a:r>
            <a:r>
              <a:rPr lang="pt-BR" sz="11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out-of-sample</a:t>
            </a:r>
            <a:r>
              <a:rPr lang="pt-BR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1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</a:t>
            </a:r>
            <a:r>
              <a:rPr lang="pt-BR" baseline="0" dirty="0" smtClean="0"/>
              <a:t>) é a diferença entre o erro no conjunto de treinamento e o erro que obteríamos se pudéssemos avaliar o modelo sobre toda a população (i.e., sobre toda a distribuição conjunta subjacente).</a:t>
            </a:r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Repare que,</a:t>
            </a:r>
            <a:r>
              <a:rPr lang="pt-BR" baseline="0" dirty="0" smtClean="0"/>
              <a:t> pela notação que usamos anteriormente, m é uma constante (a quantidade de exemplos). Entretanto, aqui, estamos plotando erro médio quadrático em função de diferentes tamanhos do conjunto de dados.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23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geral, muitos algoritmos de AM compartilham os mesmo exemplos que</a:t>
            </a:r>
            <a:r>
              <a:rPr lang="pt-BR" baseline="0" dirty="0" smtClean="0"/>
              <a:t> consideram difíceis. Essa é outra razão para tentar uma solução simples e rápida incialmente.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60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Eric S. Raymond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http://www.catb.org/esr/writings/cathedral-bazaar/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75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gif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323475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dirty="0" smtClean="0"/>
              <a:t>Refinamento de Algoritmos de Aprendizado de Máquina</a:t>
            </a:r>
            <a:endParaRPr lang="en" dirty="0">
              <a:solidFill>
                <a:srgbClr val="00997D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242218"/>
            <a:ext cx="5112121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tx1"/>
                </a:solidFill>
              </a:rPr>
              <a:t> Prof. Eduardo Bezerra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tx1"/>
                </a:solidFill>
              </a:rPr>
              <a:t>(CEFET/RJ)</a:t>
            </a:r>
            <a:endParaRPr lang="en" sz="3200" dirty="0">
              <a:solidFill>
                <a:schemeClr val="tx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</a:rPr>
              <a:t>ebezerra@cefet-rj.br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s://assets.bwbx.io/images/users/iqjWHBFdfxIU/i64kX6gcsh2U/v0/1000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810" y="2643758"/>
            <a:ext cx="2590686" cy="172539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Notação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        : tamanho do conjunto de treinamento</a:t>
            </a:r>
          </a:p>
          <a:p>
            <a:r>
              <a:rPr lang="pt-BR" dirty="0" smtClean="0"/>
              <a:t>              : conjunto de dados de treinamento</a:t>
            </a:r>
          </a:p>
          <a:p>
            <a:r>
              <a:rPr lang="pt-BR" dirty="0" smtClean="0"/>
              <a:t>       : tamanho do conjunto de testes</a:t>
            </a:r>
          </a:p>
          <a:p>
            <a:r>
              <a:rPr lang="pt-BR" dirty="0" smtClean="0"/>
              <a:t>             : conjunto de dados de teste</a:t>
            </a:r>
          </a:p>
          <a:p>
            <a:r>
              <a:rPr lang="pt-BR" dirty="0" smtClean="0"/>
              <a:t>          : erro calculado no conjunto de testes (</a:t>
            </a:r>
            <a:r>
              <a:rPr lang="pt-BR" i="1" dirty="0" err="1" smtClean="0"/>
              <a:t>test</a:t>
            </a:r>
            <a:r>
              <a:rPr lang="pt-BR" i="1" dirty="0" smtClean="0"/>
              <a:t> </a:t>
            </a:r>
            <a:r>
              <a:rPr lang="pt-BR" i="1" dirty="0" err="1" smtClean="0"/>
              <a:t>error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90" y="3445708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594" y="2828780"/>
            <a:ext cx="1287586" cy="53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0688" y="1779662"/>
            <a:ext cx="1447819" cy="49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334" y="2407006"/>
            <a:ext cx="600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1964" y="1388710"/>
            <a:ext cx="792088" cy="2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 de aprendizado </a:t>
            </a:r>
            <a:r>
              <a:rPr lang="pt-BR" sz="1800" dirty="0" smtClean="0"/>
              <a:t>(regressão linear)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1) Aprender o conjunto de parâmetros com o conjunto de treinamento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2) Computar o erro com o conjunto de teste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179" y="3240370"/>
            <a:ext cx="46767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0" y="1707654"/>
            <a:ext cx="1447819" cy="49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0838" y="2736314"/>
            <a:ext cx="1287586" cy="53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 de aprendizado </a:t>
            </a:r>
            <a:r>
              <a:rPr lang="pt-BR" sz="1800" dirty="0" smtClean="0"/>
              <a:t>(regressão logística)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1) Aprender o conjunto de parâmetros com o conjunto de treinamento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2) Computar o erro com o conjunto de teste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0" y="1707654"/>
            <a:ext cx="1447819" cy="49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38" y="2736314"/>
            <a:ext cx="1287586" cy="53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3363838"/>
            <a:ext cx="7862689" cy="83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 de aprendizado </a:t>
            </a:r>
            <a:r>
              <a:rPr lang="pt-BR" sz="1800" dirty="0" smtClean="0"/>
              <a:t>(regressão logística)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passo 2 da página anterior pode ser substituído por um alternativa mais intuitiva.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2) Computar o erro com o conjunto de teste</a:t>
            </a:r>
          </a:p>
          <a:p>
            <a:endParaRPr lang="pt-B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38" y="2736314"/>
            <a:ext cx="1287586" cy="53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3363838"/>
            <a:ext cx="7599723" cy="81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0558" y="4299942"/>
            <a:ext cx="357639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ector reto 12"/>
          <p:cNvCxnSpPr/>
          <p:nvPr/>
        </p:nvCxnSpPr>
        <p:spPr>
          <a:xfrm>
            <a:off x="395536" y="242773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6494321" y="4424213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 </a:t>
            </a:r>
            <a:r>
              <a:rPr lang="pt-BR" i="1" dirty="0" smtClean="0">
                <a:solidFill>
                  <a:srgbClr val="FF0000"/>
                </a:solidFill>
              </a:rPr>
              <a:t>0/1 </a:t>
            </a:r>
            <a:r>
              <a:rPr lang="pt-BR" i="1" dirty="0" err="1" smtClean="0">
                <a:solidFill>
                  <a:srgbClr val="FF0000"/>
                </a:solidFill>
              </a:rPr>
              <a:t>misclassification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err="1" smtClean="0">
                <a:solidFill>
                  <a:srgbClr val="FF0000"/>
                </a:solidFill>
              </a:rPr>
              <a:t>error</a:t>
            </a:r>
            <a:endParaRPr lang="pt-BR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Modelo </a:t>
            </a:r>
            <a:r>
              <a:rPr lang="pt-BR" sz="3600" i="1" dirty="0" smtClean="0"/>
              <a:t>(</a:t>
            </a:r>
            <a:r>
              <a:rPr lang="pt-BR" sz="3600" i="1" dirty="0" err="1" smtClean="0"/>
              <a:t>Model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Selection</a:t>
            </a:r>
            <a:r>
              <a:rPr lang="pt-BR" sz="3600" i="1" dirty="0" smtClean="0"/>
              <a:t>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Modelo </a:t>
            </a:r>
            <a:r>
              <a:rPr lang="pt-BR" sz="3100" i="1" dirty="0" smtClean="0"/>
              <a:t>(</a:t>
            </a:r>
            <a:r>
              <a:rPr lang="pt-BR" sz="3100" i="1" dirty="0" err="1" smtClean="0"/>
              <a:t>model</a:t>
            </a:r>
            <a:r>
              <a:rPr lang="pt-BR" sz="3100" i="1" dirty="0" smtClean="0"/>
              <a:t> </a:t>
            </a:r>
            <a:r>
              <a:rPr lang="pt-BR" sz="3100" i="1" dirty="0" err="1" smtClean="0"/>
              <a:t>selection</a:t>
            </a:r>
            <a:r>
              <a:rPr lang="pt-BR" sz="3100" i="1" dirty="0" smtClean="0"/>
              <a:t>)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Esse problemas estão relacionados a definir determinadas características de um algoritmo de AM:</a:t>
            </a:r>
          </a:p>
          <a:p>
            <a:pPr lvl="1"/>
            <a:r>
              <a:rPr lang="pt-BR" dirty="0" smtClean="0"/>
              <a:t>grau do polinômio usado para se ajustar aos dados</a:t>
            </a:r>
          </a:p>
          <a:p>
            <a:pPr lvl="1"/>
            <a:r>
              <a:rPr lang="pt-BR" dirty="0" smtClean="0"/>
              <a:t>taxa de regularização</a:t>
            </a:r>
          </a:p>
          <a:p>
            <a:pPr lvl="1"/>
            <a:r>
              <a:rPr lang="pt-BR" dirty="0" err="1" smtClean="0"/>
              <a:t>etc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Modelo </a:t>
            </a:r>
            <a:r>
              <a:rPr lang="pt-BR" sz="3100" i="1" dirty="0" smtClean="0"/>
              <a:t>(</a:t>
            </a:r>
            <a:r>
              <a:rPr lang="pt-BR" sz="3100" i="1" dirty="0" err="1" smtClean="0"/>
              <a:t>model</a:t>
            </a:r>
            <a:r>
              <a:rPr lang="pt-BR" sz="3100" i="1" dirty="0" smtClean="0"/>
              <a:t> </a:t>
            </a:r>
            <a:r>
              <a:rPr lang="pt-BR" sz="3100" i="1" dirty="0" err="1" smtClean="0"/>
              <a:t>selection</a:t>
            </a:r>
            <a:r>
              <a:rPr lang="pt-BR" sz="3100" i="1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Só porque um algoritmo de aprendizado produz uma hipótese que se encaixa bem em um conjunto de treinamento, isso não significa que seja uma boa hipótese. </a:t>
            </a:r>
          </a:p>
          <a:p>
            <a:pPr lvl="1"/>
            <a:r>
              <a:rPr lang="pt-BR" dirty="0" smtClean="0"/>
              <a:t>Suas previsões no conjunto de testes podem ser ruins. </a:t>
            </a:r>
          </a:p>
          <a:p>
            <a:pPr lvl="1"/>
            <a:r>
              <a:rPr lang="pt-BR" dirty="0" smtClean="0"/>
              <a:t>O erro, conforme medido no conjunto de treinamento, será menor do que o </a:t>
            </a:r>
            <a:r>
              <a:rPr lang="pt-BR" dirty="0" smtClean="0">
                <a:solidFill>
                  <a:srgbClr val="FF0000"/>
                </a:solidFill>
              </a:rPr>
              <a:t>erro de generalização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modelo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Dados muitos modelos (polinômios com diferentes graus), podemos usar uma abordagem sistemática para identificar o "melhor" modelo.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822798"/>
            <a:ext cx="4362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modelo – exemplo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escolher um desses modelos, podemos ajustar polinômios com diferentes graus e observar o erro.</a:t>
            </a:r>
          </a:p>
          <a:p>
            <a:endParaRPr lang="pt-B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822798"/>
            <a:ext cx="4362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1" y="2787774"/>
            <a:ext cx="2376264" cy="202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modelo – exemplo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Vamos considerar que o polinômio de grau 5 foi o que produziu o menor erro.</a:t>
            </a:r>
          </a:p>
          <a:p>
            <a:r>
              <a:rPr lang="pt-BR" dirty="0" smtClean="0"/>
              <a:t>Permanece a questão acerca de se esse polinômio corresponde a um modelo que irá produzir um baixo erro de generalização.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Problema</a:t>
            </a:r>
            <a:r>
              <a:rPr lang="pt-BR" dirty="0" smtClean="0"/>
              <a:t>:          é provavelmente uma estimativa </a:t>
            </a:r>
            <a:r>
              <a:rPr lang="pt-BR" u="sng" dirty="0" smtClean="0"/>
              <a:t>otimista</a:t>
            </a:r>
            <a:r>
              <a:rPr lang="pt-BR" dirty="0" smtClean="0"/>
              <a:t> do erro de generalização. </a:t>
            </a:r>
            <a:endParaRPr lang="pt-B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702918"/>
            <a:ext cx="866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Créditos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200150"/>
            <a:ext cx="8153400" cy="3371850"/>
          </a:xfrm>
        </p:spPr>
        <p:txBody>
          <a:bodyPr>
            <a:normAutofit/>
          </a:bodyPr>
          <a:lstStyle/>
          <a:p>
            <a:r>
              <a:rPr lang="de-DE" dirty="0" smtClean="0"/>
              <a:t>Essa apresentação utiliza material do curso a seguir, de autoria do prof. Andrew Ng:</a:t>
            </a:r>
          </a:p>
          <a:p>
            <a:pPr lvl="1"/>
            <a:r>
              <a:rPr lang="de-DE" dirty="0" smtClean="0"/>
              <a:t>CS229: </a:t>
            </a:r>
            <a:r>
              <a:rPr lang="de-DE" dirty="0" err="1" smtClean="0"/>
              <a:t>Machine</a:t>
            </a:r>
            <a:r>
              <a:rPr lang="de-DE" dirty="0" smtClean="0"/>
              <a:t> Learning</a:t>
            </a:r>
            <a:endParaRPr lang="de-DE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http://cs229</a:t>
            </a:r>
            <a:r>
              <a:rPr lang="en-US" dirty="0">
                <a:solidFill>
                  <a:srgbClr val="FF0000"/>
                </a:solidFill>
              </a:rPr>
              <a:t>.stanford.edu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6" name="Picture 2" descr="https://d3njjcbhbojbot.cloudfront.net/api/utilities/v1/imageproxy/https:/coursera-instructor-photos.s3.amazonaws.com/2a/6192a04f1311e7ba12057425631cbc/AndrewNg-Headshot.jpg?auto=fit&amp;dpr=1&amp;w=40&amp;h=40&amp;fit=c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378" y="2139702"/>
            <a:ext cx="72007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modelo – exemplo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grau do polinômio (outro parâmetro!) foi selecionado usando o conjunto de teste.</a:t>
            </a:r>
          </a:p>
          <a:p>
            <a:pPr lvl="1"/>
            <a:r>
              <a:rPr lang="pt-BR" dirty="0" smtClean="0"/>
              <a:t>Por esse motivo, não é adequado (justo) usar essa  como uma estimativa para o erro de generalização.</a:t>
            </a:r>
          </a:p>
          <a:p>
            <a:r>
              <a:rPr lang="pt-BR" dirty="0" smtClean="0"/>
              <a:t>Para resolver o problema acima, devemos dividir o conjunto de dados original em </a:t>
            </a:r>
            <a:r>
              <a:rPr lang="pt-BR" dirty="0" smtClean="0">
                <a:solidFill>
                  <a:srgbClr val="FF0000"/>
                </a:solidFill>
              </a:rPr>
              <a:t>três partes</a:t>
            </a:r>
            <a:r>
              <a:rPr lang="pt-BR" dirty="0" smtClean="0"/>
              <a:t>...</a:t>
            </a:r>
          </a:p>
          <a:p>
            <a:endParaRPr lang="pt-B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2211710"/>
            <a:ext cx="866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Treino/validação/teste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Dividir o conjunto de dados original em:</a:t>
            </a:r>
          </a:p>
          <a:p>
            <a:pPr lvl="1"/>
            <a:r>
              <a:rPr lang="pt-BR" dirty="0" smtClean="0"/>
              <a:t>Conjunto de treinamento</a:t>
            </a:r>
          </a:p>
          <a:p>
            <a:pPr lvl="1"/>
            <a:r>
              <a:rPr lang="pt-BR" dirty="0" smtClean="0"/>
              <a:t>Conjunto de validação cruzada (também conhecido como conjunto de validação)</a:t>
            </a:r>
          </a:p>
          <a:p>
            <a:pPr lvl="1"/>
            <a:r>
              <a:rPr lang="pt-BR" dirty="0" smtClean="0"/>
              <a:t>Conjunto de teste </a:t>
            </a:r>
          </a:p>
          <a:p>
            <a:r>
              <a:rPr lang="pt-BR" dirty="0" smtClean="0"/>
              <a:t>Proporção tipicamente utilizada: 60%, 20%, 20%.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Treino/validação/teste – tipos de erro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Erro de treinamento</a:t>
            </a:r>
          </a:p>
          <a:p>
            <a:endParaRPr lang="pt-BR" sz="3600" dirty="0" smtClean="0"/>
          </a:p>
          <a:p>
            <a:r>
              <a:rPr lang="pt-BR" dirty="0" smtClean="0"/>
              <a:t>Erro de validação</a:t>
            </a:r>
          </a:p>
          <a:p>
            <a:endParaRPr lang="pt-BR" sz="4000" dirty="0" smtClean="0"/>
          </a:p>
          <a:p>
            <a:r>
              <a:rPr lang="pt-BR" dirty="0" smtClean="0"/>
              <a:t>Erro de teste</a:t>
            </a:r>
            <a:endParaRPr lang="pt-B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3" y="1656194"/>
            <a:ext cx="4943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2885678"/>
            <a:ext cx="3848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4138389"/>
            <a:ext cx="43529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modelo – exemplo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Para escolher um desses modelos, selecionamos o de </a:t>
            </a:r>
            <a:r>
              <a:rPr lang="pt-BR" dirty="0" smtClean="0">
                <a:solidFill>
                  <a:srgbClr val="FF0000"/>
                </a:solidFill>
              </a:rPr>
              <a:t>menor erro de validação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Finalmente, calculamos o erro de teste sobre o polinômio que produziu o menor erro de validação.</a:t>
            </a:r>
            <a:endParaRPr lang="pt-B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851670"/>
            <a:ext cx="4362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9" y="1871190"/>
            <a:ext cx="2160239" cy="19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Procedimento geral de avaliação:</a:t>
            </a:r>
          </a:p>
          <a:p>
            <a:pPr lvl="1"/>
            <a:r>
              <a:rPr lang="pt-BR" dirty="0" smtClean="0"/>
              <a:t>Otimizar os parâmetros em Θ usando o conjunto de treinamento para cada grau de polinômio.</a:t>
            </a:r>
          </a:p>
          <a:p>
            <a:pPr lvl="1"/>
            <a:r>
              <a:rPr lang="pt-BR" dirty="0" smtClean="0"/>
              <a:t>Encontrar o grau polinômio d com o menor erro usando o conjunto de validação cruzada.</a:t>
            </a:r>
          </a:p>
          <a:p>
            <a:pPr lvl="1"/>
            <a:r>
              <a:rPr lang="pt-BR" dirty="0" smtClean="0"/>
              <a:t>Estimar o </a:t>
            </a:r>
            <a:r>
              <a:rPr lang="pt-BR" dirty="0" smtClean="0">
                <a:solidFill>
                  <a:srgbClr val="FF0000"/>
                </a:solidFill>
              </a:rPr>
              <a:t>erro de generalização</a:t>
            </a:r>
            <a:r>
              <a:rPr lang="pt-BR" dirty="0" smtClean="0"/>
              <a:t> usando o conjunto de teste: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4371950"/>
            <a:ext cx="7162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Em que investigamos os conceitos de viés e variância e suas consequências sobre o desempenho de um algoritmo de AM.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Viés e Variância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Viés e variância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 um algoritmo de aprendizado não produz um desempenho esperado, é muito provável que esse algoritmo esteja sofrendo de um dos dois problemas a seguir: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Viés alto</a:t>
            </a:r>
            <a:r>
              <a:rPr lang="pt-BR" dirty="0" smtClean="0"/>
              <a:t> (</a:t>
            </a:r>
            <a:r>
              <a:rPr lang="pt-BR" i="1" dirty="0" smtClean="0"/>
              <a:t>high bias</a:t>
            </a:r>
            <a:r>
              <a:rPr lang="pt-BR" i="1" dirty="0"/>
              <a:t>, </a:t>
            </a:r>
            <a:r>
              <a:rPr lang="pt-BR" i="1" dirty="0" err="1"/>
              <a:t>underfitting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Variância alta</a:t>
            </a:r>
            <a:r>
              <a:rPr lang="pt-BR" dirty="0" smtClean="0"/>
              <a:t> (</a:t>
            </a:r>
            <a:r>
              <a:rPr lang="pt-BR" i="1" dirty="0" smtClean="0"/>
              <a:t>high </a:t>
            </a:r>
            <a:r>
              <a:rPr lang="pt-BR" i="1" dirty="0" err="1" smtClean="0"/>
              <a:t>variance</a:t>
            </a:r>
            <a:r>
              <a:rPr lang="pt-BR" i="1" dirty="0" smtClean="0"/>
              <a:t>, </a:t>
            </a:r>
            <a:r>
              <a:rPr lang="pt-BR" i="1" dirty="0" err="1" smtClean="0"/>
              <a:t>overfitting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99592" y="4443958"/>
            <a:ext cx="7207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Mas, como podemos determinar </a:t>
            </a:r>
            <a:r>
              <a:rPr lang="pt-BR" sz="2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qual</a:t>
            </a:r>
            <a:r>
              <a:rPr lang="pt-B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dois problemas?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Viés/variância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428750"/>
            <a:ext cx="8467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625308" y="3991362"/>
            <a:ext cx="1403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Variância alta </a:t>
            </a:r>
          </a:p>
          <a:p>
            <a:pPr algn="ctr"/>
            <a:r>
              <a: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superajuste</a:t>
            </a:r>
            <a:r>
              <a: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5474" y="4003199"/>
            <a:ext cx="1045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Viés alto </a:t>
            </a:r>
          </a:p>
          <a:p>
            <a:pPr algn="ctr"/>
            <a:r>
              <a: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(subajuste)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25880" y="4003199"/>
            <a:ext cx="138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Ajuste de boa </a:t>
            </a:r>
          </a:p>
          <a:p>
            <a:pPr algn="ctr"/>
            <a:r>
              <a: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qualidade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– regressão polinomial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</a:t>
            </a:r>
            <a:r>
              <a:rPr lang="pt-BR" dirty="0" smtClean="0">
                <a:solidFill>
                  <a:srgbClr val="FF0000"/>
                </a:solidFill>
              </a:rPr>
              <a:t>erro de treinamento</a:t>
            </a:r>
            <a:r>
              <a:rPr lang="pt-BR" dirty="0" smtClean="0"/>
              <a:t> tende a diminuir conforme aumentamos o grau do polinômio.</a:t>
            </a:r>
          </a:p>
          <a:p>
            <a:pPr lvl="1"/>
            <a:r>
              <a:rPr lang="pt-BR" dirty="0" smtClean="0"/>
              <a:t>Devido ao </a:t>
            </a:r>
            <a:r>
              <a:rPr lang="pt-BR" dirty="0" err="1" smtClean="0"/>
              <a:t>superajuste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>
                <a:solidFill>
                  <a:srgbClr val="FF0000"/>
                </a:solidFill>
              </a:rPr>
              <a:t>erro de validação</a:t>
            </a:r>
            <a:r>
              <a:rPr lang="pt-BR" dirty="0" smtClean="0"/>
              <a:t> tende a diminuir conforme diminuirmos o grau do polinômio, mas apenas até um certo ponto.</a:t>
            </a:r>
          </a:p>
          <a:p>
            <a:pPr lvl="1"/>
            <a:r>
              <a:rPr lang="pt-BR" dirty="0" smtClean="0"/>
              <a:t>Após esse ponto, esse erro irá aumentar, formando uma curva de erro convexa.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– regressão polinomial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1275606"/>
            <a:ext cx="4902721" cy="32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12"/>
          <p:cNvGrpSpPr/>
          <p:nvPr/>
        </p:nvGrpSpPr>
        <p:grpSpPr>
          <a:xfrm>
            <a:off x="905379" y="1347614"/>
            <a:ext cx="2298469" cy="400110"/>
            <a:chOff x="905379" y="1347614"/>
            <a:chExt cx="2298469" cy="400110"/>
          </a:xfrm>
        </p:grpSpPr>
        <p:sp>
          <p:nvSpPr>
            <p:cNvPr id="6" name="Retângulo 5"/>
            <p:cNvSpPr/>
            <p:nvPr/>
          </p:nvSpPr>
          <p:spPr>
            <a:xfrm>
              <a:off x="905379" y="1347614"/>
              <a:ext cx="10743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Viés alto</a:t>
              </a:r>
            </a:p>
          </p:txBody>
        </p:sp>
        <p:cxnSp>
          <p:nvCxnSpPr>
            <p:cNvPr id="9" name="Conector de seta reta 8"/>
            <p:cNvCxnSpPr>
              <a:stCxn id="6" idx="3"/>
            </p:cNvCxnSpPr>
            <p:nvPr/>
          </p:nvCxnSpPr>
          <p:spPr>
            <a:xfrm>
              <a:off x="1979712" y="1547669"/>
              <a:ext cx="1224136" cy="159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5364088" y="1707654"/>
            <a:ext cx="3144090" cy="688142"/>
            <a:chOff x="5364088" y="1707654"/>
            <a:chExt cx="3144090" cy="688142"/>
          </a:xfrm>
        </p:grpSpPr>
        <p:sp>
          <p:nvSpPr>
            <p:cNvPr id="7" name="Retângulo 6"/>
            <p:cNvSpPr/>
            <p:nvPr/>
          </p:nvSpPr>
          <p:spPr>
            <a:xfrm>
              <a:off x="6876256" y="1995686"/>
              <a:ext cx="1631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Variância alta</a:t>
              </a:r>
            </a:p>
          </p:txBody>
        </p:sp>
        <p:cxnSp>
          <p:nvCxnSpPr>
            <p:cNvPr id="11" name="Conector de seta reta 10"/>
            <p:cNvCxnSpPr>
              <a:stCxn id="7" idx="1"/>
            </p:cNvCxnSpPr>
            <p:nvPr/>
          </p:nvCxnSpPr>
          <p:spPr>
            <a:xfrm flipH="1" flipV="1">
              <a:off x="5364088" y="1707654"/>
              <a:ext cx="1512168" cy="4880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Avaliação de uma </a:t>
            </a:r>
            <a:r>
              <a:rPr lang="pt-BR" dirty="0" smtClean="0"/>
              <a:t>Hipótese</a:t>
            </a:r>
          </a:p>
          <a:p>
            <a:r>
              <a:rPr lang="pt-BR" dirty="0"/>
              <a:t>Seleção de Modelo </a:t>
            </a:r>
            <a:r>
              <a:rPr lang="pt-BR" sz="2400" i="1" dirty="0"/>
              <a:t>(</a:t>
            </a:r>
            <a:r>
              <a:rPr lang="pt-BR" sz="2400" i="1" dirty="0" err="1"/>
              <a:t>Model</a:t>
            </a:r>
            <a:r>
              <a:rPr lang="pt-BR" sz="2400" i="1" dirty="0"/>
              <a:t> </a:t>
            </a:r>
            <a:r>
              <a:rPr lang="pt-BR" sz="2400" i="1" dirty="0" err="1"/>
              <a:t>Selection</a:t>
            </a:r>
            <a:r>
              <a:rPr lang="pt-BR" sz="2400" i="1" dirty="0" smtClean="0"/>
              <a:t>)</a:t>
            </a:r>
          </a:p>
          <a:p>
            <a:r>
              <a:rPr lang="pt-BR" dirty="0"/>
              <a:t>Viés e </a:t>
            </a:r>
            <a:r>
              <a:rPr lang="pt-BR" dirty="0" smtClean="0"/>
              <a:t>Variância</a:t>
            </a:r>
          </a:p>
          <a:p>
            <a:r>
              <a:rPr lang="pt-BR" dirty="0"/>
              <a:t>Regularização </a:t>
            </a:r>
            <a:r>
              <a:rPr lang="pt-BR" dirty="0" err="1"/>
              <a:t>vs</a:t>
            </a:r>
            <a:r>
              <a:rPr lang="pt-BR" dirty="0"/>
              <a:t> Viés/</a:t>
            </a:r>
            <a:r>
              <a:rPr lang="pt-BR" dirty="0" smtClean="0"/>
              <a:t>Variância</a:t>
            </a:r>
          </a:p>
          <a:p>
            <a:r>
              <a:rPr lang="pt-BR" dirty="0"/>
              <a:t>Curvas de Aprendizado </a:t>
            </a:r>
            <a:r>
              <a:rPr lang="pt-BR" sz="2000" i="1" dirty="0"/>
              <a:t>(Learning Curves</a:t>
            </a:r>
            <a:r>
              <a:rPr lang="pt-BR" sz="2000" i="1" dirty="0" smtClean="0"/>
              <a:t>)</a:t>
            </a:r>
          </a:p>
          <a:p>
            <a:r>
              <a:rPr lang="pt-BR" dirty="0" smtClean="0"/>
              <a:t>Diagnóstico</a:t>
            </a:r>
          </a:p>
          <a:p>
            <a:r>
              <a:rPr lang="pt-BR" smtClean="0"/>
              <a:t>Análise </a:t>
            </a:r>
            <a:r>
              <a:rPr lang="pt-BR" dirty="0" smtClean="0"/>
              <a:t>de Erros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– regressão polinomial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Viés alto (subajuste):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Variância alta (</a:t>
            </a:r>
            <a:r>
              <a:rPr lang="pt-BR" dirty="0" err="1" smtClean="0"/>
              <a:t>superajuste</a:t>
            </a:r>
            <a:r>
              <a:rPr lang="pt-BR" dirty="0" smtClean="0"/>
              <a:t>):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355726"/>
            <a:ext cx="2266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779662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1779662"/>
            <a:ext cx="102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4024460" y="1739414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ambos altos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902992" y="1707654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3374290"/>
            <a:ext cx="102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907676" y="3322652"/>
            <a:ext cx="893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baixo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7860" y="3880842"/>
            <a:ext cx="2324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investigamos a interação entre a técnica de regularização e as medidas de viés e variância de um algoritmo de aprendizado.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Regularização </a:t>
            </a:r>
            <a:r>
              <a:rPr lang="pt-BR" dirty="0" err="1" smtClean="0"/>
              <a:t>vs</a:t>
            </a:r>
            <a:r>
              <a:rPr lang="pt-BR" dirty="0" smtClean="0"/>
              <a:t> Viés/Variância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31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Regularização </a:t>
            </a:r>
            <a:r>
              <a:rPr lang="pt-BR" dirty="0" err="1" smtClean="0"/>
              <a:t>vs</a:t>
            </a:r>
            <a:r>
              <a:rPr lang="pt-BR" dirty="0" smtClean="0"/>
              <a:t> Viés/Variância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Vimos que a regularização pode ajudar a evitar o </a:t>
            </a:r>
            <a:r>
              <a:rPr lang="pt-BR" dirty="0" err="1" smtClean="0"/>
              <a:t>superajuste</a:t>
            </a:r>
            <a:r>
              <a:rPr lang="pt-BR" dirty="0" smtClean="0"/>
              <a:t> de um modelo.</a:t>
            </a:r>
          </a:p>
          <a:p>
            <a:r>
              <a:rPr lang="pt-BR" dirty="0" smtClean="0"/>
              <a:t>Mas:</a:t>
            </a:r>
          </a:p>
          <a:p>
            <a:pPr lvl="1"/>
            <a:r>
              <a:rPr lang="pt-BR" dirty="0" smtClean="0"/>
              <a:t>De que forma a regularização pode afetar (e interagir com) as medidas viés e a variância?</a:t>
            </a:r>
          </a:p>
          <a:p>
            <a:pPr lvl="1"/>
            <a:r>
              <a:rPr lang="pt-BR" dirty="0" smtClean="0"/>
              <a:t>Como selecionar um valor para    ?</a:t>
            </a:r>
          </a:p>
          <a:p>
            <a:r>
              <a:rPr lang="pt-BR" dirty="0" smtClean="0"/>
              <a:t>Nas próximas páginas, vamos analisar essas perguntas (no contexto da regressão polinomial).</a:t>
            </a:r>
            <a:endParaRPr lang="pt-B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9578" y="3261008"/>
            <a:ext cx="23633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um valor para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Suponha que estejamos ajustando um polinômio de grau 4 em um problema de regressão polinomial.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1403648" y="2481436"/>
            <a:ext cx="6624736" cy="1314450"/>
            <a:chOff x="1403648" y="2193404"/>
            <a:chExt cx="6624736" cy="1314450"/>
          </a:xfrm>
        </p:grpSpPr>
        <p:pic>
          <p:nvPicPr>
            <p:cNvPr id="542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70584" y="2193404"/>
              <a:ext cx="52578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ângulo 5"/>
            <p:cNvSpPr/>
            <p:nvPr/>
          </p:nvSpPr>
          <p:spPr>
            <a:xfrm>
              <a:off x="1403648" y="2479997"/>
              <a:ext cx="1188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Modelo:</a:t>
              </a:r>
            </a:p>
          </p:txBody>
        </p:sp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5866" y="307999"/>
            <a:ext cx="380350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um valor para    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Considere três casos possíveis:</a:t>
            </a:r>
            <a:endParaRPr lang="pt-B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000437"/>
            <a:ext cx="8244408" cy="18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549826" y="2016234"/>
            <a:ext cx="8330449" cy="2808904"/>
            <a:chOff x="529278" y="2047146"/>
            <a:chExt cx="8330449" cy="2808904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568" y="4371950"/>
              <a:ext cx="2498403" cy="48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78" y="2047146"/>
              <a:ext cx="8330449" cy="182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24328" y="4430418"/>
              <a:ext cx="826393" cy="37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ângulo 8"/>
            <p:cNvSpPr/>
            <p:nvPr/>
          </p:nvSpPr>
          <p:spPr>
            <a:xfrm>
              <a:off x="3923889" y="4352205"/>
              <a:ext cx="16562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valor intermediário</a:t>
              </a:r>
              <a:endParaRPr lang="pt-BR" dirty="0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5866" y="307999"/>
            <a:ext cx="380350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Seleção de um valor para     (cont.)</a:t>
            </a:r>
            <a:endParaRPr lang="pt-B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5866" y="307999"/>
            <a:ext cx="380350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838" y="3023964"/>
            <a:ext cx="33623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8"/>
          <p:cNvGrpSpPr/>
          <p:nvPr/>
        </p:nvGrpSpPr>
        <p:grpSpPr>
          <a:xfrm>
            <a:off x="1403648" y="1347614"/>
            <a:ext cx="6624736" cy="1314450"/>
            <a:chOff x="1403648" y="2193404"/>
            <a:chExt cx="6624736" cy="13144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70584" y="2193404"/>
              <a:ext cx="52578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1403648" y="2479997"/>
              <a:ext cx="1188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Modelo: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Seleção de um valor para     (cont.)</a:t>
            </a:r>
            <a:endParaRPr lang="pt-B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5866" y="307999"/>
            <a:ext cx="380350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/>
          <p:cNvGrpSpPr/>
          <p:nvPr/>
        </p:nvGrpSpPr>
        <p:grpSpPr>
          <a:xfrm>
            <a:off x="1403648" y="1347614"/>
            <a:ext cx="6624736" cy="1314450"/>
            <a:chOff x="1403648" y="2193404"/>
            <a:chExt cx="6624736" cy="13144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70584" y="2193404"/>
              <a:ext cx="52578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ângulo 9"/>
            <p:cNvSpPr/>
            <p:nvPr/>
          </p:nvSpPr>
          <p:spPr>
            <a:xfrm>
              <a:off x="1403648" y="2479997"/>
              <a:ext cx="1188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Modelo:</a:t>
              </a:r>
            </a:p>
          </p:txBody>
        </p:sp>
      </p:grp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0415" y="2795631"/>
            <a:ext cx="762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8797" y="2836907"/>
            <a:ext cx="1181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0965" y="2806085"/>
            <a:ext cx="742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7707" y="2847181"/>
            <a:ext cx="11525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Viés/variância como função de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1907" y="1414239"/>
            <a:ext cx="3438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1970" y="307999"/>
            <a:ext cx="380350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088" y="1923678"/>
            <a:ext cx="4000920" cy="181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5234" y="1193324"/>
            <a:ext cx="3615502" cy="350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to 9"/>
          <p:cNvCxnSpPr/>
          <p:nvPr/>
        </p:nvCxnSpPr>
        <p:spPr>
          <a:xfrm flipV="1">
            <a:off x="6372200" y="213970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Curvas de Aprendizado </a:t>
            </a:r>
            <a:r>
              <a:rPr lang="pt-BR" sz="3100" i="1" dirty="0" smtClean="0"/>
              <a:t>(</a:t>
            </a:r>
            <a:r>
              <a:rPr lang="pt-BR" sz="3100" i="1" dirty="0" err="1" smtClean="0"/>
              <a:t>Learning</a:t>
            </a:r>
            <a:r>
              <a:rPr lang="pt-BR" sz="3100" i="1" dirty="0" smtClean="0"/>
              <a:t> Curves)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38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Curvas de Aprendizado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Curvas de aprendizado são úteis para:</a:t>
            </a:r>
          </a:p>
          <a:p>
            <a:pPr lvl="1"/>
            <a:r>
              <a:rPr lang="pt-BR" dirty="0" smtClean="0"/>
              <a:t>Verificar se um algoritmo está funcionando corretamente.</a:t>
            </a:r>
          </a:p>
          <a:p>
            <a:pPr lvl="1"/>
            <a:r>
              <a:rPr lang="pt-BR" dirty="0" smtClean="0"/>
              <a:t>Diagnosticar se um determinado algoritmo sobre de alto viés ou d alta variância.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174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Suponha que você está projetando um algoritmo de AM, e que a primeira versão tenha apresentado um </a:t>
            </a:r>
            <a:r>
              <a:rPr lang="pt-BR" dirty="0" smtClean="0">
                <a:solidFill>
                  <a:srgbClr val="FF0000"/>
                </a:solidFill>
              </a:rPr>
              <a:t>desempenho</a:t>
            </a:r>
            <a:r>
              <a:rPr lang="pt-BR" dirty="0" smtClean="0"/>
              <a:t> inaceitável?</a:t>
            </a:r>
          </a:p>
          <a:p>
            <a:r>
              <a:rPr lang="pt-BR" dirty="0" smtClean="0"/>
              <a:t>Quais são as possíveis </a:t>
            </a:r>
            <a:r>
              <a:rPr lang="pt-BR" dirty="0" smtClean="0">
                <a:solidFill>
                  <a:srgbClr val="FF0000"/>
                </a:solidFill>
              </a:rPr>
              <a:t>alternativas</a:t>
            </a:r>
            <a:r>
              <a:rPr lang="pt-BR" dirty="0" smtClean="0"/>
              <a:t> para tentar aumentar o desempenho do algoritmo?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Curvas de aprendizado </a:t>
            </a:r>
            <a:r>
              <a:rPr lang="pt-BR" sz="3600" dirty="0" smtClean="0"/>
              <a:t>– </a:t>
            </a:r>
            <a:r>
              <a:rPr lang="pt-BR" sz="4000" dirty="0" smtClean="0"/>
              <a:t>ideal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7099"/>
            <a:ext cx="3282107" cy="131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15766"/>
            <a:ext cx="3179242" cy="223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5606"/>
            <a:ext cx="2475313" cy="31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6156176" y="1957354"/>
            <a:ext cx="2376264" cy="2207128"/>
            <a:chOff x="6156176" y="1957354"/>
            <a:chExt cx="2376264" cy="2207128"/>
          </a:xfrm>
        </p:grpSpPr>
        <p:sp>
          <p:nvSpPr>
            <p:cNvPr id="5" name="Forma livre 4"/>
            <p:cNvSpPr/>
            <p:nvPr/>
          </p:nvSpPr>
          <p:spPr>
            <a:xfrm>
              <a:off x="6498454" y="1957354"/>
              <a:ext cx="736847" cy="368596"/>
            </a:xfrm>
            <a:custGeom>
              <a:avLst/>
              <a:gdLst>
                <a:gd name="connsiteX0" fmla="*/ 0 w 736847"/>
                <a:gd name="connsiteY0" fmla="*/ 368596 h 368596"/>
                <a:gd name="connsiteX1" fmla="*/ 381740 w 736847"/>
                <a:gd name="connsiteY1" fmla="*/ 48999 h 368596"/>
                <a:gd name="connsiteX2" fmla="*/ 648070 w 736847"/>
                <a:gd name="connsiteY2" fmla="*/ 4611 h 368596"/>
                <a:gd name="connsiteX3" fmla="*/ 736847 w 736847"/>
                <a:gd name="connsiteY3" fmla="*/ 84510 h 36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47" h="368596">
                  <a:moveTo>
                    <a:pt x="0" y="368596"/>
                  </a:moveTo>
                  <a:cubicBezTo>
                    <a:pt x="136864" y="239129"/>
                    <a:pt x="273728" y="109663"/>
                    <a:pt x="381740" y="48999"/>
                  </a:cubicBezTo>
                  <a:cubicBezTo>
                    <a:pt x="489752" y="-11665"/>
                    <a:pt x="588886" y="-1307"/>
                    <a:pt x="648070" y="4611"/>
                  </a:cubicBezTo>
                  <a:cubicBezTo>
                    <a:pt x="707254" y="10529"/>
                    <a:pt x="722050" y="47519"/>
                    <a:pt x="736847" y="845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7579569" y="1987130"/>
              <a:ext cx="736847" cy="368596"/>
            </a:xfrm>
            <a:custGeom>
              <a:avLst/>
              <a:gdLst>
                <a:gd name="connsiteX0" fmla="*/ 0 w 736847"/>
                <a:gd name="connsiteY0" fmla="*/ 368596 h 368596"/>
                <a:gd name="connsiteX1" fmla="*/ 381740 w 736847"/>
                <a:gd name="connsiteY1" fmla="*/ 48999 h 368596"/>
                <a:gd name="connsiteX2" fmla="*/ 648070 w 736847"/>
                <a:gd name="connsiteY2" fmla="*/ 4611 h 368596"/>
                <a:gd name="connsiteX3" fmla="*/ 736847 w 736847"/>
                <a:gd name="connsiteY3" fmla="*/ 84510 h 36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47" h="368596">
                  <a:moveTo>
                    <a:pt x="0" y="368596"/>
                  </a:moveTo>
                  <a:cubicBezTo>
                    <a:pt x="136864" y="239129"/>
                    <a:pt x="273728" y="109663"/>
                    <a:pt x="381740" y="48999"/>
                  </a:cubicBezTo>
                  <a:cubicBezTo>
                    <a:pt x="489752" y="-11665"/>
                    <a:pt x="588886" y="-1307"/>
                    <a:pt x="648070" y="4611"/>
                  </a:cubicBezTo>
                  <a:cubicBezTo>
                    <a:pt x="707254" y="10529"/>
                    <a:pt x="722050" y="47519"/>
                    <a:pt x="736847" y="845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6246924" y="2869966"/>
              <a:ext cx="1087509" cy="368596"/>
            </a:xfrm>
            <a:custGeom>
              <a:avLst/>
              <a:gdLst>
                <a:gd name="connsiteX0" fmla="*/ 0 w 736847"/>
                <a:gd name="connsiteY0" fmla="*/ 368596 h 368596"/>
                <a:gd name="connsiteX1" fmla="*/ 381740 w 736847"/>
                <a:gd name="connsiteY1" fmla="*/ 48999 h 368596"/>
                <a:gd name="connsiteX2" fmla="*/ 648070 w 736847"/>
                <a:gd name="connsiteY2" fmla="*/ 4611 h 368596"/>
                <a:gd name="connsiteX3" fmla="*/ 736847 w 736847"/>
                <a:gd name="connsiteY3" fmla="*/ 84510 h 36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47" h="368596">
                  <a:moveTo>
                    <a:pt x="0" y="368596"/>
                  </a:moveTo>
                  <a:cubicBezTo>
                    <a:pt x="136864" y="239129"/>
                    <a:pt x="273728" y="109663"/>
                    <a:pt x="381740" y="48999"/>
                  </a:cubicBezTo>
                  <a:cubicBezTo>
                    <a:pt x="489752" y="-11665"/>
                    <a:pt x="588886" y="-1307"/>
                    <a:pt x="648070" y="4611"/>
                  </a:cubicBezTo>
                  <a:cubicBezTo>
                    <a:pt x="707254" y="10529"/>
                    <a:pt x="722050" y="47519"/>
                    <a:pt x="736847" y="845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444931" y="2859782"/>
              <a:ext cx="1087509" cy="368596"/>
            </a:xfrm>
            <a:custGeom>
              <a:avLst/>
              <a:gdLst>
                <a:gd name="connsiteX0" fmla="*/ 0 w 736847"/>
                <a:gd name="connsiteY0" fmla="*/ 368596 h 368596"/>
                <a:gd name="connsiteX1" fmla="*/ 381740 w 736847"/>
                <a:gd name="connsiteY1" fmla="*/ 48999 h 368596"/>
                <a:gd name="connsiteX2" fmla="*/ 648070 w 736847"/>
                <a:gd name="connsiteY2" fmla="*/ 4611 h 368596"/>
                <a:gd name="connsiteX3" fmla="*/ 736847 w 736847"/>
                <a:gd name="connsiteY3" fmla="*/ 84510 h 36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47" h="368596">
                  <a:moveTo>
                    <a:pt x="0" y="368596"/>
                  </a:moveTo>
                  <a:cubicBezTo>
                    <a:pt x="136864" y="239129"/>
                    <a:pt x="273728" y="109663"/>
                    <a:pt x="381740" y="48999"/>
                  </a:cubicBezTo>
                  <a:cubicBezTo>
                    <a:pt x="489752" y="-11665"/>
                    <a:pt x="588886" y="-1307"/>
                    <a:pt x="648070" y="4611"/>
                  </a:cubicBezTo>
                  <a:cubicBezTo>
                    <a:pt x="707254" y="10529"/>
                    <a:pt x="722050" y="47519"/>
                    <a:pt x="736847" y="845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156176" y="3795886"/>
              <a:ext cx="1087509" cy="368596"/>
            </a:xfrm>
            <a:custGeom>
              <a:avLst/>
              <a:gdLst>
                <a:gd name="connsiteX0" fmla="*/ 0 w 736847"/>
                <a:gd name="connsiteY0" fmla="*/ 368596 h 368596"/>
                <a:gd name="connsiteX1" fmla="*/ 381740 w 736847"/>
                <a:gd name="connsiteY1" fmla="*/ 48999 h 368596"/>
                <a:gd name="connsiteX2" fmla="*/ 648070 w 736847"/>
                <a:gd name="connsiteY2" fmla="*/ 4611 h 368596"/>
                <a:gd name="connsiteX3" fmla="*/ 736847 w 736847"/>
                <a:gd name="connsiteY3" fmla="*/ 84510 h 36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47" h="368596">
                  <a:moveTo>
                    <a:pt x="0" y="368596"/>
                  </a:moveTo>
                  <a:cubicBezTo>
                    <a:pt x="136864" y="239129"/>
                    <a:pt x="273728" y="109663"/>
                    <a:pt x="381740" y="48999"/>
                  </a:cubicBezTo>
                  <a:cubicBezTo>
                    <a:pt x="489752" y="-11665"/>
                    <a:pt x="588886" y="-1307"/>
                    <a:pt x="648070" y="4611"/>
                  </a:cubicBezTo>
                  <a:cubicBezTo>
                    <a:pt x="707254" y="10529"/>
                    <a:pt x="722050" y="47519"/>
                    <a:pt x="736847" y="845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444931" y="3787330"/>
              <a:ext cx="1087509" cy="368596"/>
            </a:xfrm>
            <a:custGeom>
              <a:avLst/>
              <a:gdLst>
                <a:gd name="connsiteX0" fmla="*/ 0 w 736847"/>
                <a:gd name="connsiteY0" fmla="*/ 368596 h 368596"/>
                <a:gd name="connsiteX1" fmla="*/ 381740 w 736847"/>
                <a:gd name="connsiteY1" fmla="*/ 48999 h 368596"/>
                <a:gd name="connsiteX2" fmla="*/ 648070 w 736847"/>
                <a:gd name="connsiteY2" fmla="*/ 4611 h 368596"/>
                <a:gd name="connsiteX3" fmla="*/ 736847 w 736847"/>
                <a:gd name="connsiteY3" fmla="*/ 84510 h 36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847" h="368596">
                  <a:moveTo>
                    <a:pt x="0" y="368596"/>
                  </a:moveTo>
                  <a:cubicBezTo>
                    <a:pt x="136864" y="239129"/>
                    <a:pt x="273728" y="109663"/>
                    <a:pt x="381740" y="48999"/>
                  </a:cubicBezTo>
                  <a:cubicBezTo>
                    <a:pt x="489752" y="-11665"/>
                    <a:pt x="588886" y="-1307"/>
                    <a:pt x="648070" y="4611"/>
                  </a:cubicBezTo>
                  <a:cubicBezTo>
                    <a:pt x="707254" y="10529"/>
                    <a:pt x="722050" y="47519"/>
                    <a:pt x="736847" y="845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29" name="Picture 5" descr="C:\Users\Cefet Maracanã\Dropbox\CEFET\Disciplinas\am\learning-cur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0" y="2517986"/>
            <a:ext cx="4615257" cy="25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474368" y="4595592"/>
            <a:ext cx="3265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Esse é o comportamento </a:t>
            </a:r>
            <a:r>
              <a:rPr lang="pt-BR" dirty="0" smtClean="0"/>
              <a:t>normalmente </a:t>
            </a:r>
            <a:r>
              <a:rPr lang="pt-BR" dirty="0" smtClean="0">
                <a:solidFill>
                  <a:srgbClr val="FF0000"/>
                </a:solidFill>
              </a:rPr>
              <a:t>esperado</a:t>
            </a:r>
            <a:r>
              <a:rPr lang="pt-BR" dirty="0" smtClean="0"/>
              <a:t> </a:t>
            </a:r>
            <a:r>
              <a:rPr lang="pt-BR" dirty="0"/>
              <a:t>das curvas de aprendizado.</a:t>
            </a:r>
          </a:p>
        </p:txBody>
      </p:sp>
    </p:spTree>
    <p:extLst>
      <p:ext uri="{BB962C8B-B14F-4D97-AF65-F5344CB8AC3E}">
        <p14:creationId xmlns:p14="http://schemas.microsoft.com/office/powerpoint/2010/main" val="369015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Curvas de aprendizado </a:t>
            </a:r>
            <a:r>
              <a:rPr lang="pt-BR" dirty="0" smtClean="0"/>
              <a:t>– </a:t>
            </a:r>
            <a:r>
              <a:rPr lang="pt-BR" sz="4000" dirty="0" smtClean="0"/>
              <a:t>viés alto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7555"/>
            <a:ext cx="3179242" cy="223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18" y="1159395"/>
            <a:ext cx="2520280" cy="221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30" y="3209890"/>
            <a:ext cx="2493987" cy="193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 flipV="1">
            <a:off x="6588224" y="1707654"/>
            <a:ext cx="172819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6588224" y="3579862"/>
            <a:ext cx="172819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Cefet Maracanã\Dropbox\CEFET\Disciplinas\am\learning-curve-vies-al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03598"/>
            <a:ext cx="4032448" cy="23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99592" y="4083918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Se um algoritmo de aprendizado está sofrendo de viés alto, apenas usar mais exemplos de treinamento não irá ajudar!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043608" y="2067694"/>
            <a:ext cx="0" cy="114219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83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Curvas de aprendizado </a:t>
            </a:r>
            <a:r>
              <a:rPr lang="pt-BR" dirty="0" smtClean="0"/>
              <a:t>– </a:t>
            </a:r>
            <a:r>
              <a:rPr lang="pt-BR" sz="4000" dirty="0" smtClean="0"/>
              <a:t>variância alta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7555"/>
            <a:ext cx="3179242" cy="223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99592" y="408391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Se um algoritmo de aprendizado está sofrendo de variância alta, usar mais exemplos de treinamento pode ajudar!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03598"/>
            <a:ext cx="2904444" cy="364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60" y="1654671"/>
            <a:ext cx="2520280" cy="324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6055"/>
            <a:ext cx="3600400" cy="244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3059832" y="1957586"/>
            <a:ext cx="0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7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Curvas de </a:t>
            </a:r>
            <a:r>
              <a:rPr lang="pt-BR" dirty="0" smtClean="0"/>
              <a:t>aprendizado – </a:t>
            </a:r>
            <a:r>
              <a:rPr lang="pt-BR" sz="3600" dirty="0" smtClean="0"/>
              <a:t>viés e variância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s://d3c33hcgiwev3.cloudfront.net/imageAssetProxy.v1/vqlG7t9uEeaizBK307J26A_3e3e9f42b5e3ce9e3466a0416c4368ee_ITu3antfEeam4BLcQYZr8Q_37fe6be97e7b0740d1871ba99d4c2ed9_300px-Learning1.png?expiry=1505347200000&amp;hmac=Kb90WH2gfMPetHufsqi-CHwhYrXd-KETApgvKPh8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7506"/>
            <a:ext cx="391622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3c33hcgiwev3.cloudfront.net/imageAssetProxy.v1/bpAOvt9uEeaQlg5FcsXQDA_ecad653e01ee824b231ff8b5df7208d9_2-am.png?expiry=1505347200000&amp;hmac=kqX10SVNUKDRxIvyId9tzjxnwmOMFobG5Gy2aYyJU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42" y="2159915"/>
            <a:ext cx="3916222" cy="2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8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Diagnóstico de um algoritmo de AM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44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7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Diagnóstico de um algoritmo de AM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Diagnosticar um algoritmo: ganhar </a:t>
            </a:r>
            <a:r>
              <a:rPr lang="pt-BR" i="1" dirty="0" smtClean="0"/>
              <a:t>insight</a:t>
            </a:r>
            <a:r>
              <a:rPr lang="pt-BR" dirty="0" smtClean="0"/>
              <a:t> acerca dos pontos positivos e negativos de um algoritmo e obter pistas acerca de como melhorar o seu desempenho.</a:t>
            </a:r>
          </a:p>
          <a:p>
            <a:r>
              <a:rPr lang="pt-BR" dirty="0" smtClean="0"/>
              <a:t>Pode eliminar determinados cursos de ação que não seriam promissores no sentido de melhorar os resultados do algoritmo.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Diagnóstico de um algoritmo de AM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Nas partes anteriores, estudamos diversos conceitos:</a:t>
            </a:r>
          </a:p>
          <a:p>
            <a:pPr lvl="1"/>
            <a:r>
              <a:rPr lang="pt-BR" dirty="0" smtClean="0"/>
              <a:t>Superajuste e subajuste</a:t>
            </a:r>
          </a:p>
          <a:p>
            <a:pPr lvl="1"/>
            <a:r>
              <a:rPr lang="pt-BR" dirty="0" smtClean="0"/>
              <a:t>Viés e Variância</a:t>
            </a:r>
          </a:p>
          <a:p>
            <a:pPr lvl="1"/>
            <a:r>
              <a:rPr lang="pt-BR" dirty="0" smtClean="0"/>
              <a:t>Diferentes tipos de erros (treinamento, validação, teste)</a:t>
            </a:r>
          </a:p>
          <a:p>
            <a:pPr lvl="1"/>
            <a:r>
              <a:rPr lang="pt-BR" dirty="0" smtClean="0"/>
              <a:t>Curvas de aprendizado</a:t>
            </a:r>
          </a:p>
          <a:p>
            <a:r>
              <a:rPr lang="pt-BR" dirty="0" smtClean="0"/>
              <a:t>De que forma esses conceitos podem nos ajudar a diagnosticar e resolver problemas em um algoritmo de aprendizado?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92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Diagnóstico de um algoritmo de AM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Alternativas:</a:t>
            </a:r>
          </a:p>
          <a:p>
            <a:pPr lvl="1"/>
            <a:r>
              <a:rPr lang="pt-BR" sz="2000" dirty="0"/>
              <a:t>Obter mais exemplos de </a:t>
            </a:r>
            <a:r>
              <a:rPr lang="pt-BR" sz="2000" dirty="0" smtClean="0"/>
              <a:t>treinamento.</a:t>
            </a:r>
            <a:endParaRPr lang="pt-BR" sz="2000" dirty="0"/>
          </a:p>
          <a:p>
            <a:pPr lvl="1"/>
            <a:r>
              <a:rPr lang="pt-BR" sz="2000" dirty="0"/>
              <a:t>Experimentar </a:t>
            </a:r>
            <a:r>
              <a:rPr lang="pt-BR" sz="2000" dirty="0" smtClean="0"/>
              <a:t>diminuir </a:t>
            </a:r>
            <a:r>
              <a:rPr lang="pt-BR" sz="2000" dirty="0"/>
              <a:t>o conjunto de </a:t>
            </a:r>
            <a:r>
              <a:rPr lang="pt-BR" sz="2000" dirty="0" smtClean="0"/>
              <a:t>características.</a:t>
            </a:r>
            <a:endParaRPr lang="pt-BR" sz="2000" dirty="0"/>
          </a:p>
          <a:p>
            <a:pPr lvl="1"/>
            <a:r>
              <a:rPr lang="pt-BR" sz="2000" dirty="0"/>
              <a:t>Experimentar </a:t>
            </a:r>
            <a:r>
              <a:rPr lang="pt-BR" sz="2000" dirty="0" smtClean="0"/>
              <a:t>aumentar </a:t>
            </a:r>
            <a:r>
              <a:rPr lang="pt-BR" sz="2000" dirty="0"/>
              <a:t>o conjunto de características.</a:t>
            </a:r>
          </a:p>
          <a:p>
            <a:pPr lvl="1"/>
            <a:r>
              <a:rPr lang="pt-BR" sz="2000" dirty="0" smtClean="0"/>
              <a:t>Adicionar </a:t>
            </a:r>
            <a:r>
              <a:rPr lang="pt-BR" sz="2000" dirty="0"/>
              <a:t>características polinomiais</a:t>
            </a:r>
          </a:p>
          <a:p>
            <a:pPr lvl="1"/>
            <a:r>
              <a:rPr lang="pt-BR" sz="2000" dirty="0" smtClean="0"/>
              <a:t>Diminuir o </a:t>
            </a:r>
            <a:r>
              <a:rPr lang="pt-BR" sz="2000" dirty="0"/>
              <a:t>valor </a:t>
            </a:r>
            <a:r>
              <a:rPr lang="pt-BR" sz="2000" dirty="0" smtClean="0"/>
              <a:t>de    .</a:t>
            </a:r>
          </a:p>
          <a:p>
            <a:pPr lvl="1"/>
            <a:r>
              <a:rPr lang="pt-BR" sz="2000" dirty="0"/>
              <a:t>Aumentar o valor de    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286497"/>
            <a:ext cx="23633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upo 22"/>
          <p:cNvGrpSpPr/>
          <p:nvPr/>
        </p:nvGrpSpPr>
        <p:grpSpPr>
          <a:xfrm>
            <a:off x="3851920" y="3651870"/>
            <a:ext cx="2304256" cy="338554"/>
            <a:chOff x="3851920" y="3651870"/>
            <a:chExt cx="2304256" cy="338554"/>
          </a:xfrm>
        </p:grpSpPr>
        <p:sp>
          <p:nvSpPr>
            <p:cNvPr id="10" name="Retângulo 9"/>
            <p:cNvSpPr/>
            <p:nvPr/>
          </p:nvSpPr>
          <p:spPr>
            <a:xfrm>
              <a:off x="4211960" y="3651870"/>
              <a:ext cx="19442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corrige variância alta</a:t>
              </a:r>
            </a:p>
          </p:txBody>
        </p:sp>
        <p:cxnSp>
          <p:nvCxnSpPr>
            <p:cNvPr id="11" name="Conector de seta reta 10"/>
            <p:cNvCxnSpPr/>
            <p:nvPr/>
          </p:nvCxnSpPr>
          <p:spPr>
            <a:xfrm>
              <a:off x="3851920" y="3832875"/>
              <a:ext cx="3430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>
            <a:off x="5220072" y="1755279"/>
            <a:ext cx="2319114" cy="338554"/>
            <a:chOff x="5220072" y="1755279"/>
            <a:chExt cx="2319114" cy="338554"/>
          </a:xfrm>
        </p:grpSpPr>
        <p:sp>
          <p:nvSpPr>
            <p:cNvPr id="13" name="Retângulo 12"/>
            <p:cNvSpPr/>
            <p:nvPr/>
          </p:nvSpPr>
          <p:spPr>
            <a:xfrm>
              <a:off x="5594970" y="1755279"/>
              <a:ext cx="19442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corrige variância alta</a:t>
              </a:r>
            </a:p>
          </p:txBody>
        </p:sp>
        <p:cxnSp>
          <p:nvCxnSpPr>
            <p:cNvPr id="14" name="Conector de seta reta 13"/>
            <p:cNvCxnSpPr/>
            <p:nvPr/>
          </p:nvCxnSpPr>
          <p:spPr>
            <a:xfrm>
              <a:off x="5220072" y="1936284"/>
              <a:ext cx="3430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6732240" y="2511703"/>
            <a:ext cx="1872208" cy="338554"/>
            <a:chOff x="6732240" y="2511703"/>
            <a:chExt cx="1872208" cy="338554"/>
          </a:xfrm>
        </p:grpSpPr>
        <p:sp>
          <p:nvSpPr>
            <p:cNvPr id="15" name="Retângulo 14"/>
            <p:cNvSpPr/>
            <p:nvPr/>
          </p:nvSpPr>
          <p:spPr>
            <a:xfrm>
              <a:off x="7092280" y="2511703"/>
              <a:ext cx="15121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corrige </a:t>
              </a:r>
              <a:r>
                <a:rPr lang="pt-BR" sz="16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viés alto</a:t>
              </a:r>
              <a:endParaRPr lang="pt-BR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Conector de seta reta 15"/>
            <p:cNvCxnSpPr/>
            <p:nvPr/>
          </p:nvCxnSpPr>
          <p:spPr>
            <a:xfrm>
              <a:off x="6732240" y="2692708"/>
              <a:ext cx="3430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/>
          <p:cNvGrpSpPr/>
          <p:nvPr/>
        </p:nvGrpSpPr>
        <p:grpSpPr>
          <a:xfrm>
            <a:off x="5095106" y="2909843"/>
            <a:ext cx="1908223" cy="338554"/>
            <a:chOff x="5095106" y="2909843"/>
            <a:chExt cx="1908223" cy="338554"/>
          </a:xfrm>
        </p:grpSpPr>
        <p:sp>
          <p:nvSpPr>
            <p:cNvPr id="17" name="Retângulo 16"/>
            <p:cNvSpPr/>
            <p:nvPr/>
          </p:nvSpPr>
          <p:spPr>
            <a:xfrm>
              <a:off x="5455146" y="2909843"/>
              <a:ext cx="15481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corrige </a:t>
              </a:r>
              <a:r>
                <a:rPr lang="pt-BR" sz="16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viés alto</a:t>
              </a:r>
              <a:endParaRPr lang="pt-BR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" name="Conector de seta reta 17"/>
            <p:cNvCxnSpPr/>
            <p:nvPr/>
          </p:nvCxnSpPr>
          <p:spPr>
            <a:xfrm>
              <a:off x="5095106" y="3090848"/>
              <a:ext cx="3430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>
            <a:off x="3851920" y="3313316"/>
            <a:ext cx="2319114" cy="338554"/>
            <a:chOff x="3851920" y="3313316"/>
            <a:chExt cx="2319114" cy="338554"/>
          </a:xfrm>
        </p:grpSpPr>
        <p:sp>
          <p:nvSpPr>
            <p:cNvPr id="19" name="Retângulo 18"/>
            <p:cNvSpPr/>
            <p:nvPr/>
          </p:nvSpPr>
          <p:spPr>
            <a:xfrm>
              <a:off x="4226818" y="3313316"/>
              <a:ext cx="19442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corrige </a:t>
              </a:r>
              <a:r>
                <a:rPr lang="pt-BR" sz="16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viés alto</a:t>
              </a:r>
              <a:endParaRPr lang="pt-BR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Conector de seta reta 19"/>
            <p:cNvCxnSpPr/>
            <p:nvPr/>
          </p:nvCxnSpPr>
          <p:spPr>
            <a:xfrm>
              <a:off x="3851920" y="3494321"/>
              <a:ext cx="3430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3651870"/>
            <a:ext cx="23633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upo 23"/>
          <p:cNvGrpSpPr/>
          <p:nvPr/>
        </p:nvGrpSpPr>
        <p:grpSpPr>
          <a:xfrm>
            <a:off x="6588224" y="2139702"/>
            <a:ext cx="2304256" cy="338554"/>
            <a:chOff x="3851920" y="3651870"/>
            <a:chExt cx="2304256" cy="338554"/>
          </a:xfrm>
        </p:grpSpPr>
        <p:sp>
          <p:nvSpPr>
            <p:cNvPr id="25" name="Retângulo 24"/>
            <p:cNvSpPr/>
            <p:nvPr/>
          </p:nvSpPr>
          <p:spPr>
            <a:xfrm>
              <a:off x="4211960" y="3651870"/>
              <a:ext cx="19442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corrige variância alta</a:t>
              </a:r>
            </a:p>
          </p:txBody>
        </p:sp>
        <p:cxnSp>
          <p:nvCxnSpPr>
            <p:cNvPr id="26" name="Conector de seta reta 25"/>
            <p:cNvCxnSpPr/>
            <p:nvPr/>
          </p:nvCxnSpPr>
          <p:spPr>
            <a:xfrm>
              <a:off x="3851920" y="3832875"/>
              <a:ext cx="3430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94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de Erros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48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3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</a:t>
            </a:r>
            <a:r>
              <a:rPr lang="pt-BR" dirty="0" smtClean="0"/>
              <a:t>álise de Erros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Ao medir o viés e a variância em um problema, podemos determinar como melhorar o nosso modelo</a:t>
            </a:r>
          </a:p>
          <a:p>
            <a:pPr lvl="1"/>
            <a:r>
              <a:rPr lang="pt-BR" dirty="0" smtClean="0"/>
              <a:t>Se o viés é alto, precisamos permitir que o modelo seja mais complexo</a:t>
            </a:r>
          </a:p>
          <a:p>
            <a:pPr lvl="1"/>
            <a:r>
              <a:rPr lang="pt-BR" dirty="0" smtClean="0"/>
              <a:t>Se a variância for alta, precisamos reduzir a complexidade do </a:t>
            </a:r>
            <a:r>
              <a:rPr lang="pt-BR" dirty="0" smtClean="0"/>
              <a:t>modelo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Alternativas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Obter mais exemplos de treinamento</a:t>
            </a:r>
          </a:p>
          <a:p>
            <a:r>
              <a:rPr lang="pt-BR" dirty="0" smtClean="0"/>
              <a:t>Experimentar aumentar ou diminuir o conjunto de características.</a:t>
            </a:r>
          </a:p>
          <a:p>
            <a:r>
              <a:rPr lang="pt-BR" dirty="0" smtClean="0"/>
              <a:t>Adicionar características polinomiais</a:t>
            </a:r>
          </a:p>
          <a:p>
            <a:r>
              <a:rPr lang="pt-BR" dirty="0" smtClean="0"/>
              <a:t>Aumentar ou diminuir o valor do parâmetro de regularização.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2787774"/>
            <a:ext cx="196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/>
          <p:cNvGrpSpPr/>
          <p:nvPr/>
        </p:nvGrpSpPr>
        <p:grpSpPr>
          <a:xfrm>
            <a:off x="625343" y="3579862"/>
            <a:ext cx="8256607" cy="1316469"/>
            <a:chOff x="625343" y="3579862"/>
            <a:chExt cx="8256607" cy="1316469"/>
          </a:xfrm>
        </p:grpSpPr>
        <p:sp>
          <p:nvSpPr>
            <p:cNvPr id="6" name="Retângulo 5"/>
            <p:cNvSpPr/>
            <p:nvPr/>
          </p:nvSpPr>
          <p:spPr>
            <a:xfrm>
              <a:off x="625343" y="4496221"/>
              <a:ext cx="81231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De que forma priorizar essas alternativas? Quais as mais (menos) promissoras?</a:t>
              </a:r>
            </a:p>
          </p:txBody>
        </p:sp>
        <p:pic>
          <p:nvPicPr>
            <p:cNvPr id="28674" name="Picture 2" descr="Image result for doub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00392" y="3579862"/>
              <a:ext cx="781558" cy="10203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Abordagem Recomendada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Iniciar com um algoritmo simples que possa ser implementado rapidamente.</a:t>
            </a:r>
          </a:p>
          <a:p>
            <a:r>
              <a:rPr lang="pt-BR" dirty="0" smtClean="0"/>
              <a:t>Desenhar curvas de aprendizado para decidir por mais (menos) dados, mais (menos) características, etc.</a:t>
            </a:r>
          </a:p>
          <a:p>
            <a:r>
              <a:rPr lang="pt-BR" b="1" dirty="0" smtClean="0"/>
              <a:t>Análise de erros</a:t>
            </a:r>
            <a:r>
              <a:rPr lang="pt-BR" dirty="0" smtClean="0"/>
              <a:t>: manualmente verificar os exemplos (no conjunto de validação) nos quais os algoritmo errou.</a:t>
            </a:r>
          </a:p>
          <a:p>
            <a:pPr lvl="1"/>
            <a:r>
              <a:rPr lang="pt-BR" dirty="0" smtClean="0"/>
              <a:t>É possível detectar algum padrão de erro sistemático?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5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Iniciar com um algoritmo </a:t>
            </a:r>
            <a:r>
              <a:rPr lang="pt-BR" dirty="0" smtClean="0"/>
              <a:t>simples...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Image result for early optimization is the root of all e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5" y="1631863"/>
            <a:ext cx="3914800" cy="22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hrow one away anyway fred br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97" y="1676961"/>
            <a:ext cx="36099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Eric Raym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45" y="2764287"/>
            <a:ext cx="2513583" cy="13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5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Importância da avaliação numérica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 desenvolvimento de um algoritmo de aprendizado, é importante ter a possibilidade de atribuir um único valor acerca de sua qualidade.</a:t>
            </a:r>
          </a:p>
          <a:p>
            <a:r>
              <a:rPr lang="pt-BR" dirty="0" smtClean="0"/>
              <a:t>Exemplo - detector de spam:</a:t>
            </a:r>
          </a:p>
          <a:p>
            <a:pPr lvl="1"/>
            <a:r>
              <a:rPr lang="pt-BR" dirty="0" smtClean="0"/>
              <a:t>Com ou sem </a:t>
            </a:r>
            <a:r>
              <a:rPr lang="pt-BR" i="1" dirty="0" err="1" smtClean="0"/>
              <a:t>stemming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Distinguir minúsculas de maiúsculas?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716016" y="3219822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erro de 5</a:t>
            </a:r>
            <a:r>
              <a:rPr lang="pt-BR" sz="16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% </a:t>
            </a:r>
            <a:r>
              <a:rPr lang="pt-BR" sz="16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vs</a:t>
            </a:r>
            <a:r>
              <a:rPr lang="pt-BR" sz="16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3%</a:t>
            </a:r>
            <a:endParaRPr lang="pt-BR" sz="1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4427984" y="3400827"/>
            <a:ext cx="3430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6084168" y="3673356"/>
            <a:ext cx="2319114" cy="338554"/>
            <a:chOff x="3851920" y="3313316"/>
            <a:chExt cx="2319114" cy="338554"/>
          </a:xfrm>
        </p:grpSpPr>
        <p:sp>
          <p:nvSpPr>
            <p:cNvPr id="9" name="Retângulo 8"/>
            <p:cNvSpPr/>
            <p:nvPr/>
          </p:nvSpPr>
          <p:spPr>
            <a:xfrm>
              <a:off x="4226818" y="3313316"/>
              <a:ext cx="19442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erro de 3%</a:t>
              </a:r>
              <a:endParaRPr lang="pt-BR"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Conector de seta reta 9"/>
            <p:cNvCxnSpPr/>
            <p:nvPr/>
          </p:nvCxnSpPr>
          <p:spPr>
            <a:xfrm>
              <a:off x="3851920" y="3494321"/>
              <a:ext cx="3430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99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Classes enviesadas </a:t>
            </a:r>
            <a:r>
              <a:rPr lang="pt-BR" i="1" dirty="0" smtClean="0"/>
              <a:t>(</a:t>
            </a:r>
            <a:r>
              <a:rPr lang="pt-BR" i="1" dirty="0" err="1" smtClean="0"/>
              <a:t>skewed</a:t>
            </a:r>
            <a:r>
              <a:rPr lang="pt-BR" i="1" dirty="0" smtClean="0"/>
              <a:t> classes)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53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Classes enviesadas </a:t>
            </a:r>
            <a:r>
              <a:rPr lang="pt-BR" sz="3600" i="1" dirty="0"/>
              <a:t>(</a:t>
            </a:r>
            <a:r>
              <a:rPr lang="pt-BR" sz="3600" i="1" dirty="0" err="1"/>
              <a:t>skewed</a:t>
            </a:r>
            <a:r>
              <a:rPr lang="pt-BR" sz="3600" i="1" dirty="0"/>
              <a:t> classes)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 contexto da avaliação e diagnóstico de um algoritmo de aprendizado (</a:t>
            </a:r>
            <a:r>
              <a:rPr lang="pt-BR" i="1" dirty="0" smtClean="0"/>
              <a:t>classificação</a:t>
            </a:r>
            <a:r>
              <a:rPr lang="pt-BR" dirty="0" smtClean="0"/>
              <a:t>), há um caso especial que deve ser considerado: aquele em que a distribuição de classes é enviesada.</a:t>
            </a:r>
          </a:p>
          <a:p>
            <a:pPr lvl="1"/>
            <a:r>
              <a:rPr lang="pt-BR" dirty="0" smtClean="0"/>
              <a:t>Desbalanceamento de classes (</a:t>
            </a:r>
            <a:r>
              <a:rPr lang="pt-BR" i="1" dirty="0" err="1" smtClean="0"/>
              <a:t>class</a:t>
            </a:r>
            <a:r>
              <a:rPr lang="pt-BR" i="1" dirty="0" smtClean="0"/>
              <a:t> </a:t>
            </a:r>
            <a:r>
              <a:rPr lang="pt-BR" i="1" dirty="0" err="1" smtClean="0"/>
              <a:t>imbalance</a:t>
            </a:r>
            <a:r>
              <a:rPr lang="pt-BR" i="1" dirty="0" smtClean="0"/>
              <a:t> </a:t>
            </a:r>
            <a:r>
              <a:rPr lang="pt-BR" i="1" dirty="0" err="1" smtClean="0"/>
              <a:t>problem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pic>
        <p:nvPicPr>
          <p:cNvPr id="8194" name="Picture 2" descr="Image result for skewed cl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0981"/>
            <a:ext cx="1427107" cy="114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0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Classes </a:t>
            </a:r>
            <a:r>
              <a:rPr lang="pt-BR" dirty="0" smtClean="0"/>
              <a:t>enviesadas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Problema: treinar um algoritmo de classificação logística para diagnosticar pacientes com câncer.</a:t>
            </a:r>
          </a:p>
          <a:p>
            <a:pPr lvl="1"/>
            <a:r>
              <a:rPr lang="pt-BR" dirty="0" smtClean="0"/>
              <a:t>y=1 </a:t>
            </a:r>
            <a:r>
              <a:rPr lang="pt-BR" dirty="0" smtClean="0">
                <a:sym typeface="Wingdings" panose="05000000000000000000" pitchFamily="2" charset="2"/>
              </a:rPr>
              <a:t> com câncer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y = 0  sem câncer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Considere que 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o algoritmo obteve 99% de acertos (1% de erro) 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0,5% dos pacientes (conjuntos de treino e teste) possuem câncer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Nesse caso, a taxa de acerto não parece tão impressionante!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7934"/>
            <a:ext cx="3663677" cy="7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01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Precisão/</a:t>
            </a:r>
            <a:r>
              <a:rPr lang="pt-BR" dirty="0" err="1" smtClean="0"/>
              <a:t>revocação</a:t>
            </a:r>
            <a:r>
              <a:rPr lang="pt-BR" dirty="0" smtClean="0"/>
              <a:t> (</a:t>
            </a:r>
            <a:r>
              <a:rPr lang="pt-BR" i="1" dirty="0" err="1" smtClean="0"/>
              <a:t>precision</a:t>
            </a:r>
            <a:r>
              <a:rPr lang="pt-BR" i="1" dirty="0" smtClean="0"/>
              <a:t>/recall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Image result for skewed cl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606"/>
            <a:ext cx="3266728" cy="32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248472" y="1851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800" b="1" dirty="0"/>
              <a:t>Precisão</a:t>
            </a:r>
            <a:r>
              <a:rPr lang="pt-BR" sz="1800" dirty="0"/>
              <a:t>: de todos os pacientes que o algoritmo diagnosticou como tendo câncer, qual a proporção que efetivamente possuem câncer?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48472" y="31292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800" b="1" dirty="0"/>
              <a:t>Revocação</a:t>
            </a:r>
            <a:r>
              <a:rPr lang="pt-BR" sz="1800" dirty="0"/>
              <a:t>: de todos os pacientes que efetivamente possuem câncer, qual a proporção que o algoritmo diagnosticou como tendo câncer?</a:t>
            </a:r>
          </a:p>
        </p:txBody>
      </p:sp>
    </p:spTree>
    <p:extLst>
      <p:ext uri="{BB962C8B-B14F-4D97-AF65-F5344CB8AC3E}">
        <p14:creationId xmlns:p14="http://schemas.microsoft.com/office/powerpoint/2010/main" val="178232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Precisão/</a:t>
            </a:r>
            <a:r>
              <a:rPr lang="pt-BR" dirty="0" err="1"/>
              <a:t>revocação</a:t>
            </a:r>
            <a:r>
              <a:rPr lang="pt-BR" dirty="0"/>
              <a:t> (</a:t>
            </a:r>
            <a:r>
              <a:rPr lang="pt-BR" i="1" dirty="0" err="1"/>
              <a:t>precision</a:t>
            </a:r>
            <a:r>
              <a:rPr lang="pt-BR" i="1" dirty="0"/>
              <a:t>/recall</a:t>
            </a:r>
            <a:r>
              <a:rPr lang="pt-BR" dirty="0"/>
              <a:t>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Convenção: no cálculo da </a:t>
            </a:r>
            <a:r>
              <a:rPr lang="pt-BR" dirty="0" err="1" smtClean="0"/>
              <a:t>precição</a:t>
            </a:r>
            <a:r>
              <a:rPr lang="pt-BR" dirty="0" smtClean="0"/>
              <a:t> e da revocação, usamos a convenção de que y=1 corresponde à presença da classe mais rara.</a:t>
            </a:r>
          </a:p>
          <a:p>
            <a:r>
              <a:rPr lang="pt-BR" dirty="0" smtClean="0"/>
              <a:t>Há um </a:t>
            </a:r>
            <a:r>
              <a:rPr lang="pt-BR" i="1" dirty="0" err="1" smtClean="0"/>
              <a:t>tradeoff</a:t>
            </a:r>
            <a:r>
              <a:rPr lang="pt-BR" dirty="0" smtClean="0"/>
              <a:t> entre a precisão e a revocação.</a:t>
            </a:r>
          </a:p>
          <a:p>
            <a:r>
              <a:rPr lang="pt-BR" dirty="0" smtClean="0"/>
              <a:t>Se um algoritmo produz valores relativamente altos tanto da precisão quanto </a:t>
            </a:r>
            <a:r>
              <a:rPr lang="pt-BR" smtClean="0"/>
              <a:t>da revocação</a:t>
            </a:r>
            <a:r>
              <a:rPr lang="pt-BR" dirty="0" smtClean="0"/>
              <a:t>, isso é um indicativo de que ele está bem ajustado.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80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35" y="2281238"/>
            <a:ext cx="7046957" cy="74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28" y="3137520"/>
            <a:ext cx="6388589" cy="6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3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203598"/>
            <a:ext cx="3429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Alternativas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responder à perguntas anteriores, precisamos ter conhecimento de dois assuntos:</a:t>
            </a:r>
          </a:p>
          <a:p>
            <a:pPr lvl="1"/>
            <a:r>
              <a:rPr lang="pt-BR" dirty="0" smtClean="0"/>
              <a:t>De que forma </a:t>
            </a:r>
            <a:r>
              <a:rPr lang="pt-BR" dirty="0" smtClean="0">
                <a:solidFill>
                  <a:srgbClr val="FF0000"/>
                </a:solidFill>
              </a:rPr>
              <a:t>avaliar</a:t>
            </a:r>
            <a:r>
              <a:rPr lang="pt-BR" dirty="0" smtClean="0"/>
              <a:t> o desempenho de algoritmos de AM (e as hipóteses por eles geradas).</a:t>
            </a:r>
          </a:p>
          <a:p>
            <a:pPr lvl="1"/>
            <a:r>
              <a:rPr lang="pt-BR" dirty="0" smtClean="0"/>
              <a:t>Quais são algumas formas de </a:t>
            </a:r>
            <a:r>
              <a:rPr lang="pt-BR" dirty="0" smtClean="0">
                <a:solidFill>
                  <a:srgbClr val="FF0000"/>
                </a:solidFill>
              </a:rPr>
              <a:t>diagnosticar</a:t>
            </a:r>
            <a:r>
              <a:rPr lang="pt-BR" dirty="0" smtClean="0"/>
              <a:t> algoritmos de AM, com o propósito de melhor seu desempenho.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de uma Hipótese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Conjuntos de treinamento e de teste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hipótese pode apresentar um erro de treinamento baixo, mas mesmo assim ser ruim (por conta do sobreajuste)</a:t>
            </a:r>
          </a:p>
          <a:p>
            <a:r>
              <a:rPr lang="pt-BR" dirty="0" smtClean="0"/>
              <a:t>Sendo assim, é adequado avaliar um algoritmo por meio da seguinte divisão do conjunto de pontos: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Conjunto de treinamento</a:t>
            </a:r>
            <a:r>
              <a:rPr lang="pt-BR" dirty="0" smtClean="0"/>
              <a:t> (</a:t>
            </a:r>
            <a:r>
              <a:rPr lang="pt-BR" i="1" dirty="0" smtClean="0"/>
              <a:t>training set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Conjunto de teste</a:t>
            </a:r>
            <a:r>
              <a:rPr lang="pt-BR" dirty="0" smtClean="0"/>
              <a:t> (</a:t>
            </a:r>
            <a:r>
              <a:rPr lang="pt-BR" i="1" dirty="0" err="1" smtClean="0"/>
              <a:t>test</a:t>
            </a:r>
            <a:r>
              <a:rPr lang="pt-BR" i="1" dirty="0" smtClean="0"/>
              <a:t> set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Conjuntos de treinamento e de teste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Uma proporção tipicamente utilizada é alocar (</a:t>
            </a:r>
            <a:r>
              <a:rPr lang="pt-BR" u="sng" dirty="0" smtClean="0"/>
              <a:t>de forma aleatória</a:t>
            </a:r>
            <a:r>
              <a:rPr lang="pt-BR" dirty="0" smtClean="0"/>
              <a:t>) 70% dos dados ao conjunto de treinamento e 30% para o conjunto de testes.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16064</TotalTime>
  <Words>2167</Words>
  <Application>Microsoft Macintosh PowerPoint</Application>
  <PresentationFormat>On-screen Show (16:9)</PresentationFormat>
  <Paragraphs>293</Paragraphs>
  <Slides>59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Mediano</vt:lpstr>
      <vt:lpstr>Refinamento de Algoritmos de Aprendizado de Máquina</vt:lpstr>
      <vt:lpstr>Créditos</vt:lpstr>
      <vt:lpstr>Visão Geral</vt:lpstr>
      <vt:lpstr>Motivação</vt:lpstr>
      <vt:lpstr>Alternativas</vt:lpstr>
      <vt:lpstr>Alternativas (cont.)</vt:lpstr>
      <vt:lpstr>Avaliação de uma Hipótese</vt:lpstr>
      <vt:lpstr>Conjuntos de treinamento e de teste</vt:lpstr>
      <vt:lpstr>Conjuntos de treinamento e de teste</vt:lpstr>
      <vt:lpstr>Notação</vt:lpstr>
      <vt:lpstr>Procedimento de aprendizado (regressão linear)</vt:lpstr>
      <vt:lpstr>Procedimento de aprendizado (regressão logística)</vt:lpstr>
      <vt:lpstr>Procedimento de aprendizado (regressão logística)</vt:lpstr>
      <vt:lpstr>Seleção de Modelo (Model Selection)</vt:lpstr>
      <vt:lpstr>Seleção de Modelo (model selection)</vt:lpstr>
      <vt:lpstr>Seleção de Modelo (model selection)</vt:lpstr>
      <vt:lpstr>Seleção de modelo - exemplo</vt:lpstr>
      <vt:lpstr>Seleção de modelo – exemplo (cont.)</vt:lpstr>
      <vt:lpstr>Seleção de modelo – exemplo (cont.)</vt:lpstr>
      <vt:lpstr>Seleção de modelo – exemplo (cont.)</vt:lpstr>
      <vt:lpstr>Treino/validação/teste</vt:lpstr>
      <vt:lpstr>Treino/validação/teste – tipos de erro</vt:lpstr>
      <vt:lpstr>Seleção de modelo – exemplo (cont.)</vt:lpstr>
      <vt:lpstr>Procedimento geral</vt:lpstr>
      <vt:lpstr>Viés e Variância</vt:lpstr>
      <vt:lpstr>Viés e variância</vt:lpstr>
      <vt:lpstr>Viés/variância</vt:lpstr>
      <vt:lpstr>Exemplo – regressão polinomial</vt:lpstr>
      <vt:lpstr>Exemplo – regressão polinomial (cont.)</vt:lpstr>
      <vt:lpstr>Exemplo – regressão polinomial (cont.)</vt:lpstr>
      <vt:lpstr>Regularização vs Viés/Variância</vt:lpstr>
      <vt:lpstr>Regularização vs Viés/Variância</vt:lpstr>
      <vt:lpstr>Seleção de um valor para</vt:lpstr>
      <vt:lpstr>Seleção de um valor para     (cont.)</vt:lpstr>
      <vt:lpstr>Seleção de um valor para     (cont.)</vt:lpstr>
      <vt:lpstr>Seleção de um valor para     (cont.)</vt:lpstr>
      <vt:lpstr>Viés/variância como função de </vt:lpstr>
      <vt:lpstr>Curvas de Aprendizado (Learning Curves)</vt:lpstr>
      <vt:lpstr>Curvas de Aprendizado</vt:lpstr>
      <vt:lpstr>Curvas de aprendizado – ideal</vt:lpstr>
      <vt:lpstr>Curvas de aprendizado – viés alto</vt:lpstr>
      <vt:lpstr>Curvas de aprendizado – variância alta</vt:lpstr>
      <vt:lpstr>Curvas de aprendizado – viés e variância</vt:lpstr>
      <vt:lpstr>Diagnóstico de um algoritmo de AM</vt:lpstr>
      <vt:lpstr>Diagnóstico de um algoritmo de AM</vt:lpstr>
      <vt:lpstr>Diagnóstico de um algoritmo de AM</vt:lpstr>
      <vt:lpstr>Diagnóstico de um algoritmo de AM</vt:lpstr>
      <vt:lpstr>Análise de Erros</vt:lpstr>
      <vt:lpstr>Análise de Erros</vt:lpstr>
      <vt:lpstr>Abordagem Recomendada</vt:lpstr>
      <vt:lpstr>Iniciar com um algoritmo simples...</vt:lpstr>
      <vt:lpstr>Importância da avaliação numérica</vt:lpstr>
      <vt:lpstr>Classes enviesadas (skewed classes)</vt:lpstr>
      <vt:lpstr>Classes enviesadas (skewed classes)</vt:lpstr>
      <vt:lpstr>Classes enviesadas - exemplo</vt:lpstr>
      <vt:lpstr>Precisão/revocação (precision/recall)</vt:lpstr>
      <vt:lpstr>Precisão/revocação (precision/recall)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 Bezerra</cp:lastModifiedBy>
  <cp:revision>1224</cp:revision>
  <dcterms:modified xsi:type="dcterms:W3CDTF">2017-09-19T16:58:05Z</dcterms:modified>
</cp:coreProperties>
</file>