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56" r:id="rId2"/>
    <p:sldId id="537" r:id="rId3"/>
    <p:sldId id="616" r:id="rId4"/>
    <p:sldId id="492" r:id="rId5"/>
    <p:sldId id="534" r:id="rId6"/>
    <p:sldId id="591" r:id="rId7"/>
    <p:sldId id="592" r:id="rId8"/>
    <p:sldId id="593" r:id="rId9"/>
    <p:sldId id="620" r:id="rId10"/>
    <p:sldId id="617" r:id="rId11"/>
    <p:sldId id="618" r:id="rId12"/>
    <p:sldId id="619" r:id="rId13"/>
    <p:sldId id="615" r:id="rId14"/>
    <p:sldId id="614" r:id="rId15"/>
    <p:sldId id="595" r:id="rId16"/>
    <p:sldId id="541" r:id="rId17"/>
    <p:sldId id="590" r:id="rId18"/>
    <p:sldId id="588" r:id="rId19"/>
    <p:sldId id="609" r:id="rId20"/>
    <p:sldId id="623" r:id="rId21"/>
    <p:sldId id="624" r:id="rId22"/>
    <p:sldId id="587" r:id="rId23"/>
    <p:sldId id="621" r:id="rId24"/>
    <p:sldId id="622" r:id="rId25"/>
    <p:sldId id="625" r:id="rId26"/>
    <p:sldId id="626" r:id="rId27"/>
    <p:sldId id="601" r:id="rId28"/>
    <p:sldId id="599" r:id="rId29"/>
    <p:sldId id="602" r:id="rId30"/>
    <p:sldId id="605" r:id="rId31"/>
    <p:sldId id="600" r:id="rId32"/>
    <p:sldId id="606" r:id="rId33"/>
    <p:sldId id="603" r:id="rId34"/>
    <p:sldId id="604" r:id="rId35"/>
    <p:sldId id="613" r:id="rId36"/>
    <p:sldId id="607" r:id="rId37"/>
    <p:sldId id="608" r:id="rId38"/>
    <p:sldId id="611" r:id="rId39"/>
    <p:sldId id="612" r:id="rId4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101" autoAdjust="0"/>
  </p:normalViewPr>
  <p:slideViewPr>
    <p:cSldViewPr>
      <p:cViewPr varScale="1">
        <p:scale>
          <a:sx n="75" d="100"/>
          <a:sy n="75" d="100"/>
        </p:scale>
        <p:origin x="-1200" y="-96"/>
      </p:cViewPr>
      <p:guideLst>
        <p:guide orient="horz" pos="162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19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6E79F9-D76C-48DB-9FB3-E40358910F4E}" type="datetimeFigureOut">
              <a:rPr lang="pt-BR" smtClean="0"/>
              <a:pPr/>
              <a:t>12/09/17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1F0E6-28D8-4801-829A-D04489AC02DC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7889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41652065"/>
      </p:ext>
    </p:extLst>
  </p:cSld>
  <p:clrMap bg1="lt1" tx1="dk1" bg2="dk2" tx2="lt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https://stats.stackexchange.com/questions/153605/no-regularisation-term-for-bias-unit-in-neural-network</a:t>
            </a:r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Fonte da figura: https://shapeofdata.wordpress.com/2013/03/26/general-regression-and-</a:t>
            </a:r>
            <a:r>
              <a:rPr lang="pt-BR" dirty="0" err="1" smtClean="0"/>
              <a:t>over-fitting</a:t>
            </a:r>
            <a:r>
              <a:rPr lang="pt-BR" dirty="0" smtClean="0"/>
              <a:t>/</a:t>
            </a:r>
          </a:p>
          <a:p>
            <a:endParaRPr lang="pt-BR" dirty="0" smtClean="0"/>
          </a:p>
          <a:p>
            <a:r>
              <a:rPr lang="pt-BR" dirty="0" smtClean="0"/>
              <a:t>Significado de temperança: </a:t>
            </a:r>
            <a:r>
              <a:rPr lang="hr-HR" dirty="0" smtClean="0"/>
              <a:t>https://www.dicio.com.br/temperanca/</a:t>
            </a:r>
            <a:endParaRPr lang="pt-B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Exemplo no contexto da regressão polinomial</a:t>
            </a:r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http://scikit-learn.org/stable/auto_examples/model_selection/plot_underfitting_overfitting.html</a:t>
            </a:r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Intuição</a:t>
            </a:r>
            <a:r>
              <a:rPr lang="pt-BR" baseline="0" dirty="0" smtClean="0"/>
              <a:t> sobre a regularização (no contexto da regressão polinomial)</a:t>
            </a:r>
          </a:p>
          <a:p>
            <a:endParaRPr lang="pt-BR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Embora</a:t>
            </a:r>
            <a:r>
              <a:rPr lang="pt-BR" baseline="0" dirty="0" smtClean="0"/>
              <a:t> apresentada aqui no contexto da função de custo da regressão logística, essa terminologia é usada de forma geral.</a:t>
            </a:r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https://www.quora.com/profile/Quoc-Le-3</a:t>
            </a:r>
          </a:p>
          <a:p>
            <a:endParaRPr lang="pt-BR" sz="20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  <a:noFill/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dirty="0" smtClean="0"/>
              <a:t>Clique para editar o estilo do subtítulo mestre</a:t>
            </a:r>
            <a:endParaRPr kumimoji="0" lang="en-US" dirty="0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pPr eaLnBrk="1" latinLnBrk="0" hangingPunct="1"/>
            <a:endParaRPr lang="en-US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4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4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6.png"/><Relationship Id="rId3" Type="http://schemas.openxmlformats.org/officeDocument/2006/relationships/image" Target="../media/image37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7.png"/><Relationship Id="rId3" Type="http://schemas.openxmlformats.org/officeDocument/2006/relationships/image" Target="../media/image35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369350" y="323475"/>
            <a:ext cx="8520599" cy="1705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pt-BR" dirty="0" smtClean="0"/>
              <a:t>Regularização</a:t>
            </a:r>
            <a:endParaRPr lang="en" dirty="0">
              <a:solidFill>
                <a:srgbClr val="00997D"/>
              </a:solidFill>
            </a:endParaRPr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1763688" y="2242218"/>
            <a:ext cx="5112121" cy="184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200" dirty="0" smtClean="0">
                <a:solidFill>
                  <a:schemeClr val="tx1"/>
                </a:solidFill>
              </a:rPr>
              <a:t> Prof. Eduardo Bezerra</a:t>
            </a:r>
          </a:p>
          <a:p>
            <a:pPr algn="ctr" rtl="0">
              <a:spcBef>
                <a:spcPts val="0"/>
              </a:spcBef>
              <a:buNone/>
            </a:pPr>
            <a:r>
              <a:rPr lang="en" sz="3200" dirty="0" smtClean="0">
                <a:solidFill>
                  <a:schemeClr val="tx1"/>
                </a:solidFill>
              </a:rPr>
              <a:t>(CEFET/RJ)</a:t>
            </a:r>
            <a:endParaRPr lang="en" sz="3200" dirty="0">
              <a:solidFill>
                <a:schemeClr val="tx1"/>
              </a:solidFill>
            </a:endParaRPr>
          </a:p>
          <a:p>
            <a:pPr algn="ctr" rtl="0">
              <a:spcBef>
                <a:spcPts val="0"/>
              </a:spcBef>
              <a:buNone/>
            </a:pPr>
            <a:r>
              <a:rPr lang="en" sz="2400" dirty="0" smtClean="0">
                <a:solidFill>
                  <a:schemeClr val="tx1"/>
                </a:solidFill>
              </a:rPr>
              <a:t>ebezerra@cefet-rj.br</a:t>
            </a:r>
            <a:endParaRPr sz="3200" dirty="0">
              <a:solidFill>
                <a:schemeClr val="tx1"/>
              </a:solidFill>
            </a:endParaRPr>
          </a:p>
        </p:txBody>
      </p:sp>
      <p:pic>
        <p:nvPicPr>
          <p:cNvPr id="24578" name="Picture 2" descr="https://assets.bwbx.io/images/users/iqjWHBFdfxIU/i64kX6gcsh2U/v0/1000x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5810" y="2643758"/>
            <a:ext cx="2590686" cy="1725397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Complexidade de um Modelo </a:t>
            </a:r>
            <a:r>
              <a:rPr lang="pt-BR" sz="2000" i="1" dirty="0" smtClean="0"/>
              <a:t>(</a:t>
            </a:r>
            <a:r>
              <a:rPr lang="pt-BR" sz="2000" i="1" dirty="0" err="1" smtClean="0"/>
              <a:t>model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complexity</a:t>
            </a:r>
            <a:r>
              <a:rPr lang="pt-BR" sz="2000" i="1" dirty="0" smtClean="0"/>
              <a:t>)</a:t>
            </a:r>
            <a:endParaRPr lang="pt-BR" i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10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Em AM, a complexidade de um modelo de aprendizado diz respeito à quantidade de parâmetros </a:t>
            </a:r>
            <a:r>
              <a:rPr lang="pt-BR" u="sng" dirty="0" smtClean="0"/>
              <a:t>livres</a:t>
            </a:r>
            <a:r>
              <a:rPr lang="pt-BR" dirty="0" smtClean="0"/>
              <a:t> que ele utilizada.</a:t>
            </a:r>
          </a:p>
          <a:p>
            <a:r>
              <a:rPr lang="pt-BR" dirty="0" smtClean="0"/>
              <a:t>Entretanto, podem ser definidas restrições sobre os parâmetros, o que diminui a complexidade do modelo </a:t>
            </a:r>
            <a:r>
              <a:rPr lang="pt-BR" dirty="0"/>
              <a:t>(mais sobre isso adiante)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4768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Complexidade de um Modelo </a:t>
            </a:r>
            <a:r>
              <a:rPr lang="pt-BR" sz="2000" i="1" dirty="0" smtClean="0"/>
              <a:t>(</a:t>
            </a:r>
            <a:r>
              <a:rPr lang="pt-BR" sz="2000" i="1" dirty="0" err="1" smtClean="0"/>
              <a:t>model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complexity</a:t>
            </a:r>
            <a:r>
              <a:rPr lang="pt-BR" sz="2000" i="1" dirty="0" smtClean="0"/>
              <a:t>)</a:t>
            </a:r>
            <a:endParaRPr lang="pt-BR" i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11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Um modelo </a:t>
            </a:r>
            <a:r>
              <a:rPr lang="pt-BR" dirty="0">
                <a:solidFill>
                  <a:srgbClr val="FF0000"/>
                </a:solidFill>
              </a:rPr>
              <a:t>muito</a:t>
            </a:r>
            <a:r>
              <a:rPr lang="pt-BR" dirty="0"/>
              <a:t> </a:t>
            </a:r>
            <a:r>
              <a:rPr lang="pt-BR" dirty="0">
                <a:solidFill>
                  <a:srgbClr val="FF0000"/>
                </a:solidFill>
              </a:rPr>
              <a:t>complexo</a:t>
            </a:r>
            <a:r>
              <a:rPr lang="pt-BR" dirty="0"/>
              <a:t> quando é formado por tantos parâmetros que o modelo “memoriza” todos os dados de treinamento, </a:t>
            </a:r>
          </a:p>
          <a:p>
            <a:pPr lvl="1"/>
            <a:r>
              <a:rPr lang="pt-BR" dirty="0"/>
              <a:t>não apenas os </a:t>
            </a:r>
            <a:r>
              <a:rPr lang="pt-BR" u="sng" dirty="0"/>
              <a:t>sinais</a:t>
            </a:r>
            <a:r>
              <a:rPr lang="pt-BR" dirty="0"/>
              <a:t>, mas também o </a:t>
            </a:r>
            <a:r>
              <a:rPr lang="pt-BR" u="sng" dirty="0"/>
              <a:t>ruído</a:t>
            </a:r>
            <a:r>
              <a:rPr lang="pt-BR" dirty="0"/>
              <a:t> aleatório, os erros e todas as características específicas da amostra. </a:t>
            </a:r>
          </a:p>
          <a:p>
            <a:r>
              <a:rPr lang="pt-BR" dirty="0" smtClean="0"/>
              <a:t>Um modelo </a:t>
            </a:r>
            <a:r>
              <a:rPr lang="pt-BR" dirty="0" smtClean="0">
                <a:solidFill>
                  <a:srgbClr val="FF0000"/>
                </a:solidFill>
              </a:rPr>
              <a:t>muito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FF0000"/>
                </a:solidFill>
              </a:rPr>
              <a:t>simples</a:t>
            </a:r>
            <a:r>
              <a:rPr lang="pt-BR" dirty="0" smtClean="0"/>
              <a:t> é formado por uma quantidade </a:t>
            </a:r>
            <a:r>
              <a:rPr lang="pt-BR" u="sng" dirty="0" smtClean="0"/>
              <a:t>insuficiente</a:t>
            </a:r>
            <a:r>
              <a:rPr lang="pt-BR" dirty="0" smtClean="0"/>
              <a:t> de parâmetros que não permitem que ele apreenda a tendência subjacente nos dados.</a:t>
            </a:r>
          </a:p>
        </p:txBody>
      </p:sp>
    </p:spTree>
    <p:extLst>
      <p:ext uri="{BB962C8B-B14F-4D97-AF65-F5344CB8AC3E}">
        <p14:creationId xmlns:p14="http://schemas.microsoft.com/office/powerpoint/2010/main" val="3634239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Superajuste e subajuste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12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A complexidade inadequada pode levar a um de dois fenômenos, ambos indesejados:</a:t>
            </a:r>
          </a:p>
          <a:p>
            <a:pPr lvl="1"/>
            <a:r>
              <a:rPr lang="en-US" dirty="0" smtClean="0"/>
              <a:t>Su</a:t>
            </a:r>
            <a:r>
              <a:rPr lang="pt-BR" dirty="0" err="1" smtClean="0"/>
              <a:t>bajuste</a:t>
            </a:r>
            <a:r>
              <a:rPr lang="pt-BR" dirty="0" smtClean="0"/>
              <a:t> </a:t>
            </a:r>
            <a:r>
              <a:rPr lang="pt-BR" dirty="0"/>
              <a:t>(</a:t>
            </a:r>
            <a:r>
              <a:rPr lang="pt-BR" i="1" dirty="0"/>
              <a:t>underfitting</a:t>
            </a:r>
            <a:r>
              <a:rPr lang="pt-BR" dirty="0"/>
              <a:t>)</a:t>
            </a:r>
          </a:p>
          <a:p>
            <a:pPr lvl="1"/>
            <a:r>
              <a:rPr lang="en-US" dirty="0"/>
              <a:t>S</a:t>
            </a:r>
            <a:r>
              <a:rPr lang="pt-BR" dirty="0"/>
              <a:t>uperajuste (</a:t>
            </a:r>
            <a:r>
              <a:rPr lang="pt-BR" i="1" dirty="0"/>
              <a:t>overfitting</a:t>
            </a:r>
            <a:r>
              <a:rPr lang="pt-BR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565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Superajuste (</a:t>
            </a:r>
            <a:r>
              <a:rPr lang="pt-BR" i="1" dirty="0"/>
              <a:t>overfitting</a:t>
            </a:r>
            <a:r>
              <a:rPr lang="pt-BR" dirty="0"/>
              <a:t>)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13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</a:t>
            </a:r>
            <a:r>
              <a:rPr lang="pt-BR" dirty="0" smtClean="0">
                <a:solidFill>
                  <a:srgbClr val="FF0000"/>
                </a:solidFill>
              </a:rPr>
              <a:t>superajuste</a:t>
            </a:r>
            <a:r>
              <a:rPr lang="pt-BR" dirty="0" smtClean="0"/>
              <a:t> é causado por uma hipótese que se adapta aos dados disponíveis, mas não generaliza bem para (prever em) novos dados. </a:t>
            </a:r>
          </a:p>
          <a:p>
            <a:pPr lvl="1"/>
            <a:r>
              <a:rPr lang="pt-BR" dirty="0" smtClean="0"/>
              <a:t>Geralmente é causado por uma função complicada que cria muitas curvas desnecessárias e ângulos não relacionados à população da qual os dados de treinamento vieram.</a:t>
            </a:r>
          </a:p>
        </p:txBody>
      </p:sp>
    </p:spTree>
    <p:extLst>
      <p:ext uri="{BB962C8B-B14F-4D97-AF65-F5344CB8AC3E}">
        <p14:creationId xmlns:p14="http://schemas.microsoft.com/office/powerpoint/2010/main" val="1139831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Subajuste (</a:t>
            </a:r>
            <a:r>
              <a:rPr lang="pt-BR" i="1" dirty="0"/>
              <a:t>underfitting</a:t>
            </a:r>
            <a:r>
              <a:rPr lang="pt-BR" dirty="0"/>
              <a:t>) 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14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mtClean="0"/>
              <a:t>O </a:t>
            </a:r>
            <a:r>
              <a:rPr lang="pt-BR" smtClean="0">
                <a:solidFill>
                  <a:srgbClr val="FF0000"/>
                </a:solidFill>
              </a:rPr>
              <a:t>subajuste</a:t>
            </a:r>
            <a:r>
              <a:rPr lang="pt-BR" smtClean="0"/>
              <a:t> ocorre quando a forma da hipótese mapeia mal a tendência dos dados. </a:t>
            </a:r>
          </a:p>
          <a:p>
            <a:pPr lvl="1"/>
            <a:r>
              <a:rPr lang="pt-BR" smtClean="0"/>
              <a:t>Geralmente é causada por uma função que é muito simples ou usa poucas características. </a:t>
            </a:r>
          </a:p>
        </p:txBody>
      </p:sp>
    </p:spTree>
    <p:extLst>
      <p:ext uri="{BB962C8B-B14F-4D97-AF65-F5344CB8AC3E}">
        <p14:creationId xmlns:p14="http://schemas.microsoft.com/office/powerpoint/2010/main" val="1650043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Superajuste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/>
              <a:t>subajuste</a:t>
            </a:r>
            <a:endParaRPr lang="pt-BR" i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15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 figura a seguir apresenta diferentes modelos, cada um com seu </a:t>
            </a:r>
            <a:r>
              <a:rPr lang="pt-BR" dirty="0" smtClean="0">
                <a:solidFill>
                  <a:srgbClr val="FF0000"/>
                </a:solidFill>
              </a:rPr>
              <a:t>erro empírico</a:t>
            </a:r>
            <a:r>
              <a:rPr lang="pt-BR" dirty="0" smtClean="0"/>
              <a:t> correspondente.</a:t>
            </a:r>
            <a:endParaRPr lang="pt-BR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560" y="2690129"/>
            <a:ext cx="8172399" cy="1465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Superajuste </a:t>
            </a:r>
            <a:r>
              <a:rPr lang="pt-BR" dirty="0" err="1" smtClean="0"/>
              <a:t>vs</a:t>
            </a:r>
            <a:r>
              <a:rPr lang="pt-BR" dirty="0" smtClean="0"/>
              <a:t> </a:t>
            </a:r>
            <a:r>
              <a:rPr lang="pt-BR" dirty="0" err="1" smtClean="0"/>
              <a:t>subajuste</a:t>
            </a:r>
            <a:r>
              <a:rPr lang="pt-BR" dirty="0" smtClean="0"/>
              <a:t> - exemplo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16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99" y="3252249"/>
            <a:ext cx="7272809" cy="1695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19522" y="1215350"/>
            <a:ext cx="7656934" cy="1932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Superajuste </a:t>
            </a:r>
            <a:r>
              <a:rPr lang="pt-BR" dirty="0" err="1"/>
              <a:t>vs</a:t>
            </a:r>
            <a:r>
              <a:rPr lang="pt-BR" dirty="0"/>
              <a:t> </a:t>
            </a:r>
            <a:r>
              <a:rPr lang="pt-BR" dirty="0" err="1"/>
              <a:t>subajuste</a:t>
            </a:r>
            <a:r>
              <a:rPr lang="pt-BR" dirty="0"/>
              <a:t> - exemplo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17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 descr="http://docs.aws.amazon.com/machine-learning/latest/dg/images/mlconcepts_image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576" y="1779662"/>
            <a:ext cx="7865870" cy="2376264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>
            <a:off x="35496" y="4845809"/>
            <a:ext cx="595840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 smtClean="0"/>
              <a:t>Fonte: http://docs.aws.amazon.com/machine-learning/latest/dg/</a:t>
            </a:r>
            <a:r>
              <a:rPr lang="pt-BR" sz="1000" dirty="0" err="1" smtClean="0"/>
              <a:t>model</a:t>
            </a:r>
            <a:r>
              <a:rPr lang="pt-BR" sz="1000" dirty="0" smtClean="0"/>
              <a:t>-</a:t>
            </a:r>
            <a:r>
              <a:rPr lang="pt-BR" sz="1000" dirty="0" err="1" smtClean="0"/>
              <a:t>fit</a:t>
            </a:r>
            <a:r>
              <a:rPr lang="pt-BR" sz="1000" dirty="0" smtClean="0"/>
              <a:t>-underfitting-</a:t>
            </a:r>
            <a:r>
              <a:rPr lang="pt-BR" sz="1000" dirty="0" err="1" smtClean="0"/>
              <a:t>vs</a:t>
            </a:r>
            <a:r>
              <a:rPr lang="pt-BR" sz="1000" dirty="0" smtClean="0"/>
              <a:t>-</a:t>
            </a:r>
            <a:r>
              <a:rPr lang="pt-BR" sz="1000" dirty="0" err="1" smtClean="0"/>
              <a:t>overfitting.html</a:t>
            </a:r>
            <a:endParaRPr lang="pt-BR" sz="1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Soluções para o superajuste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18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 smtClean="0"/>
              <a:t>1) Reduzir o número de características</a:t>
            </a:r>
          </a:p>
          <a:p>
            <a:pPr lvl="1"/>
            <a:r>
              <a:rPr lang="pt-BR" dirty="0" smtClean="0"/>
              <a:t>Selecionar manualmente quais características manter.</a:t>
            </a:r>
          </a:p>
          <a:p>
            <a:pPr lvl="1"/>
            <a:r>
              <a:rPr lang="pt-BR" dirty="0" smtClean="0"/>
              <a:t>Usar um algoritmo de seleção de modelo (</a:t>
            </a:r>
            <a:r>
              <a:rPr lang="pt-BR" i="1" dirty="0" err="1" smtClean="0"/>
              <a:t>model</a:t>
            </a:r>
            <a:r>
              <a:rPr lang="pt-BR" i="1" dirty="0" smtClean="0"/>
              <a:t> </a:t>
            </a:r>
            <a:r>
              <a:rPr lang="pt-BR" i="1" dirty="0" err="1" smtClean="0"/>
              <a:t>selection</a:t>
            </a:r>
            <a:r>
              <a:rPr lang="pt-BR" dirty="0" smtClean="0"/>
              <a:t>); mais adiante no curso.</a:t>
            </a:r>
          </a:p>
          <a:p>
            <a:pPr marL="0" indent="0">
              <a:buNone/>
            </a:pPr>
            <a:r>
              <a:rPr lang="pt-BR" dirty="0" smtClean="0"/>
              <a:t>2) </a:t>
            </a:r>
            <a:r>
              <a:rPr lang="pt-BR" dirty="0" smtClean="0">
                <a:solidFill>
                  <a:srgbClr val="FF0000"/>
                </a:solidFill>
              </a:rPr>
              <a:t>Regularização</a:t>
            </a:r>
          </a:p>
          <a:p>
            <a:pPr lvl="1"/>
            <a:r>
              <a:rPr lang="pt-BR" dirty="0" smtClean="0"/>
              <a:t>Manter todas as características, mas reduzir a magnitude dos parâmetros           .</a:t>
            </a:r>
          </a:p>
          <a:p>
            <a:pPr lvl="1"/>
            <a:r>
              <a:rPr lang="pt-BR" dirty="0" smtClean="0"/>
              <a:t>A regularização funciona bem quando temos muitas características úteis.</a:t>
            </a:r>
            <a:endParaRPr lang="pt-B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6872" y="3406513"/>
            <a:ext cx="853628" cy="286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Regularização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19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Créditos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612648" y="1200150"/>
            <a:ext cx="8153400" cy="3371850"/>
          </a:xfrm>
        </p:spPr>
        <p:txBody>
          <a:bodyPr>
            <a:normAutofit/>
          </a:bodyPr>
          <a:lstStyle/>
          <a:p>
            <a:r>
              <a:rPr lang="de-DE" dirty="0" smtClean="0"/>
              <a:t>Essa apresentação utiliza material do curso a seguir, de autoria do prof. Andrew Ng:</a:t>
            </a:r>
          </a:p>
          <a:p>
            <a:pPr lvl="1"/>
            <a:r>
              <a:rPr lang="de-DE" dirty="0" smtClean="0"/>
              <a:t>CS229: </a:t>
            </a:r>
            <a:r>
              <a:rPr lang="de-DE" dirty="0" err="1" smtClean="0"/>
              <a:t>Machine</a:t>
            </a:r>
            <a:r>
              <a:rPr lang="de-DE" dirty="0" smtClean="0"/>
              <a:t> Learning</a:t>
            </a:r>
            <a:endParaRPr lang="de-DE" dirty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http://cs229</a:t>
            </a:r>
            <a:r>
              <a:rPr lang="en-US" dirty="0">
                <a:solidFill>
                  <a:srgbClr val="FF0000"/>
                </a:solidFill>
              </a:rPr>
              <a:t>.stanford.edu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</a:p>
        </p:txBody>
      </p:sp>
      <p:pic>
        <p:nvPicPr>
          <p:cNvPr id="6" name="Picture 2" descr="https://d3njjcbhbojbot.cloudfront.net/api/utilities/v1/imageproxy/https:/coursera-instructor-photos.s3.amazonaws.com/2a/6192a04f1311e7ba12057425631cbc/AndrewNg-Headshot.jpg?auto=fit&amp;dpr=1&amp;w=40&amp;h=40&amp;fit=cr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378" y="2139702"/>
            <a:ext cx="720078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Regularização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20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 regularização </a:t>
            </a:r>
            <a:r>
              <a:rPr lang="pt-BR" dirty="0" smtClean="0">
                <a:solidFill>
                  <a:srgbClr val="FF0000"/>
                </a:solidFill>
              </a:rPr>
              <a:t>penaliza</a:t>
            </a:r>
            <a:r>
              <a:rPr lang="pt-BR" dirty="0" smtClean="0"/>
              <a:t> explicações complexas ou extremas dos dados, mesmo que se encaixem no que melhor se observou (nos dados). </a:t>
            </a:r>
          </a:p>
          <a:p>
            <a:pPr lvl="1"/>
            <a:r>
              <a:rPr lang="pt-BR" dirty="0" smtClean="0"/>
              <a:t>A ideia é que tais explicações não são susceptíveis de generalizar bem para o futuro; </a:t>
            </a:r>
          </a:p>
          <a:p>
            <a:pPr lvl="1"/>
            <a:r>
              <a:rPr lang="pt-BR" dirty="0"/>
              <a:t>E</a:t>
            </a:r>
            <a:r>
              <a:rPr lang="pt-BR" dirty="0" smtClean="0"/>
              <a:t>las podem explicar alguns pontos de dados do passado, mas isso pode ser apenas por causa de particularidades da amostra.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Regularização </a:t>
            </a:r>
            <a:r>
              <a:rPr lang="pt-BR" dirty="0" err="1" smtClean="0"/>
              <a:t>vs</a:t>
            </a:r>
            <a:r>
              <a:rPr lang="pt-BR" dirty="0" smtClean="0"/>
              <a:t> superajuste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21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 regularização penaliza a complexidade, mesmo que isso signifique escolher uma hipótese menos precisa de acordo com os dados de treinamento.</a:t>
            </a:r>
          </a:p>
          <a:p>
            <a:r>
              <a:rPr lang="pt-BR" dirty="0" smtClean="0"/>
              <a:t>Útil para combater o </a:t>
            </a:r>
            <a:r>
              <a:rPr lang="pt-BR" dirty="0" smtClean="0">
                <a:solidFill>
                  <a:srgbClr val="FF0000"/>
                </a:solidFill>
              </a:rPr>
              <a:t>superajuste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Regularização - intuição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22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531840"/>
          </a:xfrm>
        </p:spPr>
        <p:txBody>
          <a:bodyPr>
            <a:normAutofit fontScale="85000" lnSpcReduction="20000"/>
          </a:bodyPr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Suponha que desejemos fazer com que a hipótese à direita se aproxime mais de uma forma quadrática...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33488" y="1357313"/>
            <a:ext cx="66770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69906" y="1415212"/>
            <a:ext cx="23622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33734" y="1296154"/>
            <a:ext cx="25717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Regularização - intuição (cont.)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23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Para isso, devemos </a:t>
            </a:r>
            <a:r>
              <a:rPr lang="pt-BR" dirty="0" smtClean="0">
                <a:solidFill>
                  <a:srgbClr val="FF0000"/>
                </a:solidFill>
              </a:rPr>
              <a:t>reduzir</a:t>
            </a:r>
            <a:r>
              <a:rPr lang="pt-BR" dirty="0" smtClean="0"/>
              <a:t> a influência dos termos a seguir:        e       .</a:t>
            </a:r>
          </a:p>
          <a:p>
            <a:r>
              <a:rPr lang="pt-BR" dirty="0" smtClean="0"/>
              <a:t> Isso pode ser feito por meio de uma modificação na função de custo: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98656" y="1697380"/>
            <a:ext cx="740653" cy="46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06768" y="1666557"/>
            <a:ext cx="648072" cy="47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63688" y="3219822"/>
            <a:ext cx="60388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Regularização - intuição (cont.)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24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efeito é uma suavização da hipótese original.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67075" y="1867644"/>
            <a:ext cx="26098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688" y="4083918"/>
            <a:ext cx="60388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4288" y="2427734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Regularização – ideia geral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25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Agora, suponha que (e.g., em um problema de regressão) tenhamos, e.g., 100 características.</a:t>
            </a:r>
          </a:p>
          <a:p>
            <a:r>
              <a:rPr lang="pt-BR" dirty="0" smtClean="0"/>
              <a:t>Neste caso, não temos como visualizar a hipótese para saber que parâmetros penalizar. </a:t>
            </a:r>
          </a:p>
          <a:p>
            <a:r>
              <a:rPr lang="pt-BR" dirty="0" smtClean="0"/>
              <a:t>Sendo assim, usamos a seguinte expressão para a função de custo:</a:t>
            </a:r>
            <a:endParaRPr lang="pt-BR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3092" y="4137248"/>
            <a:ext cx="4239148" cy="81076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Regularização – terminologia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26</a:t>
            </a:fld>
            <a:endParaRPr lang="en" sz="1000">
              <a:solidFill>
                <a:schemeClr val="dk2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5656" y="1491630"/>
            <a:ext cx="5745144" cy="109879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3728" y="3613397"/>
            <a:ext cx="936104" cy="874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71800" y="3003798"/>
            <a:ext cx="266483" cy="341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3134919" y="3003798"/>
            <a:ext cx="5352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parâmetro de regularização (</a:t>
            </a:r>
            <a:r>
              <a:rPr lang="pt-BR" sz="18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regularization</a:t>
            </a:r>
            <a:r>
              <a:rPr lang="pt-BR" sz="18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8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parameter</a:t>
            </a:r>
            <a:r>
              <a:rPr lang="pt-B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</p:txBody>
      </p:sp>
      <p:sp>
        <p:nvSpPr>
          <p:cNvPr id="9" name="Retângulo 8"/>
          <p:cNvSpPr/>
          <p:nvPr/>
        </p:nvSpPr>
        <p:spPr>
          <a:xfrm>
            <a:off x="3131840" y="3887639"/>
            <a:ext cx="4380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termo de regularização (</a:t>
            </a:r>
            <a:r>
              <a:rPr lang="pt-BR" sz="18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regularization</a:t>
            </a:r>
            <a:r>
              <a:rPr lang="pt-BR" sz="18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8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term</a:t>
            </a:r>
            <a:r>
              <a:rPr lang="pt-BR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Regularização – ideia geral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27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Ideia geral: produzir parâmetros                  com valores absolutos </a:t>
            </a:r>
            <a:r>
              <a:rPr lang="pt-BR" dirty="0" smtClean="0">
                <a:solidFill>
                  <a:srgbClr val="FF0000"/>
                </a:solidFill>
              </a:rPr>
              <a:t>pequenos</a:t>
            </a:r>
            <a:r>
              <a:rPr lang="pt-BR" dirty="0" smtClean="0"/>
              <a:t>.</a:t>
            </a:r>
          </a:p>
          <a:p>
            <a:r>
              <a:rPr lang="pt-BR" dirty="0" smtClean="0"/>
              <a:t>Efeitos:</a:t>
            </a:r>
          </a:p>
          <a:p>
            <a:pPr lvl="1"/>
            <a:r>
              <a:rPr lang="pt-BR" dirty="0" smtClean="0"/>
              <a:t>Produz hipóteses mais simples (funções mais “suaves”)</a:t>
            </a:r>
          </a:p>
          <a:p>
            <a:pPr lvl="1"/>
            <a:r>
              <a:rPr lang="pt-BR" dirty="0" smtClean="0"/>
              <a:t>Menos suscetível ao sobreajuste</a:t>
            </a:r>
          </a:p>
          <a:p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2160" y="1275606"/>
            <a:ext cx="152878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Regularização - exemplo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28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624" y="1419622"/>
            <a:ext cx="2761989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491629"/>
            <a:ext cx="3024336" cy="2706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35496" y="4830420"/>
            <a:ext cx="3180679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100" dirty="0" smtClean="0"/>
              <a:t>Fonte: https://www.quora.com/profile/Quoc-Le-3</a:t>
            </a:r>
            <a:endParaRPr lang="pt-BR" sz="1100" dirty="0"/>
          </a:p>
        </p:txBody>
      </p:sp>
      <p:sp>
        <p:nvSpPr>
          <p:cNvPr id="9" name="Retângulo 8"/>
          <p:cNvSpPr/>
          <p:nvPr/>
        </p:nvSpPr>
        <p:spPr>
          <a:xfrm>
            <a:off x="1691680" y="4136181"/>
            <a:ext cx="16770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Sem regularização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5343210" y="4128218"/>
            <a:ext cx="168668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/>
              <a:t>Com regularização</a:t>
            </a:r>
            <a:endParaRPr lang="pt-BR" dirty="0"/>
          </a:p>
        </p:txBody>
      </p:sp>
      <p:sp>
        <p:nvSpPr>
          <p:cNvPr id="5" name="Rectangle 4"/>
          <p:cNvSpPr/>
          <p:nvPr/>
        </p:nvSpPr>
        <p:spPr>
          <a:xfrm>
            <a:off x="6120680" y="4587974"/>
            <a:ext cx="2843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Curva em </a:t>
            </a:r>
            <a:r>
              <a:rPr lang="pt-BR" dirty="0">
                <a:solidFill>
                  <a:srgbClr val="FF0000"/>
                </a:solidFill>
              </a:rPr>
              <a:t>vermelho</a:t>
            </a:r>
            <a:r>
              <a:rPr lang="pt-BR" dirty="0"/>
              <a:t> </a:t>
            </a:r>
            <a:r>
              <a:rPr lang="en-US" dirty="0"/>
              <a:t>–</a:t>
            </a:r>
            <a:r>
              <a:rPr lang="pt-BR" dirty="0"/>
              <a:t> função alvo</a:t>
            </a:r>
          </a:p>
          <a:p>
            <a:r>
              <a:rPr lang="pt-BR" dirty="0"/>
              <a:t>Curvas em </a:t>
            </a:r>
            <a:r>
              <a:rPr lang="pt-BR" dirty="0">
                <a:solidFill>
                  <a:srgbClr val="000090"/>
                </a:solidFill>
              </a:rPr>
              <a:t>azul</a:t>
            </a:r>
            <a:r>
              <a:rPr lang="pt-BR" dirty="0"/>
              <a:t> - hipóteses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Valor do termo de regularização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29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Para que a técnica de regularização tenha sucesso, é preciso ter cuidado com a escolha do valor de </a:t>
            </a:r>
          </a:p>
          <a:p>
            <a:r>
              <a:rPr lang="pt-BR" dirty="0" smtClean="0"/>
              <a:t>O que pode acontecer se   for:</a:t>
            </a:r>
          </a:p>
          <a:p>
            <a:pPr lvl="1"/>
            <a:r>
              <a:rPr lang="pt-BR" dirty="0" smtClean="0"/>
              <a:t>Muito grande (e.g.,            )?</a:t>
            </a:r>
          </a:p>
          <a:p>
            <a:pPr lvl="1"/>
            <a:r>
              <a:rPr lang="pt-BR" dirty="0" smtClean="0"/>
              <a:t>Muito pequeno (e.g.,         )?</a:t>
            </a:r>
            <a:endParaRPr lang="pt-BR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00" y="1707654"/>
            <a:ext cx="319658" cy="45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6928" y="2209408"/>
            <a:ext cx="319658" cy="45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920" y="2798048"/>
            <a:ext cx="1054795" cy="275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7923" y="3312378"/>
            <a:ext cx="701013" cy="24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Visão Geral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612648" y="1200150"/>
            <a:ext cx="8153400" cy="3371850"/>
          </a:xfrm>
        </p:spPr>
        <p:txBody>
          <a:bodyPr>
            <a:normAutofit/>
          </a:bodyPr>
          <a:lstStyle/>
          <a:p>
            <a:r>
              <a:rPr lang="pt-BR" dirty="0" smtClean="0"/>
              <a:t>Conceitos importantes</a:t>
            </a:r>
          </a:p>
          <a:p>
            <a:r>
              <a:rPr lang="pt-BR" dirty="0" smtClean="0"/>
              <a:t>Regularização</a:t>
            </a:r>
          </a:p>
          <a:p>
            <a:r>
              <a:rPr lang="pt-BR" dirty="0"/>
              <a:t>Regressão linear </a:t>
            </a:r>
            <a:r>
              <a:rPr lang="pt-BR" dirty="0" smtClean="0"/>
              <a:t>regularizada</a:t>
            </a:r>
          </a:p>
          <a:p>
            <a:r>
              <a:rPr lang="pt-BR" dirty="0"/>
              <a:t>Regressão </a:t>
            </a:r>
            <a:r>
              <a:rPr lang="pt-BR" dirty="0" smtClean="0"/>
              <a:t>log</a:t>
            </a:r>
            <a:r>
              <a:rPr lang="pt-BR" dirty="0" smtClean="0"/>
              <a:t>ística </a:t>
            </a:r>
            <a:r>
              <a:rPr lang="pt-BR" dirty="0" smtClean="0"/>
              <a:t>regularizada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871319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Regressão linear regularizada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30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Função de custo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31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  é o </a:t>
            </a:r>
            <a:r>
              <a:rPr lang="pt-BR" dirty="0" smtClean="0">
                <a:solidFill>
                  <a:srgbClr val="FF0000"/>
                </a:solidFill>
              </a:rPr>
              <a:t>termo de regularização</a:t>
            </a:r>
            <a:r>
              <a:rPr lang="pt-BR" dirty="0" smtClean="0"/>
              <a:t> (</a:t>
            </a:r>
            <a:r>
              <a:rPr lang="pt-BR" i="1" dirty="0" err="1" smtClean="0"/>
              <a:t>regularization</a:t>
            </a:r>
            <a:r>
              <a:rPr lang="pt-BR" i="1" dirty="0" smtClean="0"/>
              <a:t> </a:t>
            </a:r>
            <a:r>
              <a:rPr lang="pt-BR" i="1" dirty="0" err="1" smtClean="0"/>
              <a:t>term</a:t>
            </a:r>
            <a:r>
              <a:rPr lang="pt-BR" dirty="0" smtClean="0"/>
              <a:t>).</a:t>
            </a:r>
            <a:endParaRPr lang="pt-BR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6438" y="1491630"/>
            <a:ext cx="51911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584" y="2836933"/>
            <a:ext cx="319658" cy="454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Gradiente Descendente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32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Regressão linear </a:t>
            </a:r>
            <a:r>
              <a:rPr lang="pt-BR" b="1" dirty="0" smtClean="0"/>
              <a:t>sem</a:t>
            </a:r>
            <a:r>
              <a:rPr lang="pt-BR" dirty="0" smtClean="0"/>
              <a:t> regularização:</a:t>
            </a:r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Regressão linear </a:t>
            </a:r>
            <a:r>
              <a:rPr lang="pt-BR" b="1" dirty="0" smtClean="0"/>
              <a:t>com</a:t>
            </a:r>
            <a:r>
              <a:rPr lang="pt-BR" dirty="0" smtClean="0"/>
              <a:t> regularização:</a:t>
            </a:r>
          </a:p>
          <a:p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7380312" y="3651870"/>
            <a:ext cx="16561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parâmetro      não é alterado </a:t>
            </a:r>
          </a:p>
          <a:p>
            <a:pPr algn="ctr"/>
            <a:r>
              <a:rPr lang="pt-BR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pela regularização.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61133" y="3660641"/>
            <a:ext cx="2571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7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648" y="1707654"/>
            <a:ext cx="5791200" cy="11525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40968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52563" y="3329905"/>
            <a:ext cx="5711725" cy="161323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Gradiente Descendente (cont.)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33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Se isolarmos    na expressão para sua atualização, temos que: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O termo destacado é positivo e próximo a zero. 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Sendo assim, podemos interpretar a primeira parcela como uma </a:t>
            </a:r>
            <a:r>
              <a:rPr lang="pt-BR" dirty="0" smtClean="0">
                <a:solidFill>
                  <a:srgbClr val="FF0000"/>
                </a:solidFill>
              </a:rPr>
              <a:t>amortização</a:t>
            </a:r>
            <a:r>
              <a:rPr lang="pt-BR" dirty="0" smtClean="0"/>
              <a:t> aplicada a    . </a:t>
            </a:r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9313" y="1234901"/>
            <a:ext cx="297268" cy="36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3728" y="1779662"/>
            <a:ext cx="4355604" cy="72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9844" y="4209462"/>
            <a:ext cx="290032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920" y="3099704"/>
            <a:ext cx="1345307" cy="624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Gradiente Descendente (cont.)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34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Sendo assim, na regressão linear regularizada, ocorrem duas transformações subsequentes sobre o valor de    a cada iteração do GD:</a:t>
            </a:r>
          </a:p>
          <a:p>
            <a:pPr lvl="1"/>
            <a:r>
              <a:rPr lang="pt-BR" dirty="0" smtClean="0"/>
              <a:t>amortização do valor de    ;</a:t>
            </a:r>
          </a:p>
          <a:p>
            <a:pPr lvl="1"/>
            <a:r>
              <a:rPr lang="pt-BR" dirty="0" smtClean="0"/>
              <a:t>atualização sobre o valor amortizado (igual à regressão linear sem regularização!).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4008" y="2670261"/>
            <a:ext cx="341569" cy="424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215" y="2166205"/>
            <a:ext cx="341569" cy="424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Por que    não é regularizado?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35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O sobreajuste geralmente ocorre em modelos nos quais a saída seja sensível a pequenas mudanças nos dados de entrada. </a:t>
            </a:r>
          </a:p>
          <a:p>
            <a:pPr lvl="1"/>
            <a:r>
              <a:rPr lang="pt-BR" dirty="0" smtClean="0"/>
              <a:t>i.e., modelos que interpolam exatamente os valores-alvo</a:t>
            </a:r>
          </a:p>
          <a:p>
            <a:pPr lvl="1"/>
            <a:r>
              <a:rPr lang="pt-BR" dirty="0" smtClean="0"/>
              <a:t>tende a precisar de muita curvatura na função ajustada</a:t>
            </a:r>
          </a:p>
          <a:p>
            <a:r>
              <a:rPr lang="pt-BR" dirty="0" smtClean="0"/>
              <a:t>O parâmetro    não contribui para a curvatura do modelo. </a:t>
            </a:r>
          </a:p>
          <a:p>
            <a:pPr lvl="1"/>
            <a:r>
              <a:rPr lang="pt-BR" dirty="0" smtClean="0"/>
              <a:t>portanto não há interesse em regularizá-lo.</a:t>
            </a:r>
            <a:endParaRPr lang="pt-B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58413" y="328311"/>
            <a:ext cx="504056" cy="519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23260" y="3265779"/>
            <a:ext cx="360040" cy="371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Regressão logística regularizada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36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Função de custo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37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Na regressão logística, vimos que a função de custo é:</a:t>
            </a:r>
          </a:p>
          <a:p>
            <a:endParaRPr lang="pt-BR" dirty="0" smtClean="0"/>
          </a:p>
          <a:p>
            <a:r>
              <a:rPr lang="pt-BR" dirty="0" smtClean="0"/>
              <a:t>Podemos regularizar essa função, como a seguir:</a:t>
            </a:r>
            <a:endParaRPr lang="pt-BR" dirty="0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66704" y="1995686"/>
            <a:ext cx="6369741" cy="808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20129" y="3373735"/>
            <a:ext cx="7726039" cy="854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Função de custo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38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Note que a regularização </a:t>
            </a:r>
            <a:r>
              <a:rPr lang="pt-BR" b="1" dirty="0" smtClean="0"/>
              <a:t>não</a:t>
            </a:r>
            <a:r>
              <a:rPr lang="pt-BR" dirty="0" smtClean="0"/>
              <a:t> é aplicada a    .</a:t>
            </a:r>
            <a:endParaRPr lang="pt-BR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78409" y="1275606"/>
            <a:ext cx="7726039" cy="854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96336" y="2388490"/>
            <a:ext cx="360040" cy="371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Gradiente Descendente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39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 GD para a regressão linear regularizada:</a:t>
            </a:r>
            <a:endParaRPr lang="pt-BR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7011" y="1995686"/>
            <a:ext cx="6611373" cy="186733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Conceitos Importantes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>
            <a:norm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4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Conceitos Importantes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5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Conceitos importantes</a:t>
            </a:r>
          </a:p>
          <a:p>
            <a:pPr lvl="1"/>
            <a:r>
              <a:rPr lang="pt-BR" dirty="0" smtClean="0"/>
              <a:t>Aprendizado Indutivo</a:t>
            </a:r>
          </a:p>
          <a:p>
            <a:pPr lvl="1"/>
            <a:r>
              <a:rPr lang="pt-BR" dirty="0" smtClean="0"/>
              <a:t>Generalização</a:t>
            </a:r>
          </a:p>
          <a:p>
            <a:pPr lvl="1"/>
            <a:r>
              <a:rPr lang="pt-BR" dirty="0" smtClean="0"/>
              <a:t>Qualidade de um ajuste</a:t>
            </a:r>
          </a:p>
          <a:p>
            <a:pPr lvl="1"/>
            <a:r>
              <a:rPr lang="pt-BR" dirty="0" smtClean="0"/>
              <a:t>Superajuste (</a:t>
            </a:r>
            <a:r>
              <a:rPr lang="pt-BR" i="1" dirty="0" smtClean="0"/>
              <a:t>overfitting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Subajuste (</a:t>
            </a:r>
            <a:r>
              <a:rPr lang="pt-BR" i="1" dirty="0" smtClean="0"/>
              <a:t>underfitting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Aprendizado indutivo </a:t>
            </a:r>
            <a:r>
              <a:rPr lang="pt-BR" sz="2700" i="1" dirty="0" smtClean="0"/>
              <a:t>(</a:t>
            </a:r>
            <a:r>
              <a:rPr lang="pt-BR" sz="2700" i="1" dirty="0" err="1" smtClean="0"/>
              <a:t>inductive</a:t>
            </a:r>
            <a:r>
              <a:rPr lang="pt-BR" sz="2700" i="1" dirty="0" smtClean="0"/>
              <a:t> </a:t>
            </a:r>
            <a:r>
              <a:rPr lang="pt-BR" sz="2700" i="1" dirty="0" err="1" smtClean="0"/>
              <a:t>learning</a:t>
            </a:r>
            <a:r>
              <a:rPr lang="pt-BR" sz="2700" i="1" dirty="0" smtClean="0"/>
              <a:t>)</a:t>
            </a:r>
            <a:endParaRPr lang="pt-BR" i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6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smtClean="0"/>
              <a:t>Em AM, o processo de determinar uma hipótese a partir de um conjunto de dados de treinamento é denominado </a:t>
            </a:r>
            <a:r>
              <a:rPr lang="pt-BR" smtClean="0">
                <a:solidFill>
                  <a:srgbClr val="FF0000"/>
                </a:solidFill>
              </a:rPr>
              <a:t>aprendizado indutivo</a:t>
            </a:r>
            <a:r>
              <a:rPr lang="pt-BR" smtClean="0"/>
              <a:t>.</a:t>
            </a:r>
          </a:p>
          <a:p>
            <a:pPr lvl="1"/>
            <a:r>
              <a:rPr lang="pt-BR" smtClean="0"/>
              <a:t>Indução se refere a aprender </a:t>
            </a:r>
            <a:r>
              <a:rPr lang="pt-BR" u="sng" smtClean="0"/>
              <a:t>conceitos gerais</a:t>
            </a:r>
            <a:r>
              <a:rPr lang="pt-BR" smtClean="0"/>
              <a:t> a partir de </a:t>
            </a:r>
            <a:r>
              <a:rPr lang="pt-BR" u="sng" smtClean="0"/>
              <a:t>exemplos</a:t>
            </a:r>
            <a:r>
              <a:rPr lang="pt-BR" smtClean="0"/>
              <a:t>.</a:t>
            </a:r>
          </a:p>
          <a:p>
            <a:r>
              <a:rPr lang="pt-BR" smtClean="0"/>
              <a:t>É o processo inverso do </a:t>
            </a:r>
            <a:r>
              <a:rPr lang="pt-BR" smtClean="0">
                <a:solidFill>
                  <a:srgbClr val="FF0000"/>
                </a:solidFill>
              </a:rPr>
              <a:t>aprendizado dedutivo</a:t>
            </a:r>
            <a:r>
              <a:rPr lang="pt-BR" smtClean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Generalização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7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Em AM, o objetivo é induzir modelos que tenham um bom desempenho em dados do domínio do problema, não apenas no conjunto de treinamento.</a:t>
            </a:r>
          </a:p>
          <a:p>
            <a:r>
              <a:rPr lang="pt-BR" dirty="0" smtClean="0"/>
              <a:t>Diz-se que um modelo tem uma boa </a:t>
            </a:r>
            <a:r>
              <a:rPr lang="pt-BR" dirty="0" smtClean="0">
                <a:solidFill>
                  <a:srgbClr val="FF0000"/>
                </a:solidFill>
              </a:rPr>
              <a:t>generalização</a:t>
            </a:r>
            <a:r>
              <a:rPr lang="pt-BR" dirty="0" smtClean="0"/>
              <a:t> se ele é capaz de realizar predições adequadas sobre dados não utilizados durante o treinamento.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Qualidade do Ajuste </a:t>
            </a:r>
            <a:r>
              <a:rPr lang="pt-BR" sz="2700" i="1" dirty="0" smtClean="0"/>
              <a:t>(</a:t>
            </a:r>
            <a:r>
              <a:rPr lang="pt-BR" sz="2700" i="1" dirty="0" err="1" smtClean="0"/>
              <a:t>goodness</a:t>
            </a:r>
            <a:r>
              <a:rPr lang="pt-BR" sz="2700" i="1" dirty="0" smtClean="0"/>
              <a:t> </a:t>
            </a:r>
            <a:r>
              <a:rPr lang="pt-BR" sz="2700" i="1" dirty="0" err="1" smtClean="0"/>
              <a:t>of</a:t>
            </a:r>
            <a:r>
              <a:rPr lang="pt-BR" sz="2700" i="1" dirty="0" smtClean="0"/>
              <a:t> </a:t>
            </a:r>
            <a:r>
              <a:rPr lang="pt-BR" sz="2700" i="1" dirty="0" err="1" smtClean="0"/>
              <a:t>fit</a:t>
            </a:r>
            <a:r>
              <a:rPr lang="pt-BR" sz="2700" i="1" dirty="0" smtClean="0"/>
              <a:t>)</a:t>
            </a:r>
            <a:endParaRPr lang="pt-BR" i="1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8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Em AM, diz-se que uma </a:t>
            </a:r>
            <a:r>
              <a:rPr lang="pt-BR" dirty="0" smtClean="0">
                <a:solidFill>
                  <a:srgbClr val="FF0000"/>
                </a:solidFill>
              </a:rPr>
              <a:t>função hipótese</a:t>
            </a:r>
            <a:r>
              <a:rPr lang="pt-BR" dirty="0" smtClean="0"/>
              <a:t> se ajusta aos dados de treinamento.</a:t>
            </a:r>
          </a:p>
          <a:p>
            <a:r>
              <a:rPr lang="pt-BR" dirty="0" smtClean="0"/>
              <a:t>A hipótese procura aproximar a </a:t>
            </a:r>
            <a:r>
              <a:rPr lang="pt-BR" dirty="0" smtClean="0">
                <a:solidFill>
                  <a:srgbClr val="FF0000"/>
                </a:solidFill>
              </a:rPr>
              <a:t>função alvo</a:t>
            </a:r>
            <a:r>
              <a:rPr lang="pt-BR" dirty="0" smtClean="0"/>
              <a:t> (não conhecida) que mapeia variáveis de entrada nas de saída.</a:t>
            </a:r>
          </a:p>
          <a:p>
            <a:r>
              <a:rPr lang="pt-BR" dirty="0" smtClean="0"/>
              <a:t>Um aspecto importante a medir é a </a:t>
            </a:r>
            <a:r>
              <a:rPr lang="pt-BR" i="1" dirty="0" smtClean="0">
                <a:solidFill>
                  <a:srgbClr val="FF0000"/>
                </a:solidFill>
              </a:rPr>
              <a:t>qualidade</a:t>
            </a:r>
            <a:r>
              <a:rPr lang="pt-BR" dirty="0" smtClean="0"/>
              <a:t> desse ajuste.</a:t>
            </a: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Qualidade do Ajuste </a:t>
            </a:r>
            <a:r>
              <a:rPr lang="pt-BR" sz="2700" i="1" dirty="0" smtClean="0"/>
              <a:t>(</a:t>
            </a:r>
            <a:r>
              <a:rPr lang="pt-BR" sz="2700" i="1" dirty="0" err="1" smtClean="0"/>
              <a:t>goodness</a:t>
            </a:r>
            <a:r>
              <a:rPr lang="pt-BR" sz="2700" i="1" dirty="0" smtClean="0"/>
              <a:t> </a:t>
            </a:r>
            <a:r>
              <a:rPr lang="pt-BR" sz="2700" i="1" dirty="0" err="1" smtClean="0"/>
              <a:t>of</a:t>
            </a:r>
            <a:r>
              <a:rPr lang="pt-BR" sz="2700" i="1" dirty="0" smtClean="0"/>
              <a:t> </a:t>
            </a:r>
            <a:r>
              <a:rPr lang="pt-BR" sz="2700" i="1" dirty="0" err="1" smtClean="0"/>
              <a:t>fit</a:t>
            </a:r>
            <a:r>
              <a:rPr lang="pt-BR" sz="2700" i="1" dirty="0" smtClean="0"/>
              <a:t>)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 smtClean="0">
                <a:solidFill>
                  <a:schemeClr val="dk2"/>
                </a:solidFill>
              </a:rPr>
              <a:pPr lvl="0" algn="r" rtl="0">
                <a:spcBef>
                  <a:spcPts val="0"/>
                </a:spcBef>
                <a:buNone/>
              </a:pPr>
              <a:t>9</a:t>
            </a:fld>
            <a:endParaRPr lang="en" sz="1000">
              <a:solidFill>
                <a:schemeClr val="dk2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Um algoritmo de AM deve exercitar a </a:t>
            </a:r>
            <a:r>
              <a:rPr lang="pt-BR" dirty="0" smtClean="0">
                <a:solidFill>
                  <a:srgbClr val="FF0000"/>
                </a:solidFill>
              </a:rPr>
              <a:t>temperança</a:t>
            </a:r>
            <a:r>
              <a:rPr lang="pt-BR" dirty="0" smtClean="0"/>
              <a:t> para alcançar uma boa qualidade de ajuste.</a:t>
            </a:r>
            <a:endParaRPr lang="pt-BR" dirty="0"/>
          </a:p>
        </p:txBody>
      </p:sp>
      <p:pic>
        <p:nvPicPr>
          <p:cNvPr id="43012" name="Picture 4" descr="overfitti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672" y="2715766"/>
            <a:ext cx="6096000" cy="1847851"/>
          </a:xfrm>
          <a:prstGeom prst="rect">
            <a:avLst/>
          </a:prstGeom>
          <a:noFill/>
        </p:spPr>
      </p:pic>
      <p:grpSp>
        <p:nvGrpSpPr>
          <p:cNvPr id="5" name="Grupo 9"/>
          <p:cNvGrpSpPr/>
          <p:nvPr/>
        </p:nvGrpSpPr>
        <p:grpSpPr>
          <a:xfrm>
            <a:off x="2051720" y="4650690"/>
            <a:ext cx="5179663" cy="378624"/>
            <a:chOff x="2051720" y="4650690"/>
            <a:chExt cx="5179663" cy="378624"/>
          </a:xfrm>
        </p:grpSpPr>
        <p:sp>
          <p:nvSpPr>
            <p:cNvPr id="7" name="Retângulo 6"/>
            <p:cNvSpPr/>
            <p:nvPr/>
          </p:nvSpPr>
          <p:spPr>
            <a:xfrm>
              <a:off x="2051720" y="4650690"/>
              <a:ext cx="9328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800" kern="12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extremo</a:t>
              </a:r>
            </a:p>
          </p:txBody>
        </p:sp>
        <p:sp>
          <p:nvSpPr>
            <p:cNvPr id="8" name="Retângulo 7"/>
            <p:cNvSpPr/>
            <p:nvPr/>
          </p:nvSpPr>
          <p:spPr>
            <a:xfrm>
              <a:off x="3994284" y="4659982"/>
              <a:ext cx="12264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800" kern="12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meio-termo</a:t>
              </a:r>
            </a:p>
          </p:txBody>
        </p:sp>
        <p:sp>
          <p:nvSpPr>
            <p:cNvPr id="9" name="Retângulo 8"/>
            <p:cNvSpPr/>
            <p:nvPr/>
          </p:nvSpPr>
          <p:spPr>
            <a:xfrm>
              <a:off x="6298540" y="4659982"/>
              <a:ext cx="9328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1800" kern="120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rPr>
                <a:t>extremo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14125</TotalTime>
  <Words>1380</Words>
  <Application>Microsoft Macintosh PowerPoint</Application>
  <PresentationFormat>On-screen Show (16:9)</PresentationFormat>
  <Paragraphs>200</Paragraphs>
  <Slides>39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Mediano</vt:lpstr>
      <vt:lpstr>Regularização</vt:lpstr>
      <vt:lpstr>Créditos</vt:lpstr>
      <vt:lpstr>Visão Geral</vt:lpstr>
      <vt:lpstr>Conceitos Importantes</vt:lpstr>
      <vt:lpstr>Conceitos Importantes</vt:lpstr>
      <vt:lpstr>Aprendizado indutivo (inductive learning)</vt:lpstr>
      <vt:lpstr>Generalização</vt:lpstr>
      <vt:lpstr>Qualidade do Ajuste (goodness of fit)</vt:lpstr>
      <vt:lpstr>Qualidade do Ajuste (goodness of fit)</vt:lpstr>
      <vt:lpstr>Complexidade de um Modelo (model complexity)</vt:lpstr>
      <vt:lpstr>Complexidade de um Modelo (model complexity)</vt:lpstr>
      <vt:lpstr>Superajuste e subajuste</vt:lpstr>
      <vt:lpstr>Superajuste (overfitting)</vt:lpstr>
      <vt:lpstr>Subajuste (underfitting) </vt:lpstr>
      <vt:lpstr>Superajuste vs subajuste</vt:lpstr>
      <vt:lpstr>Superajuste vs subajuste - exemplo</vt:lpstr>
      <vt:lpstr>Superajuste vs subajuste - exemplo</vt:lpstr>
      <vt:lpstr>Soluções para o superajuste</vt:lpstr>
      <vt:lpstr>Regularização</vt:lpstr>
      <vt:lpstr>Regularização</vt:lpstr>
      <vt:lpstr>Regularização vs superajuste</vt:lpstr>
      <vt:lpstr>Regularização - intuição</vt:lpstr>
      <vt:lpstr>Regularização - intuição (cont.)</vt:lpstr>
      <vt:lpstr>Regularização - intuição (cont.)</vt:lpstr>
      <vt:lpstr>Regularização – ideia geral</vt:lpstr>
      <vt:lpstr>Regularização – terminologia</vt:lpstr>
      <vt:lpstr>Regularização – ideia geral</vt:lpstr>
      <vt:lpstr>Regularização - exemplo</vt:lpstr>
      <vt:lpstr>Valor do termo de regularização</vt:lpstr>
      <vt:lpstr>Regressão linear regularizada</vt:lpstr>
      <vt:lpstr>Função de custo</vt:lpstr>
      <vt:lpstr>Gradiente Descendente</vt:lpstr>
      <vt:lpstr>Gradiente Descendente (cont.)</vt:lpstr>
      <vt:lpstr>Gradiente Descendente (cont.)</vt:lpstr>
      <vt:lpstr>Por que    não é regularizado?</vt:lpstr>
      <vt:lpstr>Regressão logística regularizada</vt:lpstr>
      <vt:lpstr>Função de custo</vt:lpstr>
      <vt:lpstr>Função de custo</vt:lpstr>
      <vt:lpstr>Gradiente Descendente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 à  Aprendizagem Profunda</dc:title>
  <dc:creator>Eduardo</dc:creator>
  <cp:lastModifiedBy>Eduardo Bezerra</cp:lastModifiedBy>
  <cp:revision>1088</cp:revision>
  <dcterms:modified xsi:type="dcterms:W3CDTF">2017-09-12T21:09:25Z</dcterms:modified>
</cp:coreProperties>
</file>