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537" r:id="rId3"/>
    <p:sldId id="534" r:id="rId4"/>
    <p:sldId id="492" r:id="rId5"/>
    <p:sldId id="541" r:id="rId6"/>
    <p:sldId id="563" r:id="rId7"/>
    <p:sldId id="564" r:id="rId8"/>
    <p:sldId id="565" r:id="rId9"/>
    <p:sldId id="542" r:id="rId10"/>
    <p:sldId id="544" r:id="rId11"/>
    <p:sldId id="566" r:id="rId12"/>
    <p:sldId id="545" r:id="rId13"/>
    <p:sldId id="567" r:id="rId14"/>
    <p:sldId id="546" r:id="rId15"/>
    <p:sldId id="568" r:id="rId16"/>
    <p:sldId id="571" r:id="rId17"/>
    <p:sldId id="569" r:id="rId18"/>
    <p:sldId id="570" r:id="rId19"/>
    <p:sldId id="572" r:id="rId20"/>
    <p:sldId id="573" r:id="rId21"/>
    <p:sldId id="588" r:id="rId22"/>
    <p:sldId id="589" r:id="rId23"/>
    <p:sldId id="574" r:id="rId24"/>
    <p:sldId id="575" r:id="rId25"/>
    <p:sldId id="578" r:id="rId26"/>
    <p:sldId id="576" r:id="rId27"/>
    <p:sldId id="577" r:id="rId28"/>
    <p:sldId id="579" r:id="rId29"/>
    <p:sldId id="581" r:id="rId30"/>
    <p:sldId id="580" r:id="rId31"/>
    <p:sldId id="582" r:id="rId32"/>
    <p:sldId id="583" r:id="rId33"/>
    <p:sldId id="584" r:id="rId34"/>
    <p:sldId id="585" r:id="rId35"/>
    <p:sldId id="586" r:id="rId36"/>
    <p:sldId id="587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83" autoAdjust="0"/>
  </p:normalViewPr>
  <p:slideViewPr>
    <p:cSldViewPr>
      <p:cViewPr>
        <p:scale>
          <a:sx n="100" d="100"/>
          <a:sy n="100" d="100"/>
        </p:scale>
        <p:origin x="-80" y="10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07/06/18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learning" TargetMode="External"/><Relationship Id="rId4" Type="http://schemas.openxmlformats.org/officeDocument/2006/relationships/hyperlink" Target="https://en.wikipedia.org/wiki/Statistical_classification" TargetMode="External"/><Relationship Id="rId5" Type="http://schemas.openxmlformats.org/officeDocument/2006/relationships/hyperlink" Target="https://en.wikipedia.org/wiki/Binary_classification" TargetMode="External"/><Relationship Id="rId6" Type="http://schemas.openxmlformats.org/officeDocument/2006/relationships/hyperlink" Target="https://en.wikipedia.org/wiki/Multi-label_classificati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figura: http://adit.io/posts/2016-03-13-Logistic-Regression.html</a:t>
            </a:r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 smtClean="0"/>
              <a:t>A prova é simples e envolve a Regra da Cadeia, do Cálculo: https://en.wikipedia.org/wiki/Chain_rule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Wikipedia: “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achine learning"/>
              </a:rPr>
              <a:t>machine learning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multiclass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multinomial classification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problem of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tatistical classification"/>
              </a:rPr>
              <a:t>classifying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instances into one of three or more classes. (Classifying instances into one of the two classes is called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Binary classification"/>
              </a:rPr>
              <a:t>binary classification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Wikipedia: 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“Multiclass classification should not be confused with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Multi-label classification"/>
              </a:rPr>
              <a:t>multi-label classification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multiple labels are to be predicted for each instance.”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Neste exemplo em particular, parece que a RL consegue resolver o problema de classificação.</a:t>
            </a:r>
            <a:r>
              <a:rPr lang="pt-BR" baseline="0" dirty="0" smtClean="0"/>
              <a:t> Entretanto, vejamos outro exemplo na próxima página...</a:t>
            </a:r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Esse exemplo ilustra</a:t>
            </a:r>
            <a:r>
              <a:rPr lang="pt-BR" baseline="0" dirty="0" smtClean="0"/>
              <a:t> o fato de que, em geral, RL não pode ser usada para problemas de classificação.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Probabilidade</a:t>
            </a:r>
            <a:r>
              <a:rPr lang="pt-BR" baseline="0" dirty="0" smtClean="0"/>
              <a:t> de que x = 1, parametrizado por \</a:t>
            </a:r>
            <a:r>
              <a:rPr lang="pt-BR" baseline="0" dirty="0" err="1" smtClean="0"/>
              <a:t>theta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Esse exemplo ilustra o fato de que o entrada para a função sigmoide</a:t>
            </a:r>
            <a:r>
              <a:rPr lang="pt-BR" baseline="0" dirty="0" smtClean="0"/>
              <a:t> não precisa ser linear.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 fato, p</a:t>
            </a:r>
            <a:r>
              <a:rPr lang="pt-BR" dirty="0" smtClean="0"/>
              <a:t>or meio da adição de características não lineares (</a:t>
            </a:r>
            <a:r>
              <a:rPr lang="pt-BR" i="1" dirty="0" err="1" smtClean="0"/>
              <a:t>features</a:t>
            </a:r>
            <a:r>
              <a:rPr lang="pt-BR" dirty="0" smtClean="0"/>
              <a:t>), podemos construir fronteiras</a:t>
            </a:r>
            <a:r>
              <a:rPr lang="pt-BR" baseline="0" dirty="0" smtClean="0"/>
              <a:t> de decisão mais complexas.</a:t>
            </a:r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 smtClean="0"/>
              <a:t>Esse exemplo ilustra que fronteiras</a:t>
            </a:r>
            <a:r>
              <a:rPr lang="pt-BR" baseline="0" noProof="0" dirty="0" smtClean="0"/>
              <a:t> de decisão ainda mais complexas podem ser ajustadas a um conjunto de dados. De fato, com uma escolha específica de parâmetros, é possível que a Regressão Logística produza fronteiras de decisão similares às ilustradas nessa página.</a:t>
            </a:r>
            <a:endParaRPr lang="pt-BR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dirty="0" smtClean="0"/>
              <a:t>Regressão Logística</a:t>
            </a:r>
            <a:endParaRPr lang="en" dirty="0">
              <a:solidFill>
                <a:srgbClr val="00997D"/>
              </a:solidFill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tx1"/>
                </a:solidFill>
              </a:rPr>
              <a:t> Prof. Eduardo Bezerra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tx1"/>
                </a:solidFill>
              </a:rPr>
              <a:t>(CEFET/RJ)</a:t>
            </a:r>
            <a:endParaRPr lang="en" sz="3200" dirty="0">
              <a:solidFill>
                <a:schemeClr val="tx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tx1"/>
                </a:solidFill>
              </a:rPr>
              <a:t>ebezerra@cefet-rj.br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Image result for sigmoid 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139702"/>
            <a:ext cx="3899293" cy="247508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Representação de hipóteses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Desejamos uma representação tal que </a:t>
            </a:r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344" y="1247841"/>
            <a:ext cx="2373635" cy="5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1851670"/>
            <a:ext cx="2548508" cy="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5496" y="298463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Função</a:t>
            </a:r>
            <a:r>
              <a:rPr lang="pt-BR" sz="800" dirty="0" smtClean="0"/>
              <a:t> </a:t>
            </a:r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sigmoide (</a:t>
            </a:r>
            <a:r>
              <a:rPr lang="pt-BR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sigmoid</a:t>
            </a:r>
            <a:r>
              <a:rPr lang="pt-BR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Função logística (</a:t>
            </a:r>
            <a:r>
              <a:rPr lang="pt-BR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</a:t>
            </a:r>
            <a:r>
              <a:rPr lang="pt-BR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4787" y="3147045"/>
            <a:ext cx="695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280" y="4506441"/>
            <a:ext cx="238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3987928"/>
            <a:ext cx="4680520" cy="9997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Interpretação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Exemplo: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Há 70% de chance de que o tumor seja maligno.</a:t>
            </a:r>
            <a:endParaRPr lang="pt-BR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771" y="1347614"/>
            <a:ext cx="7693669" cy="3755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2152650"/>
            <a:ext cx="3876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2355726"/>
            <a:ext cx="1685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640" y="4083207"/>
            <a:ext cx="3326506" cy="43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6096" y="4371950"/>
            <a:ext cx="35735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Aqui estudamos o conceito de fronteira de decisão (</a:t>
            </a:r>
            <a:r>
              <a:rPr lang="pt-BR" i="1" dirty="0" err="1" smtClean="0"/>
              <a:t>decision</a:t>
            </a:r>
            <a:r>
              <a:rPr lang="pt-BR" i="1" dirty="0" smtClean="0"/>
              <a:t> </a:t>
            </a:r>
            <a:r>
              <a:rPr lang="pt-BR" i="1" dirty="0" err="1" smtClean="0"/>
              <a:t>boudary</a:t>
            </a:r>
            <a:r>
              <a:rPr lang="pt-BR" dirty="0" smtClean="0"/>
              <a:t>) criada pela regressão logística.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Fronteira de Decisão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Fronteira de decisão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4895456" cy="3371850"/>
          </a:xfrm>
        </p:spPr>
        <p:txBody>
          <a:bodyPr/>
          <a:lstStyle/>
          <a:p>
            <a:r>
              <a:rPr lang="pt-BR" dirty="0" smtClean="0"/>
              <a:t>Repare que </a:t>
            </a:r>
          </a:p>
          <a:p>
            <a:pPr lvl="1"/>
            <a:r>
              <a:rPr lang="pt-BR" i="1" dirty="0" smtClean="0">
                <a:latin typeface="Arial" pitchFamily="34" charset="0"/>
                <a:cs typeface="Arial" pitchFamily="34" charset="0"/>
              </a:rPr>
              <a:t>g(z) ≥ 0.5 </a:t>
            </a:r>
            <a:r>
              <a:rPr lang="pt-BR" dirty="0" smtClean="0"/>
              <a:t>quando z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≥ 0</a:t>
            </a:r>
          </a:p>
          <a:p>
            <a:pPr lvl="1"/>
            <a:r>
              <a:rPr lang="pt-BR" i="1" dirty="0" smtClean="0">
                <a:latin typeface="Arial" pitchFamily="34" charset="0"/>
                <a:cs typeface="Arial" pitchFamily="34" charset="0"/>
              </a:rPr>
              <a:t>g(z) &lt; 0.5 </a:t>
            </a:r>
            <a:r>
              <a:rPr lang="pt-BR" dirty="0" smtClean="0"/>
              <a:t>quando z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&lt; 0</a:t>
            </a:r>
            <a:endParaRPr lang="pt-BR" dirty="0" smtClean="0"/>
          </a:p>
          <a:p>
            <a:r>
              <a:rPr lang="pt-BR" dirty="0" smtClean="0"/>
              <a:t>Sendo assim</a:t>
            </a:r>
          </a:p>
          <a:p>
            <a:pPr lvl="1"/>
            <a:r>
              <a:rPr lang="pt-BR" dirty="0" smtClean="0"/>
              <a:t>prediz y=1 quando</a:t>
            </a:r>
          </a:p>
          <a:p>
            <a:pPr lvl="1"/>
            <a:r>
              <a:rPr lang="pt-BR" dirty="0" smtClean="0"/>
              <a:t>prediz y=0 quando</a:t>
            </a:r>
          </a:p>
        </p:txBody>
      </p:sp>
      <p:pic>
        <p:nvPicPr>
          <p:cNvPr id="7" name="Picture 14" descr="Image result for sigmoid 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211" y="2544937"/>
            <a:ext cx="3899293" cy="247508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772454"/>
            <a:ext cx="1756420" cy="6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347614"/>
            <a:ext cx="3332981" cy="28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880" y="3219822"/>
            <a:ext cx="1054795" cy="40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944" y="3723878"/>
            <a:ext cx="930399" cy="3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- fronteira linear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500188"/>
            <a:ext cx="2590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1375" y="1347614"/>
            <a:ext cx="4391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o 16"/>
          <p:cNvGrpSpPr/>
          <p:nvPr/>
        </p:nvGrpSpPr>
        <p:grpSpPr>
          <a:xfrm>
            <a:off x="3922623" y="2067694"/>
            <a:ext cx="2726001" cy="1138015"/>
            <a:chOff x="3922623" y="2067694"/>
            <a:chExt cx="2726001" cy="1138015"/>
          </a:xfrm>
        </p:grpSpPr>
        <p:sp>
          <p:nvSpPr>
            <p:cNvPr id="8" name="Retângulo 7"/>
            <p:cNvSpPr/>
            <p:nvPr/>
          </p:nvSpPr>
          <p:spPr>
            <a:xfrm>
              <a:off x="3922623" y="2417862"/>
              <a:ext cx="15824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Suponha que </a:t>
              </a:r>
            </a:p>
          </p:txBody>
        </p:sp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6096" y="2067694"/>
              <a:ext cx="1212528" cy="113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Conector reto 10"/>
          <p:cNvCxnSpPr/>
          <p:nvPr/>
        </p:nvCxnSpPr>
        <p:spPr>
          <a:xfrm flipH="1" flipV="1">
            <a:off x="971600" y="1779662"/>
            <a:ext cx="1656184" cy="169961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671" y="4155926"/>
            <a:ext cx="58295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- fronteira não linear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721718"/>
            <a:ext cx="2676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1203598"/>
            <a:ext cx="3456384" cy="7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4860032" y="2142045"/>
            <a:ext cx="2664296" cy="1941873"/>
            <a:chOff x="3059832" y="2936476"/>
            <a:chExt cx="2664296" cy="1941873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578" y="2936476"/>
              <a:ext cx="1394550" cy="194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>
            <a:xfrm>
              <a:off x="3059832" y="3672685"/>
              <a:ext cx="1443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Suponha que </a:t>
              </a:r>
            </a:p>
          </p:txBody>
        </p:sp>
      </p:grp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760" y="4303612"/>
            <a:ext cx="5763369" cy="3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1466132" y="2492599"/>
            <a:ext cx="1089644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- fronteira não linear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347614"/>
            <a:ext cx="5468665" cy="9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715766"/>
            <a:ext cx="2097038" cy="18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872" y="2677482"/>
            <a:ext cx="2122769" cy="191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717" y="2688818"/>
            <a:ext cx="2315747" cy="18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Aqui, são apresentadas a função de custo para a regressão logística.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Custo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17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parâmetros (otimização)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Dados:</a:t>
            </a:r>
          </a:p>
          <a:p>
            <a:pPr lvl="1"/>
            <a:r>
              <a:rPr lang="pt-BR" dirty="0" smtClean="0"/>
              <a:t>conjunto de treinamento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 exemplos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forma da hipótese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Como selecionar o parâmetros do modelo?</a:t>
            </a:r>
            <a:endParaRPr lang="pt-B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1683420"/>
            <a:ext cx="4427984" cy="3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139702"/>
            <a:ext cx="3308623" cy="107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912" y="3363838"/>
            <a:ext cx="1842914" cy="53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Custo – Regressão Linear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Na regressão linear: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Interpretação: penalização aplicada ao algoritmo relativa ao </a:t>
            </a:r>
            <a:r>
              <a:rPr lang="pt-BR" dirty="0" err="1" smtClean="0"/>
              <a:t>i-ésimo</a:t>
            </a:r>
            <a:r>
              <a:rPr lang="pt-BR" dirty="0" smtClean="0"/>
              <a:t> exemplo incorretamente.</a:t>
            </a:r>
          </a:p>
          <a:p>
            <a:endParaRPr lang="pt-B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615" y="1158159"/>
            <a:ext cx="3810769" cy="76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2139702"/>
            <a:ext cx="5448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742600" y="1131590"/>
            <a:ext cx="2232248" cy="7920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3825934"/>
            <a:ext cx="1659260" cy="12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444208" y="3930610"/>
            <a:ext cx="160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função convexa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Créditos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12648" y="1200150"/>
            <a:ext cx="8153400" cy="3371850"/>
          </a:xfrm>
        </p:spPr>
        <p:txBody>
          <a:bodyPr>
            <a:normAutofit/>
          </a:bodyPr>
          <a:lstStyle/>
          <a:p>
            <a:r>
              <a:rPr lang="de-DE" dirty="0" smtClean="0"/>
              <a:t>Essa apresentação utiliza material do curso a seguir, de autoria do prof. Andrew Ng:</a:t>
            </a:r>
          </a:p>
          <a:p>
            <a:pPr lvl="1"/>
            <a:r>
              <a:rPr lang="de-DE" dirty="0" smtClean="0"/>
              <a:t>CS229: </a:t>
            </a:r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  <a:endParaRPr lang="de-DE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http://cs229</a:t>
            </a:r>
            <a:r>
              <a:rPr lang="en-US" dirty="0">
                <a:solidFill>
                  <a:srgbClr val="FF0000"/>
                </a:solidFill>
              </a:rPr>
              <a:t>.stanford.edu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6" name="Picture 2" descr="https://d3njjcbhbojbot.cloudfront.net/api/utilities/v1/imageproxy/https:/coursera-instructor-photos.s3.amazonaws.com/2a/6192a04f1311e7ba12057425631cbc/AndrewNg-Headshot.jpg?auto=fit&amp;dpr=1&amp;w=40&amp;h=40&amp;fit=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8" y="2139702"/>
            <a:ext cx="72007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Custo – Regressão Linear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abordagem na página anterior não funciona para a regressão logística, porque:</a:t>
            </a:r>
          </a:p>
          <a:p>
            <a:pPr lvl="1"/>
            <a:r>
              <a:rPr lang="pt-BR" dirty="0" smtClean="0"/>
              <a:t>a função de custo resultante seria </a:t>
            </a:r>
            <a:r>
              <a:rPr lang="pt-BR" dirty="0" smtClean="0">
                <a:solidFill>
                  <a:srgbClr val="FF0000"/>
                </a:solidFill>
              </a:rPr>
              <a:t>não linear</a:t>
            </a:r>
            <a:r>
              <a:rPr lang="pt-BR" dirty="0" smtClean="0"/>
              <a:t>; </a:t>
            </a:r>
          </a:p>
          <a:p>
            <a:pPr lvl="1"/>
            <a:r>
              <a:rPr lang="pt-BR" dirty="0" smtClean="0"/>
              <a:t>não haveria garantias de o GD encontrar o mínimo global.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3455402"/>
            <a:ext cx="2304256" cy="15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444208" y="3930610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função não convexa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 AM-2.1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Qual o intervalo de valores para y = -</a:t>
            </a:r>
            <a:r>
              <a:rPr lang="pt-BR" dirty="0" err="1" smtClean="0"/>
              <a:t>log</a:t>
            </a:r>
            <a:r>
              <a:rPr lang="pt-BR" dirty="0" smtClean="0"/>
              <a:t>(x) quando x está restrito ao intervalo [0,1]?</a:t>
            </a:r>
          </a:p>
          <a:p>
            <a:endParaRPr lang="pt-BR" dirty="0" smtClean="0"/>
          </a:p>
          <a:p>
            <a:r>
              <a:rPr lang="pt-BR" dirty="0" smtClean="0"/>
              <a:t>A) [-</a:t>
            </a:r>
            <a:r>
              <a:rPr lang="pt-BR" dirty="0" smtClean="0">
                <a:latin typeface="Calibri"/>
                <a:cs typeface="Calibri"/>
              </a:rPr>
              <a:t>∞</a:t>
            </a:r>
            <a:r>
              <a:rPr lang="pt-BR" dirty="0" smtClean="0"/>
              <a:t>, +</a:t>
            </a:r>
            <a:r>
              <a:rPr lang="pt-BR" dirty="0" smtClean="0">
                <a:latin typeface="Calibri"/>
                <a:cs typeface="Calibri"/>
              </a:rPr>
              <a:t>∞]</a:t>
            </a:r>
          </a:p>
          <a:p>
            <a:r>
              <a:rPr lang="pt-BR" dirty="0" smtClean="0">
                <a:latin typeface="Calibri"/>
                <a:cs typeface="Calibri"/>
              </a:rPr>
              <a:t>B) </a:t>
            </a:r>
            <a:r>
              <a:rPr lang="pt-BR" dirty="0" smtClean="0"/>
              <a:t>[0, +</a:t>
            </a:r>
            <a:r>
              <a:rPr lang="pt-BR" dirty="0" smtClean="0">
                <a:latin typeface="Calibri"/>
                <a:cs typeface="Calibri"/>
              </a:rPr>
              <a:t>∞]</a:t>
            </a:r>
          </a:p>
          <a:p>
            <a:r>
              <a:rPr lang="pt-BR" dirty="0" smtClean="0"/>
              <a:t>C) [-</a:t>
            </a:r>
            <a:r>
              <a:rPr lang="pt-BR" dirty="0" smtClean="0">
                <a:latin typeface="Calibri"/>
                <a:cs typeface="Calibri"/>
              </a:rPr>
              <a:t>∞</a:t>
            </a:r>
            <a:r>
              <a:rPr lang="pt-BR" dirty="0" smtClean="0"/>
              <a:t>, 0</a:t>
            </a:r>
            <a:r>
              <a:rPr lang="pt-BR" dirty="0" smtClean="0">
                <a:latin typeface="Calibri"/>
                <a:cs typeface="Calibri"/>
              </a:rPr>
              <a:t>]</a:t>
            </a:r>
          </a:p>
          <a:p>
            <a:r>
              <a:rPr lang="pt-BR" dirty="0" smtClean="0"/>
              <a:t>D</a:t>
            </a:r>
            <a:r>
              <a:rPr lang="pt-BR" smtClean="0"/>
              <a:t>) </a:t>
            </a:r>
            <a:r>
              <a:rPr lang="pt-BR" smtClean="0"/>
              <a:t>[+</a:t>
            </a:r>
            <a:r>
              <a:rPr lang="pt-BR" dirty="0" smtClean="0">
                <a:latin typeface="Calibri"/>
                <a:cs typeface="Calibri"/>
              </a:rPr>
              <a:t>∞, 0]</a:t>
            </a:r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283718"/>
            <a:ext cx="3312368" cy="267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 AM-2.2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Qual o intervalo de valores para y = -</a:t>
            </a:r>
            <a:r>
              <a:rPr lang="pt-BR" dirty="0" err="1" smtClean="0"/>
              <a:t>log</a:t>
            </a:r>
            <a:r>
              <a:rPr lang="pt-BR" dirty="0" smtClean="0"/>
              <a:t>(1-x) quando x está restrito ao intervalo [0,1]?</a:t>
            </a:r>
          </a:p>
          <a:p>
            <a:endParaRPr lang="pt-BR" dirty="0" smtClean="0"/>
          </a:p>
          <a:p>
            <a:r>
              <a:rPr lang="pt-BR" dirty="0" smtClean="0"/>
              <a:t>A) [-</a:t>
            </a:r>
            <a:r>
              <a:rPr lang="pt-BR" dirty="0" smtClean="0">
                <a:latin typeface="Calibri"/>
                <a:cs typeface="Calibri"/>
              </a:rPr>
              <a:t>∞</a:t>
            </a:r>
            <a:r>
              <a:rPr lang="pt-BR" dirty="0" smtClean="0"/>
              <a:t>, +</a:t>
            </a:r>
            <a:r>
              <a:rPr lang="pt-BR" dirty="0" smtClean="0">
                <a:latin typeface="Calibri"/>
                <a:cs typeface="Calibri"/>
              </a:rPr>
              <a:t>∞]</a:t>
            </a:r>
          </a:p>
          <a:p>
            <a:r>
              <a:rPr lang="pt-BR" dirty="0" smtClean="0">
                <a:latin typeface="Calibri"/>
                <a:cs typeface="Calibri"/>
              </a:rPr>
              <a:t>B) </a:t>
            </a:r>
            <a:r>
              <a:rPr lang="pt-BR" dirty="0" smtClean="0"/>
              <a:t>[0, +</a:t>
            </a:r>
            <a:r>
              <a:rPr lang="pt-BR" dirty="0" smtClean="0">
                <a:latin typeface="Calibri"/>
                <a:cs typeface="Calibri"/>
              </a:rPr>
              <a:t>∞]</a:t>
            </a:r>
          </a:p>
          <a:p>
            <a:r>
              <a:rPr lang="pt-BR" dirty="0" smtClean="0"/>
              <a:t>C) [-</a:t>
            </a:r>
            <a:r>
              <a:rPr lang="pt-BR" dirty="0" smtClean="0">
                <a:latin typeface="Calibri"/>
                <a:cs typeface="Calibri"/>
              </a:rPr>
              <a:t>∞</a:t>
            </a:r>
            <a:r>
              <a:rPr lang="pt-BR" dirty="0" smtClean="0"/>
              <a:t>, 0</a:t>
            </a:r>
            <a:r>
              <a:rPr lang="pt-BR" dirty="0" smtClean="0">
                <a:latin typeface="Calibri"/>
                <a:cs typeface="Calibri"/>
              </a:rPr>
              <a:t>]</a:t>
            </a:r>
          </a:p>
          <a:p>
            <a:r>
              <a:rPr lang="pt-BR" dirty="0" smtClean="0"/>
              <a:t>D) [0,1</a:t>
            </a:r>
            <a:r>
              <a:rPr lang="pt-BR" dirty="0" smtClean="0">
                <a:latin typeface="Calibri"/>
                <a:cs typeface="Calibri"/>
              </a:rPr>
              <a:t>]</a:t>
            </a:r>
            <a:endParaRPr lang="pt-BR" dirty="0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2499742"/>
            <a:ext cx="4527719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Custo – Regressão Logística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Função de custo para a regressão logística:</a:t>
            </a:r>
            <a:endParaRPr lang="pt-B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062" y="1707654"/>
            <a:ext cx="5284210" cy="792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2471" name="Picture 7" descr="Image result for cost function logistic regres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2703434"/>
            <a:ext cx="3702772" cy="240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Função de Custo – Intuição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Repare que o custo é zero quando a predição e a hipótese combinam:</a:t>
            </a:r>
          </a:p>
          <a:p>
            <a:endParaRPr lang="pt-BR" dirty="0" smtClean="0"/>
          </a:p>
          <a:p>
            <a:r>
              <a:rPr lang="pt-BR" dirty="0" smtClean="0"/>
              <a:t>Entretanto, se predição e hipótese destoam: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Portanto, o algoritmo é </a:t>
            </a:r>
            <a:r>
              <a:rPr lang="pt-BR" dirty="0" smtClean="0">
                <a:solidFill>
                  <a:srgbClr val="FF0000"/>
                </a:solidFill>
              </a:rPr>
              <a:t>penalizado</a:t>
            </a:r>
            <a:r>
              <a:rPr lang="pt-BR" dirty="0" smtClean="0"/>
              <a:t> quando faz a predição errada.</a:t>
            </a:r>
            <a:endParaRPr lang="pt-BR" dirty="0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149228"/>
            <a:ext cx="3767907" cy="298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139702"/>
            <a:ext cx="3719710" cy="317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2952428"/>
            <a:ext cx="4365501" cy="771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Simplificação da Função de Custo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Repare que</a:t>
            </a:r>
          </a:p>
          <a:p>
            <a:pPr lvl="1"/>
            <a:r>
              <a:rPr lang="pt-BR" dirty="0" smtClean="0"/>
              <a:t>quando         , a segunda parcela é igual a zero.</a:t>
            </a:r>
          </a:p>
          <a:p>
            <a:pPr lvl="1"/>
            <a:r>
              <a:rPr lang="pt-BR" dirty="0" smtClean="0"/>
              <a:t>quando         , a primeira parcela é igual a zero. </a:t>
            </a:r>
          </a:p>
          <a:p>
            <a:r>
              <a:rPr lang="pt-BR" dirty="0" smtClean="0"/>
              <a:t>Então, podemos simplificar a função de custo:</a:t>
            </a:r>
            <a:endParaRPr lang="pt-BR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275606"/>
            <a:ext cx="6619875" cy="47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2327152"/>
            <a:ext cx="782901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853" y="2797299"/>
            <a:ext cx="758380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5616" y="3939902"/>
            <a:ext cx="6981825" cy="809625"/>
          </a:xfrm>
          <a:prstGeom prst="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Aqui, estudamos de que forma podemos minimizar a função de custo da Regressão Logística por meio do algoritmo gradiente descendente.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Otimização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Minimização com GD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No GD, para minimizar    ,  , fazemos: </a:t>
            </a:r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7614"/>
            <a:ext cx="6981825" cy="809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3030066"/>
            <a:ext cx="2533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2347913"/>
            <a:ext cx="576064" cy="4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possível provar que: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Minimização com GD</a:t>
            </a:r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347614"/>
            <a:ext cx="6981825" cy="809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3486125"/>
            <a:ext cx="4019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Minimização com GD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Então, para minimizar    ,  , fazemos: </a:t>
            </a:r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7614"/>
            <a:ext cx="6981825" cy="809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3030066"/>
            <a:ext cx="2533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2347913"/>
            <a:ext cx="576064" cy="4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6653" y="3003798"/>
            <a:ext cx="42576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Classificação</a:t>
            </a:r>
          </a:p>
          <a:p>
            <a:r>
              <a:rPr lang="pt-BR" dirty="0" smtClean="0"/>
              <a:t>Representação de Hipóteses</a:t>
            </a:r>
          </a:p>
          <a:p>
            <a:r>
              <a:rPr lang="pt-BR" dirty="0"/>
              <a:t>Fronteira de Decisão</a:t>
            </a:r>
            <a:endParaRPr lang="pt-BR" dirty="0" smtClean="0"/>
          </a:p>
          <a:p>
            <a:r>
              <a:rPr lang="pt-BR" dirty="0"/>
              <a:t>Função de </a:t>
            </a:r>
            <a:r>
              <a:rPr lang="pt-BR" dirty="0" smtClean="0"/>
              <a:t>Custo</a:t>
            </a:r>
          </a:p>
          <a:p>
            <a:r>
              <a:rPr lang="pt-BR" dirty="0"/>
              <a:t>Aprendizados dos </a:t>
            </a:r>
            <a:r>
              <a:rPr lang="pt-BR" dirty="0" smtClean="0"/>
              <a:t>parâmetros</a:t>
            </a:r>
          </a:p>
          <a:p>
            <a:r>
              <a:rPr lang="pt-BR" dirty="0"/>
              <a:t>Classificação </a:t>
            </a:r>
            <a:r>
              <a:rPr lang="pt-BR" dirty="0" err="1"/>
              <a:t>multiclasses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discussão sobre os tópicos a seguir que fizemos no contexto da regressão linear também se aplica à regressão logística</a:t>
            </a:r>
          </a:p>
          <a:p>
            <a:pPr lvl="1"/>
            <a:r>
              <a:rPr lang="pt-BR" dirty="0" smtClean="0"/>
              <a:t>depuração do gradiente</a:t>
            </a:r>
          </a:p>
          <a:p>
            <a:pPr lvl="1"/>
            <a:r>
              <a:rPr lang="pt-BR" dirty="0" smtClean="0"/>
              <a:t>valor da taxa de aprendizado</a:t>
            </a:r>
          </a:p>
          <a:p>
            <a:pPr lvl="1"/>
            <a:r>
              <a:rPr lang="pt-BR" dirty="0" smtClean="0"/>
              <a:t>transformação de variáveis (</a:t>
            </a:r>
            <a:r>
              <a:rPr lang="pt-BR" i="1" dirty="0" err="1" smtClean="0"/>
              <a:t>feature</a:t>
            </a:r>
            <a:r>
              <a:rPr lang="pt-BR" i="1" dirty="0" smtClean="0"/>
              <a:t> </a:t>
            </a:r>
            <a:r>
              <a:rPr lang="pt-BR" i="1" dirty="0" err="1" smtClean="0"/>
              <a:t>scaling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estudamos de que forma a regressão logística pode ser aplicada em um problema de classificação com múltiplas classes.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multiclasses </a:t>
            </a:r>
            <a:r>
              <a:rPr lang="pt-BR" sz="1800" dirty="0" smtClean="0"/>
              <a:t>(</a:t>
            </a:r>
            <a:r>
              <a:rPr lang="pt-BR" sz="1800" i="1" dirty="0" err="1" smtClean="0"/>
              <a:t>Multiclass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Clacification</a:t>
            </a:r>
            <a:r>
              <a:rPr lang="pt-BR" sz="1800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multiclasses - motivação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Organização de um portal de notícias: esportes, humor, política, ...</a:t>
            </a:r>
          </a:p>
          <a:p>
            <a:r>
              <a:rPr lang="pt-BR" dirty="0" smtClean="0"/>
              <a:t>Diagnose médica: são, gripado, resfriado, com dengue.</a:t>
            </a:r>
          </a:p>
          <a:p>
            <a:r>
              <a:rPr lang="pt-BR" dirty="0" smtClean="0"/>
              <a:t>Condição do tempo: ensolarado, nublado, chuvoso.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547664" y="4083918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todos esses exemplos, y podem assumir valores em um conjunto pequeno de tamanho maior do que 2.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multiclasses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211710"/>
            <a:ext cx="2376264" cy="226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63688" y="1739592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Classificação binária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934" y="2249792"/>
            <a:ext cx="2499466" cy="22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112" y="172670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Classificação multiclasses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15816" y="465998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Ideia: 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one-vs-all</a:t>
            </a:r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classification</a:t>
            </a:r>
            <a:endParaRPr lang="pt-BR" sz="20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multiclasses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03598"/>
            <a:ext cx="27336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o 19"/>
          <p:cNvGrpSpPr/>
          <p:nvPr/>
        </p:nvGrpSpPr>
        <p:grpSpPr>
          <a:xfrm>
            <a:off x="3345235" y="1203598"/>
            <a:ext cx="4886250" cy="1852613"/>
            <a:chOff x="3345235" y="1203598"/>
            <a:chExt cx="4886250" cy="1852613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0232" y="1203598"/>
              <a:ext cx="1571253" cy="111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Conector de seta reta 9"/>
            <p:cNvCxnSpPr>
              <a:stCxn id="75778" idx="3"/>
              <a:endCxn id="75779" idx="1"/>
            </p:cNvCxnSpPr>
            <p:nvPr/>
          </p:nvCxnSpPr>
          <p:spPr>
            <a:xfrm flipV="1">
              <a:off x="3345235" y="1759943"/>
              <a:ext cx="3314997" cy="1296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3345235" y="2355726"/>
            <a:ext cx="5092749" cy="1322850"/>
            <a:chOff x="3345235" y="2355726"/>
            <a:chExt cx="5092749" cy="1322850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9282" y="2355726"/>
              <a:ext cx="1758702" cy="132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Conector de seta reta 10"/>
            <p:cNvCxnSpPr>
              <a:stCxn id="75778" idx="3"/>
              <a:endCxn id="75780" idx="1"/>
            </p:cNvCxnSpPr>
            <p:nvPr/>
          </p:nvCxnSpPr>
          <p:spPr>
            <a:xfrm flipV="1">
              <a:off x="3345235" y="3017151"/>
              <a:ext cx="3334047" cy="390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3345235" y="3056211"/>
            <a:ext cx="5124722" cy="2035600"/>
            <a:chOff x="3345235" y="3056211"/>
            <a:chExt cx="5124722" cy="2035600"/>
          </a:xfrm>
        </p:grpSpPr>
        <p:pic>
          <p:nvPicPr>
            <p:cNvPr id="757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69757" y="3723878"/>
              <a:ext cx="1800200" cy="1367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Conector de seta reta 11"/>
            <p:cNvCxnSpPr>
              <a:stCxn id="75778" idx="3"/>
              <a:endCxn id="75781" idx="1"/>
            </p:cNvCxnSpPr>
            <p:nvPr/>
          </p:nvCxnSpPr>
          <p:spPr>
            <a:xfrm>
              <a:off x="3345235" y="3056211"/>
              <a:ext cx="3324522" cy="13516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multiclasses – </a:t>
            </a:r>
            <a:r>
              <a:rPr lang="pt-BR" sz="3600" dirty="0" smtClean="0"/>
              <a:t>procedimento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 geral para um problema de classificação com n classes, os passos são:</a:t>
            </a:r>
          </a:p>
          <a:p>
            <a:pPr lvl="1"/>
            <a:r>
              <a:rPr lang="pt-BR" dirty="0" smtClean="0"/>
              <a:t>Treinar um classificador para cada uma das n classes</a:t>
            </a:r>
          </a:p>
          <a:p>
            <a:pPr lvl="1"/>
            <a:r>
              <a:rPr lang="pt-BR" dirty="0" smtClean="0"/>
              <a:t>Para fazer a classificação de um novo exemplo x, selecionar a classe que maximiza a hipótese correspondente.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multiclasses – </a:t>
            </a:r>
            <a:r>
              <a:rPr lang="pt-BR" sz="3600" dirty="0" smtClean="0"/>
              <a:t>procedimento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1788" y="1437109"/>
            <a:ext cx="34004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Classificação (binária)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Exemplos</a:t>
            </a:r>
          </a:p>
          <a:p>
            <a:pPr lvl="1"/>
            <a:r>
              <a:rPr lang="pt-BR" dirty="0" smtClean="0"/>
              <a:t>Email: spam/</a:t>
            </a:r>
            <a:r>
              <a:rPr lang="pt-BR" dirty="0" err="1" smtClean="0"/>
              <a:t>ham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Transações online: fraudulenta/legítima?</a:t>
            </a:r>
          </a:p>
          <a:p>
            <a:pPr lvl="1"/>
            <a:r>
              <a:rPr lang="pt-BR" dirty="0" smtClean="0"/>
              <a:t>Tumor: maligno/benigno?</a:t>
            </a:r>
          </a:p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3838550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>
            <a:stCxn id="1026" idx="3"/>
          </p:cNvCxnSpPr>
          <p:nvPr/>
        </p:nvCxnSpPr>
        <p:spPr>
          <a:xfrm flipV="1">
            <a:off x="3175298" y="3507854"/>
            <a:ext cx="1180678" cy="59739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1026" idx="3"/>
          </p:cNvCxnSpPr>
          <p:nvPr/>
        </p:nvCxnSpPr>
        <p:spPr>
          <a:xfrm>
            <a:off x="3175298" y="4105250"/>
            <a:ext cx="1252686" cy="33870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392452" y="3344093"/>
            <a:ext cx="463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0: </a:t>
            </a:r>
            <a:r>
              <a:rPr lang="pt-BR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“classe negativa”</a:t>
            </a:r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(e.g., mensagem não spam)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437860" y="4218642"/>
            <a:ext cx="423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 </a:t>
            </a:r>
            <a:r>
              <a:rPr lang="pt-BR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“classe positiva”</a:t>
            </a:r>
            <a:r>
              <a:rPr lang="pt-B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(e.g., mensagem é spam)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Podemos usar Regressão Linear?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317104"/>
            <a:ext cx="50577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3768463"/>
            <a:ext cx="3078287" cy="8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o 14"/>
          <p:cNvGrpSpPr/>
          <p:nvPr/>
        </p:nvGrpSpPr>
        <p:grpSpPr>
          <a:xfrm>
            <a:off x="2267744" y="1533128"/>
            <a:ext cx="5495528" cy="1841270"/>
            <a:chOff x="2267744" y="1419622"/>
            <a:chExt cx="5495528" cy="1841270"/>
          </a:xfrm>
        </p:grpSpPr>
        <p:grpSp>
          <p:nvGrpSpPr>
            <p:cNvPr id="13" name="Grupo 12"/>
            <p:cNvGrpSpPr/>
            <p:nvPr/>
          </p:nvGrpSpPr>
          <p:grpSpPr>
            <a:xfrm>
              <a:off x="2267744" y="1419622"/>
              <a:ext cx="5442942" cy="1728192"/>
              <a:chOff x="2267744" y="1419622"/>
              <a:chExt cx="5442942" cy="1728192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08104" y="1419622"/>
                <a:ext cx="2202582" cy="400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9" name="Conector reto 8"/>
              <p:cNvCxnSpPr/>
              <p:nvPr/>
            </p:nvCxnSpPr>
            <p:spPr>
              <a:xfrm flipV="1">
                <a:off x="2267744" y="1563638"/>
                <a:ext cx="3096344" cy="1584176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22" name="Picture 2" descr="Image result for happy fac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48264" y="2715766"/>
              <a:ext cx="815008" cy="5451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Podemos usar Regressão Linear?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317104"/>
            <a:ext cx="50577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2881" y="157742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3"/>
          <p:cNvGrpSpPr/>
          <p:nvPr/>
        </p:nvGrpSpPr>
        <p:grpSpPr>
          <a:xfrm>
            <a:off x="2267744" y="1173088"/>
            <a:ext cx="6876256" cy="2088232"/>
            <a:chOff x="2267744" y="1173088"/>
            <a:chExt cx="6876256" cy="208823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41418" y="1173088"/>
              <a:ext cx="2202582" cy="40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Conector reto 7"/>
            <p:cNvCxnSpPr/>
            <p:nvPr/>
          </p:nvCxnSpPr>
          <p:spPr>
            <a:xfrm flipV="1">
              <a:off x="2267744" y="1317104"/>
              <a:ext cx="4680520" cy="194421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Image result for sad fa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2715766"/>
            <a:ext cx="585591" cy="58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Não Podemos usar Regressão Linear!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problemas classificação binária: y = 0 ou y = 1</a:t>
            </a:r>
          </a:p>
          <a:p>
            <a:endParaRPr lang="pt-BR" dirty="0" smtClean="0"/>
          </a:p>
          <a:p>
            <a:r>
              <a:rPr lang="pt-BR" dirty="0" smtClean="0"/>
              <a:t>Na Regressão Linear, é possível que          &gt; 1 ou que         &lt; 0.</a:t>
            </a:r>
          </a:p>
          <a:p>
            <a:endParaRPr lang="pt-BR" dirty="0" smtClean="0"/>
          </a:p>
          <a:p>
            <a:r>
              <a:rPr lang="pt-BR" dirty="0" smtClean="0"/>
              <a:t>Na Regressão Logística vamos definir a representação de hipóteses de forma que :</a:t>
            </a:r>
          </a:p>
          <a:p>
            <a:endParaRPr lang="pt-BR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105" y="2613869"/>
            <a:ext cx="792088" cy="4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2183135"/>
            <a:ext cx="792088" cy="4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4443958"/>
            <a:ext cx="2373635" cy="5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Aqui, estudamos de que forma representamos hipóteses na Regressão Logística.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Representação de Hipóteses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10857</TotalTime>
  <Words>1086</Words>
  <Application>Microsoft Macintosh PowerPoint</Application>
  <PresentationFormat>On-screen Show (16:9)</PresentationFormat>
  <Paragraphs>193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Mediano</vt:lpstr>
      <vt:lpstr>Regressão Logística</vt:lpstr>
      <vt:lpstr>Créditos</vt:lpstr>
      <vt:lpstr>Visão Geral</vt:lpstr>
      <vt:lpstr>Classificação</vt:lpstr>
      <vt:lpstr>Classificação (binária)</vt:lpstr>
      <vt:lpstr>Podemos usar Regressão Linear?</vt:lpstr>
      <vt:lpstr>Podemos usar Regressão Linear?</vt:lpstr>
      <vt:lpstr>Não Podemos usar Regressão Linear!</vt:lpstr>
      <vt:lpstr>Representação de Hipóteses</vt:lpstr>
      <vt:lpstr>Representação de hipóteses</vt:lpstr>
      <vt:lpstr>Interpretação</vt:lpstr>
      <vt:lpstr>Fronteira de Decisão</vt:lpstr>
      <vt:lpstr>Fronteira de decisão</vt:lpstr>
      <vt:lpstr>Exemplo - fronteira linear</vt:lpstr>
      <vt:lpstr>Exemplo - fronteira não linear </vt:lpstr>
      <vt:lpstr>Exemplo - fronteira não linear </vt:lpstr>
      <vt:lpstr>Função de Custo</vt:lpstr>
      <vt:lpstr>Seleção de parâmetros (otimização)</vt:lpstr>
      <vt:lpstr>Função de Custo – Regressão Linear</vt:lpstr>
      <vt:lpstr>Função de Custo – Regressão Linear</vt:lpstr>
      <vt:lpstr>Quiz AM-2.1</vt:lpstr>
      <vt:lpstr>Quiz AM-2.2</vt:lpstr>
      <vt:lpstr>Função de Custo – Regressão Logística</vt:lpstr>
      <vt:lpstr>Função de Custo – Intuição</vt:lpstr>
      <vt:lpstr>Simplificação da Função de Custo</vt:lpstr>
      <vt:lpstr>Otimização</vt:lpstr>
      <vt:lpstr>Minimização com GD</vt:lpstr>
      <vt:lpstr>Minimização com GD</vt:lpstr>
      <vt:lpstr>Minimização com GD</vt:lpstr>
      <vt:lpstr>Considerações finais</vt:lpstr>
      <vt:lpstr>Classificação multiclasses (Multiclass Clacification)</vt:lpstr>
      <vt:lpstr>Classificação multiclasses - motivação</vt:lpstr>
      <vt:lpstr>Classificação multiclasses - exemplo</vt:lpstr>
      <vt:lpstr>Classificação multiclasses - exemplo</vt:lpstr>
      <vt:lpstr>Classificação multiclasses – procedimento</vt:lpstr>
      <vt:lpstr>Classificação multiclasses – procedimento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 Bezerra</cp:lastModifiedBy>
  <cp:revision>845</cp:revision>
  <dcterms:modified xsi:type="dcterms:W3CDTF">2018-06-07T19:09:36Z</dcterms:modified>
</cp:coreProperties>
</file>