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36"/>
  </p:notesMasterIdLst>
  <p:handoutMasterIdLst>
    <p:handoutMasterId r:id="rId37"/>
  </p:handoutMasterIdLst>
  <p:sldIdLst>
    <p:sldId id="256" r:id="rId2"/>
    <p:sldId id="537" r:id="rId3"/>
    <p:sldId id="534" r:id="rId4"/>
    <p:sldId id="492" r:id="rId5"/>
    <p:sldId id="478" r:id="rId6"/>
    <p:sldId id="538" r:id="rId7"/>
    <p:sldId id="563" r:id="rId8"/>
    <p:sldId id="539" r:id="rId9"/>
    <p:sldId id="540" r:id="rId10"/>
    <p:sldId id="487" r:id="rId11"/>
    <p:sldId id="488" r:id="rId12"/>
    <p:sldId id="541" r:id="rId13"/>
    <p:sldId id="542" r:id="rId14"/>
    <p:sldId id="543" r:id="rId15"/>
    <p:sldId id="544" r:id="rId16"/>
    <p:sldId id="545" r:id="rId17"/>
    <p:sldId id="546" r:id="rId18"/>
    <p:sldId id="548" r:id="rId19"/>
    <p:sldId id="549" r:id="rId20"/>
    <p:sldId id="547" r:id="rId21"/>
    <p:sldId id="550" r:id="rId22"/>
    <p:sldId id="551" r:id="rId23"/>
    <p:sldId id="552" r:id="rId24"/>
    <p:sldId id="554" r:id="rId25"/>
    <p:sldId id="564" r:id="rId26"/>
    <p:sldId id="553" r:id="rId27"/>
    <p:sldId id="555" r:id="rId28"/>
    <p:sldId id="558" r:id="rId29"/>
    <p:sldId id="557" r:id="rId30"/>
    <p:sldId id="556" r:id="rId31"/>
    <p:sldId id="559" r:id="rId32"/>
    <p:sldId id="561" r:id="rId33"/>
    <p:sldId id="562" r:id="rId34"/>
    <p:sldId id="560" r:id="rId35"/>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783" autoAdjust="0"/>
  </p:normalViewPr>
  <p:slideViewPr>
    <p:cSldViewPr>
      <p:cViewPr>
        <p:scale>
          <a:sx n="75" d="100"/>
          <a:sy n="75" d="100"/>
        </p:scale>
        <p:origin x="-1422" y="-540"/>
      </p:cViewPr>
      <p:guideLst>
        <p:guide orient="horz" pos="1620"/>
        <p:guide pos="2880"/>
      </p:guideLst>
    </p:cSldViewPr>
  </p:slideViewPr>
  <p:notesTextViewPr>
    <p:cViewPr>
      <p:scale>
        <a:sx n="1" d="1"/>
        <a:sy n="1" d="1"/>
      </p:scale>
      <p:origin x="0" y="0"/>
    </p:cViewPr>
  </p:notesTextViewPr>
  <p:sorterViewPr>
    <p:cViewPr>
      <p:scale>
        <a:sx n="66" d="100"/>
        <a:sy n="66" d="100"/>
      </p:scale>
      <p:origin x="0" y="1914"/>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06E79F9-D76C-48DB-9FB3-E40358910F4E}" type="datetimeFigureOut">
              <a:rPr lang="pt-BR" smtClean="0"/>
              <a:pPr/>
              <a:t>06/06/2018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91F0E6-28D8-4801-829A-D04489AC02DC}" type="slidenum">
              <a:rPr lang="pt-BR" smtClean="0"/>
              <a:pPr/>
              <a:t>‹nº›</a:t>
            </a:fld>
            <a:endParaRPr lang="pt-BR"/>
          </a:p>
        </p:txBody>
      </p:sp>
    </p:spTree>
    <p:extLst>
      <p:ext uri="{BB962C8B-B14F-4D97-AF65-F5344CB8AC3E}">
        <p14:creationId xmlns:p14="http://schemas.microsoft.com/office/powerpoint/2010/main" xmlns="" val="41217889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xmlns="" val="2441652065"/>
      </p:ext>
    </p:extLst>
  </p:cSld>
  <p:clrMap bg1="lt1" tx1="dk1" bg2="dk2" tx2="lt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Shape 5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51" name="Shape 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dirty="0" err="1" smtClean="0"/>
              <a:t>Quando</a:t>
            </a:r>
            <a:r>
              <a:rPr lang="en-US" dirty="0" smtClean="0"/>
              <a:t> </a:t>
            </a:r>
            <a:r>
              <a:rPr lang="en-US" dirty="0" err="1" smtClean="0"/>
              <a:t>aplicamos</a:t>
            </a:r>
            <a:r>
              <a:rPr lang="en-US" dirty="0" smtClean="0"/>
              <a:t> </a:t>
            </a:r>
            <a:r>
              <a:rPr lang="en-US" dirty="0" err="1" smtClean="0"/>
              <a:t>Regressão</a:t>
            </a:r>
            <a:r>
              <a:rPr lang="en-US" dirty="0" smtClean="0"/>
              <a:t> Linear,</a:t>
            </a:r>
            <a:r>
              <a:rPr lang="en-US" baseline="0" dirty="0" smtClean="0"/>
              <a:t> </a:t>
            </a:r>
            <a:r>
              <a:rPr lang="en-US" baseline="0" dirty="0" err="1" smtClean="0"/>
              <a:t>não</a:t>
            </a:r>
            <a:r>
              <a:rPr lang="en-US" baseline="0" dirty="0" smtClean="0"/>
              <a:t> </a:t>
            </a:r>
            <a:r>
              <a:rPr lang="en-US" baseline="0" dirty="0" err="1" smtClean="0"/>
              <a:t>estamos</a:t>
            </a:r>
            <a:r>
              <a:rPr lang="en-US" baseline="0" dirty="0" smtClean="0"/>
              <a:t> </a:t>
            </a:r>
            <a:r>
              <a:rPr lang="en-US" baseline="0" dirty="0" err="1" smtClean="0"/>
              <a:t>limitados</a:t>
            </a:r>
            <a:r>
              <a:rPr lang="en-US" baseline="0" dirty="0" smtClean="0"/>
              <a:t> a </a:t>
            </a:r>
            <a:r>
              <a:rPr lang="en-US" baseline="0" dirty="0" err="1" smtClean="0"/>
              <a:t>usar</a:t>
            </a:r>
            <a:r>
              <a:rPr lang="en-US" baseline="0" dirty="0" smtClean="0"/>
              <a:t> </a:t>
            </a:r>
            <a:r>
              <a:rPr lang="en-US" baseline="0" dirty="0" err="1" smtClean="0"/>
              <a:t>apenas</a:t>
            </a:r>
            <a:r>
              <a:rPr lang="en-US" baseline="0" dirty="0" smtClean="0"/>
              <a:t> as </a:t>
            </a:r>
            <a:r>
              <a:rPr lang="en-US" baseline="0" dirty="0" err="1" smtClean="0"/>
              <a:t>características</a:t>
            </a:r>
            <a:r>
              <a:rPr lang="en-US" baseline="0" dirty="0" smtClean="0"/>
              <a:t> do </a:t>
            </a:r>
            <a:r>
              <a:rPr lang="en-US" baseline="0" dirty="0" err="1" smtClean="0"/>
              <a:t>conjunto</a:t>
            </a:r>
            <a:r>
              <a:rPr lang="en-US" baseline="0" dirty="0" smtClean="0"/>
              <a:t> de dados X. </a:t>
            </a:r>
            <a:r>
              <a:rPr lang="en-US" baseline="0" dirty="0" err="1" smtClean="0"/>
              <a:t>Podemos</a:t>
            </a:r>
            <a:r>
              <a:rPr lang="en-US" baseline="0" dirty="0" smtClean="0"/>
              <a:t> </a:t>
            </a:r>
            <a:r>
              <a:rPr lang="en-US" baseline="0" dirty="0" err="1" smtClean="0"/>
              <a:t>também</a:t>
            </a:r>
            <a:r>
              <a:rPr lang="en-US" baseline="0" dirty="0" smtClean="0"/>
              <a:t> </a:t>
            </a:r>
            <a:r>
              <a:rPr lang="en-US" baseline="0" dirty="0" err="1" smtClean="0"/>
              <a:t>combinar</a:t>
            </a:r>
            <a:r>
              <a:rPr lang="en-US" baseline="0" dirty="0" smtClean="0"/>
              <a:t> </a:t>
            </a:r>
            <a:r>
              <a:rPr lang="en-US" baseline="0" dirty="0" err="1" smtClean="0"/>
              <a:t>características</a:t>
            </a:r>
            <a:r>
              <a:rPr lang="en-US" baseline="0" dirty="0" smtClean="0"/>
              <a:t> </a:t>
            </a:r>
            <a:r>
              <a:rPr lang="en-US" baseline="0" dirty="0" err="1" smtClean="0"/>
              <a:t>existentes</a:t>
            </a:r>
            <a:r>
              <a:rPr lang="en-US" baseline="0" dirty="0" smtClean="0"/>
              <a:t> </a:t>
            </a:r>
            <a:r>
              <a:rPr lang="en-US" baseline="0" dirty="0" err="1" smtClean="0"/>
              <a:t>para</a:t>
            </a:r>
            <a:r>
              <a:rPr lang="en-US" baseline="0" dirty="0" smtClean="0"/>
              <a:t> </a:t>
            </a:r>
            <a:r>
              <a:rPr lang="en-US" baseline="0" dirty="0" err="1" smtClean="0"/>
              <a:t>criar</a:t>
            </a:r>
            <a:r>
              <a:rPr lang="en-US" baseline="0" dirty="0" smtClean="0"/>
              <a:t> novas, </a:t>
            </a:r>
            <a:r>
              <a:rPr lang="en-US" baseline="0" dirty="0" err="1" smtClean="0"/>
              <a:t>assim</a:t>
            </a:r>
            <a:r>
              <a:rPr lang="en-US" baseline="0" dirty="0" smtClean="0"/>
              <a:t> </a:t>
            </a:r>
            <a:r>
              <a:rPr lang="en-US" baseline="0" dirty="0" err="1" smtClean="0"/>
              <a:t>como</a:t>
            </a:r>
            <a:r>
              <a:rPr lang="en-US" baseline="0" dirty="0" smtClean="0"/>
              <a:t> </a:t>
            </a:r>
            <a:r>
              <a:rPr lang="en-US" baseline="0" dirty="0" err="1" smtClean="0"/>
              <a:t>ilustra</a:t>
            </a:r>
            <a:r>
              <a:rPr lang="en-US" baseline="0" dirty="0" smtClean="0"/>
              <a:t> o </a:t>
            </a:r>
            <a:r>
              <a:rPr lang="en-US" baseline="0" dirty="0" err="1" smtClean="0"/>
              <a:t>exemplo</a:t>
            </a:r>
            <a:r>
              <a:rPr lang="en-US" baseline="0" dirty="0" smtClean="0"/>
              <a:t> </a:t>
            </a:r>
            <a:r>
              <a:rPr lang="en-US" baseline="0" dirty="0" err="1" smtClean="0"/>
              <a:t>acima</a:t>
            </a:r>
            <a:r>
              <a:rPr lang="en-US" baseline="0" dirty="0" smtClean="0"/>
              <a:t>.</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smtClean="0"/>
              <a:t>RLM = regressão linear</a:t>
            </a:r>
            <a:r>
              <a:rPr lang="pt-BR" baseline="0" dirty="0" smtClean="0"/>
              <a:t> multivariada</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r>
              <a:rPr lang="en-US" dirty="0" err="1" smtClean="0"/>
              <a:t>Esse</a:t>
            </a:r>
            <a:r>
              <a:rPr lang="en-US" dirty="0" smtClean="0"/>
              <a:t> </a:t>
            </a:r>
            <a:r>
              <a:rPr lang="en-US" dirty="0" err="1" smtClean="0"/>
              <a:t>exemplo</a:t>
            </a:r>
            <a:r>
              <a:rPr lang="en-US" dirty="0" smtClean="0"/>
              <a:t> </a:t>
            </a:r>
            <a:r>
              <a:rPr lang="en-US" dirty="0" err="1" smtClean="0"/>
              <a:t>ilustra</a:t>
            </a:r>
            <a:r>
              <a:rPr lang="en-US" dirty="0" smtClean="0"/>
              <a:t> </a:t>
            </a:r>
            <a:r>
              <a:rPr lang="en-US" dirty="0" err="1" smtClean="0"/>
              <a:t>que</a:t>
            </a:r>
            <a:r>
              <a:rPr lang="en-US" dirty="0" smtClean="0"/>
              <a:t> </a:t>
            </a:r>
            <a:r>
              <a:rPr lang="en-US" dirty="0" err="1" smtClean="0"/>
              <a:t>podemos</a:t>
            </a:r>
            <a:r>
              <a:rPr lang="en-US" dirty="0" smtClean="0"/>
              <a:t> </a:t>
            </a:r>
            <a:r>
              <a:rPr lang="en-US" dirty="0" err="1" smtClean="0"/>
              <a:t>transformar</a:t>
            </a:r>
            <a:r>
              <a:rPr lang="en-US" dirty="0" smtClean="0"/>
              <a:t> </a:t>
            </a:r>
            <a:r>
              <a:rPr lang="en-US" dirty="0" err="1" smtClean="0"/>
              <a:t>características</a:t>
            </a:r>
            <a:r>
              <a:rPr lang="en-US" dirty="0" smtClean="0"/>
              <a:t> de forma </a:t>
            </a:r>
            <a:r>
              <a:rPr lang="en-US" dirty="0" err="1" smtClean="0"/>
              <a:t>bastante</a:t>
            </a:r>
            <a:r>
              <a:rPr lang="en-US" dirty="0" smtClean="0"/>
              <a:t> </a:t>
            </a:r>
            <a:r>
              <a:rPr lang="en-US" dirty="0" err="1" smtClean="0"/>
              <a:t>flexível</a:t>
            </a:r>
            <a:r>
              <a:rPr lang="en-US" dirty="0" smtClean="0"/>
              <a:t>. O </a:t>
            </a:r>
            <a:r>
              <a:rPr lang="en-US" dirty="0" err="1" smtClean="0"/>
              <a:t>exemplo</a:t>
            </a:r>
            <a:r>
              <a:rPr lang="en-US" baseline="0" dirty="0" smtClean="0"/>
              <a:t> </a:t>
            </a:r>
            <a:r>
              <a:rPr lang="en-US" baseline="0" dirty="0" err="1" smtClean="0"/>
              <a:t>apresenta</a:t>
            </a:r>
            <a:r>
              <a:rPr lang="en-US" baseline="0" dirty="0" smtClean="0"/>
              <a:t> </a:t>
            </a:r>
            <a:r>
              <a:rPr lang="en-US" baseline="0" dirty="0" err="1" smtClean="0"/>
              <a:t>uma</a:t>
            </a:r>
            <a:r>
              <a:rPr lang="en-US" baseline="0" dirty="0" smtClean="0"/>
              <a:t> </a:t>
            </a:r>
            <a:r>
              <a:rPr lang="en-US" baseline="0" dirty="0" err="1" smtClean="0"/>
              <a:t>escolha</a:t>
            </a:r>
            <a:r>
              <a:rPr lang="en-US" baseline="0" dirty="0" smtClean="0"/>
              <a:t> </a:t>
            </a:r>
            <a:r>
              <a:rPr lang="en-US" baseline="0" dirty="0" err="1" smtClean="0"/>
              <a:t>razoável</a:t>
            </a:r>
            <a:r>
              <a:rPr lang="en-US" baseline="0" dirty="0" smtClean="0"/>
              <a:t> de </a:t>
            </a:r>
            <a:r>
              <a:rPr lang="en-US" baseline="0" dirty="0" err="1" smtClean="0"/>
              <a:t>hipótese</a:t>
            </a:r>
            <a:r>
              <a:rPr lang="en-US" baseline="0" dirty="0" smtClean="0"/>
              <a:t>, </a:t>
            </a:r>
            <a:r>
              <a:rPr lang="en-US" baseline="0" dirty="0" err="1" smtClean="0"/>
              <a:t>usando</a:t>
            </a:r>
            <a:r>
              <a:rPr lang="en-US" baseline="0" dirty="0" smtClean="0"/>
              <a:t> a </a:t>
            </a:r>
            <a:r>
              <a:rPr lang="en-US" baseline="0" dirty="0" err="1" smtClean="0"/>
              <a:t>raiz</a:t>
            </a:r>
            <a:r>
              <a:rPr lang="en-US" baseline="0" dirty="0" smtClean="0"/>
              <a:t> </a:t>
            </a:r>
            <a:r>
              <a:rPr lang="en-US" baseline="0" dirty="0" err="1" smtClean="0"/>
              <a:t>quadrada</a:t>
            </a:r>
            <a:r>
              <a:rPr lang="en-US" baseline="0" dirty="0" smtClean="0"/>
              <a:t> do </a:t>
            </a:r>
            <a:r>
              <a:rPr lang="en-US" baseline="0" dirty="0" err="1" smtClean="0"/>
              <a:t>tamanho</a:t>
            </a:r>
            <a:r>
              <a:rPr lang="en-US" baseline="0" dirty="0" smtClean="0"/>
              <a:t> </a:t>
            </a:r>
            <a:r>
              <a:rPr lang="en-US" baseline="0" dirty="0" err="1" smtClean="0"/>
              <a:t>da</a:t>
            </a:r>
            <a:r>
              <a:rPr lang="en-US" baseline="0" smtClean="0"/>
              <a:t> casa.</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en-US" dirty="0" smtClean="0"/>
              <a:t>https://en.wikipedia.org/wiki/Dot_product</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smtClean="0"/>
              <a:t>https://en.wikipedia.org/wiki/Feature_scaling</a:t>
            </a:r>
            <a:endParaRPr lang="pt-B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smtClean="0"/>
              <a:t>https://stackoverflow.com/questions/26225344/why-feature-scaling</a:t>
            </a:r>
            <a:endParaRPr lang="pt-B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100" b="0" i="0" kern="1200" dirty="0" smtClean="0">
                <a:solidFill>
                  <a:schemeClr val="tx1"/>
                </a:solidFill>
                <a:latin typeface="+mn-lt"/>
                <a:ea typeface="+mn-ea"/>
                <a:cs typeface="+mn-cs"/>
              </a:rPr>
              <a:t>https://en.wikipedia.org/wiki/Feature_scaling</a:t>
            </a:r>
            <a:endParaRPr lang="pt-BR" sz="1100" b="0" i="0" kern="1200" dirty="0" smtClean="0">
              <a:solidFill>
                <a:schemeClr val="tx1"/>
              </a:solidFill>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smtClean="0"/>
              <a:t>Fonte da figura: https://spin.atomicobject.com/2014/06/24/gradient-descent-linear-regression/</a:t>
            </a:r>
            <a:endParaRPr lang="pt-B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r>
              <a:rPr lang="pt-BR" dirty="0" smtClean="0"/>
              <a:t>Fonte da figura: Machine </a:t>
            </a:r>
            <a:r>
              <a:rPr lang="pt-BR" dirty="0" err="1" smtClean="0"/>
              <a:t>Learning</a:t>
            </a:r>
            <a:r>
              <a:rPr lang="pt-BR" dirty="0" smtClean="0"/>
              <a:t>,</a:t>
            </a:r>
            <a:r>
              <a:rPr lang="pt-BR" baseline="0" dirty="0" smtClean="0"/>
              <a:t> </a:t>
            </a:r>
            <a:r>
              <a:rPr lang="pt-BR" baseline="0" dirty="0" err="1" smtClean="0"/>
              <a:t>Coursera</a:t>
            </a:r>
            <a:endParaRPr lang="pt-BR" baseline="0" dirty="0" smtClean="0"/>
          </a:p>
          <a:p>
            <a:endParaRPr lang="pt-BR" baseline="0" dirty="0" smtClean="0"/>
          </a:p>
          <a:p>
            <a:r>
              <a:rPr lang="pt-BR" baseline="0" dirty="0" smtClean="0"/>
              <a:t>Resposta: </a:t>
            </a:r>
            <a:r>
              <a:rPr lang="el-GR" dirty="0" smtClean="0"/>
              <a:t>α</a:t>
            </a:r>
            <a:r>
              <a:rPr lang="pt-BR" dirty="0" smtClean="0"/>
              <a:t>(C)</a:t>
            </a:r>
            <a:r>
              <a:rPr lang="el-GR" dirty="0" smtClean="0"/>
              <a:t> </a:t>
            </a:r>
            <a:r>
              <a:rPr lang="pt-BR" dirty="0" smtClean="0"/>
              <a:t>&gt; </a:t>
            </a:r>
            <a:r>
              <a:rPr lang="el-GR" dirty="0" smtClean="0"/>
              <a:t>α</a:t>
            </a:r>
            <a:r>
              <a:rPr lang="pt-BR" dirty="0" smtClean="0"/>
              <a:t>(A)</a:t>
            </a:r>
            <a:r>
              <a:rPr lang="el-GR" dirty="0" smtClean="0"/>
              <a:t> </a:t>
            </a:r>
            <a:r>
              <a:rPr lang="pt-BR" dirty="0" smtClean="0"/>
              <a:t>&gt; </a:t>
            </a:r>
            <a:r>
              <a:rPr lang="el-GR" dirty="0" smtClean="0"/>
              <a:t>α</a:t>
            </a:r>
            <a:r>
              <a:rPr lang="pt-BR" dirty="0" smtClean="0"/>
              <a:t>(B)</a:t>
            </a:r>
            <a:endParaRPr lang="pt-B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7" name="Retângulo 6"/>
          <p:cNvSpPr/>
          <p:nvPr/>
        </p:nvSpPr>
        <p:spPr bwMode="white">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tângulo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ítulo 7"/>
          <p:cNvSpPr>
            <a:spLocks noGrp="1"/>
          </p:cNvSpPr>
          <p:nvPr>
            <p:ph type="ctrTitle"/>
          </p:nvPr>
        </p:nvSpPr>
        <p:spPr>
          <a:xfrm>
            <a:off x="2362200" y="3028950"/>
            <a:ext cx="6477000" cy="1371600"/>
          </a:xfrm>
        </p:spPr>
        <p:txBody>
          <a:bodyPr anchor="b"/>
          <a:lstStyle>
            <a:lvl1pPr>
              <a:defRPr cap="all" baseline="0"/>
            </a:lvl1pPr>
          </a:lstStyle>
          <a:p>
            <a:r>
              <a:rPr kumimoji="0" lang="pt-BR" smtClean="0"/>
              <a:t>Clique para editar o título mestre</a:t>
            </a:r>
            <a:endParaRPr kumimoji="0" lang="en-US"/>
          </a:p>
        </p:txBody>
      </p:sp>
      <p:sp>
        <p:nvSpPr>
          <p:cNvPr id="9" name="Subtítulo 8"/>
          <p:cNvSpPr>
            <a:spLocks noGrp="1"/>
          </p:cNvSpPr>
          <p:nvPr>
            <p:ph type="subTitle" idx="1"/>
          </p:nvPr>
        </p:nvSpPr>
        <p:spPr>
          <a:xfrm>
            <a:off x="2362200" y="4537528"/>
            <a:ext cx="6705600" cy="514350"/>
          </a:xfrm>
          <a:noFill/>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dirty="0" smtClean="0"/>
              <a:t>Clique para editar o estilo do subtítulo mestre</a:t>
            </a:r>
            <a:endParaRPr kumimoji="0" lang="en-US" dirty="0"/>
          </a:p>
        </p:txBody>
      </p:sp>
      <p:sp>
        <p:nvSpPr>
          <p:cNvPr id="28" name="Espaço Reservado para Data 27"/>
          <p:cNvSpPr>
            <a:spLocks noGrp="1"/>
          </p:cNvSpPr>
          <p:nvPr>
            <p:ph type="dt" sz="half" idx="10"/>
          </p:nvPr>
        </p:nvSpPr>
        <p:spPr>
          <a:xfrm>
            <a:off x="76200" y="4551524"/>
            <a:ext cx="2057400" cy="514350"/>
          </a:xfrm>
        </p:spPr>
        <p:txBody>
          <a:bodyPr>
            <a:noAutofit/>
          </a:bodyPr>
          <a:lstStyle>
            <a:lvl1pPr algn="ctr">
              <a:defRPr sz="2000">
                <a:solidFill>
                  <a:srgbClr val="FFFFFF"/>
                </a:solidFill>
              </a:defRPr>
            </a:lvl1pPr>
          </a:lstStyle>
          <a:p>
            <a:pPr algn="ctr" eaLnBrk="1" latinLnBrk="0" hangingPunct="1"/>
            <a:endParaRPr lang="en-US" sz="2000" dirty="0">
              <a:solidFill>
                <a:srgbClr val="FFFFFF"/>
              </a:solidFill>
            </a:endParaRPr>
          </a:p>
        </p:txBody>
      </p:sp>
      <p:sp>
        <p:nvSpPr>
          <p:cNvPr id="17" name="Espaço Reservado para Rodapé 16"/>
          <p:cNvSpPr>
            <a:spLocks noGrp="1"/>
          </p:cNvSpPr>
          <p:nvPr>
            <p:ph type="ftr" sz="quarter" idx="11"/>
          </p:nvPr>
        </p:nvSpPr>
        <p:spPr>
          <a:xfrm>
            <a:off x="2085393" y="177404"/>
            <a:ext cx="5867400" cy="273844"/>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Espaço Reservado para Número de Slide 28"/>
          <p:cNvSpPr>
            <a:spLocks noGrp="1"/>
          </p:cNvSpPr>
          <p:nvPr>
            <p:ph type="sldNum" sz="quarter" idx="12"/>
          </p:nvPr>
        </p:nvSpPr>
        <p:spPr>
          <a:xfrm>
            <a:off x="8001000" y="171450"/>
            <a:ext cx="838200" cy="285750"/>
          </a:xfrm>
        </p:spPr>
        <p:txBody>
          <a:bodyPr/>
          <a:lstStyle>
            <a:lvl1pPr>
              <a:defRPr>
                <a:solidFill>
                  <a:schemeClr val="tx2"/>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p>
            <a:pPr eaLnBrk="1" latinLnBrk="0" hangingPunct="1"/>
            <a:endParaRPr lang="en-US"/>
          </a:p>
        </p:txBody>
      </p:sp>
      <p:sp>
        <p:nvSpPr>
          <p:cNvPr id="5" name="Espaço Reservado para Rodapé 4"/>
          <p:cNvSpPr>
            <a:spLocks noGrp="1"/>
          </p:cNvSpPr>
          <p:nvPr>
            <p:ph type="ftr" sz="quarter" idx="11"/>
          </p:nvPr>
        </p:nvSpPr>
        <p:spPr/>
        <p:txBody>
          <a:bodyPr/>
          <a:lstStyle/>
          <a:p>
            <a:endParaRPr kumimoji="0" lang="en-US"/>
          </a:p>
        </p:txBody>
      </p:sp>
      <p:sp>
        <p:nvSpPr>
          <p:cNvPr id="6" name="Espaço Reservado para Número de Slide 5"/>
          <p:cNvSpPr>
            <a:spLocks noGrp="1"/>
          </p:cNvSpPr>
          <p:nvPr>
            <p:ph type="sldNum" sz="quarter" idx="12"/>
          </p:nvPr>
        </p:nvSpPr>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Ref idx="1001">
        <a:schemeClr val="bg1"/>
      </p:bgRef>
    </p:bg>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553200" y="457201"/>
            <a:ext cx="2057400" cy="4137422"/>
          </a:xfrm>
        </p:spPr>
        <p:txBody>
          <a:bodyPr vert="eaVer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457200" y="457200"/>
            <a:ext cx="5562600" cy="4137423"/>
          </a:xfrm>
        </p:spPr>
        <p:txBody>
          <a:bodyPr vert="eaVer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a:xfrm>
            <a:off x="6553200" y="4686302"/>
            <a:ext cx="2209800" cy="273844"/>
          </a:xfrm>
        </p:spPr>
        <p:txBody>
          <a:bodyPr/>
          <a:lstStyle/>
          <a:p>
            <a:pPr eaLnBrk="1" latinLnBrk="0" hangingPunct="1"/>
            <a:endParaRPr lang="en-US" dirty="0"/>
          </a:p>
        </p:txBody>
      </p:sp>
      <p:sp>
        <p:nvSpPr>
          <p:cNvPr id="5" name="Espaço Reservado para Rodapé 4"/>
          <p:cNvSpPr>
            <a:spLocks noGrp="1"/>
          </p:cNvSpPr>
          <p:nvPr>
            <p:ph type="ftr" sz="quarter" idx="11"/>
          </p:nvPr>
        </p:nvSpPr>
        <p:spPr>
          <a:xfrm>
            <a:off x="457202" y="4686156"/>
            <a:ext cx="5573483" cy="273844"/>
          </a:xfrm>
        </p:spPr>
        <p:txBody>
          <a:bodyPr/>
          <a:lstStyle/>
          <a:p>
            <a:endParaRPr kumimoji="0" lang="en-US" dirty="0"/>
          </a:p>
        </p:txBody>
      </p:sp>
      <p:sp>
        <p:nvSpPr>
          <p:cNvPr id="7" name="Retângulo 6"/>
          <p:cNvSpPr/>
          <p:nvPr/>
        </p:nvSpPr>
        <p:spPr bwMode="white">
          <a:xfrm>
            <a:off x="6096318" y="0"/>
            <a:ext cx="320040" cy="51435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tângulo 7"/>
          <p:cNvSpPr/>
          <p:nvPr/>
        </p:nvSpPr>
        <p:spPr>
          <a:xfrm>
            <a:off x="6142038" y="457200"/>
            <a:ext cx="228600" cy="46863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tângulo 8"/>
          <p:cNvSpPr/>
          <p:nvPr/>
        </p:nvSpPr>
        <p:spPr>
          <a:xfrm>
            <a:off x="6142038" y="0"/>
            <a:ext cx="228600" cy="40005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Espaço Reservado para Número de Slide 5"/>
          <p:cNvSpPr>
            <a:spLocks noGrp="1"/>
          </p:cNvSpPr>
          <p:nvPr>
            <p:ph type="sldNum" sz="quarter" idx="12"/>
          </p:nvPr>
        </p:nvSpPr>
        <p:spPr>
          <a:xfrm rot="5400000">
            <a:off x="6056313" y="77787"/>
            <a:ext cx="400050" cy="244476"/>
          </a:xfrm>
        </p:spPr>
        <p:txBody>
          <a:body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12648" y="171450"/>
            <a:ext cx="8153400" cy="742950"/>
          </a:xfrm>
        </p:spPr>
        <p:txBody>
          <a:bodyPr/>
          <a:lstStyle/>
          <a:p>
            <a:r>
              <a:rPr kumimoji="0" lang="pt-BR" smtClean="0"/>
              <a:t>Clique para editar o título mestre</a:t>
            </a:r>
            <a:endParaRPr kumimoji="0" lang="en-US"/>
          </a:p>
        </p:txBody>
      </p:sp>
      <p:sp>
        <p:nvSpPr>
          <p:cNvPr id="4" name="Espaço Reservado para Data 3"/>
          <p:cNvSpPr>
            <a:spLocks noGrp="1"/>
          </p:cNvSpPr>
          <p:nvPr>
            <p:ph type="dt" sz="half" idx="10"/>
          </p:nvPr>
        </p:nvSpPr>
        <p:spPr/>
        <p:txBody>
          <a:bodyPr/>
          <a:lstStyle/>
          <a:p>
            <a:pPr eaLnBrk="1" latinLnBrk="0" hangingPunct="1"/>
            <a:endParaRPr lang="en-US" dirty="0"/>
          </a:p>
        </p:txBody>
      </p:sp>
      <p:sp>
        <p:nvSpPr>
          <p:cNvPr id="5" name="Espaço Reservado para Rodapé 4"/>
          <p:cNvSpPr>
            <a:spLocks noGrp="1"/>
          </p:cNvSpPr>
          <p:nvPr>
            <p:ph type="ftr" sz="quarter" idx="11"/>
          </p:nvPr>
        </p:nvSpPr>
        <p:spPr/>
        <p:txBody>
          <a:bodyPr/>
          <a:lstStyle/>
          <a:p>
            <a:endParaRPr kumimoji="0" lang="en-US"/>
          </a:p>
        </p:txBody>
      </p:sp>
      <p:sp>
        <p:nvSpPr>
          <p:cNvPr id="6" name="Espaço Reservado para Número de Slide 5"/>
          <p:cNvSpPr>
            <a:spLocks noGrp="1"/>
          </p:cNvSpPr>
          <p:nvPr>
            <p:ph type="sldNum" sz="quarter" idx="12"/>
          </p:nvPr>
        </p:nvSpPr>
        <p:spPr/>
        <p:txBody>
          <a:bodyPr/>
          <a:lstStyle>
            <a:lvl1pPr>
              <a:defRPr>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8" name="Espaço Reservado para Conteúdo 7"/>
          <p:cNvSpPr>
            <a:spLocks noGrp="1"/>
          </p:cNvSpPr>
          <p:nvPr>
            <p:ph sz="quarter" idx="1"/>
          </p:nvPr>
        </p:nvSpPr>
        <p:spPr>
          <a:xfrm>
            <a:off x="612648" y="1200150"/>
            <a:ext cx="8153400" cy="337185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1"/>
      </p:bgRef>
    </p:bg>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1371601" y="2057400"/>
            <a:ext cx="7123113" cy="1254919"/>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smtClean="0"/>
              <a:t>Clique para editar o texto mestre</a:t>
            </a:r>
          </a:p>
        </p:txBody>
      </p:sp>
      <p:sp>
        <p:nvSpPr>
          <p:cNvPr id="7" name="Retângulo 6"/>
          <p:cNvSpPr/>
          <p:nvPr/>
        </p:nvSpPr>
        <p:spPr bwMode="white">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371600" y="1200150"/>
            <a:ext cx="7620000" cy="742950"/>
          </a:xfrm>
        </p:spPr>
        <p:txBody>
          <a:bodyPr/>
          <a:lstStyle>
            <a:lvl1pPr algn="l">
              <a:buNone/>
              <a:defRPr sz="4400" b="0" cap="none">
                <a:solidFill>
                  <a:srgbClr val="FFFFFF"/>
                </a:solidFill>
              </a:defRPr>
            </a:lvl1pPr>
          </a:lstStyle>
          <a:p>
            <a:r>
              <a:rPr kumimoji="0" lang="pt-BR" smtClean="0"/>
              <a:t>Clique para editar o título mestre</a:t>
            </a:r>
            <a:endParaRPr kumimoji="0" lang="en-US"/>
          </a:p>
        </p:txBody>
      </p:sp>
      <p:sp>
        <p:nvSpPr>
          <p:cNvPr id="12" name="Espaço Reservado para Data 11"/>
          <p:cNvSpPr>
            <a:spLocks noGrp="1"/>
          </p:cNvSpPr>
          <p:nvPr>
            <p:ph type="dt" sz="half" idx="10"/>
          </p:nvPr>
        </p:nvSpPr>
        <p:spPr/>
        <p:txBody>
          <a:bodyPr/>
          <a:lstStyle/>
          <a:p>
            <a:pPr eaLnBrk="1" latinLnBrk="0" hangingPunct="1"/>
            <a:endParaRPr lang="en-US"/>
          </a:p>
        </p:txBody>
      </p:sp>
      <p:sp>
        <p:nvSpPr>
          <p:cNvPr id="13" name="Espaço Reservado para Número de Slide 12"/>
          <p:cNvSpPr>
            <a:spLocks noGrp="1"/>
          </p:cNvSpPr>
          <p:nvPr>
            <p:ph type="sldNum" sz="quarter" idx="11"/>
          </p:nvPr>
        </p:nvSpPr>
        <p:spPr>
          <a:xfrm>
            <a:off x="0" y="1314450"/>
            <a:ext cx="1295400" cy="526257"/>
          </a:xfrm>
        </p:spPr>
        <p:txBody>
          <a:bodyPr>
            <a:noAutofit/>
          </a:bodyPr>
          <a:lstStyle>
            <a:lvl1pPr>
              <a:defRPr sz="2400">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14" name="Espaço Reservado para Rodapé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9" name="Espaço Reservado para Conteúdo 8"/>
          <p:cNvSpPr>
            <a:spLocks noGrp="1"/>
          </p:cNvSpPr>
          <p:nvPr>
            <p:ph sz="quarter" idx="1"/>
          </p:nvPr>
        </p:nvSpPr>
        <p:spPr>
          <a:xfrm>
            <a:off x="609600" y="1192175"/>
            <a:ext cx="3886200" cy="3429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1" name="Espaço Reservado para Conteúdo 10"/>
          <p:cNvSpPr>
            <a:spLocks noGrp="1"/>
          </p:cNvSpPr>
          <p:nvPr>
            <p:ph sz="quarter" idx="2"/>
          </p:nvPr>
        </p:nvSpPr>
        <p:spPr>
          <a:xfrm>
            <a:off x="4844901" y="1192175"/>
            <a:ext cx="3886200" cy="34290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8" name="Espaço Reservado para Data 7"/>
          <p:cNvSpPr>
            <a:spLocks noGrp="1"/>
          </p:cNvSpPr>
          <p:nvPr>
            <p:ph type="dt" sz="half" idx="15"/>
          </p:nvPr>
        </p:nvSpPr>
        <p:spPr/>
        <p:txBody>
          <a:bodyPr rtlCol="0"/>
          <a:lstStyle/>
          <a:p>
            <a:pPr eaLnBrk="1" latinLnBrk="0" hangingPunct="1"/>
            <a:endParaRPr lang="en-US"/>
          </a:p>
        </p:txBody>
      </p:sp>
      <p:sp>
        <p:nvSpPr>
          <p:cNvPr id="10" name="Espaço Reservado para Número de Slide 9"/>
          <p:cNvSpPr>
            <a:spLocks noGrp="1"/>
          </p:cNvSpPr>
          <p:nvPr>
            <p:ph type="sldNum" sz="quarter" idx="16"/>
          </p:nvPr>
        </p:nvSpPr>
        <p:spPr/>
        <p:txBody>
          <a:bodyPr rtlCol="0"/>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12" name="Espaço Reservado para Rodapé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533400" y="204787"/>
            <a:ext cx="8153400" cy="652463"/>
          </a:xfrm>
        </p:spPr>
        <p:txBody>
          <a:bodyPr anchor="ctr"/>
          <a:lstStyle>
            <a:lvl1pPr>
              <a:defRPr/>
            </a:lvl1pPr>
          </a:lstStyle>
          <a:p>
            <a:r>
              <a:rPr kumimoji="0" lang="pt-BR" smtClean="0"/>
              <a:t>Clique para editar o título mestre</a:t>
            </a:r>
            <a:endParaRPr kumimoji="0" lang="en-US"/>
          </a:p>
        </p:txBody>
      </p:sp>
      <p:sp>
        <p:nvSpPr>
          <p:cNvPr id="11" name="Espaço Reservado para Conteúdo 10"/>
          <p:cNvSpPr>
            <a:spLocks noGrp="1"/>
          </p:cNvSpPr>
          <p:nvPr>
            <p:ph sz="quarter" idx="2"/>
          </p:nvPr>
        </p:nvSpPr>
        <p:spPr>
          <a:xfrm>
            <a:off x="609600" y="1828800"/>
            <a:ext cx="3886200" cy="268605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3" name="Espaço Reservado para Conteúdo 12"/>
          <p:cNvSpPr>
            <a:spLocks noGrp="1"/>
          </p:cNvSpPr>
          <p:nvPr>
            <p:ph sz="quarter" idx="4"/>
          </p:nvPr>
        </p:nvSpPr>
        <p:spPr>
          <a:xfrm>
            <a:off x="4800600" y="1828800"/>
            <a:ext cx="3886200" cy="268605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10" name="Espaço Reservado para Data 9"/>
          <p:cNvSpPr>
            <a:spLocks noGrp="1"/>
          </p:cNvSpPr>
          <p:nvPr>
            <p:ph type="dt" sz="half" idx="15"/>
          </p:nvPr>
        </p:nvSpPr>
        <p:spPr/>
        <p:txBody>
          <a:bodyPr rtlCol="0"/>
          <a:lstStyle/>
          <a:p>
            <a:pPr eaLnBrk="1" latinLnBrk="0" hangingPunct="1"/>
            <a:endParaRPr lang="en-US"/>
          </a:p>
        </p:txBody>
      </p:sp>
      <p:sp>
        <p:nvSpPr>
          <p:cNvPr id="12" name="Espaço Reservado para Número de Slide 11"/>
          <p:cNvSpPr>
            <a:spLocks noGrp="1"/>
          </p:cNvSpPr>
          <p:nvPr>
            <p:ph type="sldNum" sz="quarter" idx="16"/>
          </p:nvPr>
        </p:nvSpPr>
        <p:spPr/>
        <p:txBody>
          <a:bodyPr rtlCol="0"/>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14" name="Espaço Reservado para Rodapé 13"/>
          <p:cNvSpPr>
            <a:spLocks noGrp="1"/>
          </p:cNvSpPr>
          <p:nvPr>
            <p:ph type="ftr" sz="quarter" idx="17"/>
          </p:nvPr>
        </p:nvSpPr>
        <p:spPr/>
        <p:txBody>
          <a:bodyPr rtlCol="0"/>
          <a:lstStyle/>
          <a:p>
            <a:endParaRPr kumimoji="0" lang="en-US"/>
          </a:p>
        </p:txBody>
      </p:sp>
      <p:sp>
        <p:nvSpPr>
          <p:cNvPr id="16" name="Espaço Reservado para Texto 15"/>
          <p:cNvSpPr>
            <a:spLocks noGrp="1"/>
          </p:cNvSpPr>
          <p:nvPr>
            <p:ph type="body" sz="quarter" idx="1"/>
          </p:nvPr>
        </p:nvSpPr>
        <p:spPr>
          <a:xfrm>
            <a:off x="609600" y="1314450"/>
            <a:ext cx="3886200" cy="48006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 texto mestre</a:t>
            </a:r>
          </a:p>
        </p:txBody>
      </p:sp>
      <p:sp>
        <p:nvSpPr>
          <p:cNvPr id="15" name="Espaço Reservado para Texto 14"/>
          <p:cNvSpPr>
            <a:spLocks noGrp="1"/>
          </p:cNvSpPr>
          <p:nvPr>
            <p:ph type="body" sz="quarter" idx="3"/>
          </p:nvPr>
        </p:nvSpPr>
        <p:spPr>
          <a:xfrm>
            <a:off x="4800600" y="1314450"/>
            <a:ext cx="3886200" cy="48006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pt-BR" smtClean="0"/>
              <a:t>Clique para editar o texto mestre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p>
            <a:pPr eaLnBrk="1" latinLnBrk="0" hangingPunct="1"/>
            <a:endParaRPr lang="en-US"/>
          </a:p>
        </p:txBody>
      </p:sp>
      <p:sp>
        <p:nvSpPr>
          <p:cNvPr id="4" name="Espaço Reservado para Rodapé 3"/>
          <p:cNvSpPr>
            <a:spLocks noGrp="1"/>
          </p:cNvSpPr>
          <p:nvPr>
            <p:ph type="ftr" sz="quarter" idx="11"/>
          </p:nvPr>
        </p:nvSpPr>
        <p:spPr/>
        <p:txBody>
          <a:bodyPr/>
          <a:lstStyle/>
          <a:p>
            <a:endParaRPr kumimoji="0" lang="en-US"/>
          </a:p>
        </p:txBody>
      </p:sp>
      <p:sp>
        <p:nvSpPr>
          <p:cNvPr id="5" name="Espaço Reservado para Número de Slide 4"/>
          <p:cNvSpPr>
            <a:spLocks noGrp="1"/>
          </p:cNvSpPr>
          <p:nvPr>
            <p:ph type="sldNum" sz="quarter" idx="12"/>
          </p:nvPr>
        </p:nvSpPr>
        <p:spPr/>
        <p:txBody>
          <a:bodyPr/>
          <a:lstStyle>
            <a:lvl1pPr>
              <a:defRPr>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pPr eaLnBrk="1" latinLnBrk="0" hangingPunct="1"/>
            <a:endParaRPr lang="en-US"/>
          </a:p>
        </p:txBody>
      </p:sp>
      <p:sp>
        <p:nvSpPr>
          <p:cNvPr id="3" name="Espaço Reservado para Rodapé 2"/>
          <p:cNvSpPr>
            <a:spLocks noGrp="1"/>
          </p:cNvSpPr>
          <p:nvPr>
            <p:ph type="ftr" sz="quarter" idx="11"/>
          </p:nvPr>
        </p:nvSpPr>
        <p:spPr/>
        <p:txBody>
          <a:bodyPr/>
          <a:lstStyle/>
          <a:p>
            <a:endParaRPr kumimoji="0" lang="en-US" dirty="0"/>
          </a:p>
        </p:txBody>
      </p:sp>
      <p:sp>
        <p:nvSpPr>
          <p:cNvPr id="4" name="Espaço Reservado para Número de Slide 3"/>
          <p:cNvSpPr>
            <a:spLocks noGrp="1"/>
          </p:cNvSpPr>
          <p:nvPr>
            <p:ph type="sldNum" sz="quarter" idx="12"/>
          </p:nvPr>
        </p:nvSpPr>
        <p:spPr>
          <a:xfrm>
            <a:off x="0" y="4686300"/>
            <a:ext cx="533400" cy="285750"/>
          </a:xfrm>
        </p:spPr>
        <p:txBody>
          <a:bodyPr/>
          <a:lstStyle>
            <a:lvl1pPr>
              <a:defRPr>
                <a:solidFill>
                  <a:schemeClr val="tx2"/>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0" y="204787"/>
            <a:ext cx="8077200" cy="652463"/>
          </a:xfrm>
        </p:spPr>
        <p:txBody>
          <a:bodyPr anchor="ctr"/>
          <a:lstStyle>
            <a:lvl1pPr algn="l">
              <a:buNone/>
              <a:defRPr sz="4400" b="0"/>
            </a:lvl1pPr>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p:txBody>
          <a:bodyPr/>
          <a:lstStyle/>
          <a:p>
            <a:pPr eaLnBrk="1" latinLnBrk="0" hangingPunct="1"/>
            <a:endParaRPr lang="en-US"/>
          </a:p>
        </p:txBody>
      </p:sp>
      <p:sp>
        <p:nvSpPr>
          <p:cNvPr id="6" name="Espaço Reservado para Rodapé 5"/>
          <p:cNvSpPr>
            <a:spLocks noGrp="1"/>
          </p:cNvSpPr>
          <p:nvPr>
            <p:ph type="ftr" sz="quarter" idx="11"/>
          </p:nvPr>
        </p:nvSpPr>
        <p:spPr/>
        <p:txBody>
          <a:bodyPr/>
          <a:lstStyle/>
          <a:p>
            <a:endParaRPr kumimoji="0" lang="en-US"/>
          </a:p>
        </p:txBody>
      </p:sp>
      <p:sp>
        <p:nvSpPr>
          <p:cNvPr id="7" name="Espaço Reservado para Número de Slide 6"/>
          <p:cNvSpPr>
            <a:spLocks noGrp="1"/>
          </p:cNvSpPr>
          <p:nvPr>
            <p:ph type="sldNum" sz="quarter" idx="12"/>
          </p:nvPr>
        </p:nvSpPr>
        <p:spPr/>
        <p:txBody>
          <a:bodyPr/>
          <a:lstStyle>
            <a:lvl1pPr>
              <a:defRPr>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3" name="Espaço Reservado para Texto 2"/>
          <p:cNvSpPr>
            <a:spLocks noGrp="1"/>
          </p:cNvSpPr>
          <p:nvPr>
            <p:ph type="body" idx="2"/>
          </p:nvPr>
        </p:nvSpPr>
        <p:spPr>
          <a:xfrm>
            <a:off x="609600" y="1314450"/>
            <a:ext cx="1600200" cy="325755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pt-BR" smtClean="0"/>
              <a:t>Clique para editar o texto mestre</a:t>
            </a:r>
          </a:p>
        </p:txBody>
      </p:sp>
      <p:sp>
        <p:nvSpPr>
          <p:cNvPr id="9" name="Espaço Reservado para Conteúdo 8"/>
          <p:cNvSpPr>
            <a:spLocks noGrp="1"/>
          </p:cNvSpPr>
          <p:nvPr>
            <p:ph sz="quarter" idx="1"/>
          </p:nvPr>
        </p:nvSpPr>
        <p:spPr>
          <a:xfrm>
            <a:off x="2362200" y="1314450"/>
            <a:ext cx="6400800" cy="3314700"/>
          </a:xfrm>
        </p:spPr>
        <p:txBody>
          <a:bodyPr/>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Ref idx="1003">
        <a:schemeClr val="bg2"/>
      </p:bgRef>
    </p:bg>
    <p:spTree>
      <p:nvGrpSpPr>
        <p:cNvPr id="1" name=""/>
        <p:cNvGrpSpPr/>
        <p:nvPr/>
      </p:nvGrpSpPr>
      <p:grpSpPr>
        <a:xfrm>
          <a:off x="0" y="0"/>
          <a:ext cx="0" cy="0"/>
          <a:chOff x="0" y="0"/>
          <a:chExt cx="0" cy="0"/>
        </a:xfrm>
      </p:grpSpPr>
      <p:sp>
        <p:nvSpPr>
          <p:cNvPr id="4" name="Espaço Reservado para Texto 3"/>
          <p:cNvSpPr>
            <a:spLocks noGrp="1"/>
          </p:cNvSpPr>
          <p:nvPr>
            <p:ph type="body" sz="half" idx="2"/>
          </p:nvPr>
        </p:nvSpPr>
        <p:spPr>
          <a:xfrm>
            <a:off x="1600200" y="4114800"/>
            <a:ext cx="7315200" cy="51435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pt-BR" smtClean="0"/>
              <a:t>Clique para editar o texto mestre</a:t>
            </a:r>
          </a:p>
        </p:txBody>
      </p:sp>
      <p:sp>
        <p:nvSpPr>
          <p:cNvPr id="8" name="Retângulo 7"/>
          <p:cNvSpPr/>
          <p:nvPr/>
        </p:nvSpPr>
        <p:spPr bwMode="white">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tângulo 9"/>
          <p:cNvSpPr/>
          <p:nvPr/>
        </p:nvSpPr>
        <p:spPr>
          <a:xfrm>
            <a:off x="1545336" y="3490722"/>
            <a:ext cx="7598664"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ítulo 1"/>
          <p:cNvSpPr>
            <a:spLocks noGrp="1"/>
          </p:cNvSpPr>
          <p:nvPr>
            <p:ph type="title"/>
          </p:nvPr>
        </p:nvSpPr>
        <p:spPr>
          <a:xfrm>
            <a:off x="1600200" y="3486150"/>
            <a:ext cx="7315200" cy="514350"/>
          </a:xfrm>
        </p:spPr>
        <p:txBody>
          <a:bodyPr anchor="ctr"/>
          <a:lstStyle>
            <a:lvl1pPr algn="l">
              <a:buNone/>
              <a:defRPr sz="2800" b="0">
                <a:solidFill>
                  <a:srgbClr val="FFFFFF"/>
                </a:solidFill>
              </a:defRPr>
            </a:lvl1pPr>
          </a:lstStyle>
          <a:p>
            <a:r>
              <a:rPr kumimoji="0" lang="pt-BR" smtClean="0"/>
              <a:t>Clique para editar o título mestre</a:t>
            </a:r>
            <a:endParaRPr kumimoji="0" lang="en-US"/>
          </a:p>
        </p:txBody>
      </p:sp>
      <p:sp>
        <p:nvSpPr>
          <p:cNvPr id="11" name="Retângulo 10"/>
          <p:cNvSpPr/>
          <p:nvPr/>
        </p:nvSpPr>
        <p:spPr bwMode="white">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Espaço Reservado para Data 11"/>
          <p:cNvSpPr>
            <a:spLocks noGrp="1"/>
          </p:cNvSpPr>
          <p:nvPr>
            <p:ph type="dt" sz="half" idx="10"/>
          </p:nvPr>
        </p:nvSpPr>
        <p:spPr>
          <a:xfrm>
            <a:off x="6248400" y="4686300"/>
            <a:ext cx="2667000" cy="273844"/>
          </a:xfrm>
        </p:spPr>
        <p:txBody>
          <a:bodyPr rtlCol="0"/>
          <a:lstStyle/>
          <a:p>
            <a:pPr eaLnBrk="1" latinLnBrk="0" hangingPunct="1"/>
            <a:endParaRPr lang="en-US"/>
          </a:p>
        </p:txBody>
      </p:sp>
      <p:sp>
        <p:nvSpPr>
          <p:cNvPr id="13" name="Espaço Reservado para Número de Slide 12"/>
          <p:cNvSpPr>
            <a:spLocks noGrp="1"/>
          </p:cNvSpPr>
          <p:nvPr>
            <p:ph type="sldNum" sz="quarter" idx="11"/>
          </p:nvPr>
        </p:nvSpPr>
        <p:spPr>
          <a:xfrm>
            <a:off x="0" y="3500437"/>
            <a:ext cx="1447800" cy="497684"/>
          </a:xfrm>
        </p:spPr>
        <p:txBody>
          <a:bodyPr rtlCol="0"/>
          <a:lstStyle>
            <a:lvl1pPr>
              <a:defRPr sz="2800"/>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
        <p:nvSpPr>
          <p:cNvPr id="14" name="Espaço Reservado para Rodapé 13"/>
          <p:cNvSpPr>
            <a:spLocks noGrp="1"/>
          </p:cNvSpPr>
          <p:nvPr>
            <p:ph type="ftr" sz="quarter" idx="12"/>
          </p:nvPr>
        </p:nvSpPr>
        <p:spPr>
          <a:xfrm>
            <a:off x="1600200" y="4686155"/>
            <a:ext cx="4572000" cy="273844"/>
          </a:xfrm>
        </p:spPr>
        <p:txBody>
          <a:bodyPr rtlCol="0"/>
          <a:lstStyle/>
          <a:p>
            <a:endParaRPr kumimoji="0" lang="en-US" dirty="0"/>
          </a:p>
        </p:txBody>
      </p:sp>
      <p:sp>
        <p:nvSpPr>
          <p:cNvPr id="3" name="Espaço Reservado para Imagem 2"/>
          <p:cNvSpPr>
            <a:spLocks noGrp="1"/>
          </p:cNvSpPr>
          <p:nvPr>
            <p:ph type="pic" idx="1"/>
          </p:nvPr>
        </p:nvSpPr>
        <p:spPr>
          <a:xfrm>
            <a:off x="1560576" y="0"/>
            <a:ext cx="7583424" cy="3426714"/>
          </a:xfrm>
          <a:solidFill>
            <a:schemeClr val="accent1">
              <a:tint val="40000"/>
            </a:schemeClr>
          </a:solidFill>
          <a:ln>
            <a:noFill/>
          </a:ln>
        </p:spPr>
        <p:txBody>
          <a:bodyPr/>
          <a:lstStyle>
            <a:lvl1pPr marL="0" indent="0">
              <a:buNone/>
              <a:defRPr sz="3200"/>
            </a:lvl1pPr>
          </a:lstStyle>
          <a:p>
            <a:r>
              <a:rPr kumimoji="0" lang="pt-BR" smtClean="0"/>
              <a:t>Clique no ícone para adicionar uma imagem</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Espaço Reservado para Título 21"/>
          <p:cNvSpPr>
            <a:spLocks noGrp="1"/>
          </p:cNvSpPr>
          <p:nvPr>
            <p:ph type="title"/>
          </p:nvPr>
        </p:nvSpPr>
        <p:spPr>
          <a:xfrm>
            <a:off x="609600" y="171450"/>
            <a:ext cx="8153400" cy="742950"/>
          </a:xfrm>
          <a:prstGeom prst="rect">
            <a:avLst/>
          </a:prstGeom>
        </p:spPr>
        <p:txBody>
          <a:bodyPr vert="horz" anchor="ctr">
            <a:normAutofit/>
          </a:bodyPr>
          <a:lstStyle/>
          <a:p>
            <a:r>
              <a:rPr kumimoji="0" lang="pt-BR" smtClean="0"/>
              <a:t>Clique para editar o título mestre</a:t>
            </a:r>
            <a:endParaRPr kumimoji="0" lang="en-US"/>
          </a:p>
        </p:txBody>
      </p:sp>
      <p:sp>
        <p:nvSpPr>
          <p:cNvPr id="13" name="Espaço Reservado para Texto 12"/>
          <p:cNvSpPr>
            <a:spLocks noGrp="1"/>
          </p:cNvSpPr>
          <p:nvPr>
            <p:ph type="body" idx="1"/>
          </p:nvPr>
        </p:nvSpPr>
        <p:spPr>
          <a:xfrm>
            <a:off x="612648" y="1200150"/>
            <a:ext cx="8153400" cy="3394710"/>
          </a:xfrm>
          <a:prstGeom prst="rect">
            <a:avLst/>
          </a:prstGeom>
        </p:spPr>
        <p:txBody>
          <a:bodyPr vert="horz">
            <a:normAutofit/>
          </a:bodyPr>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14" name="Espaço Reservado para Data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endParaRPr lang="en-US" sz="1400" dirty="0">
              <a:solidFill>
                <a:schemeClr val="tx2"/>
              </a:solidFill>
            </a:endParaRPr>
          </a:p>
        </p:txBody>
      </p:sp>
      <p:sp>
        <p:nvSpPr>
          <p:cNvPr id="3" name="Espaço Reservado para Rodapé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tângulo 6"/>
          <p:cNvSpPr/>
          <p:nvPr/>
        </p:nvSpPr>
        <p:spPr bwMode="white">
          <a:xfrm>
            <a:off x="0" y="92583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tângulo 7"/>
          <p:cNvSpPr/>
          <p:nvPr/>
        </p:nvSpPr>
        <p:spPr>
          <a:xfrm>
            <a:off x="0" y="96012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tângulo 8"/>
          <p:cNvSpPr/>
          <p:nvPr/>
        </p:nvSpPr>
        <p:spPr>
          <a:xfrm>
            <a:off x="590550" y="96012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Espaço Reservado para Número de Slide 22"/>
          <p:cNvSpPr>
            <a:spLocks noGrp="1"/>
          </p:cNvSpPr>
          <p:nvPr>
            <p:ph type="sldNum" sz="quarter" idx="4"/>
          </p:nvPr>
        </p:nvSpPr>
        <p:spPr>
          <a:xfrm>
            <a:off x="0" y="95416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lvl="0" algn="r" rtl="0">
              <a:spcBef>
                <a:spcPts val="0"/>
              </a:spcBef>
              <a:buNone/>
            </a:pPr>
            <a:fld id="{00000000-1234-1234-1234-123412341234}" type="slidenum">
              <a:rPr lang="en" sz="1000" smtClean="0">
                <a:solidFill>
                  <a:schemeClr val="dk2"/>
                </a:solidFill>
              </a:rPr>
              <a:pPr lvl="0" algn="r" rtl="0">
                <a:spcBef>
                  <a:spcPts val="0"/>
                </a:spcBef>
                <a:buNone/>
              </a:pPr>
              <a:t>‹nº›</a:t>
            </a:fld>
            <a:endParaRPr lang="en" sz="1000">
              <a:solidFill>
                <a:schemeClr val="dk2"/>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Shape 53"/>
          <p:cNvSpPr txBox="1">
            <a:spLocks noGrp="1"/>
          </p:cNvSpPr>
          <p:nvPr>
            <p:ph type="ctrTitle"/>
          </p:nvPr>
        </p:nvSpPr>
        <p:spPr>
          <a:xfrm>
            <a:off x="369350" y="323475"/>
            <a:ext cx="8520599" cy="1705200"/>
          </a:xfrm>
          <a:prstGeom prst="rect">
            <a:avLst/>
          </a:prstGeom>
        </p:spPr>
        <p:txBody>
          <a:bodyPr lIns="91425" tIns="91425" rIns="91425" bIns="91425" anchor="b" anchorCtr="0">
            <a:noAutofit/>
          </a:bodyPr>
          <a:lstStyle/>
          <a:p>
            <a:pPr algn="ctr">
              <a:spcBef>
                <a:spcPts val="0"/>
              </a:spcBef>
            </a:pPr>
            <a:r>
              <a:rPr lang="pt-BR" dirty="0" smtClean="0"/>
              <a:t>Regressão Linear </a:t>
            </a:r>
            <a:br>
              <a:rPr lang="pt-BR" dirty="0" smtClean="0"/>
            </a:br>
            <a:r>
              <a:rPr lang="pt-BR" dirty="0" smtClean="0"/>
              <a:t>com Várias variáveis</a:t>
            </a:r>
            <a:endParaRPr lang="en" dirty="0">
              <a:solidFill>
                <a:srgbClr val="00997D"/>
              </a:solidFill>
            </a:endParaRPr>
          </a:p>
        </p:txBody>
      </p:sp>
      <p:sp>
        <p:nvSpPr>
          <p:cNvPr id="54" name="Shape 54"/>
          <p:cNvSpPr txBox="1">
            <a:spLocks noGrp="1"/>
          </p:cNvSpPr>
          <p:nvPr>
            <p:ph type="subTitle" idx="1"/>
          </p:nvPr>
        </p:nvSpPr>
        <p:spPr>
          <a:xfrm>
            <a:off x="1763688" y="2242218"/>
            <a:ext cx="5112121" cy="1841700"/>
          </a:xfrm>
          <a:prstGeom prst="rect">
            <a:avLst/>
          </a:prstGeom>
        </p:spPr>
        <p:txBody>
          <a:bodyPr lIns="91425" tIns="91425" rIns="91425" bIns="91425" anchor="t" anchorCtr="0">
            <a:noAutofit/>
          </a:bodyPr>
          <a:lstStyle/>
          <a:p>
            <a:pPr algn="ctr" rtl="0">
              <a:spcBef>
                <a:spcPts val="0"/>
              </a:spcBef>
              <a:buNone/>
            </a:pPr>
            <a:r>
              <a:rPr lang="en" sz="3200" dirty="0" smtClean="0">
                <a:solidFill>
                  <a:schemeClr val="tx1"/>
                </a:solidFill>
              </a:rPr>
              <a:t> Prof. Eduardo Bezerra</a:t>
            </a:r>
          </a:p>
          <a:p>
            <a:pPr algn="ctr" rtl="0">
              <a:spcBef>
                <a:spcPts val="0"/>
              </a:spcBef>
              <a:buNone/>
            </a:pPr>
            <a:r>
              <a:rPr lang="en" sz="3200" dirty="0" smtClean="0">
                <a:solidFill>
                  <a:schemeClr val="tx1"/>
                </a:solidFill>
              </a:rPr>
              <a:t>(CEFET/RJ)</a:t>
            </a:r>
            <a:endParaRPr lang="en" sz="3200" dirty="0">
              <a:solidFill>
                <a:schemeClr val="tx1"/>
              </a:solidFill>
            </a:endParaRPr>
          </a:p>
          <a:p>
            <a:pPr algn="ctr" rtl="0">
              <a:spcBef>
                <a:spcPts val="0"/>
              </a:spcBef>
              <a:buNone/>
            </a:pPr>
            <a:r>
              <a:rPr lang="en" sz="2400" dirty="0" smtClean="0">
                <a:solidFill>
                  <a:schemeClr val="tx1"/>
                </a:solidFill>
              </a:rPr>
              <a:t>ebezerra@cefet-rj.br</a:t>
            </a:r>
            <a:endParaRPr sz="3200" dirty="0">
              <a:solidFill>
                <a:schemeClr val="tx1"/>
              </a:solidFill>
            </a:endParaRPr>
          </a:p>
        </p:txBody>
      </p:sp>
      <p:pic>
        <p:nvPicPr>
          <p:cNvPr id="24578" name="Picture 2" descr="https://assets.bwbx.io/images/users/iqjWHBFdfxIU/i64kX6gcsh2U/v0/1000x-1.jpg"/>
          <p:cNvPicPr>
            <a:picLocks noChangeAspect="1" noChangeArrowheads="1"/>
          </p:cNvPicPr>
          <p:nvPr/>
        </p:nvPicPr>
        <p:blipFill>
          <a:blip r:embed="rId3"/>
          <a:srcRect/>
          <a:stretch>
            <a:fillRect/>
          </a:stretch>
        </p:blipFill>
        <p:spPr bwMode="auto">
          <a:xfrm>
            <a:off x="6445810" y="2643758"/>
            <a:ext cx="2590686" cy="1725397"/>
          </a:xfrm>
          <a:prstGeom prst="rect">
            <a:avLst/>
          </a:prstGeom>
          <a:noFill/>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Representação da hipótese</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10</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pt-BR" dirty="0" smtClean="0"/>
              <a:t>Previamente (n=1):</a:t>
            </a:r>
            <a:endParaRPr lang="pt-BR" dirty="0" smtClean="0"/>
          </a:p>
          <a:p>
            <a:endParaRPr lang="pt-BR" dirty="0" smtClean="0"/>
          </a:p>
          <a:p>
            <a:r>
              <a:rPr lang="pt-BR" dirty="0" smtClean="0"/>
              <a:t>Agora (n &gt; 1): </a:t>
            </a:r>
            <a:endParaRPr lang="pt-BR" dirty="0"/>
          </a:p>
        </p:txBody>
      </p:sp>
      <p:pic>
        <p:nvPicPr>
          <p:cNvPr id="6" name="Picture 3"/>
          <p:cNvPicPr>
            <a:picLocks noChangeAspect="1" noChangeArrowheads="1"/>
          </p:cNvPicPr>
          <p:nvPr/>
        </p:nvPicPr>
        <p:blipFill>
          <a:blip r:embed="rId2"/>
          <a:srcRect/>
          <a:stretch>
            <a:fillRect/>
          </a:stretch>
        </p:blipFill>
        <p:spPr bwMode="auto">
          <a:xfrm>
            <a:off x="1331640" y="1707654"/>
            <a:ext cx="3240360" cy="589912"/>
          </a:xfrm>
          <a:prstGeom prst="rect">
            <a:avLst/>
          </a:prstGeom>
          <a:noFill/>
          <a:ln w="9525">
            <a:noFill/>
            <a:miter lim="800000"/>
            <a:headEnd/>
            <a:tailEnd/>
          </a:ln>
        </p:spPr>
      </p:pic>
      <p:pic>
        <p:nvPicPr>
          <p:cNvPr id="5122" name="Picture 2"/>
          <p:cNvPicPr>
            <a:picLocks noChangeAspect="1" noChangeArrowheads="1"/>
          </p:cNvPicPr>
          <p:nvPr/>
        </p:nvPicPr>
        <p:blipFill>
          <a:blip r:embed="rId3"/>
          <a:srcRect/>
          <a:stretch>
            <a:fillRect/>
          </a:stretch>
        </p:blipFill>
        <p:spPr bwMode="auto">
          <a:xfrm>
            <a:off x="1547664" y="2931790"/>
            <a:ext cx="6366867" cy="1929154"/>
          </a:xfrm>
          <a:prstGeom prst="rect">
            <a:avLst/>
          </a:prstGeom>
          <a:noFill/>
          <a:ln w="9525">
            <a:noFill/>
            <a:miter lim="800000"/>
            <a:headEnd/>
            <a:tailEnd/>
          </a:ln>
        </p:spPr>
      </p:pic>
      <p:pic>
        <p:nvPicPr>
          <p:cNvPr id="5123" name="Picture 3"/>
          <p:cNvPicPr>
            <a:picLocks noChangeAspect="1" noChangeArrowheads="1"/>
          </p:cNvPicPr>
          <p:nvPr/>
        </p:nvPicPr>
        <p:blipFill>
          <a:blip r:embed="rId4"/>
          <a:srcRect/>
          <a:stretch>
            <a:fillRect/>
          </a:stretch>
        </p:blipFill>
        <p:spPr bwMode="auto">
          <a:xfrm>
            <a:off x="1300683" y="3012554"/>
            <a:ext cx="6943725" cy="49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Representação da hipótese (cont.)</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11</a:t>
            </a:fld>
            <a:endParaRPr lang="en" sz="1000">
              <a:solidFill>
                <a:schemeClr val="dk2"/>
              </a:solidFill>
            </a:endParaRPr>
          </a:p>
        </p:txBody>
      </p:sp>
      <p:sp>
        <p:nvSpPr>
          <p:cNvPr id="4" name="Espaço Reservado para Conteúdo 3"/>
          <p:cNvSpPr>
            <a:spLocks noGrp="1"/>
          </p:cNvSpPr>
          <p:nvPr>
            <p:ph sz="quarter" idx="1"/>
          </p:nvPr>
        </p:nvSpPr>
        <p:spPr/>
        <p:txBody>
          <a:bodyPr/>
          <a:lstStyle/>
          <a:p>
            <a:endParaRPr lang="pt-BR" dirty="0" smtClean="0"/>
          </a:p>
          <a:p>
            <a:r>
              <a:rPr lang="pt-BR" dirty="0" smtClean="0"/>
              <a:t>Por conveniência de notação, vamos definir</a:t>
            </a:r>
          </a:p>
          <a:p>
            <a:r>
              <a:rPr lang="pt-BR" dirty="0" smtClean="0"/>
              <a:t>Sendo assim, temos os seguintes </a:t>
            </a:r>
            <a:r>
              <a:rPr lang="pt-BR" dirty="0" smtClean="0">
                <a:solidFill>
                  <a:srgbClr val="FF0000"/>
                </a:solidFill>
              </a:rPr>
              <a:t>vetores coluna</a:t>
            </a:r>
            <a:r>
              <a:rPr lang="pt-BR" dirty="0" smtClean="0"/>
              <a:t>:</a:t>
            </a:r>
          </a:p>
          <a:p>
            <a:endParaRPr lang="pt-BR" dirty="0"/>
          </a:p>
        </p:txBody>
      </p:sp>
      <p:pic>
        <p:nvPicPr>
          <p:cNvPr id="5" name="Picture 3"/>
          <p:cNvPicPr>
            <a:picLocks noChangeAspect="1" noChangeArrowheads="1"/>
          </p:cNvPicPr>
          <p:nvPr/>
        </p:nvPicPr>
        <p:blipFill>
          <a:blip r:embed="rId2"/>
          <a:srcRect/>
          <a:stretch>
            <a:fillRect/>
          </a:stretch>
        </p:blipFill>
        <p:spPr bwMode="auto">
          <a:xfrm>
            <a:off x="1300683" y="1212354"/>
            <a:ext cx="6943725" cy="495300"/>
          </a:xfrm>
          <a:prstGeom prst="rect">
            <a:avLst/>
          </a:prstGeom>
          <a:noFill/>
          <a:ln w="9525">
            <a:noFill/>
            <a:miter lim="800000"/>
            <a:headEnd/>
            <a:tailEnd/>
          </a:ln>
        </p:spPr>
      </p:pic>
      <p:pic>
        <p:nvPicPr>
          <p:cNvPr id="6147" name="Picture 3"/>
          <p:cNvPicPr>
            <a:picLocks noChangeAspect="1" noChangeArrowheads="1"/>
          </p:cNvPicPr>
          <p:nvPr/>
        </p:nvPicPr>
        <p:blipFill>
          <a:blip r:embed="rId3"/>
          <a:srcRect/>
          <a:stretch>
            <a:fillRect/>
          </a:stretch>
        </p:blipFill>
        <p:spPr bwMode="auto">
          <a:xfrm>
            <a:off x="1547664" y="3111810"/>
            <a:ext cx="2158380" cy="1510866"/>
          </a:xfrm>
          <a:prstGeom prst="rect">
            <a:avLst/>
          </a:prstGeom>
          <a:noFill/>
          <a:ln w="9525">
            <a:noFill/>
            <a:miter lim="800000"/>
            <a:headEnd/>
            <a:tailEnd/>
          </a:ln>
        </p:spPr>
      </p:pic>
      <p:pic>
        <p:nvPicPr>
          <p:cNvPr id="6148" name="Picture 4"/>
          <p:cNvPicPr>
            <a:picLocks noChangeAspect="1" noChangeArrowheads="1"/>
          </p:cNvPicPr>
          <p:nvPr/>
        </p:nvPicPr>
        <p:blipFill>
          <a:blip r:embed="rId4"/>
          <a:srcRect/>
          <a:stretch>
            <a:fillRect/>
          </a:stretch>
        </p:blipFill>
        <p:spPr bwMode="auto">
          <a:xfrm>
            <a:off x="4644008" y="3161812"/>
            <a:ext cx="2050461" cy="1498170"/>
          </a:xfrm>
          <a:prstGeom prst="rect">
            <a:avLst/>
          </a:prstGeom>
          <a:noFill/>
          <a:ln w="9525">
            <a:noFill/>
            <a:miter lim="800000"/>
            <a:headEnd/>
            <a:tailEnd/>
          </a:ln>
        </p:spPr>
      </p:pic>
      <p:pic>
        <p:nvPicPr>
          <p:cNvPr id="6149" name="Picture 5"/>
          <p:cNvPicPr>
            <a:picLocks noChangeAspect="1" noChangeArrowheads="1"/>
          </p:cNvPicPr>
          <p:nvPr/>
        </p:nvPicPr>
        <p:blipFill>
          <a:blip r:embed="rId5"/>
          <a:srcRect/>
          <a:stretch>
            <a:fillRect/>
          </a:stretch>
        </p:blipFill>
        <p:spPr bwMode="auto">
          <a:xfrm>
            <a:off x="7389548" y="1760890"/>
            <a:ext cx="1394072" cy="4692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Representação da hipótese (cont.)</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12</a:t>
            </a:fld>
            <a:endParaRPr lang="en" sz="1000">
              <a:solidFill>
                <a:schemeClr val="dk2"/>
              </a:solidFill>
            </a:endParaRPr>
          </a:p>
        </p:txBody>
      </p:sp>
      <p:sp>
        <p:nvSpPr>
          <p:cNvPr id="4" name="Espaço Reservado para Conteúdo 3"/>
          <p:cNvSpPr>
            <a:spLocks noGrp="1"/>
          </p:cNvSpPr>
          <p:nvPr>
            <p:ph sz="quarter" idx="1"/>
          </p:nvPr>
        </p:nvSpPr>
        <p:spPr/>
        <p:txBody>
          <a:bodyPr/>
          <a:lstStyle/>
          <a:p>
            <a:endParaRPr lang="pt-BR" dirty="0" smtClean="0"/>
          </a:p>
          <a:p>
            <a:endParaRPr lang="pt-BR" dirty="0" smtClean="0"/>
          </a:p>
          <a:p>
            <a:r>
              <a:rPr lang="pt-BR" dirty="0" smtClean="0"/>
              <a:t>Podemos </a:t>
            </a:r>
            <a:r>
              <a:rPr lang="pt-BR" dirty="0" smtClean="0"/>
              <a:t>reescrever </a:t>
            </a:r>
            <a:r>
              <a:rPr lang="pt-BR" dirty="0" smtClean="0"/>
              <a:t>a hipótese da Regressão Linear </a:t>
            </a:r>
            <a:r>
              <a:rPr lang="pt-BR" dirty="0"/>
              <a:t>M</a:t>
            </a:r>
            <a:r>
              <a:rPr lang="pt-BR" dirty="0" smtClean="0"/>
              <a:t>ultivariada como </a:t>
            </a:r>
            <a:r>
              <a:rPr lang="pt-BR" dirty="0" smtClean="0"/>
              <a:t>um </a:t>
            </a:r>
            <a:r>
              <a:rPr lang="pt-BR" dirty="0" smtClean="0">
                <a:solidFill>
                  <a:srgbClr val="FF0000"/>
                </a:solidFill>
              </a:rPr>
              <a:t>produto escalar</a:t>
            </a:r>
            <a:r>
              <a:rPr lang="pt-BR" dirty="0" smtClean="0"/>
              <a:t> (</a:t>
            </a:r>
            <a:r>
              <a:rPr lang="pt-BR" sz="2400" i="1" dirty="0" err="1" smtClean="0"/>
              <a:t>scalar</a:t>
            </a:r>
            <a:r>
              <a:rPr lang="pt-BR" sz="2400" i="1" dirty="0" smtClean="0"/>
              <a:t> </a:t>
            </a:r>
            <a:r>
              <a:rPr lang="pt-BR" sz="2400" i="1" dirty="0" err="1" smtClean="0"/>
              <a:t>product</a:t>
            </a:r>
            <a:r>
              <a:rPr lang="pt-BR" sz="2400" dirty="0" smtClean="0"/>
              <a:t>, </a:t>
            </a:r>
            <a:r>
              <a:rPr lang="pt-BR" sz="2400" i="1" dirty="0" err="1" smtClean="0"/>
              <a:t>dot</a:t>
            </a:r>
            <a:r>
              <a:rPr lang="pt-BR" sz="2400" i="1" dirty="0" smtClean="0"/>
              <a:t> </a:t>
            </a:r>
            <a:r>
              <a:rPr lang="pt-BR" sz="2400" i="1" dirty="0" err="1" smtClean="0"/>
              <a:t>product</a:t>
            </a:r>
            <a:r>
              <a:rPr lang="pt-BR" dirty="0" smtClean="0"/>
              <a:t>):</a:t>
            </a:r>
            <a:endParaRPr lang="pt-BR" dirty="0"/>
          </a:p>
        </p:txBody>
      </p:sp>
      <p:pic>
        <p:nvPicPr>
          <p:cNvPr id="5" name="Picture 3"/>
          <p:cNvPicPr>
            <a:picLocks noChangeAspect="1" noChangeArrowheads="1"/>
          </p:cNvPicPr>
          <p:nvPr/>
        </p:nvPicPr>
        <p:blipFill>
          <a:blip r:embed="rId3"/>
          <a:srcRect/>
          <a:stretch>
            <a:fillRect/>
          </a:stretch>
        </p:blipFill>
        <p:spPr bwMode="auto">
          <a:xfrm>
            <a:off x="1300683" y="1500386"/>
            <a:ext cx="6943725" cy="495300"/>
          </a:xfrm>
          <a:prstGeom prst="rect">
            <a:avLst/>
          </a:prstGeom>
          <a:noFill/>
          <a:ln w="9525">
            <a:noFill/>
            <a:miter lim="800000"/>
            <a:headEnd/>
            <a:tailEnd/>
          </a:ln>
        </p:spPr>
      </p:pic>
      <p:pic>
        <p:nvPicPr>
          <p:cNvPr id="7170" name="Picture 2"/>
          <p:cNvPicPr>
            <a:picLocks noChangeAspect="1" noChangeArrowheads="1"/>
          </p:cNvPicPr>
          <p:nvPr/>
        </p:nvPicPr>
        <p:blipFill>
          <a:blip r:embed="rId4"/>
          <a:srcRect/>
          <a:stretch>
            <a:fillRect/>
          </a:stretch>
        </p:blipFill>
        <p:spPr bwMode="auto">
          <a:xfrm>
            <a:off x="3481388" y="3809975"/>
            <a:ext cx="2181225" cy="561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p:cNvSpPr>
            <a:spLocks noGrp="1"/>
          </p:cNvSpPr>
          <p:nvPr>
            <p:ph type="body" idx="1"/>
          </p:nvPr>
        </p:nvSpPr>
        <p:spPr/>
        <p:txBody>
          <a:bodyPr>
            <a:normAutofit lnSpcReduction="10000"/>
          </a:bodyPr>
          <a:lstStyle/>
          <a:p>
            <a:r>
              <a:rPr lang="pt-BR" dirty="0" smtClean="0"/>
              <a:t>Aqui, estudamos de que forma o </a:t>
            </a:r>
            <a:r>
              <a:rPr lang="pt-BR" dirty="0" smtClean="0"/>
              <a:t>GD </a:t>
            </a:r>
            <a:r>
              <a:rPr lang="pt-BR" dirty="0" smtClean="0"/>
              <a:t>pode ser </a:t>
            </a:r>
            <a:r>
              <a:rPr lang="pt-BR" dirty="0" smtClean="0"/>
              <a:t>aplicado para otimização </a:t>
            </a:r>
            <a:r>
              <a:rPr lang="pt-BR" dirty="0" smtClean="0"/>
              <a:t>no caso multivariado da regressão linear.</a:t>
            </a:r>
            <a:endParaRPr lang="pt-BR" dirty="0"/>
          </a:p>
        </p:txBody>
      </p:sp>
      <p:sp>
        <p:nvSpPr>
          <p:cNvPr id="5" name="Título 4"/>
          <p:cNvSpPr>
            <a:spLocks noGrp="1"/>
          </p:cNvSpPr>
          <p:nvPr>
            <p:ph type="title"/>
          </p:nvPr>
        </p:nvSpPr>
        <p:spPr/>
        <p:txBody>
          <a:bodyPr>
            <a:normAutofit fontScale="90000"/>
          </a:bodyPr>
          <a:lstStyle/>
          <a:p>
            <a:r>
              <a:rPr lang="pt-BR" dirty="0" smtClean="0"/>
              <a:t>Gradiente Descendente</a:t>
            </a:r>
            <a:endParaRPr lang="pt-BR" dirty="0"/>
          </a:p>
        </p:txBody>
      </p:sp>
      <p:sp>
        <p:nvSpPr>
          <p:cNvPr id="3" name="Espaço Reservado para Número de Slide 2"/>
          <p:cNvSpPr>
            <a:spLocks noGrp="1"/>
          </p:cNvSpPr>
          <p:nvPr>
            <p:ph type="sldNum" sz="quarter" idx="11"/>
          </p:nvPr>
        </p:nvSpPr>
        <p:spPr/>
        <p:txBody>
          <a:bodyPr>
            <a:normAutofit/>
          </a:bodyPr>
          <a:lstStyle/>
          <a:p>
            <a:pPr lvl="0" algn="r" rtl="0">
              <a:spcBef>
                <a:spcPts val="0"/>
              </a:spcBef>
              <a:buNone/>
            </a:pPr>
            <a:fld id="{00000000-1234-1234-1234-123412341234}" type="slidenum">
              <a:rPr lang="en" sz="1000" smtClean="0">
                <a:solidFill>
                  <a:schemeClr val="dk2"/>
                </a:solidFill>
              </a:rPr>
              <a:pPr lvl="0" algn="r" rtl="0">
                <a:spcBef>
                  <a:spcPts val="0"/>
                </a:spcBef>
                <a:buNone/>
              </a:pPr>
              <a:t>13</a:t>
            </a:fld>
            <a:endParaRPr lang="en" sz="1000">
              <a:solidFill>
                <a:schemeClr val="dk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Gradiente Descendente (n = 1)</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14</a:t>
            </a:fld>
            <a:endParaRPr lang="en" sz="1000">
              <a:solidFill>
                <a:schemeClr val="dk2"/>
              </a:solidFill>
            </a:endParaRPr>
          </a:p>
        </p:txBody>
      </p:sp>
      <p:pic>
        <p:nvPicPr>
          <p:cNvPr id="8197" name="Picture 5"/>
          <p:cNvPicPr>
            <a:picLocks noChangeAspect="1" noChangeArrowheads="1"/>
          </p:cNvPicPr>
          <p:nvPr/>
        </p:nvPicPr>
        <p:blipFill>
          <a:blip r:embed="rId2"/>
          <a:srcRect/>
          <a:stretch>
            <a:fillRect/>
          </a:stretch>
        </p:blipFill>
        <p:spPr bwMode="auto">
          <a:xfrm>
            <a:off x="1547664" y="1350916"/>
            <a:ext cx="6258843" cy="3237058"/>
          </a:xfrm>
          <a:prstGeom prst="rect">
            <a:avLst/>
          </a:prstGeom>
          <a:noFill/>
          <a:ln w="9525">
            <a:solidFill>
              <a:schemeClr val="accent1">
                <a:shade val="50000"/>
              </a:schemeClr>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Gradiente Descendente (n ≥ 1)</a:t>
            </a:r>
            <a:endParaRPr lang="pt-BR" dirty="0"/>
          </a:p>
        </p:txBody>
      </p:sp>
      <p:sp>
        <p:nvSpPr>
          <p:cNvPr id="5" name="Espaço Reservado para Número de Slide 4"/>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15</a:t>
            </a:fld>
            <a:endParaRPr lang="en" sz="1000">
              <a:solidFill>
                <a:schemeClr val="dk2"/>
              </a:solidFill>
            </a:endParaRPr>
          </a:p>
        </p:txBody>
      </p:sp>
      <p:sp>
        <p:nvSpPr>
          <p:cNvPr id="8" name="Espaço Reservado para Conteúdo 7"/>
          <p:cNvSpPr>
            <a:spLocks noGrp="1"/>
          </p:cNvSpPr>
          <p:nvPr>
            <p:ph sz="quarter" idx="1"/>
          </p:nvPr>
        </p:nvSpPr>
        <p:spPr/>
        <p:txBody>
          <a:bodyPr/>
          <a:lstStyle/>
          <a:p>
            <a:r>
              <a:rPr lang="pt-BR" dirty="0" smtClean="0"/>
              <a:t>Lembrete: </a:t>
            </a:r>
            <a:endParaRPr lang="pt-BR" dirty="0"/>
          </a:p>
        </p:txBody>
      </p:sp>
      <p:pic>
        <p:nvPicPr>
          <p:cNvPr id="10" name="Picture 5"/>
          <p:cNvPicPr>
            <a:picLocks noChangeAspect="1" noChangeArrowheads="1"/>
          </p:cNvPicPr>
          <p:nvPr/>
        </p:nvPicPr>
        <p:blipFill>
          <a:blip r:embed="rId2"/>
          <a:srcRect/>
          <a:stretch>
            <a:fillRect/>
          </a:stretch>
        </p:blipFill>
        <p:spPr bwMode="auto">
          <a:xfrm>
            <a:off x="2529856" y="1247898"/>
            <a:ext cx="1394072" cy="469292"/>
          </a:xfrm>
          <a:prstGeom prst="rect">
            <a:avLst/>
          </a:prstGeom>
          <a:noFill/>
          <a:ln w="9525">
            <a:noFill/>
            <a:miter lim="800000"/>
            <a:headEnd/>
            <a:tailEnd/>
          </a:ln>
        </p:spPr>
      </p:pic>
      <p:pic>
        <p:nvPicPr>
          <p:cNvPr id="12" name="Picture 2"/>
          <p:cNvPicPr>
            <a:picLocks noChangeAspect="1" noChangeArrowheads="1"/>
          </p:cNvPicPr>
          <p:nvPr/>
        </p:nvPicPr>
        <p:blipFill>
          <a:blip r:embed="rId3"/>
          <a:srcRect/>
          <a:stretch>
            <a:fillRect/>
          </a:stretch>
        </p:blipFill>
        <p:spPr bwMode="auto">
          <a:xfrm>
            <a:off x="629599" y="2236439"/>
            <a:ext cx="8115877" cy="2423543"/>
          </a:xfrm>
          <a:prstGeom prst="rect">
            <a:avLst/>
          </a:prstGeom>
          <a:noFill/>
          <a:ln w="9525">
            <a:solidFill>
              <a:schemeClr val="accent1">
                <a:shade val="50000"/>
              </a:schemeClr>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Texto 6"/>
          <p:cNvSpPr>
            <a:spLocks noGrp="1"/>
          </p:cNvSpPr>
          <p:nvPr>
            <p:ph type="body" idx="1"/>
          </p:nvPr>
        </p:nvSpPr>
        <p:spPr/>
        <p:txBody>
          <a:bodyPr>
            <a:normAutofit lnSpcReduction="10000"/>
          </a:bodyPr>
          <a:lstStyle/>
          <a:p>
            <a:r>
              <a:rPr lang="pt-BR" dirty="0" smtClean="0"/>
              <a:t>Aqui estudamos o efeito da existência de diferentes </a:t>
            </a:r>
            <a:r>
              <a:rPr lang="pt-BR" dirty="0" smtClean="0">
                <a:solidFill>
                  <a:srgbClr val="FF0000"/>
                </a:solidFill>
              </a:rPr>
              <a:t>escalas</a:t>
            </a:r>
            <a:r>
              <a:rPr lang="pt-BR" dirty="0" smtClean="0"/>
              <a:t> nas variáveis  </a:t>
            </a:r>
            <a:r>
              <a:rPr lang="pt-BR" dirty="0" smtClean="0"/>
              <a:t>do problema e alternativa de solução.</a:t>
            </a:r>
            <a:endParaRPr lang="pt-BR" dirty="0"/>
          </a:p>
        </p:txBody>
      </p:sp>
      <p:sp>
        <p:nvSpPr>
          <p:cNvPr id="6" name="Título 5"/>
          <p:cNvSpPr>
            <a:spLocks noGrp="1"/>
          </p:cNvSpPr>
          <p:nvPr>
            <p:ph type="title"/>
          </p:nvPr>
        </p:nvSpPr>
        <p:spPr/>
        <p:txBody>
          <a:bodyPr>
            <a:normAutofit fontScale="90000"/>
          </a:bodyPr>
          <a:lstStyle/>
          <a:p>
            <a:r>
              <a:rPr lang="pt-BR" dirty="0" smtClean="0"/>
              <a:t>Questão </a:t>
            </a:r>
            <a:r>
              <a:rPr lang="pt-BR" dirty="0" smtClean="0"/>
              <a:t>Prática: </a:t>
            </a:r>
            <a:r>
              <a:rPr lang="pt-BR" dirty="0" smtClean="0"/>
              <a:t>normalização</a:t>
            </a:r>
            <a:endParaRPr lang="pt-BR" dirty="0"/>
          </a:p>
        </p:txBody>
      </p:sp>
      <p:sp>
        <p:nvSpPr>
          <p:cNvPr id="3" name="Espaço Reservado para Número de Slide 2"/>
          <p:cNvSpPr>
            <a:spLocks noGrp="1"/>
          </p:cNvSpPr>
          <p:nvPr>
            <p:ph type="sldNum" sz="quarter" idx="11"/>
          </p:nvPr>
        </p:nvSpPr>
        <p:spPr/>
        <p:txBody>
          <a:bodyPr>
            <a:normAutofit/>
          </a:bodyPr>
          <a:lstStyle/>
          <a:p>
            <a:pPr lvl="0" algn="r" rtl="0">
              <a:spcBef>
                <a:spcPts val="0"/>
              </a:spcBef>
              <a:buNone/>
            </a:pPr>
            <a:fld id="{00000000-1234-1234-1234-123412341234}" type="slidenum">
              <a:rPr lang="en" sz="1000" smtClean="0">
                <a:solidFill>
                  <a:schemeClr val="dk2"/>
                </a:solidFill>
              </a:rPr>
              <a:pPr lvl="0" algn="r" rtl="0">
                <a:spcBef>
                  <a:spcPts val="0"/>
                </a:spcBef>
                <a:buNone/>
              </a:pPr>
              <a:t>16</a:t>
            </a:fld>
            <a:endParaRPr lang="en" sz="1000">
              <a:solidFill>
                <a:schemeClr val="dk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smtClean="0"/>
              <a:t>Feature</a:t>
            </a:r>
            <a:r>
              <a:rPr lang="pt-BR" dirty="0" smtClean="0"/>
              <a:t> </a:t>
            </a:r>
            <a:r>
              <a:rPr lang="pt-BR" dirty="0" err="1" smtClean="0"/>
              <a:t>scaling</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17</a:t>
            </a:fld>
            <a:endParaRPr lang="en" sz="1000">
              <a:solidFill>
                <a:schemeClr val="dk2"/>
              </a:solidFill>
            </a:endParaRPr>
          </a:p>
        </p:txBody>
      </p:sp>
      <p:sp>
        <p:nvSpPr>
          <p:cNvPr id="4" name="Espaço Reservado para Conteúdo 3"/>
          <p:cNvSpPr>
            <a:spLocks noGrp="1"/>
          </p:cNvSpPr>
          <p:nvPr>
            <p:ph sz="quarter" idx="1"/>
          </p:nvPr>
        </p:nvSpPr>
        <p:spPr>
          <a:xfrm>
            <a:off x="612648" y="1200150"/>
            <a:ext cx="8153400" cy="3747864"/>
          </a:xfrm>
        </p:spPr>
        <p:txBody>
          <a:bodyPr>
            <a:normAutofit fontScale="85000" lnSpcReduction="20000"/>
          </a:bodyPr>
          <a:lstStyle/>
          <a:p>
            <a:pPr>
              <a:buNone/>
            </a:pPr>
            <a:r>
              <a:rPr lang="pt-BR" dirty="0" smtClean="0"/>
              <a:t>“</a:t>
            </a:r>
            <a:r>
              <a:rPr lang="en-US" dirty="0" smtClean="0"/>
              <a:t>Since the range of values of raw data varies widely, […], objective functions will not work properly without </a:t>
            </a:r>
            <a:r>
              <a:rPr lang="en-US" dirty="0" smtClean="0">
                <a:solidFill>
                  <a:srgbClr val="FF0000"/>
                </a:solidFill>
              </a:rPr>
              <a:t>normalization</a:t>
            </a:r>
            <a:r>
              <a:rPr lang="en-US" dirty="0" smtClean="0"/>
              <a:t>. […] If one of the features has a broad range of values, the distance will be governed by this particular feature. Therefore, the range of all features should be normalized so that each feature contributes approximately proportionately to the final distance. Another reason why feature scaling is applied is that </a:t>
            </a:r>
            <a:r>
              <a:rPr lang="en-US" dirty="0" smtClean="0">
                <a:solidFill>
                  <a:srgbClr val="FF0000"/>
                </a:solidFill>
              </a:rPr>
              <a:t>gradient </a:t>
            </a:r>
            <a:r>
              <a:rPr lang="en-US" dirty="0" smtClean="0">
                <a:solidFill>
                  <a:srgbClr val="FF0000"/>
                </a:solidFill>
              </a:rPr>
              <a:t>descent converges much faster</a:t>
            </a:r>
            <a:r>
              <a:rPr lang="en-US" dirty="0" smtClean="0"/>
              <a:t> with feature scaling than without it.</a:t>
            </a:r>
            <a:r>
              <a:rPr lang="pt-BR" dirty="0" smtClean="0"/>
              <a:t>”</a:t>
            </a:r>
          </a:p>
          <a:p>
            <a:pPr algn="r">
              <a:buNone/>
            </a:pPr>
            <a:r>
              <a:rPr lang="pt-BR" dirty="0" smtClean="0"/>
              <a:t>--</a:t>
            </a:r>
            <a:r>
              <a:rPr lang="pt-BR" dirty="0" err="1" smtClean="0"/>
              <a:t>Wikipedia</a:t>
            </a:r>
            <a:endParaRPr lang="pt-B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err="1" smtClean="0"/>
              <a:t>Feature</a:t>
            </a:r>
            <a:r>
              <a:rPr lang="pt-BR" dirty="0" smtClean="0"/>
              <a:t> </a:t>
            </a:r>
            <a:r>
              <a:rPr lang="pt-BR" dirty="0" err="1" smtClean="0"/>
              <a:t>scaling</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18</a:t>
            </a:fld>
            <a:endParaRPr lang="en" sz="1000">
              <a:solidFill>
                <a:schemeClr val="dk2"/>
              </a:solidFill>
            </a:endParaRPr>
          </a:p>
        </p:txBody>
      </p:sp>
      <p:sp>
        <p:nvSpPr>
          <p:cNvPr id="4" name="Espaço Reservado para Conteúdo 3"/>
          <p:cNvSpPr>
            <a:spLocks noGrp="1"/>
          </p:cNvSpPr>
          <p:nvPr>
            <p:ph sz="quarter" idx="1"/>
          </p:nvPr>
        </p:nvSpPr>
        <p:spPr/>
        <p:txBody>
          <a:bodyPr/>
          <a:lstStyle/>
          <a:p>
            <a:endParaRPr lang="pt-BR"/>
          </a:p>
        </p:txBody>
      </p:sp>
      <p:pic>
        <p:nvPicPr>
          <p:cNvPr id="12290" name="Picture 2" descr="enter image description here"/>
          <p:cNvPicPr>
            <a:picLocks noChangeAspect="1" noChangeArrowheads="1"/>
          </p:cNvPicPr>
          <p:nvPr/>
        </p:nvPicPr>
        <p:blipFill>
          <a:blip r:embed="rId3"/>
          <a:srcRect/>
          <a:stretch>
            <a:fillRect/>
          </a:stretch>
        </p:blipFill>
        <p:spPr bwMode="auto">
          <a:xfrm>
            <a:off x="1744216" y="1777330"/>
            <a:ext cx="2019300" cy="3314700"/>
          </a:xfrm>
          <a:prstGeom prst="rect">
            <a:avLst/>
          </a:prstGeom>
          <a:noFill/>
        </p:spPr>
      </p:pic>
      <p:pic>
        <p:nvPicPr>
          <p:cNvPr id="12292" name="Picture 4" descr="enter image description here"/>
          <p:cNvPicPr>
            <a:picLocks noChangeAspect="1" noChangeArrowheads="1"/>
          </p:cNvPicPr>
          <p:nvPr/>
        </p:nvPicPr>
        <p:blipFill>
          <a:blip r:embed="rId4"/>
          <a:srcRect/>
          <a:stretch>
            <a:fillRect/>
          </a:stretch>
        </p:blipFill>
        <p:spPr bwMode="auto">
          <a:xfrm>
            <a:off x="4624536" y="3006054"/>
            <a:ext cx="2971800" cy="2085976"/>
          </a:xfrm>
          <a:prstGeom prst="rect">
            <a:avLst/>
          </a:prstGeom>
          <a:noFill/>
        </p:spPr>
      </p:pic>
      <p:pic>
        <p:nvPicPr>
          <p:cNvPr id="12293" name="Picture 5"/>
          <p:cNvPicPr>
            <a:picLocks noChangeAspect="1" noChangeArrowheads="1"/>
          </p:cNvPicPr>
          <p:nvPr/>
        </p:nvPicPr>
        <p:blipFill>
          <a:blip r:embed="rId5"/>
          <a:srcRect/>
          <a:stretch>
            <a:fillRect/>
          </a:stretch>
        </p:blipFill>
        <p:spPr bwMode="auto">
          <a:xfrm>
            <a:off x="611560" y="1203598"/>
            <a:ext cx="3280395" cy="596435"/>
          </a:xfrm>
          <a:prstGeom prst="rect">
            <a:avLst/>
          </a:prstGeom>
          <a:noFill/>
          <a:ln w="9525">
            <a:noFill/>
            <a:miter lim="800000"/>
            <a:headEnd/>
            <a:tailEnd/>
          </a:ln>
        </p:spPr>
      </p:pic>
      <p:pic>
        <p:nvPicPr>
          <p:cNvPr id="12294" name="Picture 6"/>
          <p:cNvPicPr>
            <a:picLocks noChangeAspect="1" noChangeArrowheads="1"/>
          </p:cNvPicPr>
          <p:nvPr/>
        </p:nvPicPr>
        <p:blipFill>
          <a:blip r:embed="rId6"/>
          <a:srcRect/>
          <a:stretch>
            <a:fillRect/>
          </a:stretch>
        </p:blipFill>
        <p:spPr bwMode="auto">
          <a:xfrm>
            <a:off x="5652120" y="1275606"/>
            <a:ext cx="2428106" cy="88349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Técnicas</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19</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pt-BR" dirty="0" err="1" smtClean="0"/>
              <a:t>Min-max</a:t>
            </a:r>
            <a:r>
              <a:rPr lang="pt-BR" dirty="0" smtClean="0"/>
              <a:t> </a:t>
            </a:r>
            <a:r>
              <a:rPr lang="pt-BR" dirty="0" err="1" smtClean="0"/>
              <a:t>scaling</a:t>
            </a:r>
            <a:endParaRPr lang="pt-BR" dirty="0" smtClean="0"/>
          </a:p>
          <a:p>
            <a:endParaRPr lang="pt-BR" dirty="0" smtClean="0"/>
          </a:p>
          <a:p>
            <a:r>
              <a:rPr lang="pt-BR" dirty="0" err="1" smtClean="0"/>
              <a:t>z-score</a:t>
            </a:r>
            <a:r>
              <a:rPr lang="pt-BR" dirty="0" smtClean="0"/>
              <a:t> </a:t>
            </a:r>
            <a:r>
              <a:rPr lang="pt-BR" dirty="0" err="1" smtClean="0"/>
              <a:t>normalization</a:t>
            </a:r>
            <a:endParaRPr lang="pt-BR" dirty="0" smtClean="0"/>
          </a:p>
          <a:p>
            <a:endParaRPr lang="pt-BR" dirty="0" smtClean="0"/>
          </a:p>
          <a:p>
            <a:r>
              <a:rPr lang="pt-BR" dirty="0" err="1" smtClean="0"/>
              <a:t>Scaling</a:t>
            </a:r>
            <a:r>
              <a:rPr lang="pt-BR" dirty="0" smtClean="0"/>
              <a:t> to </a:t>
            </a:r>
            <a:r>
              <a:rPr lang="pt-BR" dirty="0" err="1" smtClean="0"/>
              <a:t>unit</a:t>
            </a:r>
            <a:r>
              <a:rPr lang="pt-BR" dirty="0" smtClean="0"/>
              <a:t> </a:t>
            </a:r>
            <a:r>
              <a:rPr lang="pt-BR" dirty="0" err="1" smtClean="0"/>
              <a:t>length</a:t>
            </a:r>
            <a:endParaRPr lang="pt-BR" dirty="0" smtClean="0"/>
          </a:p>
          <a:p>
            <a:endParaRPr lang="pt-BR" dirty="0"/>
          </a:p>
        </p:txBody>
      </p:sp>
      <p:pic>
        <p:nvPicPr>
          <p:cNvPr id="11269" name="Picture 5"/>
          <p:cNvPicPr>
            <a:picLocks noChangeAspect="1" noChangeArrowheads="1"/>
          </p:cNvPicPr>
          <p:nvPr/>
        </p:nvPicPr>
        <p:blipFill>
          <a:blip r:embed="rId3"/>
          <a:srcRect/>
          <a:stretch>
            <a:fillRect/>
          </a:stretch>
        </p:blipFill>
        <p:spPr bwMode="auto">
          <a:xfrm>
            <a:off x="3967708" y="1707654"/>
            <a:ext cx="2476500" cy="676275"/>
          </a:xfrm>
          <a:prstGeom prst="rect">
            <a:avLst/>
          </a:prstGeom>
          <a:noFill/>
          <a:ln w="9525">
            <a:noFill/>
            <a:miter lim="800000"/>
            <a:headEnd/>
            <a:tailEnd/>
          </a:ln>
        </p:spPr>
      </p:pic>
      <p:pic>
        <p:nvPicPr>
          <p:cNvPr id="11270" name="Picture 6"/>
          <p:cNvPicPr>
            <a:picLocks noChangeAspect="1" noChangeArrowheads="1"/>
          </p:cNvPicPr>
          <p:nvPr/>
        </p:nvPicPr>
        <p:blipFill>
          <a:blip r:embed="rId4"/>
          <a:srcRect/>
          <a:stretch>
            <a:fillRect/>
          </a:stretch>
        </p:blipFill>
        <p:spPr bwMode="auto">
          <a:xfrm>
            <a:off x="3995936" y="2787774"/>
            <a:ext cx="1238250" cy="581025"/>
          </a:xfrm>
          <a:prstGeom prst="rect">
            <a:avLst/>
          </a:prstGeom>
          <a:noFill/>
          <a:ln w="9525">
            <a:noFill/>
            <a:miter lim="800000"/>
            <a:headEnd/>
            <a:tailEnd/>
          </a:ln>
        </p:spPr>
      </p:pic>
      <p:pic>
        <p:nvPicPr>
          <p:cNvPr id="11271" name="Picture 7"/>
          <p:cNvPicPr>
            <a:picLocks noChangeAspect="1" noChangeArrowheads="1"/>
          </p:cNvPicPr>
          <p:nvPr/>
        </p:nvPicPr>
        <p:blipFill>
          <a:blip r:embed="rId5"/>
          <a:srcRect/>
          <a:stretch>
            <a:fillRect/>
          </a:stretch>
        </p:blipFill>
        <p:spPr bwMode="auto">
          <a:xfrm>
            <a:off x="3995936" y="4083918"/>
            <a:ext cx="1114425" cy="676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Créditos</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2</a:t>
            </a:fld>
            <a:endParaRPr lang="en" sz="1000">
              <a:solidFill>
                <a:schemeClr val="dk2"/>
              </a:solidFill>
            </a:endParaRPr>
          </a:p>
        </p:txBody>
      </p:sp>
      <p:sp>
        <p:nvSpPr>
          <p:cNvPr id="5" name="Espaço Reservado para Conteúdo 2"/>
          <p:cNvSpPr>
            <a:spLocks noGrp="1"/>
          </p:cNvSpPr>
          <p:nvPr>
            <p:ph idx="1"/>
          </p:nvPr>
        </p:nvSpPr>
        <p:spPr>
          <a:xfrm>
            <a:off x="612648" y="1200150"/>
            <a:ext cx="8153400" cy="3371850"/>
          </a:xfrm>
        </p:spPr>
        <p:txBody>
          <a:bodyPr>
            <a:normAutofit/>
          </a:bodyPr>
          <a:lstStyle/>
          <a:p>
            <a:r>
              <a:rPr lang="de-DE" dirty="0" smtClean="0"/>
              <a:t>Essa apresentação utiliza material do curso a seguir, de autoria do prof. Andrew Ng:</a:t>
            </a:r>
          </a:p>
          <a:p>
            <a:pPr lvl="1"/>
            <a:r>
              <a:rPr lang="de-DE" dirty="0" smtClean="0"/>
              <a:t>CS229: </a:t>
            </a:r>
            <a:r>
              <a:rPr lang="de-DE" dirty="0" err="1" smtClean="0"/>
              <a:t>Machine</a:t>
            </a:r>
            <a:r>
              <a:rPr lang="de-DE" dirty="0" smtClean="0"/>
              <a:t> Learning</a:t>
            </a:r>
            <a:endParaRPr lang="de-DE" dirty="0"/>
          </a:p>
          <a:p>
            <a:pPr lvl="2"/>
            <a:r>
              <a:rPr lang="en-US" dirty="0" smtClean="0">
                <a:solidFill>
                  <a:srgbClr val="FF0000"/>
                </a:solidFill>
              </a:rPr>
              <a:t>http://cs229</a:t>
            </a:r>
            <a:r>
              <a:rPr lang="en-US" dirty="0">
                <a:solidFill>
                  <a:srgbClr val="FF0000"/>
                </a:solidFill>
              </a:rPr>
              <a:t>.stanford.edu</a:t>
            </a:r>
            <a:r>
              <a:rPr lang="en-US" dirty="0" smtClean="0">
                <a:solidFill>
                  <a:srgbClr val="FF0000"/>
                </a:solidFill>
              </a:rPr>
              <a:t>/</a:t>
            </a:r>
          </a:p>
        </p:txBody>
      </p:sp>
      <p:pic>
        <p:nvPicPr>
          <p:cNvPr id="6" name="Picture 2" descr="https://d3njjcbhbojbot.cloudfront.net/api/utilities/v1/imageproxy/https:/coursera-instructor-photos.s3.amazonaws.com/2a/6192a04f1311e7ba12057425631cbc/AndrewNg-Headshot.jpg?auto=fit&amp;dpr=1&amp;w=40&amp;h=40&amp;fit=crop"/>
          <p:cNvPicPr>
            <a:picLocks noChangeAspect="1" noChangeArrowheads="1"/>
          </p:cNvPicPr>
          <p:nvPr/>
        </p:nvPicPr>
        <p:blipFill>
          <a:blip r:embed="rId2"/>
          <a:srcRect/>
          <a:stretch>
            <a:fillRect/>
          </a:stretch>
        </p:blipFill>
        <p:spPr bwMode="auto">
          <a:xfrm>
            <a:off x="7956378" y="2139702"/>
            <a:ext cx="720078" cy="72008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Técnicas - exemplo</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20</a:t>
            </a:fld>
            <a:endParaRPr lang="en" sz="1000">
              <a:solidFill>
                <a:schemeClr val="dk2"/>
              </a:solidFill>
            </a:endParaRPr>
          </a:p>
        </p:txBody>
      </p:sp>
      <p:sp>
        <p:nvSpPr>
          <p:cNvPr id="4" name="Espaço Reservado para Conteúdo 3"/>
          <p:cNvSpPr>
            <a:spLocks noGrp="1"/>
          </p:cNvSpPr>
          <p:nvPr>
            <p:ph sz="quarter" idx="1"/>
          </p:nvPr>
        </p:nvSpPr>
        <p:spPr/>
        <p:txBody>
          <a:bodyPr/>
          <a:lstStyle/>
          <a:p>
            <a:endParaRPr lang="pt-BR"/>
          </a:p>
        </p:txBody>
      </p:sp>
      <p:pic>
        <p:nvPicPr>
          <p:cNvPr id="13314" name="Picture 2" descr="png"/>
          <p:cNvPicPr>
            <a:picLocks noChangeAspect="1" noChangeArrowheads="1"/>
          </p:cNvPicPr>
          <p:nvPr/>
        </p:nvPicPr>
        <p:blipFill>
          <a:blip r:embed="rId2"/>
          <a:srcRect/>
          <a:stretch>
            <a:fillRect/>
          </a:stretch>
        </p:blipFill>
        <p:spPr bwMode="auto">
          <a:xfrm>
            <a:off x="2627784" y="1349333"/>
            <a:ext cx="4411613" cy="3310649"/>
          </a:xfrm>
          <a:prstGeom prst="rect">
            <a:avLst/>
          </a:prstGeom>
          <a:noFill/>
        </p:spPr>
      </p:pic>
      <p:sp>
        <p:nvSpPr>
          <p:cNvPr id="6" name="Retângulo 5"/>
          <p:cNvSpPr/>
          <p:nvPr/>
        </p:nvSpPr>
        <p:spPr>
          <a:xfrm>
            <a:off x="35496" y="4830420"/>
            <a:ext cx="5742384" cy="261610"/>
          </a:xfrm>
          <a:prstGeom prst="rect">
            <a:avLst/>
          </a:prstGeom>
        </p:spPr>
        <p:txBody>
          <a:bodyPr wrap="square">
            <a:spAutoFit/>
          </a:bodyPr>
          <a:lstStyle/>
          <a:p>
            <a:r>
              <a:rPr lang="pt-BR" sz="1100" dirty="0" smtClean="0"/>
              <a:t>Fonte: http://sebastianraschka.com/Articles/2014_about_feature_scaling.html</a:t>
            </a:r>
            <a:endParaRPr lang="pt-BR" sz="11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Texto 6"/>
          <p:cNvSpPr>
            <a:spLocks noGrp="1"/>
          </p:cNvSpPr>
          <p:nvPr>
            <p:ph type="body" idx="1"/>
          </p:nvPr>
        </p:nvSpPr>
        <p:spPr/>
        <p:txBody>
          <a:bodyPr>
            <a:normAutofit lnSpcReduction="10000"/>
          </a:bodyPr>
          <a:lstStyle/>
          <a:p>
            <a:r>
              <a:rPr lang="pt-BR" dirty="0" smtClean="0"/>
              <a:t>Aqui estudamos o efeito de diferentes valores da taxa de aprendizado (</a:t>
            </a:r>
            <a:r>
              <a:rPr lang="pt-BR" i="1" dirty="0" err="1" smtClean="0"/>
              <a:t>learning</a:t>
            </a:r>
            <a:r>
              <a:rPr lang="pt-BR" i="1" dirty="0" smtClean="0"/>
              <a:t> rate</a:t>
            </a:r>
            <a:r>
              <a:rPr lang="pt-BR" dirty="0" smtClean="0"/>
              <a:t>) sobre o processo de otimização.</a:t>
            </a:r>
            <a:endParaRPr lang="pt-BR" dirty="0"/>
          </a:p>
        </p:txBody>
      </p:sp>
      <p:sp>
        <p:nvSpPr>
          <p:cNvPr id="6" name="Título 5"/>
          <p:cNvSpPr>
            <a:spLocks noGrp="1"/>
          </p:cNvSpPr>
          <p:nvPr>
            <p:ph type="title"/>
          </p:nvPr>
        </p:nvSpPr>
        <p:spPr/>
        <p:txBody>
          <a:bodyPr>
            <a:normAutofit/>
          </a:bodyPr>
          <a:lstStyle/>
          <a:p>
            <a:r>
              <a:rPr lang="pt-BR" sz="3600" dirty="0" smtClean="0"/>
              <a:t>Questão </a:t>
            </a:r>
            <a:r>
              <a:rPr lang="pt-BR" sz="3600" dirty="0" smtClean="0"/>
              <a:t>Prática: taxa de aprendizado</a:t>
            </a:r>
            <a:endParaRPr lang="pt-BR" sz="3600" dirty="0"/>
          </a:p>
        </p:txBody>
      </p:sp>
      <p:sp>
        <p:nvSpPr>
          <p:cNvPr id="3" name="Espaço Reservado para Número de Slide 2"/>
          <p:cNvSpPr>
            <a:spLocks noGrp="1"/>
          </p:cNvSpPr>
          <p:nvPr>
            <p:ph type="sldNum" sz="quarter" idx="11"/>
          </p:nvPr>
        </p:nvSpPr>
        <p:spPr/>
        <p:txBody>
          <a:bodyPr>
            <a:normAutofit/>
          </a:bodyPr>
          <a:lstStyle/>
          <a:p>
            <a:pPr lvl="0" algn="r" rtl="0">
              <a:spcBef>
                <a:spcPts val="0"/>
              </a:spcBef>
              <a:buNone/>
            </a:pPr>
            <a:fld id="{00000000-1234-1234-1234-123412341234}" type="slidenum">
              <a:rPr lang="en" sz="1000" smtClean="0">
                <a:solidFill>
                  <a:schemeClr val="dk2"/>
                </a:solidFill>
              </a:rPr>
              <a:pPr lvl="0" algn="r" rtl="0">
                <a:spcBef>
                  <a:spcPts val="0"/>
                </a:spcBef>
                <a:buNone/>
              </a:pPr>
              <a:t>21</a:t>
            </a:fld>
            <a:endParaRPr lang="en" sz="1000">
              <a:solidFill>
                <a:schemeClr val="dk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pt-BR" dirty="0" smtClean="0"/>
              <a:t>Taxa de </a:t>
            </a:r>
            <a:r>
              <a:rPr lang="pt-BR" dirty="0" smtClean="0"/>
              <a:t>aprendizado (</a:t>
            </a:r>
            <a:r>
              <a:rPr lang="pt-BR" sz="3600" i="1" dirty="0" err="1" smtClean="0"/>
              <a:t>learning</a:t>
            </a:r>
            <a:r>
              <a:rPr lang="pt-BR" sz="3600" i="1" dirty="0" smtClean="0"/>
              <a:t> rate</a:t>
            </a:r>
            <a:r>
              <a:rPr lang="pt-BR" dirty="0" smtClean="0"/>
              <a:t>)</a:t>
            </a:r>
            <a:endParaRPr lang="pt-BR" dirty="0"/>
          </a:p>
        </p:txBody>
      </p:sp>
      <p:sp>
        <p:nvSpPr>
          <p:cNvPr id="4" name="Espaço Reservado para Número de Slide 3"/>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22</a:t>
            </a:fld>
            <a:endParaRPr lang="en" sz="1000">
              <a:solidFill>
                <a:schemeClr val="dk2"/>
              </a:solidFill>
            </a:endParaRPr>
          </a:p>
        </p:txBody>
      </p:sp>
      <p:sp>
        <p:nvSpPr>
          <p:cNvPr id="6" name="Espaço Reservado para Conteúdo 5"/>
          <p:cNvSpPr>
            <a:spLocks noGrp="1"/>
          </p:cNvSpPr>
          <p:nvPr>
            <p:ph sz="quarter" idx="1"/>
          </p:nvPr>
        </p:nvSpPr>
        <p:spPr/>
        <p:txBody>
          <a:bodyPr/>
          <a:lstStyle/>
          <a:p>
            <a:endParaRPr lang="pt-BR" dirty="0" smtClean="0"/>
          </a:p>
          <a:p>
            <a:endParaRPr lang="pt-BR" dirty="0" smtClean="0"/>
          </a:p>
          <a:p>
            <a:r>
              <a:rPr lang="pt-BR" dirty="0" smtClean="0"/>
              <a:t>Duas questões </a:t>
            </a:r>
            <a:r>
              <a:rPr lang="pt-BR" dirty="0" smtClean="0"/>
              <a:t>importantes (e relacionadas):</a:t>
            </a:r>
            <a:endParaRPr lang="pt-BR" dirty="0" smtClean="0"/>
          </a:p>
          <a:p>
            <a:pPr lvl="1"/>
            <a:r>
              <a:rPr lang="pt-BR" dirty="0" smtClean="0"/>
              <a:t>Como nos asseguramos de que o GD está funcionando adequadamente (i.e., está convergindo)?</a:t>
            </a:r>
          </a:p>
          <a:p>
            <a:pPr lvl="1"/>
            <a:r>
              <a:rPr lang="pt-BR" dirty="0" smtClean="0"/>
              <a:t>Como selecionamos a taxa de aprendizado?</a:t>
            </a:r>
            <a:endParaRPr lang="pt-BR" dirty="0"/>
          </a:p>
        </p:txBody>
      </p:sp>
      <p:pic>
        <p:nvPicPr>
          <p:cNvPr id="38914" name="Picture 2"/>
          <p:cNvPicPr>
            <a:picLocks noChangeAspect="1" noChangeArrowheads="1"/>
          </p:cNvPicPr>
          <p:nvPr/>
        </p:nvPicPr>
        <p:blipFill>
          <a:blip r:embed="rId2"/>
          <a:srcRect/>
          <a:stretch>
            <a:fillRect/>
          </a:stretch>
        </p:blipFill>
        <p:spPr bwMode="auto">
          <a:xfrm>
            <a:off x="2411760" y="1347614"/>
            <a:ext cx="4191000" cy="781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Taxa de aprendizado</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23</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pt-BR" dirty="0" smtClean="0"/>
              <a:t>Uma boa maneira de </a:t>
            </a:r>
            <a:r>
              <a:rPr lang="pt-BR" dirty="0" smtClean="0"/>
              <a:t>verificar </a:t>
            </a:r>
            <a:r>
              <a:rPr lang="pt-BR" dirty="0" smtClean="0"/>
              <a:t>que o GD esteja funcionando corretamente é </a:t>
            </a:r>
            <a:r>
              <a:rPr lang="pt-BR" dirty="0" smtClean="0"/>
              <a:t>monitorar o </a:t>
            </a:r>
            <a:r>
              <a:rPr lang="pt-BR" dirty="0" smtClean="0"/>
              <a:t>erro </a:t>
            </a:r>
            <a:r>
              <a:rPr lang="pt-BR" dirty="0" smtClean="0"/>
              <a:t>durante as iterações.</a:t>
            </a:r>
            <a:endParaRPr lang="pt-BR" dirty="0"/>
          </a:p>
        </p:txBody>
      </p:sp>
      <p:pic>
        <p:nvPicPr>
          <p:cNvPr id="40962" name="Picture 2" descr="gradient_descent_error_by_iteration"/>
          <p:cNvPicPr>
            <a:picLocks noChangeAspect="1" noChangeArrowheads="1"/>
          </p:cNvPicPr>
          <p:nvPr/>
        </p:nvPicPr>
        <p:blipFill>
          <a:blip r:embed="rId3"/>
          <a:srcRect/>
          <a:stretch>
            <a:fillRect/>
          </a:stretch>
        </p:blipFill>
        <p:spPr bwMode="auto">
          <a:xfrm>
            <a:off x="3131840" y="2715766"/>
            <a:ext cx="3034308" cy="2287868"/>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Taxa de aprendizado</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24</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pt-BR" dirty="0" smtClean="0"/>
              <a:t>Suponha que as curvas a seguir correspondam a 3 execuções do GD. Estabeleça uma ordem sobre as taxas de aprendizado usadas em cada caso.</a:t>
            </a:r>
            <a:endParaRPr lang="pt-BR" dirty="0"/>
          </a:p>
        </p:txBody>
      </p:sp>
      <p:pic>
        <p:nvPicPr>
          <p:cNvPr id="44034" name="Picture 2"/>
          <p:cNvPicPr>
            <a:picLocks noChangeAspect="1" noChangeArrowheads="1"/>
          </p:cNvPicPr>
          <p:nvPr/>
        </p:nvPicPr>
        <p:blipFill>
          <a:blip r:embed="rId3"/>
          <a:srcRect/>
          <a:stretch>
            <a:fillRect/>
          </a:stretch>
        </p:blipFill>
        <p:spPr bwMode="auto">
          <a:xfrm>
            <a:off x="1331640" y="3254102"/>
            <a:ext cx="6949408" cy="16219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Taxa de aprendizado</a:t>
            </a:r>
            <a:endParaRPr lang="en-US"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25</a:t>
            </a:fld>
            <a:endParaRPr lang="en" sz="1000">
              <a:solidFill>
                <a:schemeClr val="dk2"/>
              </a:solidFill>
            </a:endParaRPr>
          </a:p>
        </p:txBody>
      </p:sp>
      <p:sp>
        <p:nvSpPr>
          <p:cNvPr id="4" name="Espaço Reservado para Conteúdo 3"/>
          <p:cNvSpPr>
            <a:spLocks noGrp="1"/>
          </p:cNvSpPr>
          <p:nvPr>
            <p:ph sz="quarter" idx="1"/>
          </p:nvPr>
        </p:nvSpPr>
        <p:spPr/>
        <p:txBody>
          <a:bodyPr/>
          <a:lstStyle/>
          <a:p>
            <a:endParaRPr lang="en-US"/>
          </a:p>
        </p:txBody>
      </p:sp>
      <p:pic>
        <p:nvPicPr>
          <p:cNvPr id="4098" name="Picture 2" descr="https://www.jeremyjordan.me/content/images/2018/02/Screen-Shot-2018-02-24-at-11.47.09-AM.png"/>
          <p:cNvPicPr>
            <a:picLocks noChangeAspect="1" noChangeArrowheads="1"/>
          </p:cNvPicPr>
          <p:nvPr/>
        </p:nvPicPr>
        <p:blipFill>
          <a:blip r:embed="rId3"/>
          <a:srcRect/>
          <a:stretch>
            <a:fillRect/>
          </a:stretch>
        </p:blipFill>
        <p:spPr bwMode="auto">
          <a:xfrm>
            <a:off x="793676" y="1394222"/>
            <a:ext cx="7797608" cy="3024336"/>
          </a:xfrm>
          <a:prstGeom prst="rect">
            <a:avLst/>
          </a:prstGeom>
          <a:noFill/>
        </p:spPr>
      </p:pic>
      <p:sp>
        <p:nvSpPr>
          <p:cNvPr id="6" name="Retângulo 5"/>
          <p:cNvSpPr/>
          <p:nvPr/>
        </p:nvSpPr>
        <p:spPr>
          <a:xfrm>
            <a:off x="35496" y="4784253"/>
            <a:ext cx="4410182" cy="307777"/>
          </a:xfrm>
          <a:prstGeom prst="rect">
            <a:avLst/>
          </a:prstGeom>
        </p:spPr>
        <p:txBody>
          <a:bodyPr wrap="none">
            <a:spAutoFit/>
          </a:bodyPr>
          <a:lstStyle/>
          <a:p>
            <a:r>
              <a:rPr lang="en-US" dirty="0" err="1" smtClean="0"/>
              <a:t>Fonte</a:t>
            </a:r>
            <a:r>
              <a:rPr lang="en-US" dirty="0" smtClean="0"/>
              <a:t>: https://www.jeremyjordan.me/nn-learning-rate/</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Taxa de aprendizado</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26</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pt-BR" dirty="0" smtClean="0"/>
              <a:t>A escolha de </a:t>
            </a:r>
            <a:r>
              <a:rPr lang="el-GR" dirty="0" smtClean="0"/>
              <a:t>α </a:t>
            </a:r>
            <a:r>
              <a:rPr lang="pt-BR" dirty="0" smtClean="0"/>
              <a:t>é um exercício de magia!</a:t>
            </a:r>
          </a:p>
          <a:p>
            <a:pPr lvl="1"/>
            <a:r>
              <a:rPr lang="pt-BR" dirty="0" smtClean="0"/>
              <a:t>Para um valor de </a:t>
            </a:r>
            <a:r>
              <a:rPr lang="el-GR" dirty="0" smtClean="0"/>
              <a:t>α</a:t>
            </a:r>
            <a:r>
              <a:rPr lang="pt-BR" dirty="0" smtClean="0"/>
              <a:t> suficientemente pequeno, é de se esperar que       diminua a cada iteração.</a:t>
            </a:r>
          </a:p>
          <a:p>
            <a:pPr lvl="1"/>
            <a:r>
              <a:rPr lang="pt-BR" dirty="0" smtClean="0"/>
              <a:t>Mas se </a:t>
            </a:r>
            <a:r>
              <a:rPr lang="el-GR" dirty="0" smtClean="0"/>
              <a:t>α</a:t>
            </a:r>
            <a:r>
              <a:rPr lang="pt-BR" dirty="0" smtClean="0"/>
              <a:t> é muito pequeno, o GD demora a convergir.</a:t>
            </a:r>
          </a:p>
          <a:p>
            <a:r>
              <a:rPr lang="pt-BR" dirty="0" smtClean="0"/>
              <a:t>Dica para </a:t>
            </a:r>
            <a:r>
              <a:rPr lang="pt-BR" dirty="0" smtClean="0"/>
              <a:t>escolher </a:t>
            </a:r>
            <a:r>
              <a:rPr lang="el-GR" dirty="0" smtClean="0"/>
              <a:t>α</a:t>
            </a:r>
            <a:r>
              <a:rPr lang="pt-BR" dirty="0" smtClean="0"/>
              <a:t> </a:t>
            </a:r>
            <a:r>
              <a:rPr lang="pt-BR" dirty="0" smtClean="0"/>
              <a:t>(prof</a:t>
            </a:r>
            <a:r>
              <a:rPr lang="pt-BR" dirty="0" smtClean="0"/>
              <a:t>. Andrew </a:t>
            </a:r>
            <a:r>
              <a:rPr lang="pt-BR" dirty="0" err="1" smtClean="0"/>
              <a:t>Ng</a:t>
            </a:r>
            <a:r>
              <a:rPr lang="pt-BR" dirty="0" smtClean="0"/>
              <a:t>):</a:t>
            </a:r>
          </a:p>
        </p:txBody>
      </p:sp>
      <p:pic>
        <p:nvPicPr>
          <p:cNvPr id="43011" name="Picture 3"/>
          <p:cNvPicPr>
            <a:picLocks noChangeAspect="1" noChangeArrowheads="1"/>
          </p:cNvPicPr>
          <p:nvPr/>
        </p:nvPicPr>
        <p:blipFill>
          <a:blip r:embed="rId2"/>
          <a:srcRect/>
          <a:stretch>
            <a:fillRect/>
          </a:stretch>
        </p:blipFill>
        <p:spPr bwMode="auto">
          <a:xfrm>
            <a:off x="820291" y="3743254"/>
            <a:ext cx="6704037" cy="1204760"/>
          </a:xfrm>
          <a:prstGeom prst="rect">
            <a:avLst/>
          </a:prstGeom>
          <a:noFill/>
          <a:ln w="9525">
            <a:noFill/>
            <a:miter lim="800000"/>
            <a:headEnd/>
            <a:tailEnd/>
          </a:ln>
        </p:spPr>
      </p:pic>
      <p:pic>
        <p:nvPicPr>
          <p:cNvPr id="8" name="Picture 2"/>
          <p:cNvPicPr>
            <a:picLocks noChangeAspect="1" noChangeArrowheads="1"/>
          </p:cNvPicPr>
          <p:nvPr/>
        </p:nvPicPr>
        <p:blipFill>
          <a:blip r:embed="rId3"/>
          <a:srcRect/>
          <a:stretch>
            <a:fillRect/>
          </a:stretch>
        </p:blipFill>
        <p:spPr bwMode="auto">
          <a:xfrm>
            <a:off x="2974479" y="2211710"/>
            <a:ext cx="517401" cy="383011"/>
          </a:xfrm>
          <a:prstGeom prst="rect">
            <a:avLst/>
          </a:prstGeom>
          <a:noFill/>
          <a:ln w="9525">
            <a:noFill/>
            <a:miter lim="800000"/>
            <a:headEnd/>
            <a:tailEnd/>
          </a:ln>
        </p:spPr>
      </p:pic>
      <p:pic>
        <p:nvPicPr>
          <p:cNvPr id="43015" name="Picture 7" descr="Image result for black magic"/>
          <p:cNvPicPr>
            <a:picLocks noChangeAspect="1" noChangeArrowheads="1"/>
          </p:cNvPicPr>
          <p:nvPr/>
        </p:nvPicPr>
        <p:blipFill>
          <a:blip r:embed="rId4"/>
          <a:srcRect/>
          <a:stretch>
            <a:fillRect/>
          </a:stretch>
        </p:blipFill>
        <p:spPr bwMode="auto">
          <a:xfrm>
            <a:off x="7254767" y="14526"/>
            <a:ext cx="1869637" cy="1402228"/>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Texto 6"/>
          <p:cNvSpPr>
            <a:spLocks noGrp="1"/>
          </p:cNvSpPr>
          <p:nvPr>
            <p:ph type="body" idx="1"/>
          </p:nvPr>
        </p:nvSpPr>
        <p:spPr/>
        <p:txBody>
          <a:bodyPr>
            <a:normAutofit lnSpcReduction="10000"/>
          </a:bodyPr>
          <a:lstStyle/>
          <a:p>
            <a:r>
              <a:rPr lang="pt-BR" dirty="0" smtClean="0"/>
              <a:t>Em que estudamos técnicas para criar novas características a partir das </a:t>
            </a:r>
            <a:r>
              <a:rPr lang="pt-BR" dirty="0" smtClean="0"/>
              <a:t>originais e obter aproximações para funções não lineares.</a:t>
            </a:r>
            <a:endParaRPr lang="pt-BR" dirty="0"/>
          </a:p>
        </p:txBody>
      </p:sp>
      <p:sp>
        <p:nvSpPr>
          <p:cNvPr id="6" name="Título 5"/>
          <p:cNvSpPr>
            <a:spLocks noGrp="1"/>
          </p:cNvSpPr>
          <p:nvPr>
            <p:ph type="title"/>
          </p:nvPr>
        </p:nvSpPr>
        <p:spPr/>
        <p:txBody>
          <a:bodyPr>
            <a:normAutofit/>
          </a:bodyPr>
          <a:lstStyle/>
          <a:p>
            <a:r>
              <a:rPr lang="pt-BR" sz="3600" dirty="0" smtClean="0"/>
              <a:t>Características e regressão polinomial</a:t>
            </a:r>
            <a:endParaRPr lang="pt-BR" sz="3600" dirty="0"/>
          </a:p>
        </p:txBody>
      </p:sp>
      <p:sp>
        <p:nvSpPr>
          <p:cNvPr id="3" name="Espaço Reservado para Número de Slide 2"/>
          <p:cNvSpPr>
            <a:spLocks noGrp="1"/>
          </p:cNvSpPr>
          <p:nvPr>
            <p:ph type="sldNum" sz="quarter" idx="11"/>
          </p:nvPr>
        </p:nvSpPr>
        <p:spPr/>
        <p:txBody>
          <a:bodyPr>
            <a:normAutofit/>
          </a:bodyPr>
          <a:lstStyle/>
          <a:p>
            <a:pPr lvl="0" algn="r" rtl="0">
              <a:spcBef>
                <a:spcPts val="0"/>
              </a:spcBef>
              <a:buNone/>
            </a:pPr>
            <a:fld id="{00000000-1234-1234-1234-123412341234}" type="slidenum">
              <a:rPr lang="en" sz="1000" smtClean="0">
                <a:solidFill>
                  <a:schemeClr val="dk2"/>
                </a:solidFill>
              </a:rPr>
              <a:pPr lvl="0" algn="r" rtl="0">
                <a:spcBef>
                  <a:spcPts val="0"/>
                </a:spcBef>
                <a:buNone/>
              </a:pPr>
              <a:t>27</a:t>
            </a:fld>
            <a:endParaRPr lang="en" sz="1000">
              <a:solidFill>
                <a:schemeClr val="dk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Transformação de características</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28</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pt-BR" dirty="0" smtClean="0"/>
              <a:t>A depender do conhecimento que temos sobre um problema </a:t>
            </a:r>
            <a:r>
              <a:rPr lang="pt-BR" dirty="0" smtClean="0"/>
              <a:t>(conjunto de dado) em </a:t>
            </a:r>
            <a:r>
              <a:rPr lang="pt-BR" dirty="0" smtClean="0"/>
              <a:t>particular, podemos transformar as características originais para criar novas características.</a:t>
            </a:r>
          </a:p>
          <a:p>
            <a:pPr lvl="1"/>
            <a:r>
              <a:rPr lang="pt-BR" dirty="0" smtClean="0"/>
              <a:t>Isso pode levar à obtenção de um modelo </a:t>
            </a:r>
            <a:r>
              <a:rPr lang="pt-BR" dirty="0" smtClean="0"/>
              <a:t>melhor do ponto de vista preditivo.</a:t>
            </a:r>
            <a:endParaRPr lang="pt-B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Exemplo – preço de imóveis</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29</a:t>
            </a:fld>
            <a:endParaRPr lang="en" sz="1000">
              <a:solidFill>
                <a:schemeClr val="dk2"/>
              </a:solidFill>
            </a:endParaRPr>
          </a:p>
        </p:txBody>
      </p:sp>
      <p:sp>
        <p:nvSpPr>
          <p:cNvPr id="4" name="Espaço Reservado para Conteúdo 3"/>
          <p:cNvSpPr>
            <a:spLocks noGrp="1"/>
          </p:cNvSpPr>
          <p:nvPr>
            <p:ph sz="quarter" idx="1"/>
          </p:nvPr>
        </p:nvSpPr>
        <p:spPr/>
        <p:txBody>
          <a:bodyPr/>
          <a:lstStyle/>
          <a:p>
            <a:endParaRPr lang="pt-BR"/>
          </a:p>
        </p:txBody>
      </p:sp>
      <p:pic>
        <p:nvPicPr>
          <p:cNvPr id="49155" name="Picture 3"/>
          <p:cNvPicPr>
            <a:picLocks noChangeAspect="1" noChangeArrowheads="1"/>
          </p:cNvPicPr>
          <p:nvPr/>
        </p:nvPicPr>
        <p:blipFill>
          <a:blip r:embed="rId3"/>
          <a:srcRect/>
          <a:stretch>
            <a:fillRect/>
          </a:stretch>
        </p:blipFill>
        <p:spPr bwMode="auto">
          <a:xfrm>
            <a:off x="683568" y="1275606"/>
            <a:ext cx="5629275" cy="542925"/>
          </a:xfrm>
          <a:prstGeom prst="rect">
            <a:avLst/>
          </a:prstGeom>
          <a:noFill/>
          <a:ln w="9525">
            <a:noFill/>
            <a:miter lim="800000"/>
            <a:headEnd/>
            <a:tailEnd/>
          </a:ln>
        </p:spPr>
      </p:pic>
      <p:pic>
        <p:nvPicPr>
          <p:cNvPr id="49156" name="Picture 4"/>
          <p:cNvPicPr>
            <a:picLocks noChangeAspect="1" noChangeArrowheads="1"/>
          </p:cNvPicPr>
          <p:nvPr/>
        </p:nvPicPr>
        <p:blipFill>
          <a:blip r:embed="rId4"/>
          <a:srcRect/>
          <a:stretch>
            <a:fillRect/>
          </a:stretch>
        </p:blipFill>
        <p:spPr bwMode="auto">
          <a:xfrm>
            <a:off x="6372200" y="1707654"/>
            <a:ext cx="2391718" cy="1853411"/>
          </a:xfrm>
          <a:prstGeom prst="rect">
            <a:avLst/>
          </a:prstGeom>
          <a:noFill/>
          <a:ln w="9525">
            <a:noFill/>
            <a:miter lim="800000"/>
            <a:headEnd/>
            <a:tailEnd/>
          </a:ln>
        </p:spPr>
      </p:pic>
      <p:pic>
        <p:nvPicPr>
          <p:cNvPr id="49157" name="Picture 5"/>
          <p:cNvPicPr>
            <a:picLocks noChangeAspect="1" noChangeArrowheads="1"/>
          </p:cNvPicPr>
          <p:nvPr/>
        </p:nvPicPr>
        <p:blipFill>
          <a:blip r:embed="rId5"/>
          <a:srcRect/>
          <a:stretch>
            <a:fillRect/>
          </a:stretch>
        </p:blipFill>
        <p:spPr bwMode="auto">
          <a:xfrm>
            <a:off x="1547664" y="2043113"/>
            <a:ext cx="3448050" cy="1057275"/>
          </a:xfrm>
          <a:prstGeom prst="rect">
            <a:avLst/>
          </a:prstGeom>
          <a:noFill/>
          <a:ln w="9525">
            <a:noFill/>
            <a:miter lim="800000"/>
            <a:headEnd/>
            <a:tailEnd/>
          </a:ln>
        </p:spPr>
      </p:pic>
      <p:pic>
        <p:nvPicPr>
          <p:cNvPr id="49158" name="Picture 6"/>
          <p:cNvPicPr>
            <a:picLocks noChangeAspect="1" noChangeArrowheads="1"/>
          </p:cNvPicPr>
          <p:nvPr/>
        </p:nvPicPr>
        <p:blipFill>
          <a:blip r:embed="rId6"/>
          <a:srcRect/>
          <a:stretch>
            <a:fillRect/>
          </a:stretch>
        </p:blipFill>
        <p:spPr bwMode="auto">
          <a:xfrm>
            <a:off x="1547664" y="3364210"/>
            <a:ext cx="3476625" cy="647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Visão Geral</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3</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pt-BR" dirty="0" smtClean="0"/>
              <a:t>Múltiplas Características</a:t>
            </a:r>
            <a:endParaRPr lang="pt-BR" dirty="0" smtClean="0"/>
          </a:p>
          <a:p>
            <a:r>
              <a:rPr lang="pt-BR" dirty="0" smtClean="0"/>
              <a:t>Gradiente </a:t>
            </a:r>
            <a:r>
              <a:rPr lang="pt-BR" dirty="0" smtClean="0"/>
              <a:t>Descendente</a:t>
            </a:r>
          </a:p>
          <a:p>
            <a:r>
              <a:rPr lang="pt-BR" dirty="0" smtClean="0"/>
              <a:t>Questões prática durante a otimização</a:t>
            </a:r>
          </a:p>
          <a:p>
            <a:pPr lvl="1"/>
            <a:r>
              <a:rPr lang="pt-BR" dirty="0" smtClean="0"/>
              <a:t>normalização</a:t>
            </a:r>
            <a:endParaRPr lang="pt-BR" dirty="0" smtClean="0"/>
          </a:p>
          <a:p>
            <a:pPr lvl="1"/>
            <a:r>
              <a:rPr lang="pt-BR" dirty="0" smtClean="0"/>
              <a:t>taxa </a:t>
            </a:r>
            <a:r>
              <a:rPr lang="pt-BR" dirty="0" smtClean="0"/>
              <a:t>de aprendizado</a:t>
            </a:r>
          </a:p>
          <a:p>
            <a:r>
              <a:rPr lang="pt-BR" sz="2800" dirty="0"/>
              <a:t>Características e regressão polinomial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p:txBody>
          <a:bodyPr>
            <a:normAutofit fontScale="90000"/>
          </a:bodyPr>
          <a:lstStyle/>
          <a:p>
            <a:r>
              <a:rPr lang="pt-BR" dirty="0" smtClean="0"/>
              <a:t>Regressão </a:t>
            </a:r>
            <a:r>
              <a:rPr lang="pt-BR" dirty="0" smtClean="0"/>
              <a:t>polinomial (</a:t>
            </a:r>
            <a:r>
              <a:rPr lang="pt-BR" sz="3100" i="1" dirty="0" err="1" smtClean="0"/>
              <a:t>polynomial</a:t>
            </a:r>
            <a:r>
              <a:rPr lang="pt-BR" sz="3100" i="1" dirty="0" smtClean="0"/>
              <a:t> </a:t>
            </a:r>
            <a:r>
              <a:rPr lang="pt-BR" sz="3100" i="1" dirty="0" err="1" smtClean="0"/>
              <a:t>regression</a:t>
            </a:r>
            <a:r>
              <a:rPr lang="pt-BR" dirty="0" smtClean="0"/>
              <a:t>)</a:t>
            </a:r>
            <a:endParaRPr lang="pt-BR" dirty="0"/>
          </a:p>
        </p:txBody>
      </p:sp>
      <p:sp>
        <p:nvSpPr>
          <p:cNvPr id="4" name="Espaço Reservado para Número de Slide 3"/>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30</a:t>
            </a:fld>
            <a:endParaRPr lang="en" sz="1000">
              <a:solidFill>
                <a:schemeClr val="dk2"/>
              </a:solidFill>
            </a:endParaRPr>
          </a:p>
        </p:txBody>
      </p:sp>
      <p:sp>
        <p:nvSpPr>
          <p:cNvPr id="6" name="Espaço Reservado para Conteúdo 5"/>
          <p:cNvSpPr>
            <a:spLocks noGrp="1"/>
          </p:cNvSpPr>
          <p:nvPr>
            <p:ph sz="quarter" idx="1"/>
          </p:nvPr>
        </p:nvSpPr>
        <p:spPr/>
        <p:txBody>
          <a:bodyPr/>
          <a:lstStyle/>
          <a:p>
            <a:r>
              <a:rPr lang="pt-BR" dirty="0" smtClean="0"/>
              <a:t>É </a:t>
            </a:r>
            <a:r>
              <a:rPr lang="pt-BR" dirty="0" smtClean="0"/>
              <a:t>um método para encontrar uma hipótese que corresponde a um </a:t>
            </a:r>
            <a:r>
              <a:rPr lang="pt-BR" dirty="0" smtClean="0">
                <a:solidFill>
                  <a:srgbClr val="FF0000"/>
                </a:solidFill>
              </a:rPr>
              <a:t>polinômio </a:t>
            </a:r>
            <a:r>
              <a:rPr lang="pt-BR" dirty="0" smtClean="0"/>
              <a:t>(quadrático, cúbico, ...).</a:t>
            </a:r>
          </a:p>
          <a:p>
            <a:r>
              <a:rPr lang="pt-BR" dirty="0" smtClean="0"/>
              <a:t>A </a:t>
            </a:r>
            <a:r>
              <a:rPr lang="pt-BR" dirty="0" smtClean="0"/>
              <a:t>regressão </a:t>
            </a:r>
            <a:r>
              <a:rPr lang="pt-BR" dirty="0" smtClean="0"/>
              <a:t>polinomial </a:t>
            </a:r>
            <a:r>
              <a:rPr lang="pt-BR" dirty="0" smtClean="0"/>
              <a:t>está relacionada à ideia de </a:t>
            </a:r>
            <a:r>
              <a:rPr lang="pt-BR" dirty="0" smtClean="0"/>
              <a:t>criar novas características.</a:t>
            </a:r>
          </a:p>
          <a:p>
            <a:r>
              <a:rPr lang="pt-BR" dirty="0" smtClean="0"/>
              <a:t>Permite utilizar o maquinário da </a:t>
            </a:r>
            <a:r>
              <a:rPr lang="pt-BR" dirty="0" smtClean="0"/>
              <a:t>RLM </a:t>
            </a:r>
            <a:r>
              <a:rPr lang="pt-BR" dirty="0" smtClean="0"/>
              <a:t>para encontrar hipóteses para funções mais complicadas.</a:t>
            </a:r>
          </a:p>
          <a:p>
            <a:endParaRPr lang="pt-B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Exemplo</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31</a:t>
            </a:fld>
            <a:endParaRPr lang="en" sz="1000">
              <a:solidFill>
                <a:schemeClr val="dk2"/>
              </a:solidFill>
            </a:endParaRPr>
          </a:p>
        </p:txBody>
      </p:sp>
      <p:sp>
        <p:nvSpPr>
          <p:cNvPr id="4" name="Espaço Reservado para Conteúdo 3"/>
          <p:cNvSpPr>
            <a:spLocks noGrp="1"/>
          </p:cNvSpPr>
          <p:nvPr>
            <p:ph sz="quarter" idx="1"/>
          </p:nvPr>
        </p:nvSpPr>
        <p:spPr/>
        <p:txBody>
          <a:bodyPr/>
          <a:lstStyle/>
          <a:p>
            <a:endParaRPr lang="pt-BR" dirty="0"/>
          </a:p>
        </p:txBody>
      </p:sp>
      <p:pic>
        <p:nvPicPr>
          <p:cNvPr id="50178" name="Picture 2"/>
          <p:cNvPicPr>
            <a:picLocks noChangeAspect="1" noChangeArrowheads="1"/>
          </p:cNvPicPr>
          <p:nvPr/>
        </p:nvPicPr>
        <p:blipFill>
          <a:blip r:embed="rId2"/>
          <a:srcRect/>
          <a:stretch>
            <a:fillRect/>
          </a:stretch>
        </p:blipFill>
        <p:spPr bwMode="auto">
          <a:xfrm>
            <a:off x="563488" y="1789534"/>
            <a:ext cx="4800600" cy="2438400"/>
          </a:xfrm>
          <a:prstGeom prst="rect">
            <a:avLst/>
          </a:prstGeom>
          <a:noFill/>
          <a:ln w="9525">
            <a:noFill/>
            <a:miter lim="800000"/>
            <a:headEnd/>
            <a:tailEnd/>
          </a:ln>
        </p:spPr>
      </p:pic>
      <p:grpSp>
        <p:nvGrpSpPr>
          <p:cNvPr id="14" name="Grupo 13"/>
          <p:cNvGrpSpPr/>
          <p:nvPr/>
        </p:nvGrpSpPr>
        <p:grpSpPr>
          <a:xfrm>
            <a:off x="1671782" y="1707654"/>
            <a:ext cx="6240221" cy="1709801"/>
            <a:chOff x="1671782" y="1707654"/>
            <a:chExt cx="6240221" cy="1709801"/>
          </a:xfrm>
        </p:grpSpPr>
        <p:sp>
          <p:nvSpPr>
            <p:cNvPr id="8" name="Forma livre 7"/>
            <p:cNvSpPr/>
            <p:nvPr/>
          </p:nvSpPr>
          <p:spPr>
            <a:xfrm>
              <a:off x="1671782" y="2015067"/>
              <a:ext cx="3457478" cy="1402388"/>
            </a:xfrm>
            <a:custGeom>
              <a:avLst/>
              <a:gdLst>
                <a:gd name="connsiteX0" fmla="*/ 0 w 3457478"/>
                <a:gd name="connsiteY0" fmla="*/ 1402388 h 1402388"/>
                <a:gd name="connsiteX1" fmla="*/ 581891 w 3457478"/>
                <a:gd name="connsiteY1" fmla="*/ 515697 h 1402388"/>
                <a:gd name="connsiteX2" fmla="*/ 1422400 w 3457478"/>
                <a:gd name="connsiteY2" fmla="*/ 81588 h 1402388"/>
                <a:gd name="connsiteX3" fmla="*/ 2346036 w 3457478"/>
                <a:gd name="connsiteY3" fmla="*/ 26169 h 1402388"/>
                <a:gd name="connsiteX4" fmla="*/ 3288145 w 3457478"/>
                <a:gd name="connsiteY4" fmla="*/ 26169 h 1402388"/>
                <a:gd name="connsiteX5" fmla="*/ 3362036 w 3457478"/>
                <a:gd name="connsiteY5" fmla="*/ 16933 h 1402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7478" h="1402388">
                  <a:moveTo>
                    <a:pt x="0" y="1402388"/>
                  </a:moveTo>
                  <a:cubicBezTo>
                    <a:pt x="172412" y="1069109"/>
                    <a:pt x="344824" y="735830"/>
                    <a:pt x="581891" y="515697"/>
                  </a:cubicBezTo>
                  <a:cubicBezTo>
                    <a:pt x="818958" y="295564"/>
                    <a:pt x="1128376" y="163176"/>
                    <a:pt x="1422400" y="81588"/>
                  </a:cubicBezTo>
                  <a:cubicBezTo>
                    <a:pt x="1716424" y="0"/>
                    <a:pt x="2035079" y="35405"/>
                    <a:pt x="2346036" y="26169"/>
                  </a:cubicBezTo>
                  <a:cubicBezTo>
                    <a:pt x="2656993" y="16933"/>
                    <a:pt x="3118812" y="27708"/>
                    <a:pt x="3288145" y="26169"/>
                  </a:cubicBezTo>
                  <a:cubicBezTo>
                    <a:pt x="3457478" y="24630"/>
                    <a:pt x="3409757" y="20781"/>
                    <a:pt x="3362036" y="16933"/>
                  </a:cubicBezTo>
                </a:path>
              </a:pathLst>
            </a:custGeom>
            <a:ln w="254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nvGrpSpPr>
            <p:cNvPr id="11" name="Grupo 10"/>
            <p:cNvGrpSpPr/>
            <p:nvPr/>
          </p:nvGrpSpPr>
          <p:grpSpPr>
            <a:xfrm>
              <a:off x="4669836" y="1707654"/>
              <a:ext cx="3242167" cy="1246732"/>
              <a:chOff x="4669836" y="1707654"/>
              <a:chExt cx="3242167" cy="1246732"/>
            </a:xfrm>
          </p:grpSpPr>
          <p:pic>
            <p:nvPicPr>
              <p:cNvPr id="50179" name="Picture 3"/>
              <p:cNvPicPr>
                <a:picLocks noChangeAspect="1" noChangeArrowheads="1"/>
              </p:cNvPicPr>
              <p:nvPr/>
            </p:nvPicPr>
            <p:blipFill>
              <a:blip r:embed="rId3"/>
              <a:srcRect/>
              <a:stretch>
                <a:fillRect/>
              </a:stretch>
            </p:blipFill>
            <p:spPr bwMode="auto">
              <a:xfrm>
                <a:off x="5707536" y="1707654"/>
                <a:ext cx="2204467" cy="544199"/>
              </a:xfrm>
              <a:prstGeom prst="rect">
                <a:avLst/>
              </a:prstGeom>
              <a:noFill/>
              <a:ln w="9525">
                <a:noFill/>
                <a:miter lim="800000"/>
                <a:headEnd/>
                <a:tailEnd/>
              </a:ln>
            </p:spPr>
          </p:pic>
          <p:sp>
            <p:nvSpPr>
              <p:cNvPr id="9" name="Arco 8"/>
              <p:cNvSpPr/>
              <p:nvPr/>
            </p:nvSpPr>
            <p:spPr>
              <a:xfrm>
                <a:off x="4669836" y="2039986"/>
                <a:ext cx="914400" cy="914400"/>
              </a:xfrm>
              <a:prstGeom prst="arc">
                <a:avLst/>
              </a:prstGeom>
              <a:ln w="25400">
                <a:solidFill>
                  <a:srgbClr val="0070C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grpSp>
      <p:grpSp>
        <p:nvGrpSpPr>
          <p:cNvPr id="12" name="Grupo 11"/>
          <p:cNvGrpSpPr/>
          <p:nvPr/>
        </p:nvGrpSpPr>
        <p:grpSpPr>
          <a:xfrm>
            <a:off x="1533525" y="1676400"/>
            <a:ext cx="7305278" cy="1819275"/>
            <a:chOff x="1533525" y="1676400"/>
            <a:chExt cx="7305278" cy="1819275"/>
          </a:xfrm>
        </p:grpSpPr>
        <p:pic>
          <p:nvPicPr>
            <p:cNvPr id="50180" name="Picture 4"/>
            <p:cNvPicPr>
              <a:picLocks noChangeAspect="1" noChangeArrowheads="1"/>
            </p:cNvPicPr>
            <p:nvPr/>
          </p:nvPicPr>
          <p:blipFill>
            <a:blip r:embed="rId4"/>
            <a:srcRect/>
            <a:stretch>
              <a:fillRect/>
            </a:stretch>
          </p:blipFill>
          <p:spPr bwMode="auto">
            <a:xfrm>
              <a:off x="5724128" y="2376488"/>
              <a:ext cx="3114675" cy="390525"/>
            </a:xfrm>
            <a:prstGeom prst="rect">
              <a:avLst/>
            </a:prstGeom>
            <a:noFill/>
            <a:ln w="9525">
              <a:noFill/>
              <a:miter lim="800000"/>
              <a:headEnd/>
              <a:tailEnd/>
            </a:ln>
          </p:spPr>
        </p:pic>
        <p:sp>
          <p:nvSpPr>
            <p:cNvPr id="10" name="Forma livre 9"/>
            <p:cNvSpPr/>
            <p:nvPr/>
          </p:nvSpPr>
          <p:spPr>
            <a:xfrm>
              <a:off x="1533525" y="1676400"/>
              <a:ext cx="4076700" cy="1819275"/>
            </a:xfrm>
            <a:custGeom>
              <a:avLst/>
              <a:gdLst>
                <a:gd name="connsiteX0" fmla="*/ 0 w 4076700"/>
                <a:gd name="connsiteY0" fmla="*/ 1819275 h 1819275"/>
                <a:gd name="connsiteX1" fmla="*/ 1066800 w 4076700"/>
                <a:gd name="connsiteY1" fmla="*/ 561975 h 1819275"/>
                <a:gd name="connsiteX2" fmla="*/ 3467100 w 4076700"/>
                <a:gd name="connsiteY2" fmla="*/ 457200 h 1819275"/>
                <a:gd name="connsiteX3" fmla="*/ 4076700 w 4076700"/>
                <a:gd name="connsiteY3" fmla="*/ 0 h 1819275"/>
              </a:gdLst>
              <a:ahLst/>
              <a:cxnLst>
                <a:cxn ang="0">
                  <a:pos x="connsiteX0" y="connsiteY0"/>
                </a:cxn>
                <a:cxn ang="0">
                  <a:pos x="connsiteX1" y="connsiteY1"/>
                </a:cxn>
                <a:cxn ang="0">
                  <a:pos x="connsiteX2" y="connsiteY2"/>
                </a:cxn>
                <a:cxn ang="0">
                  <a:pos x="connsiteX3" y="connsiteY3"/>
                </a:cxn>
              </a:cxnLst>
              <a:rect l="l" t="t" r="r" b="b"/>
              <a:pathLst>
                <a:path w="4076700" h="1819275">
                  <a:moveTo>
                    <a:pt x="0" y="1819275"/>
                  </a:moveTo>
                  <a:cubicBezTo>
                    <a:pt x="244475" y="1304131"/>
                    <a:pt x="488950" y="788987"/>
                    <a:pt x="1066800" y="561975"/>
                  </a:cubicBezTo>
                  <a:cubicBezTo>
                    <a:pt x="1644650" y="334963"/>
                    <a:pt x="2965450" y="550863"/>
                    <a:pt x="3467100" y="457200"/>
                  </a:cubicBezTo>
                  <a:cubicBezTo>
                    <a:pt x="3968750" y="363538"/>
                    <a:pt x="4022725" y="181769"/>
                    <a:pt x="4076700" y="0"/>
                  </a:cubicBezTo>
                </a:path>
              </a:pathLst>
            </a:cu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Exemplo (cont.)</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32</a:t>
            </a:fld>
            <a:endParaRPr lang="en" sz="1000">
              <a:solidFill>
                <a:schemeClr val="dk2"/>
              </a:solidFill>
            </a:endParaRPr>
          </a:p>
        </p:txBody>
      </p:sp>
      <p:sp>
        <p:nvSpPr>
          <p:cNvPr id="4" name="Espaço Reservado para Conteúdo 3"/>
          <p:cNvSpPr>
            <a:spLocks noGrp="1"/>
          </p:cNvSpPr>
          <p:nvPr>
            <p:ph sz="quarter" idx="1"/>
          </p:nvPr>
        </p:nvSpPr>
        <p:spPr/>
        <p:txBody>
          <a:bodyPr/>
          <a:lstStyle/>
          <a:p>
            <a:endParaRPr lang="pt-BR" dirty="0"/>
          </a:p>
        </p:txBody>
      </p:sp>
      <p:pic>
        <p:nvPicPr>
          <p:cNvPr id="5" name="Picture 2"/>
          <p:cNvPicPr>
            <a:picLocks noChangeAspect="1" noChangeArrowheads="1"/>
          </p:cNvPicPr>
          <p:nvPr/>
        </p:nvPicPr>
        <p:blipFill>
          <a:blip r:embed="rId2"/>
          <a:srcRect/>
          <a:stretch>
            <a:fillRect/>
          </a:stretch>
        </p:blipFill>
        <p:spPr bwMode="auto">
          <a:xfrm>
            <a:off x="563488" y="1388740"/>
            <a:ext cx="4800600" cy="2438400"/>
          </a:xfrm>
          <a:prstGeom prst="rect">
            <a:avLst/>
          </a:prstGeom>
          <a:noFill/>
          <a:ln w="9525">
            <a:noFill/>
            <a:miter lim="800000"/>
            <a:headEnd/>
            <a:tailEnd/>
          </a:ln>
        </p:spPr>
      </p:pic>
      <p:grpSp>
        <p:nvGrpSpPr>
          <p:cNvPr id="6" name="Grupo 5"/>
          <p:cNvGrpSpPr/>
          <p:nvPr/>
        </p:nvGrpSpPr>
        <p:grpSpPr>
          <a:xfrm>
            <a:off x="1533525" y="1275606"/>
            <a:ext cx="7305278" cy="1819275"/>
            <a:chOff x="1533525" y="1676400"/>
            <a:chExt cx="7305278" cy="1819275"/>
          </a:xfrm>
        </p:grpSpPr>
        <p:pic>
          <p:nvPicPr>
            <p:cNvPr id="7" name="Picture 4"/>
            <p:cNvPicPr>
              <a:picLocks noChangeAspect="1" noChangeArrowheads="1"/>
            </p:cNvPicPr>
            <p:nvPr/>
          </p:nvPicPr>
          <p:blipFill>
            <a:blip r:embed="rId3"/>
            <a:srcRect/>
            <a:stretch>
              <a:fillRect/>
            </a:stretch>
          </p:blipFill>
          <p:spPr bwMode="auto">
            <a:xfrm>
              <a:off x="5724128" y="2376488"/>
              <a:ext cx="3114675" cy="390525"/>
            </a:xfrm>
            <a:prstGeom prst="rect">
              <a:avLst/>
            </a:prstGeom>
            <a:noFill/>
            <a:ln w="9525">
              <a:noFill/>
              <a:miter lim="800000"/>
              <a:headEnd/>
              <a:tailEnd/>
            </a:ln>
          </p:spPr>
        </p:pic>
        <p:sp>
          <p:nvSpPr>
            <p:cNvPr id="8" name="Forma livre 7"/>
            <p:cNvSpPr/>
            <p:nvPr/>
          </p:nvSpPr>
          <p:spPr>
            <a:xfrm>
              <a:off x="1533525" y="1676400"/>
              <a:ext cx="4076700" cy="1819275"/>
            </a:xfrm>
            <a:custGeom>
              <a:avLst/>
              <a:gdLst>
                <a:gd name="connsiteX0" fmla="*/ 0 w 4076700"/>
                <a:gd name="connsiteY0" fmla="*/ 1819275 h 1819275"/>
                <a:gd name="connsiteX1" fmla="*/ 1066800 w 4076700"/>
                <a:gd name="connsiteY1" fmla="*/ 561975 h 1819275"/>
                <a:gd name="connsiteX2" fmla="*/ 3467100 w 4076700"/>
                <a:gd name="connsiteY2" fmla="*/ 457200 h 1819275"/>
                <a:gd name="connsiteX3" fmla="*/ 4076700 w 4076700"/>
                <a:gd name="connsiteY3" fmla="*/ 0 h 1819275"/>
              </a:gdLst>
              <a:ahLst/>
              <a:cxnLst>
                <a:cxn ang="0">
                  <a:pos x="connsiteX0" y="connsiteY0"/>
                </a:cxn>
                <a:cxn ang="0">
                  <a:pos x="connsiteX1" y="connsiteY1"/>
                </a:cxn>
                <a:cxn ang="0">
                  <a:pos x="connsiteX2" y="connsiteY2"/>
                </a:cxn>
                <a:cxn ang="0">
                  <a:pos x="connsiteX3" y="connsiteY3"/>
                </a:cxn>
              </a:cxnLst>
              <a:rect l="l" t="t" r="r" b="b"/>
              <a:pathLst>
                <a:path w="4076700" h="1819275">
                  <a:moveTo>
                    <a:pt x="0" y="1819275"/>
                  </a:moveTo>
                  <a:cubicBezTo>
                    <a:pt x="244475" y="1304131"/>
                    <a:pt x="488950" y="788987"/>
                    <a:pt x="1066800" y="561975"/>
                  </a:cubicBezTo>
                  <a:cubicBezTo>
                    <a:pt x="1644650" y="334963"/>
                    <a:pt x="2965450" y="550863"/>
                    <a:pt x="3467100" y="457200"/>
                  </a:cubicBezTo>
                  <a:cubicBezTo>
                    <a:pt x="3968750" y="363538"/>
                    <a:pt x="4022725" y="181769"/>
                    <a:pt x="4076700" y="0"/>
                  </a:cubicBezTo>
                </a:path>
              </a:pathLst>
            </a:cu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grpSp>
      <p:pic>
        <p:nvPicPr>
          <p:cNvPr id="9" name="Picture 2"/>
          <p:cNvPicPr>
            <a:picLocks noChangeAspect="1" noChangeArrowheads="1"/>
          </p:cNvPicPr>
          <p:nvPr/>
        </p:nvPicPr>
        <p:blipFill>
          <a:blip r:embed="rId4"/>
          <a:srcRect/>
          <a:stretch>
            <a:fillRect/>
          </a:stretch>
        </p:blipFill>
        <p:spPr bwMode="auto">
          <a:xfrm>
            <a:off x="4716016" y="3611490"/>
            <a:ext cx="4381302" cy="14805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Regressão polinomial </a:t>
            </a:r>
            <a:r>
              <a:rPr lang="pt-BR" dirty="0" err="1" smtClean="0"/>
              <a:t>vs</a:t>
            </a:r>
            <a:r>
              <a:rPr lang="pt-BR" dirty="0" smtClean="0"/>
              <a:t> </a:t>
            </a:r>
            <a:r>
              <a:rPr lang="pt-BR" i="1" dirty="0" err="1" smtClean="0"/>
              <a:t>feature</a:t>
            </a:r>
            <a:r>
              <a:rPr lang="pt-BR" i="1" dirty="0" smtClean="0"/>
              <a:t> </a:t>
            </a:r>
            <a:r>
              <a:rPr lang="pt-BR" i="1" dirty="0" err="1" smtClean="0"/>
              <a:t>scaling</a:t>
            </a:r>
            <a:endParaRPr lang="pt-BR" i="1"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33</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pt-BR" dirty="0" smtClean="0"/>
              <a:t>A questão da normalização de características se torna </a:t>
            </a:r>
            <a:r>
              <a:rPr lang="pt-BR" dirty="0" smtClean="0"/>
              <a:t>ainda mais </a:t>
            </a:r>
            <a:r>
              <a:rPr lang="pt-BR" dirty="0" smtClean="0"/>
              <a:t>relevante no contexto da regressão polinomial.</a:t>
            </a:r>
            <a:endParaRPr lang="pt-BR" dirty="0"/>
          </a:p>
        </p:txBody>
      </p:sp>
      <p:pic>
        <p:nvPicPr>
          <p:cNvPr id="52226" name="Picture 2"/>
          <p:cNvPicPr>
            <a:picLocks noChangeAspect="1" noChangeArrowheads="1"/>
          </p:cNvPicPr>
          <p:nvPr/>
        </p:nvPicPr>
        <p:blipFill>
          <a:blip r:embed="rId2"/>
          <a:srcRect/>
          <a:stretch>
            <a:fillRect/>
          </a:stretch>
        </p:blipFill>
        <p:spPr bwMode="auto">
          <a:xfrm>
            <a:off x="2286000" y="2713831"/>
            <a:ext cx="4572000" cy="216217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Outras escolhas de características</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34</a:t>
            </a:fld>
            <a:endParaRPr lang="en" sz="1000">
              <a:solidFill>
                <a:schemeClr val="dk2"/>
              </a:solidFill>
            </a:endParaRPr>
          </a:p>
        </p:txBody>
      </p:sp>
      <p:sp>
        <p:nvSpPr>
          <p:cNvPr id="4" name="Espaço Reservado para Conteúdo 3"/>
          <p:cNvSpPr>
            <a:spLocks noGrp="1"/>
          </p:cNvSpPr>
          <p:nvPr>
            <p:ph sz="quarter" idx="1"/>
          </p:nvPr>
        </p:nvSpPr>
        <p:spPr/>
        <p:txBody>
          <a:bodyPr/>
          <a:lstStyle/>
          <a:p>
            <a:r>
              <a:rPr lang="pt-BR" dirty="0" smtClean="0"/>
              <a:t>A escolha de características adequadas envolve </a:t>
            </a:r>
            <a:r>
              <a:rPr lang="pt-BR" i="1" dirty="0" smtClean="0"/>
              <a:t>insight</a:t>
            </a:r>
            <a:r>
              <a:rPr lang="pt-BR" dirty="0" smtClean="0"/>
              <a:t> e conhecimento do domínio.</a:t>
            </a:r>
          </a:p>
          <a:p>
            <a:endParaRPr lang="pt-BR" dirty="0"/>
          </a:p>
        </p:txBody>
      </p:sp>
      <p:pic>
        <p:nvPicPr>
          <p:cNvPr id="51203" name="Picture 3"/>
          <p:cNvPicPr>
            <a:picLocks noChangeAspect="1" noChangeArrowheads="1"/>
          </p:cNvPicPr>
          <p:nvPr/>
        </p:nvPicPr>
        <p:blipFill>
          <a:blip r:embed="rId3"/>
          <a:srcRect/>
          <a:stretch>
            <a:fillRect/>
          </a:stretch>
        </p:blipFill>
        <p:spPr bwMode="auto">
          <a:xfrm>
            <a:off x="2339752" y="2427734"/>
            <a:ext cx="4190975" cy="2546310"/>
          </a:xfrm>
          <a:prstGeom prst="rect">
            <a:avLst/>
          </a:prstGeom>
          <a:noFill/>
          <a:ln w="9525">
            <a:noFill/>
            <a:miter lim="800000"/>
            <a:headEnd/>
            <a:tailEnd/>
          </a:ln>
        </p:spPr>
      </p:pic>
      <p:grpSp>
        <p:nvGrpSpPr>
          <p:cNvPr id="18" name="Grupo 17"/>
          <p:cNvGrpSpPr/>
          <p:nvPr/>
        </p:nvGrpSpPr>
        <p:grpSpPr>
          <a:xfrm>
            <a:off x="3229140" y="2743200"/>
            <a:ext cx="5698836" cy="1557511"/>
            <a:chOff x="3445164" y="2743200"/>
            <a:chExt cx="5698836" cy="1557511"/>
          </a:xfrm>
        </p:grpSpPr>
        <p:sp>
          <p:nvSpPr>
            <p:cNvPr id="13" name="Forma livre 12"/>
            <p:cNvSpPr/>
            <p:nvPr/>
          </p:nvSpPr>
          <p:spPr>
            <a:xfrm>
              <a:off x="3445164" y="2743200"/>
              <a:ext cx="3094181" cy="1413164"/>
            </a:xfrm>
            <a:custGeom>
              <a:avLst/>
              <a:gdLst>
                <a:gd name="connsiteX0" fmla="*/ 0 w 3094181"/>
                <a:gd name="connsiteY0" fmla="*/ 1413164 h 1413164"/>
                <a:gd name="connsiteX1" fmla="*/ 563418 w 3094181"/>
                <a:gd name="connsiteY1" fmla="*/ 471055 h 1413164"/>
                <a:gd name="connsiteX2" fmla="*/ 1542472 w 3094181"/>
                <a:gd name="connsiteY2" fmla="*/ 147782 h 1413164"/>
                <a:gd name="connsiteX3" fmla="*/ 2262909 w 3094181"/>
                <a:gd name="connsiteY3" fmla="*/ 36945 h 1413164"/>
                <a:gd name="connsiteX4" fmla="*/ 3094181 w 3094181"/>
                <a:gd name="connsiteY4" fmla="*/ 0 h 1413164"/>
                <a:gd name="connsiteX5" fmla="*/ 3094181 w 3094181"/>
                <a:gd name="connsiteY5" fmla="*/ 0 h 14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4181" h="1413164">
                  <a:moveTo>
                    <a:pt x="0" y="1413164"/>
                  </a:moveTo>
                  <a:cubicBezTo>
                    <a:pt x="153169" y="1047558"/>
                    <a:pt x="306339" y="681952"/>
                    <a:pt x="563418" y="471055"/>
                  </a:cubicBezTo>
                  <a:cubicBezTo>
                    <a:pt x="820497" y="260158"/>
                    <a:pt x="1259224" y="220134"/>
                    <a:pt x="1542472" y="147782"/>
                  </a:cubicBezTo>
                  <a:cubicBezTo>
                    <a:pt x="1825720" y="75430"/>
                    <a:pt x="2004291" y="61575"/>
                    <a:pt x="2262909" y="36945"/>
                  </a:cubicBezTo>
                  <a:cubicBezTo>
                    <a:pt x="2521527" y="12315"/>
                    <a:pt x="3094181" y="0"/>
                    <a:pt x="3094181" y="0"/>
                  </a:cubicBezTo>
                  <a:lnTo>
                    <a:pt x="3094181" y="0"/>
                  </a:lnTo>
                </a:path>
              </a:pathLst>
            </a:custGeom>
            <a:ln w="25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pic>
          <p:nvPicPr>
            <p:cNvPr id="51205" name="Picture 5"/>
            <p:cNvPicPr>
              <a:picLocks noChangeAspect="1" noChangeArrowheads="1"/>
            </p:cNvPicPr>
            <p:nvPr/>
          </p:nvPicPr>
          <p:blipFill>
            <a:blip r:embed="rId4"/>
            <a:srcRect/>
            <a:stretch>
              <a:fillRect/>
            </a:stretch>
          </p:blipFill>
          <p:spPr bwMode="auto">
            <a:xfrm>
              <a:off x="5191125" y="3795886"/>
              <a:ext cx="3952875" cy="50482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Texto 5"/>
          <p:cNvSpPr>
            <a:spLocks noGrp="1"/>
          </p:cNvSpPr>
          <p:nvPr>
            <p:ph type="body" idx="1"/>
          </p:nvPr>
        </p:nvSpPr>
        <p:spPr/>
        <p:txBody>
          <a:bodyPr>
            <a:normAutofit fontScale="92500" lnSpcReduction="10000"/>
          </a:bodyPr>
          <a:lstStyle/>
          <a:p>
            <a:r>
              <a:rPr lang="pt-BR" dirty="0" smtClean="0"/>
              <a:t>Em que estudamos de que forma hipóteses podem ser representadas na regressão linear com mais de uma característica (variável dependente).</a:t>
            </a:r>
            <a:endParaRPr lang="pt-BR" dirty="0"/>
          </a:p>
        </p:txBody>
      </p:sp>
      <p:sp>
        <p:nvSpPr>
          <p:cNvPr id="5" name="Título 4"/>
          <p:cNvSpPr>
            <a:spLocks noGrp="1"/>
          </p:cNvSpPr>
          <p:nvPr>
            <p:ph type="title"/>
          </p:nvPr>
        </p:nvSpPr>
        <p:spPr/>
        <p:txBody>
          <a:bodyPr>
            <a:normAutofit fontScale="90000"/>
          </a:bodyPr>
          <a:lstStyle/>
          <a:p>
            <a:r>
              <a:rPr lang="pt-BR" dirty="0" smtClean="0"/>
              <a:t>Múltiplas Características</a:t>
            </a:r>
            <a:endParaRPr lang="pt-BR" dirty="0"/>
          </a:p>
        </p:txBody>
      </p:sp>
      <p:sp>
        <p:nvSpPr>
          <p:cNvPr id="3" name="Espaço Reservado para Número de Slide 2"/>
          <p:cNvSpPr>
            <a:spLocks noGrp="1"/>
          </p:cNvSpPr>
          <p:nvPr>
            <p:ph type="sldNum" sz="quarter" idx="11"/>
          </p:nvPr>
        </p:nvSpPr>
        <p:spPr/>
        <p:txBody>
          <a:bodyPr>
            <a:normAutofit/>
          </a:bodyPr>
          <a:lstStyle/>
          <a:p>
            <a:pPr lvl="0" algn="r" rtl="0">
              <a:spcBef>
                <a:spcPts val="0"/>
              </a:spcBef>
              <a:buNone/>
            </a:pPr>
            <a:fld id="{00000000-1234-1234-1234-123412341234}" type="slidenum">
              <a:rPr lang="en" sz="1000" smtClean="0">
                <a:solidFill>
                  <a:schemeClr val="dk2"/>
                </a:solidFill>
              </a:rPr>
              <a:pPr lvl="0" algn="r" rtl="0">
                <a:spcBef>
                  <a:spcPts val="0"/>
                </a:spcBef>
                <a:buNone/>
              </a:pPr>
              <a:t>4</a:t>
            </a:fld>
            <a:endParaRPr lang="en" sz="1000">
              <a:solidFill>
                <a:schemeClr val="dk2"/>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Uma característica </a:t>
            </a:r>
            <a:r>
              <a:rPr lang="pt-BR" dirty="0" smtClean="0"/>
              <a:t>(n=1)</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5</a:t>
            </a:fld>
            <a:endParaRPr lang="en" sz="1000">
              <a:solidFill>
                <a:schemeClr val="dk2"/>
              </a:solidFill>
            </a:endParaRPr>
          </a:p>
        </p:txBody>
      </p:sp>
      <p:sp>
        <p:nvSpPr>
          <p:cNvPr id="6" name="Espaço Reservado para Conteúdo 5"/>
          <p:cNvSpPr>
            <a:spLocks noGrp="1"/>
          </p:cNvSpPr>
          <p:nvPr>
            <p:ph sz="quarter" idx="1"/>
          </p:nvPr>
        </p:nvSpPr>
        <p:spPr/>
        <p:txBody>
          <a:bodyPr/>
          <a:lstStyle/>
          <a:p>
            <a:endParaRPr lang="pt-BR"/>
          </a:p>
        </p:txBody>
      </p:sp>
      <p:pic>
        <p:nvPicPr>
          <p:cNvPr id="4" name="Picture 2"/>
          <p:cNvPicPr>
            <a:picLocks noChangeAspect="1" noChangeArrowheads="1"/>
          </p:cNvPicPr>
          <p:nvPr/>
        </p:nvPicPr>
        <p:blipFill>
          <a:blip r:embed="rId3"/>
          <a:srcRect/>
          <a:stretch>
            <a:fillRect/>
          </a:stretch>
        </p:blipFill>
        <p:spPr bwMode="auto">
          <a:xfrm>
            <a:off x="174416" y="1851670"/>
            <a:ext cx="4301806" cy="2421235"/>
          </a:xfrm>
          <a:prstGeom prst="rect">
            <a:avLst/>
          </a:prstGeom>
          <a:noFill/>
          <a:ln w="9525">
            <a:noFill/>
            <a:miter lim="800000"/>
            <a:headEnd/>
            <a:tailEnd/>
          </a:ln>
        </p:spPr>
      </p:pic>
      <p:pic>
        <p:nvPicPr>
          <p:cNvPr id="1027" name="Picture 3"/>
          <p:cNvPicPr>
            <a:picLocks noChangeAspect="1" noChangeArrowheads="1"/>
          </p:cNvPicPr>
          <p:nvPr/>
        </p:nvPicPr>
        <p:blipFill>
          <a:blip r:embed="rId4"/>
          <a:srcRect/>
          <a:stretch>
            <a:fillRect/>
          </a:stretch>
        </p:blipFill>
        <p:spPr bwMode="auto">
          <a:xfrm>
            <a:off x="765313" y="4371950"/>
            <a:ext cx="3714750" cy="676275"/>
          </a:xfrm>
          <a:prstGeom prst="rect">
            <a:avLst/>
          </a:prstGeom>
          <a:noFill/>
          <a:ln w="9525">
            <a:noFill/>
            <a:miter lim="800000"/>
            <a:headEnd/>
            <a:tailEnd/>
          </a:ln>
        </p:spPr>
      </p:pic>
      <p:pic>
        <p:nvPicPr>
          <p:cNvPr id="2050" name="Picture 2"/>
          <p:cNvPicPr>
            <a:picLocks noChangeAspect="1" noChangeArrowheads="1"/>
          </p:cNvPicPr>
          <p:nvPr/>
        </p:nvPicPr>
        <p:blipFill>
          <a:blip r:embed="rId5"/>
          <a:srcRect/>
          <a:stretch>
            <a:fillRect/>
          </a:stretch>
        </p:blipFill>
        <p:spPr bwMode="auto">
          <a:xfrm>
            <a:off x="4788024" y="1347614"/>
            <a:ext cx="4185642" cy="32284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Múltiplas </a:t>
            </a:r>
            <a:r>
              <a:rPr lang="pt-BR" dirty="0" smtClean="0"/>
              <a:t>características (</a:t>
            </a:r>
            <a:r>
              <a:rPr lang="pt-BR" dirty="0" smtClean="0"/>
              <a:t>n=2)</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6</a:t>
            </a:fld>
            <a:endParaRPr lang="en" sz="1000">
              <a:solidFill>
                <a:schemeClr val="dk2"/>
              </a:solidFill>
            </a:endParaRPr>
          </a:p>
        </p:txBody>
      </p:sp>
      <p:sp>
        <p:nvSpPr>
          <p:cNvPr id="4" name="Espaço Reservado para Conteúdo 3"/>
          <p:cNvSpPr>
            <a:spLocks noGrp="1"/>
          </p:cNvSpPr>
          <p:nvPr>
            <p:ph sz="quarter" idx="1"/>
          </p:nvPr>
        </p:nvSpPr>
        <p:spPr/>
        <p:txBody>
          <a:bodyPr/>
          <a:lstStyle/>
          <a:p>
            <a:endParaRPr lang="pt-BR"/>
          </a:p>
        </p:txBody>
      </p:sp>
      <p:pic>
        <p:nvPicPr>
          <p:cNvPr id="2050" name="Picture 2"/>
          <p:cNvPicPr>
            <a:picLocks noChangeAspect="1" noChangeArrowheads="1"/>
          </p:cNvPicPr>
          <p:nvPr/>
        </p:nvPicPr>
        <p:blipFill>
          <a:blip r:embed="rId2"/>
          <a:srcRect/>
          <a:stretch>
            <a:fillRect/>
          </a:stretch>
        </p:blipFill>
        <p:spPr bwMode="auto">
          <a:xfrm>
            <a:off x="2005013" y="1524000"/>
            <a:ext cx="5133975"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Múltiplas </a:t>
            </a:r>
            <a:r>
              <a:rPr lang="pt-BR" dirty="0" smtClean="0"/>
              <a:t>características</a:t>
            </a:r>
            <a:r>
              <a:rPr lang="pt-BR" dirty="0" smtClean="0"/>
              <a:t> (</a:t>
            </a:r>
            <a:r>
              <a:rPr lang="pt-BR" dirty="0" smtClean="0"/>
              <a:t>n=2)</a:t>
            </a:r>
            <a:endParaRPr lang="en-US"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7</a:t>
            </a:fld>
            <a:endParaRPr lang="en" sz="1000">
              <a:solidFill>
                <a:schemeClr val="dk2"/>
              </a:solidFill>
            </a:endParaRPr>
          </a:p>
        </p:txBody>
      </p:sp>
      <p:sp>
        <p:nvSpPr>
          <p:cNvPr id="4" name="Espaço Reservado para Conteúdo 3"/>
          <p:cNvSpPr>
            <a:spLocks noGrp="1"/>
          </p:cNvSpPr>
          <p:nvPr>
            <p:ph sz="quarter" idx="1"/>
          </p:nvPr>
        </p:nvSpPr>
        <p:spPr/>
        <p:txBody>
          <a:bodyPr/>
          <a:lstStyle/>
          <a:p>
            <a:endParaRPr lang="en-US"/>
          </a:p>
        </p:txBody>
      </p:sp>
      <p:pic>
        <p:nvPicPr>
          <p:cNvPr id="3074" name="Picture 2"/>
          <p:cNvPicPr>
            <a:picLocks noChangeAspect="1" noChangeArrowheads="1"/>
          </p:cNvPicPr>
          <p:nvPr/>
        </p:nvPicPr>
        <p:blipFill>
          <a:blip r:embed="rId3"/>
          <a:srcRect/>
          <a:stretch>
            <a:fillRect/>
          </a:stretch>
        </p:blipFill>
        <p:spPr bwMode="auto">
          <a:xfrm>
            <a:off x="2915816" y="1203598"/>
            <a:ext cx="3396035" cy="3619691"/>
          </a:xfrm>
          <a:prstGeom prst="rect">
            <a:avLst/>
          </a:prstGeom>
          <a:noFill/>
          <a:ln w="9525">
            <a:noFill/>
            <a:miter lim="800000"/>
            <a:headEnd/>
            <a:tailEnd/>
          </a:ln>
        </p:spPr>
      </p:pic>
      <p:sp>
        <p:nvSpPr>
          <p:cNvPr id="6" name="Retângulo 5"/>
          <p:cNvSpPr/>
          <p:nvPr/>
        </p:nvSpPr>
        <p:spPr>
          <a:xfrm>
            <a:off x="35496" y="4784253"/>
            <a:ext cx="2510624" cy="307777"/>
          </a:xfrm>
          <a:prstGeom prst="rect">
            <a:avLst/>
          </a:prstGeom>
        </p:spPr>
        <p:txBody>
          <a:bodyPr wrap="none">
            <a:spAutoFit/>
          </a:bodyPr>
          <a:lstStyle/>
          <a:p>
            <a:r>
              <a:rPr lang="en-US" dirty="0" err="1" smtClean="0"/>
              <a:t>Fonte</a:t>
            </a:r>
            <a:r>
              <a:rPr lang="en-US" dirty="0" smtClean="0"/>
              <a:t>: https://gerardnico.com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Múltiplas </a:t>
            </a:r>
            <a:r>
              <a:rPr lang="pt-BR" dirty="0" smtClean="0"/>
              <a:t>características (</a:t>
            </a:r>
            <a:r>
              <a:rPr lang="pt-BR" dirty="0" smtClean="0"/>
              <a:t>n=4)</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8</a:t>
            </a:fld>
            <a:endParaRPr lang="en" sz="1000">
              <a:solidFill>
                <a:schemeClr val="dk2"/>
              </a:solidFill>
            </a:endParaRPr>
          </a:p>
        </p:txBody>
      </p:sp>
      <p:sp>
        <p:nvSpPr>
          <p:cNvPr id="4" name="Espaço Reservado para Conteúdo 3"/>
          <p:cNvSpPr>
            <a:spLocks noGrp="1"/>
          </p:cNvSpPr>
          <p:nvPr>
            <p:ph sz="quarter" idx="1"/>
          </p:nvPr>
        </p:nvSpPr>
        <p:spPr/>
        <p:txBody>
          <a:bodyPr/>
          <a:lstStyle/>
          <a:p>
            <a:endParaRPr lang="pt-BR"/>
          </a:p>
        </p:txBody>
      </p:sp>
      <p:pic>
        <p:nvPicPr>
          <p:cNvPr id="3074" name="Picture 2" descr="C:\Users\Eduardo\Dropbox\CEFET\Disciplinas\am\imgs\multiple-vars.JPG"/>
          <p:cNvPicPr>
            <a:picLocks noChangeAspect="1" noChangeArrowheads="1"/>
          </p:cNvPicPr>
          <p:nvPr/>
        </p:nvPicPr>
        <p:blipFill>
          <a:blip r:embed="rId2"/>
          <a:srcRect/>
          <a:stretch>
            <a:fillRect/>
          </a:stretch>
        </p:blipFill>
        <p:spPr bwMode="auto">
          <a:xfrm>
            <a:off x="179512" y="1574651"/>
            <a:ext cx="7820025" cy="2581275"/>
          </a:xfrm>
          <a:prstGeom prst="rect">
            <a:avLst/>
          </a:prstGeom>
          <a:noFill/>
        </p:spPr>
      </p:pic>
      <p:sp>
        <p:nvSpPr>
          <p:cNvPr id="6" name="Retângulo 5"/>
          <p:cNvSpPr/>
          <p:nvPr/>
        </p:nvSpPr>
        <p:spPr>
          <a:xfrm>
            <a:off x="993180" y="2859782"/>
            <a:ext cx="6480720" cy="288032"/>
          </a:xfrm>
          <a:prstGeom prst="rect">
            <a:avLst/>
          </a:prstGeom>
          <a:solidFill>
            <a:srgbClr val="FFFF00">
              <a:alpha val="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3075" name="Picture 3"/>
          <p:cNvPicPr>
            <a:picLocks noChangeAspect="1" noChangeArrowheads="1"/>
          </p:cNvPicPr>
          <p:nvPr/>
        </p:nvPicPr>
        <p:blipFill>
          <a:blip r:embed="rId3"/>
          <a:srcRect/>
          <a:stretch>
            <a:fillRect/>
          </a:stretch>
        </p:blipFill>
        <p:spPr bwMode="auto">
          <a:xfrm>
            <a:off x="7596336" y="3795886"/>
            <a:ext cx="1358271" cy="118301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down)">
                                      <p:cBhvr>
                                        <p:cTn id="7" dur="500"/>
                                        <p:tgtEl>
                                          <p:spTgt spid="307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Notação</a:t>
            </a:r>
            <a:endParaRPr lang="pt-BR" dirty="0"/>
          </a:p>
        </p:txBody>
      </p:sp>
      <p:sp>
        <p:nvSpPr>
          <p:cNvPr id="3" name="Espaço Reservado para Número de Slide 2"/>
          <p:cNvSpPr>
            <a:spLocks noGrp="1"/>
          </p:cNvSpPr>
          <p:nvPr>
            <p:ph type="sldNum" sz="quarter" idx="12"/>
          </p:nvPr>
        </p:nvSpPr>
        <p:spPr/>
        <p:txBody>
          <a:bodyPr>
            <a:normAutofit fontScale="70000" lnSpcReduction="20000"/>
          </a:bodyPr>
          <a:lstStyle/>
          <a:p>
            <a:pPr lvl="0" algn="r" rtl="0">
              <a:spcBef>
                <a:spcPts val="0"/>
              </a:spcBef>
              <a:buNone/>
            </a:pPr>
            <a:fld id="{00000000-1234-1234-1234-123412341234}" type="slidenum">
              <a:rPr lang="en" sz="1000" smtClean="0">
                <a:solidFill>
                  <a:schemeClr val="dk2"/>
                </a:solidFill>
              </a:rPr>
              <a:pPr lvl="0" algn="r" rtl="0">
                <a:spcBef>
                  <a:spcPts val="0"/>
                </a:spcBef>
                <a:buNone/>
              </a:pPr>
              <a:t>9</a:t>
            </a:fld>
            <a:endParaRPr lang="en" sz="1000">
              <a:solidFill>
                <a:schemeClr val="dk2"/>
              </a:solidFill>
            </a:endParaRPr>
          </a:p>
        </p:txBody>
      </p:sp>
      <p:sp>
        <p:nvSpPr>
          <p:cNvPr id="4" name="Espaço Reservado para Conteúdo 3"/>
          <p:cNvSpPr>
            <a:spLocks noGrp="1"/>
          </p:cNvSpPr>
          <p:nvPr>
            <p:ph sz="quarter" idx="1"/>
          </p:nvPr>
        </p:nvSpPr>
        <p:spPr/>
        <p:txBody>
          <a:bodyPr/>
          <a:lstStyle/>
          <a:p>
            <a:endParaRPr lang="pt-BR" dirty="0" smtClean="0"/>
          </a:p>
          <a:p>
            <a:r>
              <a:rPr lang="pt-BR" dirty="0" smtClean="0"/>
              <a:t>    	   : </a:t>
            </a:r>
            <a:r>
              <a:rPr lang="pt-BR" i="1" dirty="0" err="1" smtClean="0">
                <a:latin typeface="Times New Roman" pitchFamily="18" charset="0"/>
                <a:cs typeface="Times New Roman" pitchFamily="18" charset="0"/>
              </a:rPr>
              <a:t>i</a:t>
            </a:r>
            <a:r>
              <a:rPr lang="pt-BR" dirty="0" err="1" smtClean="0"/>
              <a:t>-ésimo</a:t>
            </a:r>
            <a:r>
              <a:rPr lang="pt-BR" dirty="0" smtClean="0"/>
              <a:t> </a:t>
            </a:r>
            <a:r>
              <a:rPr lang="pt-BR" dirty="0" smtClean="0"/>
              <a:t>exemplo de treinamento.</a:t>
            </a:r>
          </a:p>
          <a:p>
            <a:endParaRPr lang="pt-BR" dirty="0" smtClean="0"/>
          </a:p>
          <a:p>
            <a:r>
              <a:rPr lang="pt-BR" dirty="0" smtClean="0"/>
              <a:t> 	   : </a:t>
            </a:r>
            <a:r>
              <a:rPr lang="pt-BR" i="1" dirty="0" err="1" smtClean="0">
                <a:latin typeface="Times New Roman" pitchFamily="18" charset="0"/>
                <a:cs typeface="Times New Roman" pitchFamily="18" charset="0"/>
              </a:rPr>
              <a:t>j</a:t>
            </a:r>
            <a:r>
              <a:rPr lang="pt-BR" dirty="0" err="1" smtClean="0"/>
              <a:t>-ésima</a:t>
            </a:r>
            <a:r>
              <a:rPr lang="pt-BR" dirty="0" smtClean="0"/>
              <a:t> característica do </a:t>
            </a:r>
            <a:r>
              <a:rPr lang="pt-BR" i="1" dirty="0" err="1" smtClean="0">
                <a:latin typeface="Times New Roman" pitchFamily="18" charset="0"/>
                <a:cs typeface="Times New Roman" pitchFamily="18" charset="0"/>
              </a:rPr>
              <a:t>i</a:t>
            </a:r>
            <a:r>
              <a:rPr lang="pt-BR" dirty="0" err="1" smtClean="0"/>
              <a:t>-ésimo</a:t>
            </a:r>
            <a:r>
              <a:rPr lang="pt-BR" dirty="0" smtClean="0"/>
              <a:t> </a:t>
            </a:r>
            <a:r>
              <a:rPr lang="pt-BR" dirty="0" smtClean="0"/>
              <a:t>exemplo;</a:t>
            </a:r>
          </a:p>
          <a:p>
            <a:endParaRPr lang="pt-BR" dirty="0" smtClean="0"/>
          </a:p>
          <a:p>
            <a:r>
              <a:rPr lang="pt-BR" dirty="0" smtClean="0"/>
              <a:t> 	: quantidade de características</a:t>
            </a:r>
            <a:endParaRPr lang="pt-BR" dirty="0"/>
          </a:p>
        </p:txBody>
      </p:sp>
      <p:pic>
        <p:nvPicPr>
          <p:cNvPr id="4099" name="Picture 3"/>
          <p:cNvPicPr>
            <a:picLocks noChangeAspect="1" noChangeArrowheads="1"/>
          </p:cNvPicPr>
          <p:nvPr/>
        </p:nvPicPr>
        <p:blipFill>
          <a:blip r:embed="rId2"/>
          <a:srcRect/>
          <a:stretch>
            <a:fillRect/>
          </a:stretch>
        </p:blipFill>
        <p:spPr bwMode="auto">
          <a:xfrm>
            <a:off x="899592" y="3939902"/>
            <a:ext cx="657225" cy="466725"/>
          </a:xfrm>
          <a:prstGeom prst="rect">
            <a:avLst/>
          </a:prstGeom>
          <a:noFill/>
          <a:ln w="9525">
            <a:noFill/>
            <a:miter lim="800000"/>
            <a:headEnd/>
            <a:tailEnd/>
          </a:ln>
        </p:spPr>
      </p:pic>
      <p:pic>
        <p:nvPicPr>
          <p:cNvPr id="4100" name="Picture 4"/>
          <p:cNvPicPr>
            <a:picLocks noChangeAspect="1" noChangeArrowheads="1"/>
          </p:cNvPicPr>
          <p:nvPr/>
        </p:nvPicPr>
        <p:blipFill>
          <a:blip r:embed="rId3"/>
          <a:srcRect/>
          <a:stretch>
            <a:fillRect/>
          </a:stretch>
        </p:blipFill>
        <p:spPr bwMode="auto">
          <a:xfrm>
            <a:off x="899592" y="2571750"/>
            <a:ext cx="933450" cy="1009650"/>
          </a:xfrm>
          <a:prstGeom prst="rect">
            <a:avLst/>
          </a:prstGeom>
          <a:noFill/>
          <a:ln w="9525">
            <a:noFill/>
            <a:miter lim="800000"/>
            <a:headEnd/>
            <a:tailEnd/>
          </a:ln>
        </p:spPr>
      </p:pic>
      <p:pic>
        <p:nvPicPr>
          <p:cNvPr id="4101" name="Picture 5"/>
          <p:cNvPicPr>
            <a:picLocks noChangeAspect="1" noChangeArrowheads="1"/>
          </p:cNvPicPr>
          <p:nvPr/>
        </p:nvPicPr>
        <p:blipFill>
          <a:blip r:embed="rId4"/>
          <a:srcRect/>
          <a:stretch>
            <a:fillRect/>
          </a:stretch>
        </p:blipFill>
        <p:spPr bwMode="auto">
          <a:xfrm>
            <a:off x="899592" y="1626410"/>
            <a:ext cx="962025" cy="77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o">
  <a:themeElements>
    <a:clrScheme name="Mediano">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o">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o">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9585</TotalTime>
  <Words>757</Words>
  <Application>Microsoft Office PowerPoint</Application>
  <PresentationFormat>Apresentação na tela (16:9)</PresentationFormat>
  <Paragraphs>139</Paragraphs>
  <Slides>34</Slides>
  <Notes>13</Notes>
  <HiddenSlides>0</HiddenSlides>
  <MMClips>0</MMClips>
  <ScaleCrop>false</ScaleCrop>
  <HeadingPairs>
    <vt:vector size="4" baseType="variant">
      <vt:variant>
        <vt:lpstr>Tema</vt:lpstr>
      </vt:variant>
      <vt:variant>
        <vt:i4>1</vt:i4>
      </vt:variant>
      <vt:variant>
        <vt:lpstr>Títulos de slides</vt:lpstr>
      </vt:variant>
      <vt:variant>
        <vt:i4>34</vt:i4>
      </vt:variant>
    </vt:vector>
  </HeadingPairs>
  <TitlesOfParts>
    <vt:vector size="35" baseType="lpstr">
      <vt:lpstr>Mediano</vt:lpstr>
      <vt:lpstr>Regressão Linear  com Várias variáveis</vt:lpstr>
      <vt:lpstr>Créditos</vt:lpstr>
      <vt:lpstr>Visão Geral</vt:lpstr>
      <vt:lpstr>Múltiplas Características</vt:lpstr>
      <vt:lpstr>Uma característica (n=1)</vt:lpstr>
      <vt:lpstr>Múltiplas características (n=2)</vt:lpstr>
      <vt:lpstr>Múltiplas características (n=2)</vt:lpstr>
      <vt:lpstr>Múltiplas características (n=4)</vt:lpstr>
      <vt:lpstr>Notação</vt:lpstr>
      <vt:lpstr>Representação da hipótese</vt:lpstr>
      <vt:lpstr>Representação da hipótese (cont.)</vt:lpstr>
      <vt:lpstr>Representação da hipótese (cont.)</vt:lpstr>
      <vt:lpstr>Gradiente Descendente</vt:lpstr>
      <vt:lpstr>Gradiente Descendente (n = 1)</vt:lpstr>
      <vt:lpstr>Gradiente Descendente (n ≥ 1)</vt:lpstr>
      <vt:lpstr>Questão Prática: normalização</vt:lpstr>
      <vt:lpstr>Feature scaling</vt:lpstr>
      <vt:lpstr>Feature scaling</vt:lpstr>
      <vt:lpstr>Técnicas</vt:lpstr>
      <vt:lpstr>Técnicas - exemplo</vt:lpstr>
      <vt:lpstr>Questão Prática: taxa de aprendizado</vt:lpstr>
      <vt:lpstr>Taxa de aprendizado (learning rate)</vt:lpstr>
      <vt:lpstr>Taxa de aprendizado</vt:lpstr>
      <vt:lpstr>Taxa de aprendizado</vt:lpstr>
      <vt:lpstr>Taxa de aprendizado</vt:lpstr>
      <vt:lpstr>Taxa de aprendizado</vt:lpstr>
      <vt:lpstr>Características e regressão polinomial</vt:lpstr>
      <vt:lpstr>Transformação de características</vt:lpstr>
      <vt:lpstr>Exemplo – preço de imóveis</vt:lpstr>
      <vt:lpstr>Regressão polinomial (polynomial regression)</vt:lpstr>
      <vt:lpstr>Exemplo</vt:lpstr>
      <vt:lpstr>Exemplo (cont.)</vt:lpstr>
      <vt:lpstr>Regressão polinomial vs feature scaling</vt:lpstr>
      <vt:lpstr>Outras escolhas de características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Introdução à  Aprendizagem Profunda</dc:title>
  <dc:creator>Eduardo</dc:creator>
  <cp:lastModifiedBy>Eduardo</cp:lastModifiedBy>
  <cp:revision>732</cp:revision>
  <dcterms:modified xsi:type="dcterms:W3CDTF">2018-06-07T13:37:28Z</dcterms:modified>
</cp:coreProperties>
</file>