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84"/>
  </p:notesMasterIdLst>
  <p:handoutMasterIdLst>
    <p:handoutMasterId r:id="rId85"/>
  </p:handoutMasterIdLst>
  <p:sldIdLst>
    <p:sldId id="582" r:id="rId2"/>
    <p:sldId id="579" r:id="rId3"/>
    <p:sldId id="581" r:id="rId4"/>
    <p:sldId id="562" r:id="rId5"/>
    <p:sldId id="563" r:id="rId6"/>
    <p:sldId id="564" r:id="rId7"/>
    <p:sldId id="565" r:id="rId8"/>
    <p:sldId id="566" r:id="rId9"/>
    <p:sldId id="567" r:id="rId10"/>
    <p:sldId id="568" r:id="rId11"/>
    <p:sldId id="569" r:id="rId12"/>
    <p:sldId id="603" r:id="rId13"/>
    <p:sldId id="655" r:id="rId14"/>
    <p:sldId id="654" r:id="rId15"/>
    <p:sldId id="570" r:id="rId16"/>
    <p:sldId id="571" r:id="rId17"/>
    <p:sldId id="584" r:id="rId18"/>
    <p:sldId id="602" r:id="rId19"/>
    <p:sldId id="601" r:id="rId20"/>
    <p:sldId id="577" r:id="rId21"/>
    <p:sldId id="578" r:id="rId22"/>
    <p:sldId id="559" r:id="rId23"/>
    <p:sldId id="585" r:id="rId24"/>
    <p:sldId id="609" r:id="rId25"/>
    <p:sldId id="608" r:id="rId26"/>
    <p:sldId id="607" r:id="rId27"/>
    <p:sldId id="606" r:id="rId28"/>
    <p:sldId id="586" r:id="rId29"/>
    <p:sldId id="587" r:id="rId30"/>
    <p:sldId id="604" r:id="rId31"/>
    <p:sldId id="605" r:id="rId32"/>
    <p:sldId id="591" r:id="rId33"/>
    <p:sldId id="592" r:id="rId34"/>
    <p:sldId id="593" r:id="rId35"/>
    <p:sldId id="594" r:id="rId36"/>
    <p:sldId id="595" r:id="rId37"/>
    <p:sldId id="596" r:id="rId38"/>
    <p:sldId id="597" r:id="rId39"/>
    <p:sldId id="598" r:id="rId40"/>
    <p:sldId id="599" r:id="rId41"/>
    <p:sldId id="652" r:id="rId42"/>
    <p:sldId id="627" r:id="rId43"/>
    <p:sldId id="644" r:id="rId44"/>
    <p:sldId id="646" r:id="rId45"/>
    <p:sldId id="647" r:id="rId46"/>
    <p:sldId id="645" r:id="rId47"/>
    <p:sldId id="648" r:id="rId48"/>
    <p:sldId id="649" r:id="rId49"/>
    <p:sldId id="610" r:id="rId50"/>
    <p:sldId id="611" r:id="rId51"/>
    <p:sldId id="651" r:id="rId52"/>
    <p:sldId id="650" r:id="rId53"/>
    <p:sldId id="613" r:id="rId54"/>
    <p:sldId id="614" r:id="rId55"/>
    <p:sldId id="615" r:id="rId56"/>
    <p:sldId id="616" r:id="rId57"/>
    <p:sldId id="653" r:id="rId58"/>
    <p:sldId id="618" r:id="rId59"/>
    <p:sldId id="619" r:id="rId60"/>
    <p:sldId id="620" r:id="rId61"/>
    <p:sldId id="617" r:id="rId62"/>
    <p:sldId id="622" r:id="rId63"/>
    <p:sldId id="623" r:id="rId64"/>
    <p:sldId id="621" r:id="rId65"/>
    <p:sldId id="624" r:id="rId66"/>
    <p:sldId id="625" r:id="rId67"/>
    <p:sldId id="626" r:id="rId68"/>
    <p:sldId id="628" r:id="rId69"/>
    <p:sldId id="630" r:id="rId70"/>
    <p:sldId id="629" r:id="rId71"/>
    <p:sldId id="631" r:id="rId72"/>
    <p:sldId id="632" r:id="rId73"/>
    <p:sldId id="634" r:id="rId74"/>
    <p:sldId id="636" r:id="rId75"/>
    <p:sldId id="635" r:id="rId76"/>
    <p:sldId id="637" r:id="rId77"/>
    <p:sldId id="639" r:id="rId78"/>
    <p:sldId id="638" r:id="rId79"/>
    <p:sldId id="640" r:id="rId80"/>
    <p:sldId id="656" r:id="rId81"/>
    <p:sldId id="657" r:id="rId82"/>
    <p:sldId id="641" r:id="rId8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1" autoAdjust="0"/>
  </p:normalViewPr>
  <p:slideViewPr>
    <p:cSldViewPr>
      <p:cViewPr>
        <p:scale>
          <a:sx n="100" d="100"/>
          <a:sy n="100" d="100"/>
        </p:scale>
        <p:origin x="-702" y="-210"/>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A2031F2-8AB0-48EF-AED8-230FFC3AD185}"/>
    <pc:docChg chg="addSld delSld modSld sldOrd">
      <pc:chgData name="" userId="" providerId="" clId="Web-{FA2031F2-8AB0-48EF-AED8-230FFC3AD185}" dt="2018-11-21T14:28:08.023" v="392" actId="20577"/>
      <pc:docMkLst>
        <pc:docMk/>
      </pc:docMkLst>
      <pc:sldChg chg="modSp">
        <pc:chgData name="" userId="" providerId="" clId="Web-{FA2031F2-8AB0-48EF-AED8-230FFC3AD185}" dt="2018-11-21T13:45:18.433" v="22" actId="20577"/>
        <pc:sldMkLst>
          <pc:docMk/>
          <pc:sldMk cId="0" sldId="632"/>
        </pc:sldMkLst>
        <pc:spChg chg="mod">
          <ac:chgData name="" userId="" providerId="" clId="Web-{FA2031F2-8AB0-48EF-AED8-230FFC3AD185}" dt="2018-11-21T13:45:18.433" v="22" actId="20577"/>
          <ac:spMkLst>
            <pc:docMk/>
            <pc:sldMk cId="0" sldId="632"/>
            <ac:spMk id="4" creationId="{00000000-0000-0000-0000-000000000000}"/>
          </ac:spMkLst>
        </pc:spChg>
      </pc:sldChg>
      <pc:sldChg chg="new del">
        <pc:chgData name="" userId="" providerId="" clId="Web-{FA2031F2-8AB0-48EF-AED8-230FFC3AD185}" dt="2018-11-21T13:54:52.491" v="40"/>
        <pc:sldMkLst>
          <pc:docMk/>
          <pc:sldMk cId="1979651794" sldId="633"/>
        </pc:sldMkLst>
      </pc:sldChg>
      <pc:sldChg chg="modSp add replId modNotes">
        <pc:chgData name="" userId="" providerId="" clId="Web-{FA2031F2-8AB0-48EF-AED8-230FFC3AD185}" dt="2018-11-21T13:57:42.552" v="86"/>
        <pc:sldMkLst>
          <pc:docMk/>
          <pc:sldMk cId="1166280774" sldId="634"/>
        </pc:sldMkLst>
        <pc:spChg chg="mod">
          <ac:chgData name="" userId="" providerId="" clId="Web-{FA2031F2-8AB0-48EF-AED8-230FFC3AD185}" dt="2018-11-21T13:57:27.911" v="81" actId="20577"/>
          <ac:spMkLst>
            <pc:docMk/>
            <pc:sldMk cId="1166280774" sldId="634"/>
            <ac:spMk id="4" creationId="{00000000-0000-0000-0000-000000000000}"/>
          </ac:spMkLst>
        </pc:spChg>
      </pc:sldChg>
      <pc:sldChg chg="modSp add replId">
        <pc:chgData name="" userId="" providerId="" clId="Web-{FA2031F2-8AB0-48EF-AED8-230FFC3AD185}" dt="2018-11-21T13:59:40.707" v="141" actId="20577"/>
        <pc:sldMkLst>
          <pc:docMk/>
          <pc:sldMk cId="4287197543" sldId="635"/>
        </pc:sldMkLst>
        <pc:spChg chg="mod">
          <ac:chgData name="" userId="" providerId="" clId="Web-{FA2031F2-8AB0-48EF-AED8-230FFC3AD185}" dt="2018-11-21T13:59:40.707" v="141" actId="20577"/>
          <ac:spMkLst>
            <pc:docMk/>
            <pc:sldMk cId="4287197543" sldId="635"/>
            <ac:spMk id="4" creationId="{00000000-0000-0000-0000-000000000000}"/>
          </ac:spMkLst>
        </pc:spChg>
      </pc:sldChg>
      <pc:sldChg chg="modSp add replId">
        <pc:chgData name="" userId="" providerId="" clId="Web-{FA2031F2-8AB0-48EF-AED8-230FFC3AD185}" dt="2018-11-21T14:02:49.925" v="175" actId="20577"/>
        <pc:sldMkLst>
          <pc:docMk/>
          <pc:sldMk cId="3251629089" sldId="636"/>
        </pc:sldMkLst>
        <pc:spChg chg="mod">
          <ac:chgData name="" userId="" providerId="" clId="Web-{FA2031F2-8AB0-48EF-AED8-230FFC3AD185}" dt="2018-11-21T14:02:49.925" v="175" actId="20577"/>
          <ac:spMkLst>
            <pc:docMk/>
            <pc:sldMk cId="3251629089" sldId="636"/>
            <ac:spMk id="4" creationId="{00000000-0000-0000-0000-000000000000}"/>
          </ac:spMkLst>
        </pc:spChg>
      </pc:sldChg>
      <pc:sldChg chg="modSp add ord replId">
        <pc:chgData name="" userId="" providerId="" clId="Web-{FA2031F2-8AB0-48EF-AED8-230FFC3AD185}" dt="2018-11-21T14:16:10.106" v="264"/>
        <pc:sldMkLst>
          <pc:docMk/>
          <pc:sldMk cId="2541780319" sldId="637"/>
        </pc:sldMkLst>
        <pc:spChg chg="mod">
          <ac:chgData name="" userId="" providerId="" clId="Web-{FA2031F2-8AB0-48EF-AED8-230FFC3AD185}" dt="2018-11-21T14:10:44.155" v="177" actId="20577"/>
          <ac:spMkLst>
            <pc:docMk/>
            <pc:sldMk cId="2541780319" sldId="637"/>
            <ac:spMk id="4" creationId="{00000000-0000-0000-0000-000000000000}"/>
          </ac:spMkLst>
        </pc:spChg>
      </pc:sldChg>
      <pc:sldChg chg="modSp add replId">
        <pc:chgData name="" userId="" providerId="" clId="Web-{FA2031F2-8AB0-48EF-AED8-230FFC3AD185}" dt="2018-11-21T14:26:29.008" v="353" actId="20577"/>
        <pc:sldMkLst>
          <pc:docMk/>
          <pc:sldMk cId="780050072" sldId="638"/>
        </pc:sldMkLst>
        <pc:spChg chg="mod">
          <ac:chgData name="" userId="" providerId="" clId="Web-{FA2031F2-8AB0-48EF-AED8-230FFC3AD185}" dt="2018-11-21T14:11:01.218" v="191" actId="20577"/>
          <ac:spMkLst>
            <pc:docMk/>
            <pc:sldMk cId="780050072" sldId="638"/>
            <ac:spMk id="2" creationId="{00000000-0000-0000-0000-000000000000}"/>
          </ac:spMkLst>
        </pc:spChg>
        <pc:spChg chg="mod">
          <ac:chgData name="" userId="" providerId="" clId="Web-{FA2031F2-8AB0-48EF-AED8-230FFC3AD185}" dt="2018-11-21T14:26:29.008" v="353" actId="20577"/>
          <ac:spMkLst>
            <pc:docMk/>
            <pc:sldMk cId="780050072" sldId="638"/>
            <ac:spMk id="4" creationId="{00000000-0000-0000-0000-000000000000}"/>
          </ac:spMkLst>
        </pc:spChg>
      </pc:sldChg>
      <pc:sldChg chg="modSp add ord replId">
        <pc:chgData name="" userId="" providerId="" clId="Web-{FA2031F2-8AB0-48EF-AED8-230FFC3AD185}" dt="2018-11-21T14:18:32.839" v="312" actId="20577"/>
        <pc:sldMkLst>
          <pc:docMk/>
          <pc:sldMk cId="2114723001" sldId="639"/>
        </pc:sldMkLst>
        <pc:spChg chg="mod">
          <ac:chgData name="" userId="" providerId="" clId="Web-{FA2031F2-8AB0-48EF-AED8-230FFC3AD185}" dt="2018-11-21T14:18:32.839" v="312" actId="20577"/>
          <ac:spMkLst>
            <pc:docMk/>
            <pc:sldMk cId="2114723001" sldId="639"/>
            <ac:spMk id="4" creationId="{00000000-0000-0000-0000-000000000000}"/>
          </ac:spMkLst>
        </pc:spChg>
      </pc:sldChg>
      <pc:sldChg chg="modSp add replId">
        <pc:chgData name="" userId="" providerId="" clId="Web-{FA2031F2-8AB0-48EF-AED8-230FFC3AD185}" dt="2018-11-21T14:28:02.882" v="387" actId="20577"/>
        <pc:sldMkLst>
          <pc:docMk/>
          <pc:sldMk cId="2230320737" sldId="640"/>
        </pc:sldMkLst>
        <pc:spChg chg="mod">
          <ac:chgData name="" userId="" providerId="" clId="Web-{FA2031F2-8AB0-48EF-AED8-230FFC3AD185}" dt="2018-11-21T14:28:02.882" v="387" actId="20577"/>
          <ac:spMkLst>
            <pc:docMk/>
            <pc:sldMk cId="2230320737" sldId="640"/>
            <ac:spMk id="4" creationId="{00000000-0000-0000-0000-000000000000}"/>
          </ac:spMkLst>
        </pc:spChg>
      </pc:sldChg>
      <pc:sldChg chg="modSp add replId">
        <pc:chgData name="" userId="" providerId="" clId="Web-{FA2031F2-8AB0-48EF-AED8-230FFC3AD185}" dt="2018-11-21T14:28:08.023" v="391" actId="20577"/>
        <pc:sldMkLst>
          <pc:docMk/>
          <pc:sldMk cId="1767067396" sldId="641"/>
        </pc:sldMkLst>
        <pc:spChg chg="mod">
          <ac:chgData name="" userId="" providerId="" clId="Web-{FA2031F2-8AB0-48EF-AED8-230FFC3AD185}" dt="2018-11-21T14:28:08.023" v="391" actId="20577"/>
          <ac:spMkLst>
            <pc:docMk/>
            <pc:sldMk cId="1767067396" sldId="641"/>
            <ac:spMk id="4" creationId="{00000000-0000-0000-0000-000000000000}"/>
          </ac:spMkLst>
        </pc:spChg>
      </pc:sldChg>
      <pc:sldChg chg="add replId">
        <pc:chgData name="" userId="" providerId="" clId="Web-{FA2031F2-8AB0-48EF-AED8-230FFC3AD185}" dt="2018-11-21T14:16:24.669" v="270"/>
        <pc:sldMkLst>
          <pc:docMk/>
          <pc:sldMk cId="4204722159" sldId="642"/>
        </pc:sldMkLst>
      </pc:sldChg>
      <pc:sldChg chg="add replId">
        <pc:chgData name="" userId="" providerId="" clId="Web-{FA2031F2-8AB0-48EF-AED8-230FFC3AD185}" dt="2018-11-21T14:16:24.715" v="271"/>
        <pc:sldMkLst>
          <pc:docMk/>
          <pc:sldMk cId="3778777941" sldId="643"/>
        </pc:sldMkLst>
      </pc:sldChg>
    </pc:docChg>
  </pc:docChgLst>
  <pc:docChgLst>
    <pc:chgData clId="Web-{05576B57-AAB0-4869-8E8D-72A635C070B5}"/>
    <pc:docChg chg="modSld">
      <pc:chgData name="" userId="" providerId="" clId="Web-{05576B57-AAB0-4869-8E8D-72A635C070B5}" dt="2018-11-21T15:45:01.364" v="3" actId="20577"/>
      <pc:docMkLst>
        <pc:docMk/>
      </pc:docMkLst>
      <pc:sldChg chg="modSp">
        <pc:chgData name="" userId="" providerId="" clId="Web-{05576B57-AAB0-4869-8E8D-72A635C070B5}" dt="2018-11-21T15:45:01.364" v="2" actId="20577"/>
        <pc:sldMkLst>
          <pc:docMk/>
          <pc:sldMk cId="0" sldId="610"/>
        </pc:sldMkLst>
        <pc:spChg chg="mod">
          <ac:chgData name="" userId="" providerId="" clId="Web-{05576B57-AAB0-4869-8E8D-72A635C070B5}" dt="2018-11-21T15:45:01.364" v="2" actId="20577"/>
          <ac:spMkLst>
            <pc:docMk/>
            <pc:sldMk cId="0" sldId="61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22/11/2018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‹nº›</a:t>
            </a:fld>
            <a:endParaRPr lang="pt-BR"/>
          </a:p>
        </p:txBody>
      </p:sp>
    </p:spTree>
    <p:extLst>
      <p:ext uri="{BB962C8B-B14F-4D97-AF65-F5344CB8AC3E}">
        <p14:creationId xmlns:p14="http://schemas.microsoft.com/office/powerpoint/2010/main" xmlns=""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100" dirty="0" smtClean="0"/>
              <a:t>See also </a:t>
            </a:r>
            <a:r>
              <a:rPr lang="en" sz="1100" dirty="0" smtClean="0">
                <a:sym typeface="Wingdings" pitchFamily="2" charset="2"/>
              </a:rPr>
              <a:t></a:t>
            </a:r>
            <a:r>
              <a:rPr lang="en" sz="1100" dirty="0" smtClean="0"/>
              <a:t> </a:t>
            </a:r>
            <a:r>
              <a:rPr lang="pt-BR" sz="1100" dirty="0" smtClean="0"/>
              <a:t>https://medium.com/machine-learning-for-li/a-walk-through-of-cost-functions-4767dff78f7</a:t>
            </a:r>
            <a:endParaRPr lang="en" sz="1100" dirty="0" smtClean="0"/>
          </a:p>
          <a:p>
            <a:endParaRPr lang="en"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t>
            </a:r>
            <a:r>
              <a:rPr lang="pt-BR" dirty="0" err="1"/>
              <a:t>textbf</a:t>
            </a:r>
            <a:r>
              <a:rPr lang="pt-BR" dirty="0"/>
              <a:t>{x}^{(i)}$ é o vetor de características está associado ao componente $\</a:t>
            </a:r>
            <a:r>
              <a:rPr lang="pt-BR" dirty="0" err="1"/>
              <a:t>textbf</a:t>
            </a:r>
            <a:r>
              <a:rPr lang="pt-BR" dirty="0"/>
              <a:t>{y}^{(i)}$.</a:t>
            </a:r>
          </a:p>
          <a:p>
            <a:endParaRPr lang="pt-BR" dirty="0"/>
          </a:p>
          <a:p>
            <a:r>
              <a:rPr lang="pt-BR" dirty="0"/>
              <a:t>cujo objetivo é minimizar o erro cometido pela rede, quando considerados todos os exemplos de treinamento.</a:t>
            </a:r>
          </a:p>
          <a:p>
            <a:endParaRPr lang="pt-BR" dirty="0"/>
          </a:p>
          <a:p>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Gradient Descent finds the (local) the minimum of the cost function (used to calculate the output error) and is used to adjust the weights.</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a:t>
            </a:r>
            <a:r>
              <a:rPr lang="en-US" sz="1100" kern="1200" baseline="0" dirty="0" err="1">
                <a:solidFill>
                  <a:schemeClr val="tx1"/>
                </a:solidFill>
                <a:latin typeface="+mn-lt"/>
                <a:ea typeface="+mn-ea"/>
                <a:cs typeface="+mn-cs"/>
              </a:rPr>
              <a:t>figura</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da</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direita</a:t>
            </a:r>
            <a:r>
              <a:rPr lang="en-US" sz="1100" kern="1200" baseline="0" dirty="0">
                <a:solidFill>
                  <a:schemeClr val="tx1"/>
                </a:solidFill>
                <a:latin typeface="+mn-lt"/>
                <a:ea typeface="+mn-ea"/>
                <a:cs typeface="+mn-cs"/>
              </a:rPr>
              <a:t>)</a:t>
            </a:r>
          </a:p>
          <a:p>
            <a:r>
              <a:rPr lang="en-US" sz="1100" kern="1200" baseline="0" dirty="0">
                <a:solidFill>
                  <a:schemeClr val="tx1"/>
                </a:solidFill>
                <a:latin typeface="+mn-lt"/>
                <a:ea typeface="+mn-ea"/>
                <a:cs typeface="+mn-cs"/>
              </a:rPr>
              <a:t>This is from a two-layer </a:t>
            </a:r>
            <a:r>
              <a:rPr lang="en-US" sz="1100" kern="1200" baseline="0" dirty="0" err="1">
                <a:solidFill>
                  <a:schemeClr val="tx1"/>
                </a:solidFill>
                <a:latin typeface="+mn-lt"/>
                <a:ea typeface="+mn-ea"/>
                <a:cs typeface="+mn-cs"/>
              </a:rPr>
              <a:t>feedforward</a:t>
            </a:r>
            <a:r>
              <a:rPr lang="en-US" sz="1100" kern="1200" baseline="0" dirty="0">
                <a:solidFill>
                  <a:schemeClr val="tx1"/>
                </a:solidFill>
                <a:latin typeface="+mn-lt"/>
                <a:ea typeface="+mn-ea"/>
                <a:cs typeface="+mn-cs"/>
              </a:rPr>
              <a:t> network, two input units, one output unit, very large number of hidden unit. Weights are</a:t>
            </a:r>
          </a:p>
          <a:p>
            <a:r>
              <a:rPr lang="en-US" sz="1100" kern="1200" baseline="0" dirty="0">
                <a:solidFill>
                  <a:schemeClr val="tx1"/>
                </a:solidFill>
                <a:latin typeface="+mn-lt"/>
                <a:ea typeface="+mn-ea"/>
                <a:cs typeface="+mn-cs"/>
              </a:rPr>
              <a:t>chosen randomly from a Gaussian distribution, to get an idea of functions than an ANN “likes” to represent. Source: David McKay, ITPRNN</a:t>
            </a:r>
          </a:p>
          <a:p>
            <a:endParaRPr lang="en-US" sz="1100" kern="1200" baseline="0" dirty="0">
              <a:solidFill>
                <a:schemeClr val="tx1"/>
              </a:solidFill>
              <a:latin typeface="+mn-lt"/>
              <a:ea typeface="+mn-ea"/>
              <a:cs typeface="+mn-cs"/>
            </a:endParaRPr>
          </a:p>
          <a:p>
            <a:r>
              <a:rPr lang="en-US" dirty="0"/>
              <a:t>%http://yyue.blogspot.com.br/2015/01/a-brief-overview-of-deep-learning.html</a:t>
            </a:r>
          </a:p>
          <a:p>
            <a:r>
              <a:rPr lang="en-US" dirty="0"/>
              <a:t>%Fun story: researchers believed, for many years, that SGD cannot train deep neural networks from random initializations. Every time they would try it, it wouldn’t work. Embarrassingly, they did not succeed because they used the “small random weights” for the initialization, which works great for shallow nets but simply doesn’t work for deep nets at all. When the nets are deep, the many weight matrices all multiply each other, so the effect of a suboptimal scale is amplified.</a:t>
            </a:r>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err="1">
                <a:solidFill>
                  <a:schemeClr val="tx1"/>
                </a:solidFill>
                <a:latin typeface="+mn-lt"/>
                <a:ea typeface="+mn-ea"/>
                <a:cs typeface="+mn-cs"/>
              </a:rPr>
              <a:t>Área</a:t>
            </a:r>
            <a:r>
              <a:rPr lang="en-US" sz="1100" kern="1200" baseline="0" dirty="0">
                <a:solidFill>
                  <a:schemeClr val="tx1"/>
                </a:solidFill>
                <a:latin typeface="+mn-lt"/>
                <a:ea typeface="+mn-ea"/>
                <a:cs typeface="+mn-cs"/>
              </a:rPr>
              <a:t> de </a:t>
            </a:r>
            <a:r>
              <a:rPr lang="en-US" sz="1100" kern="1200" baseline="0" dirty="0" err="1">
                <a:solidFill>
                  <a:schemeClr val="tx1"/>
                </a:solidFill>
                <a:latin typeface="+mn-lt"/>
                <a:ea typeface="+mn-ea"/>
                <a:cs typeface="+mn-cs"/>
              </a:rPr>
              <a:t>pesquisa</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ativa</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novos</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métodos</a:t>
            </a:r>
            <a:r>
              <a:rPr lang="en-US" sz="1100" kern="1200" baseline="0" dirty="0">
                <a:solidFill>
                  <a:schemeClr val="tx1"/>
                </a:solidFill>
                <a:latin typeface="+mn-lt"/>
                <a:ea typeface="+mn-ea"/>
                <a:cs typeface="+mn-cs"/>
              </a:rPr>
              <a:t> de </a:t>
            </a:r>
            <a:r>
              <a:rPr lang="en-US" sz="1100" kern="1200" baseline="0" dirty="0" err="1">
                <a:solidFill>
                  <a:schemeClr val="tx1"/>
                </a:solidFill>
                <a:latin typeface="+mn-lt"/>
                <a:ea typeface="+mn-ea"/>
                <a:cs typeface="+mn-cs"/>
              </a:rPr>
              <a:t>otimização</a:t>
            </a:r>
            <a:endParaRPr lang="pt-BR" dirty="0"/>
          </a:p>
          <a:p>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263332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Redescoberto muitas vezes: 60’s, 1970, 1982 (</a:t>
            </a:r>
            <a:r>
              <a:rPr lang="pt-BR" sz="1100" kern="1200" baseline="0" dirty="0" err="1">
                <a:solidFill>
                  <a:schemeClr val="tx1"/>
                </a:solidFill>
                <a:latin typeface="+mn-lt"/>
                <a:ea typeface="+mn-ea"/>
                <a:cs typeface="+mn-cs"/>
              </a:rPr>
              <a:t>Werbos</a:t>
            </a:r>
            <a:r>
              <a:rPr lang="pt-BR" sz="1100" kern="1200" baseline="0" dirty="0">
                <a:solidFill>
                  <a:schemeClr val="tx1"/>
                </a:solidFill>
                <a:latin typeface="+mn-lt"/>
                <a:ea typeface="+mn-ea"/>
                <a:cs typeface="+mn-cs"/>
              </a:rPr>
              <a:t>)</a:t>
            </a:r>
            <a:r>
              <a:rPr lang="pt-BR" dirty="0"/>
              <a:t>, 1986 (</a:t>
            </a:r>
            <a:r>
              <a:rPr lang="pt-BR" dirty="0" err="1"/>
              <a:t>Humelhart</a:t>
            </a:r>
            <a:r>
              <a:rPr lang="pt-BR" dirty="0"/>
              <a:t>, Williams &amp; </a:t>
            </a:r>
            <a:r>
              <a:rPr lang="pt-BR" dirty="0" err="1"/>
              <a:t>Hinton</a:t>
            </a:r>
            <a:r>
              <a:rPr lang="pt-BR" dirty="0"/>
              <a:t>)</a:t>
            </a:r>
          </a:p>
          <a:p>
            <a:endParaRPr lang="pt-BR" dirty="0"/>
          </a:p>
          <a:p>
            <a:r>
              <a:rPr lang="pt-BR" dirty="0" err="1"/>
              <a:t>backprop</a:t>
            </a:r>
            <a:r>
              <a:rPr lang="pt-BR" baseline="0" dirty="0"/>
              <a:t> : para cada um dos pesos, o algoritmo decide se deve AUMENTAR ou DIMINUIR um pouco, de tal forma que, para o lote de exemplos usados, a resposta melhora.</a:t>
            </a:r>
          </a:p>
          <a:p>
            <a:endParaRPr lang="pt-BR" dirty="0"/>
          </a:p>
          <a:p>
            <a:r>
              <a:rPr lang="pt-BR" dirty="0"/>
              <a:t>calcular a derivada de </a:t>
            </a:r>
            <a:r>
              <a:rPr lang="pt-BR" dirty="0" err="1"/>
              <a:t>g_i</a:t>
            </a:r>
            <a:r>
              <a:rPr lang="pt-BR" dirty="0"/>
              <a:t> com relação a um </a:t>
            </a:r>
            <a:r>
              <a:rPr lang="pt-BR" dirty="0" err="1"/>
              <a:t>parâtmetro</a:t>
            </a:r>
            <a:r>
              <a:rPr lang="pt-BR" dirty="0"/>
              <a:t> específico da RNA, por exemplo \</a:t>
            </a:r>
            <a:r>
              <a:rPr lang="pt-BR" dirty="0" err="1"/>
              <a:t>theta_k</a:t>
            </a:r>
            <a:endParaRPr lang="pt-BR" dirty="0"/>
          </a:p>
          <a:p>
            <a:endParaRPr 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https://kratzert.github.io/2016/02/12/understanding-the-gradient-flow-through-the-batch-normalization-layer.html</a:t>
            </a:r>
          </a:p>
        </p:txBody>
      </p:sp>
    </p:spTree>
    <p:extLst>
      <p:ext uri="{BB962C8B-B14F-4D97-AF65-F5344CB8AC3E}">
        <p14:creationId xmlns:p14="http://schemas.microsoft.com/office/powerpoint/2010/main" xmlns="" val="98918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3389868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lvl="0"/>
            <a:r>
              <a:rPr lang="en-US" dirty="0" smtClean="0"/>
              <a:t>A typical window size: 5</a:t>
            </a:r>
            <a:r>
              <a:rPr lang="en-US" baseline="0" dirty="0" smtClean="0"/>
              <a:t> (</a:t>
            </a:r>
            <a:r>
              <a:rPr lang="en-US" dirty="0" smtClean="0"/>
              <a:t>5 words behind and 5 words ahead;</a:t>
            </a:r>
            <a:r>
              <a:rPr lang="en-US" baseline="0" dirty="0" smtClean="0"/>
              <a:t> </a:t>
            </a:r>
            <a:r>
              <a:rPr lang="en-US" dirty="0" smtClean="0"/>
              <a:t>10 in total).</a:t>
            </a: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a:t>https://speakerdeck.com/marcobonzanini/word-embeddings-for-natural-language-processing-in-python-at-london-python-meetup</a:t>
            </a: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a:t>Info</a:t>
            </a:r>
            <a:r>
              <a:rPr lang="pt-BR" dirty="0"/>
              <a:t> </a:t>
            </a:r>
            <a:r>
              <a:rPr lang="pt-BR" dirty="0" err="1"/>
              <a:t>about</a:t>
            </a:r>
            <a:r>
              <a:rPr lang="pt-BR" dirty="0"/>
              <a:t> </a:t>
            </a:r>
            <a:r>
              <a:rPr lang="pt-BR" dirty="0" err="1"/>
              <a:t>softmax</a:t>
            </a:r>
            <a:r>
              <a:rPr lang="pt-BR" baseline="0" dirty="0"/>
              <a:t> </a:t>
            </a:r>
            <a:r>
              <a:rPr lang="pt-BR" baseline="0" dirty="0" err="1"/>
              <a:t>regression</a:t>
            </a:r>
            <a:r>
              <a:rPr lang="pt-BR" baseline="0" dirty="0"/>
              <a:t>: </a:t>
            </a:r>
            <a:r>
              <a:rPr lang="pt-BR" dirty="0"/>
              <a:t>http://ufldl.stanford.edu/tutorial/supervised/SoftmaxRegression/</a:t>
            </a:r>
          </a:p>
          <a:p>
            <a:r>
              <a:rPr lang="en-US" dirty="0"/>
              <a:t>Figure: an illustration of the computation made by the output neuron for the word “car”.</a:t>
            </a:r>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a:t>https://arxiv.org/pdf/1310.4546.pdf</a:t>
            </a:r>
            <a:endParaRPr lang="e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a:t>Pre-trained</a:t>
            </a:r>
            <a:r>
              <a:rPr lang="pt-BR" dirty="0"/>
              <a:t> </a:t>
            </a:r>
            <a:r>
              <a:rPr lang="pt-BR" dirty="0" err="1"/>
              <a:t>model</a:t>
            </a:r>
            <a:r>
              <a:rPr lang="pt-BR" dirty="0"/>
              <a:t> </a:t>
            </a:r>
            <a:r>
              <a:rPr lang="pt-BR" dirty="0">
                <a:sym typeface="Wingdings" pitchFamily="2" charset="2"/>
              </a:rPr>
              <a:t> </a:t>
            </a:r>
            <a:r>
              <a:rPr lang="pt-BR" dirty="0"/>
              <a:t>https://drive.google.com/file/d/0B7XkCwpI5KDYNlNUTTlSS21pQmM/edit?usp=sharing</a:t>
            </a:r>
          </a:p>
          <a:p>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Their implementation of phrase detection is also shared.</a:t>
            </a:r>
            <a:endParaRPr lang="en" dirty="0"/>
          </a:p>
          <a:p>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dirty="0"/>
              <a:t>Because “the” appears in the context of pretty much every word.</a:t>
            </a:r>
            <a:endParaRPr lang="pt-BR" dirty="0"/>
          </a:p>
        </p:txBody>
      </p:sp>
    </p:spTree>
    <p:extLst>
      <p:ext uri="{BB962C8B-B14F-4D97-AF65-F5344CB8AC3E}">
        <p14:creationId xmlns:p14="http://schemas.microsoft.com/office/powerpoint/2010/main" xmlns="" val="388049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a:t>activation</a:t>
            </a:r>
            <a:r>
              <a:rPr lang="pt-BR" dirty="0"/>
              <a:t> </a:t>
            </a:r>
            <a:r>
              <a:rPr lang="pt-BR" dirty="0" err="1"/>
              <a:t>function</a:t>
            </a: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a:p>
            <a:r>
              <a:rPr lang="pt-BR" dirty="0"/>
              <a:t>----- Meeting Notes (03/10/16 19:01) -----</a:t>
            </a:r>
          </a:p>
          <a:p>
            <a:r>
              <a:rPr lang="pt-BR" dirty="0"/>
              <a:t>quais as principais propriedades da softmax?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a:p>
            <a:r>
              <a:rPr lang="en-US" sz="1100" kern="1200" dirty="0" err="1" smtClean="0">
                <a:solidFill>
                  <a:schemeClr val="tx1"/>
                </a:solidFill>
                <a:latin typeface="+mn-lt"/>
                <a:ea typeface="+mn-ea"/>
                <a:cs typeface="+mn-cs"/>
              </a:rPr>
              <a:t>y_i</a:t>
            </a:r>
            <a:r>
              <a:rPr lang="en-US" sz="1100" kern="1200" dirty="0" smtClean="0">
                <a:solidFill>
                  <a:schemeClr val="tx1"/>
                </a:solidFill>
                <a:latin typeface="+mn-lt"/>
                <a:ea typeface="+mn-ea"/>
                <a:cs typeface="+mn-cs"/>
              </a:rPr>
              <a:t> = o  \left( </a:t>
            </a:r>
            <a:r>
              <a:rPr lang="en-US" sz="1100" kern="1200" dirty="0" err="1" smtClean="0">
                <a:solidFill>
                  <a:schemeClr val="tx1"/>
                </a:solidFill>
                <a:latin typeface="+mn-lt"/>
                <a:ea typeface="+mn-ea"/>
                <a:cs typeface="+mn-cs"/>
              </a:rPr>
              <a:t>a_i</a:t>
            </a:r>
            <a:r>
              <a:rPr lang="en-US" sz="1100" kern="1200" dirty="0" smtClean="0">
                <a:solidFill>
                  <a:schemeClr val="tx1"/>
                </a:solidFill>
                <a:latin typeface="+mn-lt"/>
                <a:ea typeface="+mn-ea"/>
                <a:cs typeface="+mn-cs"/>
              </a:rPr>
              <a:t>^{(L+1)} \right) = \</a:t>
            </a:r>
            <a:r>
              <a:rPr lang="en-US" sz="1100" kern="1200" dirty="0" err="1" smtClean="0">
                <a:solidFill>
                  <a:schemeClr val="tx1"/>
                </a:solidFill>
                <a:latin typeface="+mn-lt"/>
                <a:ea typeface="+mn-ea"/>
                <a:cs typeface="+mn-cs"/>
              </a:rPr>
              <a:t>frac</a:t>
            </a:r>
            <a:r>
              <a:rPr lang="en-US" sz="1100" kern="1200" dirty="0" smtClean="0">
                <a:solidFill>
                  <a:schemeClr val="tx1"/>
                </a:solidFill>
                <a:latin typeface="+mn-lt"/>
                <a:ea typeface="+mn-ea"/>
                <a:cs typeface="+mn-cs"/>
              </a:rPr>
              <a:t>{e^{</a:t>
            </a:r>
            <a:r>
              <a:rPr lang="en-US" sz="1100" kern="1200" dirty="0" err="1" smtClean="0">
                <a:solidFill>
                  <a:schemeClr val="tx1"/>
                </a:solidFill>
                <a:latin typeface="+mn-lt"/>
                <a:ea typeface="+mn-ea"/>
                <a:cs typeface="+mn-cs"/>
              </a:rPr>
              <a:t>a_i</a:t>
            </a:r>
            <a:r>
              <a:rPr lang="en-US" sz="1100" kern="1200" dirty="0" smtClean="0">
                <a:solidFill>
                  <a:schemeClr val="tx1"/>
                </a:solidFill>
                <a:latin typeface="+mn-lt"/>
                <a:ea typeface="+mn-ea"/>
                <a:cs typeface="+mn-cs"/>
              </a:rPr>
              <a:t>^{(L+1)}}}{\sum_{j = 1}^{C} e^{</a:t>
            </a:r>
            <a:r>
              <a:rPr lang="en-US" sz="1100" kern="1200" dirty="0" err="1" smtClean="0">
                <a:solidFill>
                  <a:schemeClr val="tx1"/>
                </a:solidFill>
                <a:latin typeface="+mn-lt"/>
                <a:ea typeface="+mn-ea"/>
                <a:cs typeface="+mn-cs"/>
              </a:rPr>
              <a:t>a_j</a:t>
            </a:r>
            <a:r>
              <a:rPr lang="en-US" sz="1100" kern="1200" dirty="0" smtClean="0">
                <a:solidFill>
                  <a:schemeClr val="tx1"/>
                </a:solidFill>
                <a:latin typeface="+mn-lt"/>
                <a:ea typeface="+mn-ea"/>
                <a:cs typeface="+mn-cs"/>
              </a:rPr>
              <a:t>^{(L+1)}}}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89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Figure 1: A four-layer convolutional neural network with </a:t>
            </a:r>
            <a:r>
              <a:rPr lang="en-US" sz="1100" kern="1200" dirty="0" err="1">
                <a:solidFill>
                  <a:schemeClr val="tx1"/>
                </a:solidFill>
                <a:effectLst/>
                <a:latin typeface="+mn-lt"/>
                <a:ea typeface="+mn-ea"/>
                <a:cs typeface="+mn-cs"/>
              </a:rPr>
              <a:t>ReLUs</a:t>
            </a:r>
            <a:r>
              <a:rPr lang="en-US" sz="1100" kern="1200" dirty="0">
                <a:solidFill>
                  <a:schemeClr val="tx1"/>
                </a:solidFill>
                <a:effectLst/>
                <a:latin typeface="+mn-lt"/>
                <a:ea typeface="+mn-ea"/>
                <a:cs typeface="+mn-cs"/>
              </a:rPr>
              <a:t> </a:t>
            </a:r>
            <a:r>
              <a:rPr lang="en-US" sz="1100" b="0" kern="1200" dirty="0">
                <a:solidFill>
                  <a:schemeClr val="tx1"/>
                </a:solidFill>
                <a:effectLst/>
                <a:latin typeface="+mn-lt"/>
                <a:ea typeface="+mn-ea"/>
                <a:cs typeface="+mn-cs"/>
              </a:rPr>
              <a:t>(solid line) </a:t>
            </a:r>
            <a:r>
              <a:rPr lang="en-US" sz="1100" kern="1200" dirty="0">
                <a:solidFill>
                  <a:schemeClr val="tx1"/>
                </a:solidFill>
                <a:effectLst/>
                <a:latin typeface="+mn-lt"/>
                <a:ea typeface="+mn-ea"/>
                <a:cs typeface="+mn-cs"/>
              </a:rPr>
              <a:t>reaches a 25% training error rate on CIFAR-10 six times faster than an equivalent network with </a:t>
            </a:r>
            <a:r>
              <a:rPr lang="en-US" sz="1100" kern="1200" dirty="0" err="1">
                <a:solidFill>
                  <a:schemeClr val="tx1"/>
                </a:solidFill>
                <a:effectLst/>
                <a:latin typeface="+mn-lt"/>
                <a:ea typeface="+mn-ea"/>
                <a:cs typeface="+mn-cs"/>
              </a:rPr>
              <a:t>tanh</a:t>
            </a:r>
            <a:r>
              <a:rPr lang="en-US" sz="1100" kern="1200" dirty="0">
                <a:solidFill>
                  <a:schemeClr val="tx1"/>
                </a:solidFill>
                <a:effectLst/>
                <a:latin typeface="+mn-lt"/>
                <a:ea typeface="+mn-ea"/>
                <a:cs typeface="+mn-cs"/>
              </a:rPr>
              <a:t> neurons </a:t>
            </a:r>
            <a:r>
              <a:rPr lang="en-US" sz="1100" b="0" kern="1200" dirty="0">
                <a:solidFill>
                  <a:schemeClr val="tx1"/>
                </a:solidFill>
                <a:effectLst/>
                <a:latin typeface="+mn-lt"/>
                <a:ea typeface="+mn-ea"/>
                <a:cs typeface="+mn-cs"/>
              </a:rPr>
              <a:t>(dashed line)</a:t>
            </a:r>
            <a:r>
              <a:rPr lang="en-US" sz="1100" kern="1200" dirty="0">
                <a:solidFill>
                  <a:schemeClr val="tx1"/>
                </a:solidFill>
                <a:effectLst/>
                <a:latin typeface="+mn-lt"/>
                <a:ea typeface="+mn-ea"/>
                <a:cs typeface="+mn-cs"/>
              </a:rPr>
              <a:t>. The learning rates for each net- work were chosen independently to make train- </a:t>
            </a:r>
            <a:r>
              <a:rPr lang="en-US" sz="1100" kern="1200" dirty="0" err="1">
                <a:solidFill>
                  <a:schemeClr val="tx1"/>
                </a:solidFill>
                <a:effectLst/>
                <a:latin typeface="+mn-lt"/>
                <a:ea typeface="+mn-ea"/>
                <a:cs typeface="+mn-cs"/>
              </a:rPr>
              <a:t>ing</a:t>
            </a:r>
            <a:r>
              <a:rPr lang="en-US" sz="1100" kern="1200" dirty="0">
                <a:solidFill>
                  <a:schemeClr val="tx1"/>
                </a:solidFill>
                <a:effectLst/>
                <a:latin typeface="+mn-lt"/>
                <a:ea typeface="+mn-ea"/>
                <a:cs typeface="+mn-cs"/>
              </a:rPr>
              <a:t> as fast as possible. No regularization of any kind was employed. The magnitude of the effect demonstrated here varies with network architecture, but networks with </a:t>
            </a:r>
            <a:r>
              <a:rPr lang="en-US" sz="1100" kern="1200" dirty="0" err="1">
                <a:solidFill>
                  <a:schemeClr val="tx1"/>
                </a:solidFill>
                <a:effectLst/>
                <a:latin typeface="+mn-lt"/>
                <a:ea typeface="+mn-ea"/>
                <a:cs typeface="+mn-cs"/>
              </a:rPr>
              <a:t>ReLUs</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consis</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tently</a:t>
            </a:r>
            <a:r>
              <a:rPr lang="en-US" sz="1100" kern="1200" dirty="0">
                <a:solidFill>
                  <a:schemeClr val="tx1"/>
                </a:solidFill>
                <a:effectLst/>
                <a:latin typeface="+mn-lt"/>
                <a:ea typeface="+mn-ea"/>
                <a:cs typeface="+mn-cs"/>
              </a:rPr>
              <a:t> learn several times faster than equivalents with saturating neurons.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CIFAR-10 dataset consists of 60000 32x32 </a:t>
            </a:r>
            <a:r>
              <a:rPr lang="en-US" dirty="0" err="1"/>
              <a:t>colour</a:t>
            </a:r>
            <a:r>
              <a:rPr lang="en-US" dirty="0"/>
              <a:t> images in 10 classes, with 6000 images per class. There are 50000 training images and 10000 test images.</a:t>
            </a:r>
          </a:p>
        </p:txBody>
      </p:sp>
    </p:spTree>
    <p:extLst>
      <p:ext uri="{BB962C8B-B14F-4D97-AF65-F5344CB8AC3E}">
        <p14:creationId xmlns:p14="http://schemas.microsoft.com/office/powerpoint/2010/main" xmlns="" val="26059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‹nº›</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mccormickm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 name="Subtítulo 4"/>
          <p:cNvSpPr>
            <a:spLocks noGrp="1"/>
          </p:cNvSpPr>
          <p:nvPr>
            <p:ph type="subTitle" idx="1"/>
          </p:nvPr>
        </p:nvSpPr>
        <p:spPr/>
        <p:txBody>
          <a:bodyPr/>
          <a:lstStyle/>
          <a:p>
            <a:endParaRPr lang="en"/>
          </a:p>
        </p:txBody>
      </p:sp>
      <p:sp>
        <p:nvSpPr>
          <p:cNvPr id="8" name="Shape 53"/>
          <p:cNvSpPr txBox="1">
            <a:spLocks noGrp="1"/>
          </p:cNvSpPr>
          <p:nvPr>
            <p:ph type="ctrTitle"/>
          </p:nvPr>
        </p:nvSpPr>
        <p:spPr>
          <a:xfrm>
            <a:off x="611560" y="395483"/>
            <a:ext cx="5760640" cy="1705200"/>
          </a:xfrm>
          <a:prstGeom prst="rect">
            <a:avLst/>
          </a:prstGeom>
        </p:spPr>
        <p:txBody>
          <a:bodyPr lIns="91425" tIns="91425" rIns="91425" bIns="91425" anchor="b" anchorCtr="0">
            <a:noAutofit/>
          </a:bodyPr>
          <a:lstStyle/>
          <a:p>
            <a:pPr algn="ctr">
              <a:spcBef>
                <a:spcPts val="0"/>
              </a:spcBef>
            </a:pPr>
            <a:r>
              <a:rPr lang="en-US" dirty="0"/>
              <a:t>Neural Models  for Word Embedding</a:t>
            </a:r>
            <a:endParaRPr lang="en-US" dirty="0">
              <a:solidFill>
                <a:srgbClr val="00997D"/>
              </a:solidFill>
            </a:endParaRPr>
          </a:p>
        </p:txBody>
      </p:sp>
      <p:sp>
        <p:nvSpPr>
          <p:cNvPr id="9" name="Shape 54"/>
          <p:cNvSpPr txBox="1">
            <a:spLocks/>
          </p:cNvSpPr>
          <p:nvPr/>
        </p:nvSpPr>
        <p:spPr>
          <a:xfrm>
            <a:off x="637745" y="2314226"/>
            <a:ext cx="5112121" cy="1841700"/>
          </a:xfrm>
          <a:prstGeom prst="rect">
            <a:avLst/>
          </a:prstGeom>
          <a:noFill/>
        </p:spPr>
        <p:txBody>
          <a:bodyPr vert="horz"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a:ln>
                  <a:noFill/>
                </a:ln>
                <a:solidFill>
                  <a:schemeClr val="tx1"/>
                </a:solidFill>
                <a:effectLst/>
                <a:uLnTx/>
                <a:uFillTx/>
                <a:latin typeface="+mn-lt"/>
                <a:ea typeface="+mn-ea"/>
                <a:cs typeface="+mn-cs"/>
              </a:rPr>
              <a:t> Prof. Eduardo Bezerra</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a:ln>
                  <a:noFill/>
                </a:ln>
                <a:solidFill>
                  <a:schemeClr val="tx1"/>
                </a:solidFill>
                <a:effectLst/>
                <a:uLnTx/>
                <a:uFillTx/>
                <a:latin typeface="+mn-lt"/>
                <a:ea typeface="+mn-ea"/>
                <a:cs typeface="+mn-cs"/>
              </a:rPr>
              <a:t>(CEFET/RJ)</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2400" b="0" i="0" u="none" strike="noStrike" kern="1200" cap="none" spc="0" normalizeH="0" baseline="0" noProof="0" dirty="0">
                <a:ln>
                  <a:noFill/>
                </a:ln>
                <a:solidFill>
                  <a:schemeClr val="tx1"/>
                </a:solidFill>
                <a:effectLst/>
                <a:uLnTx/>
                <a:uFillTx/>
                <a:latin typeface="+mn-lt"/>
                <a:ea typeface="+mn-ea"/>
                <a:cs typeface="+mn-cs"/>
              </a:rPr>
              <a:t>ebezerra@cefet-rj.br</a:t>
            </a: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3"/>
          <a:srcRect/>
          <a:stretch>
            <a:fillRect/>
          </a:stretch>
        </p:blipFill>
        <p:spPr bwMode="auto">
          <a:xfrm>
            <a:off x="6912768" y="411510"/>
            <a:ext cx="1763688" cy="3728223"/>
          </a:xfrm>
          <a:prstGeom prst="rect">
            <a:avLst/>
          </a:prstGeom>
          <a:noFill/>
          <a:ln w="9525">
            <a:noFill/>
            <a:miter lim="800000"/>
            <a:headEnd/>
            <a:tailEnd/>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 – activation function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10</a:t>
            </a:fld>
            <a:endParaRPr lang="en"/>
          </a:p>
        </p:txBody>
      </p:sp>
      <p:sp>
        <p:nvSpPr>
          <p:cNvPr id="12" name="Espaço Reservado para Conteúdo 11"/>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3"/>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4932040" y="2831206"/>
            <a:ext cx="936104"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Espaço Reservado para Número de Slide 17"/>
          <p:cNvSpPr txBox="1">
            <a:spLocks/>
          </p:cNvSpPr>
          <p:nvPr/>
        </p:nvSpPr>
        <p:spPr>
          <a:xfrm>
            <a:off x="8472457" y="4663216"/>
            <a:ext cx="548699" cy="393600"/>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 sz="14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 name="Picture 2" descr="Image result for linear algebra"/>
          <p:cNvPicPr>
            <a:picLocks noChangeAspect="1" noChangeArrowheads="1"/>
          </p:cNvPicPr>
          <p:nvPr/>
        </p:nvPicPr>
        <p:blipFill>
          <a:blip r:embed="rId4"/>
          <a:srcRect/>
          <a:stretch>
            <a:fillRect/>
          </a:stretch>
        </p:blipFill>
        <p:spPr bwMode="auto">
          <a:xfrm>
            <a:off x="5220072" y="3939902"/>
            <a:ext cx="1331640" cy="966771"/>
          </a:xfrm>
          <a:prstGeom prst="rect">
            <a:avLst/>
          </a:prstGeom>
          <a:noFill/>
        </p:spPr>
      </p:pic>
      <p:sp>
        <p:nvSpPr>
          <p:cNvPr id="9" name="Retângulo 8"/>
          <p:cNvSpPr/>
          <p:nvPr/>
        </p:nvSpPr>
        <p:spPr>
          <a:xfrm>
            <a:off x="6462464" y="3867894"/>
            <a:ext cx="2358008" cy="738664"/>
          </a:xfrm>
          <a:prstGeom prst="rect">
            <a:avLst/>
          </a:prstGeom>
        </p:spPr>
        <p:txBody>
          <a:bodyPr wrap="square">
            <a:spAutoFit/>
          </a:bodyPr>
          <a:lstStyle/>
          <a:p>
            <a:pPr algn="ctr"/>
            <a:r>
              <a:rPr lang="en-US" kern="1200" dirty="0">
                <a:solidFill>
                  <a:schemeClr val="tx1"/>
                </a:solidFill>
              </a:rPr>
              <a:t>"The composition of linear transformations is also a linear transformation"</a:t>
            </a:r>
            <a:endParaRPr lang="pt-BR" dirty="0"/>
          </a:p>
        </p:txBody>
      </p:sp>
      <p:sp>
        <p:nvSpPr>
          <p:cNvPr id="10" name="Retângulo 9"/>
          <p:cNvSpPr/>
          <p:nvPr/>
        </p:nvSpPr>
        <p:spPr>
          <a:xfrm>
            <a:off x="6156176" y="1761659"/>
            <a:ext cx="2880320" cy="738664"/>
          </a:xfrm>
          <a:prstGeom prst="rect">
            <a:avLst/>
          </a:prstGeom>
        </p:spPr>
        <p:txBody>
          <a:bodyPr wrap="square">
            <a:spAutoFit/>
          </a:bodyPr>
          <a:lstStyle/>
          <a:p>
            <a:pPr algn="ctr"/>
            <a:r>
              <a:rPr lang="en-US" dirty="0">
                <a:solidFill>
                  <a:srgbClr val="FF0000"/>
                </a:solidFill>
              </a:rPr>
              <a:t>Nonlinearities are required so that the network can learn complex representations of the data.</a:t>
            </a:r>
            <a:endParaRPr lang="en-US" kern="1200" dirty="0">
              <a:solidFill>
                <a:srgbClr val="FF0000"/>
              </a:solidFill>
            </a:endParaRPr>
          </a:p>
        </p:txBody>
      </p:sp>
      <p:sp>
        <p:nvSpPr>
          <p:cNvPr id="11" name="Rectangle 10"/>
          <p:cNvSpPr/>
          <p:nvPr/>
        </p:nvSpPr>
        <p:spPr>
          <a:xfrm>
            <a:off x="7104453" y="1235536"/>
            <a:ext cx="1268296" cy="400110"/>
          </a:xfrm>
          <a:prstGeom prst="rect">
            <a:avLst/>
          </a:prstGeom>
        </p:spPr>
        <p:txBody>
          <a:bodyPr wrap="none">
            <a:spAutoFit/>
          </a:bodyPr>
          <a:lstStyle/>
          <a:p>
            <a:r>
              <a:rPr lang="en-US" sz="2000">
                <a:solidFill>
                  <a:srgbClr val="FF0000"/>
                </a:solidFill>
              </a:rPr>
              <a:t>activation</a:t>
            </a:r>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 – </a:t>
            </a:r>
            <a:r>
              <a:rPr lang="en-US" dirty="0"/>
              <a:t>activation functions</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11</a:t>
            </a:fld>
            <a:endParaRPr lang="en"/>
          </a:p>
        </p:txBody>
      </p:sp>
      <p:sp>
        <p:nvSpPr>
          <p:cNvPr id="6" name="Espaço Reservado para Conteúdo 5"/>
          <p:cNvSpPr>
            <a:spLocks noGrp="1"/>
          </p:cNvSpPr>
          <p:nvPr>
            <p:ph sz="quarter" idx="1"/>
          </p:nvPr>
        </p:nvSpPr>
        <p:spPr/>
        <p:txBody>
          <a:bodyPr/>
          <a:lstStyle/>
          <a:p>
            <a:endParaRPr lang="en"/>
          </a:p>
        </p:txBody>
      </p:sp>
      <p:pic>
        <p:nvPicPr>
          <p:cNvPr id="44034" name="Picture 2"/>
          <p:cNvPicPr>
            <a:picLocks noChangeAspect="1" noChangeArrowheads="1"/>
          </p:cNvPicPr>
          <p:nvPr/>
        </p:nvPicPr>
        <p:blipFill>
          <a:blip r:embed="rId2"/>
          <a:srcRect/>
          <a:stretch>
            <a:fillRect/>
          </a:stretch>
        </p:blipFill>
        <p:spPr bwMode="auto">
          <a:xfrm>
            <a:off x="323528" y="1347614"/>
            <a:ext cx="8496944" cy="3044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 – </a:t>
            </a:r>
            <a:r>
              <a:rPr lang="en-US" dirty="0"/>
              <a:t>activation functions</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12</a:t>
            </a:fld>
            <a:endParaRPr lang="en" dirty="0"/>
          </a:p>
        </p:txBody>
      </p:sp>
      <p:sp>
        <p:nvSpPr>
          <p:cNvPr id="3" name="Espaço Reservado para Texto 2"/>
          <p:cNvSpPr>
            <a:spLocks noGrp="1"/>
          </p:cNvSpPr>
          <p:nvPr>
            <p:ph sz="quarter" idx="1"/>
          </p:nvPr>
        </p:nvSpPr>
        <p:spPr/>
        <p:txBody>
          <a:bodyPr/>
          <a:lstStyle/>
          <a:p>
            <a:r>
              <a:rPr lang="en-US" dirty="0"/>
              <a:t>Sigmoid Logistic</a:t>
            </a:r>
          </a:p>
          <a:p>
            <a:r>
              <a:rPr lang="en-US" dirty="0"/>
              <a:t>Tangent Hyperbolic</a:t>
            </a:r>
          </a:p>
          <a:p>
            <a:r>
              <a:rPr lang="en-US" dirty="0" err="1"/>
              <a:t>ReLU</a:t>
            </a:r>
            <a:endParaRPr lang="en-US" dirty="0"/>
          </a:p>
          <a:p>
            <a:r>
              <a:rPr lang="en-US" dirty="0" err="1"/>
              <a:t>softmax</a:t>
            </a:r>
            <a:endParaRPr lang="en-US" dirty="0"/>
          </a:p>
          <a:p>
            <a:endParaRPr lang="en-US" dirty="0"/>
          </a:p>
        </p:txBody>
      </p:sp>
      <p:pic>
        <p:nvPicPr>
          <p:cNvPr id="5" name="Picture 3"/>
          <p:cNvPicPr>
            <a:picLocks noChangeAspect="1" noChangeArrowheads="1"/>
          </p:cNvPicPr>
          <p:nvPr/>
        </p:nvPicPr>
        <p:blipFill>
          <a:blip r:embed="rId2"/>
          <a:srcRect/>
          <a:stretch>
            <a:fillRect/>
          </a:stretch>
        </p:blipFill>
        <p:spPr bwMode="auto">
          <a:xfrm>
            <a:off x="5270326" y="1347614"/>
            <a:ext cx="2686050" cy="7239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6" name="Picture 3"/>
          <p:cNvPicPr>
            <a:picLocks noChangeAspect="1" noChangeArrowheads="1"/>
          </p:cNvPicPr>
          <p:nvPr/>
        </p:nvPicPr>
        <p:blipFill>
          <a:blip r:embed="rId3"/>
          <a:srcRect/>
          <a:stretch>
            <a:fillRect/>
          </a:stretch>
        </p:blipFill>
        <p:spPr bwMode="auto">
          <a:xfrm>
            <a:off x="5292080" y="2139702"/>
            <a:ext cx="3133725" cy="600075"/>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7" name="Picture 3"/>
          <p:cNvPicPr>
            <a:picLocks noChangeAspect="1" noChangeArrowheads="1"/>
          </p:cNvPicPr>
          <p:nvPr/>
        </p:nvPicPr>
        <p:blipFill>
          <a:blip r:embed="rId4"/>
          <a:srcRect/>
          <a:stretch>
            <a:fillRect/>
          </a:stretch>
        </p:blipFill>
        <p:spPr bwMode="auto">
          <a:xfrm>
            <a:off x="5292080" y="2859782"/>
            <a:ext cx="3314700" cy="390525"/>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8" name="Picture 7"/>
          <p:cNvPicPr>
            <a:picLocks noChangeAspect="1"/>
          </p:cNvPicPr>
          <p:nvPr/>
        </p:nvPicPr>
        <p:blipFill>
          <a:blip r:embed="rId5"/>
          <a:stretch>
            <a:fillRect/>
          </a:stretch>
        </p:blipFill>
        <p:spPr>
          <a:xfrm>
            <a:off x="5322920" y="3363838"/>
            <a:ext cx="3462040" cy="833974"/>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827584" y="2427734"/>
            <a:ext cx="410445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normAutofit fontScale="90000"/>
          </a:bodyPr>
          <a:lstStyle/>
          <a:p>
            <a:r>
              <a:rPr lang="pt-BR" dirty="0" err="1" smtClean="0"/>
              <a:t>softmax</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13</a:t>
            </a:fld>
            <a:endParaRPr lang="en"/>
          </a:p>
        </p:txBody>
      </p:sp>
      <p:sp>
        <p:nvSpPr>
          <p:cNvPr id="3" name="Espaço Reservado para Texto 2"/>
          <p:cNvSpPr>
            <a:spLocks noGrp="1"/>
          </p:cNvSpPr>
          <p:nvPr>
            <p:ph sz="quarter" idx="1"/>
          </p:nvPr>
        </p:nvSpPr>
        <p:spPr/>
        <p:txBody>
          <a:bodyPr/>
          <a:lstStyle/>
          <a:p>
            <a:r>
              <a:rPr lang="en" dirty="0" smtClean="0"/>
              <a:t>Maps the NN outputs to a </a:t>
            </a:r>
            <a:r>
              <a:rPr lang="en" dirty="0" smtClean="0">
                <a:solidFill>
                  <a:srgbClr val="FF0000"/>
                </a:solidFill>
              </a:rPr>
              <a:t>probability distribution</a:t>
            </a:r>
            <a:r>
              <a:rPr lang="en" dirty="0" smtClean="0"/>
              <a:t>. </a:t>
            </a:r>
            <a:endParaRPr lang="en" dirty="0"/>
          </a:p>
        </p:txBody>
      </p:sp>
      <p:pic>
        <p:nvPicPr>
          <p:cNvPr id="45059" name="Picture 3"/>
          <p:cNvPicPr>
            <a:picLocks noChangeAspect="1" noChangeArrowheads="1"/>
          </p:cNvPicPr>
          <p:nvPr/>
        </p:nvPicPr>
        <p:blipFill>
          <a:blip r:embed="rId3"/>
          <a:srcRect/>
          <a:stretch>
            <a:fillRect/>
          </a:stretch>
        </p:blipFill>
        <p:spPr bwMode="auto">
          <a:xfrm>
            <a:off x="4459982" y="2512293"/>
            <a:ext cx="400050" cy="1562100"/>
          </a:xfrm>
          <a:prstGeom prst="rect">
            <a:avLst/>
          </a:prstGeom>
          <a:noFill/>
          <a:ln w="9525">
            <a:noFill/>
            <a:miter lim="800000"/>
            <a:headEnd/>
            <a:tailEnd/>
          </a:ln>
        </p:spPr>
      </p:pic>
      <p:pic>
        <p:nvPicPr>
          <p:cNvPr id="13" name="Picture 2"/>
          <p:cNvPicPr>
            <a:picLocks noChangeAspect="1" noChangeArrowheads="1"/>
          </p:cNvPicPr>
          <p:nvPr/>
        </p:nvPicPr>
        <p:blipFill>
          <a:blip r:embed="rId4"/>
          <a:srcRect/>
          <a:stretch>
            <a:fillRect/>
          </a:stretch>
        </p:blipFill>
        <p:spPr bwMode="auto">
          <a:xfrm>
            <a:off x="827584" y="2427734"/>
            <a:ext cx="3454723" cy="1733831"/>
          </a:xfrm>
          <a:prstGeom prst="rect">
            <a:avLst/>
          </a:prstGeom>
          <a:noFill/>
          <a:ln w="9525">
            <a:noFill/>
            <a:miter lim="800000"/>
            <a:headEnd/>
            <a:tailEnd/>
          </a:ln>
        </p:spPr>
      </p:pic>
      <p:cxnSp>
        <p:nvCxnSpPr>
          <p:cNvPr id="17" name="Conector de seta reta 16"/>
          <p:cNvCxnSpPr/>
          <p:nvPr/>
        </p:nvCxnSpPr>
        <p:spPr>
          <a:xfrm flipV="1">
            <a:off x="4277244" y="3278382"/>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5" name="Grupo 28"/>
          <p:cNvGrpSpPr/>
          <p:nvPr/>
        </p:nvGrpSpPr>
        <p:grpSpPr>
          <a:xfrm>
            <a:off x="6691896" y="2499742"/>
            <a:ext cx="1624520" cy="1562100"/>
            <a:chOff x="6691896" y="2499742"/>
            <a:chExt cx="1624520" cy="1562100"/>
          </a:xfrm>
        </p:grpSpPr>
        <p:cxnSp>
          <p:nvCxnSpPr>
            <p:cNvPr id="15" name="Conector de seta reta 14"/>
            <p:cNvCxnSpPr/>
            <p:nvPr/>
          </p:nvCxnSpPr>
          <p:spPr>
            <a:xfrm flipV="1">
              <a:off x="7058621" y="2859782"/>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a:srcRect/>
            <a:stretch>
              <a:fillRect/>
            </a:stretch>
          </p:blipFill>
          <p:spPr bwMode="auto">
            <a:xfrm>
              <a:off x="7249744" y="2499742"/>
              <a:ext cx="400050" cy="1562100"/>
            </a:xfrm>
            <a:prstGeom prst="rect">
              <a:avLst/>
            </a:prstGeom>
            <a:noFill/>
            <a:ln w="9525">
              <a:noFill/>
              <a:miter lim="800000"/>
              <a:headEnd/>
              <a:tailEnd/>
            </a:ln>
          </p:spPr>
        </p:pic>
        <p:cxnSp>
          <p:nvCxnSpPr>
            <p:cNvPr id="18" name="Conector de seta reta 17"/>
            <p:cNvCxnSpPr/>
            <p:nvPr/>
          </p:nvCxnSpPr>
          <p:spPr>
            <a:xfrm flipV="1">
              <a:off x="7058660" y="3291830"/>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7072108" y="3723878"/>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6732240" y="2709469"/>
              <a:ext cx="284052" cy="307777"/>
            </a:xfrm>
            <a:prstGeom prst="rect">
              <a:avLst/>
            </a:prstGeom>
          </p:spPr>
          <p:txBody>
            <a:bodyPr wrap="none">
              <a:spAutoFit/>
            </a:bodyPr>
            <a:lstStyle/>
            <a:p>
              <a:r>
                <a:rPr lang="pt-BR" dirty="0" smtClean="0"/>
                <a:t>3</a:t>
              </a:r>
              <a:endParaRPr lang="pt-BR" dirty="0"/>
            </a:p>
          </p:txBody>
        </p:sp>
        <p:sp>
          <p:nvSpPr>
            <p:cNvPr id="21" name="Retângulo 20"/>
            <p:cNvSpPr/>
            <p:nvPr/>
          </p:nvSpPr>
          <p:spPr>
            <a:xfrm>
              <a:off x="6752412" y="3141517"/>
              <a:ext cx="284052" cy="307777"/>
            </a:xfrm>
            <a:prstGeom prst="rect">
              <a:avLst/>
            </a:prstGeom>
          </p:spPr>
          <p:txBody>
            <a:bodyPr wrap="none">
              <a:spAutoFit/>
            </a:bodyPr>
            <a:lstStyle/>
            <a:p>
              <a:r>
                <a:rPr lang="pt-BR" dirty="0" smtClean="0"/>
                <a:t>2</a:t>
              </a:r>
              <a:endParaRPr lang="pt-BR" dirty="0"/>
            </a:p>
          </p:txBody>
        </p:sp>
        <p:sp>
          <p:nvSpPr>
            <p:cNvPr id="22" name="Retângulo 21"/>
            <p:cNvSpPr/>
            <p:nvPr/>
          </p:nvSpPr>
          <p:spPr>
            <a:xfrm>
              <a:off x="6691896" y="3573565"/>
              <a:ext cx="433132" cy="307777"/>
            </a:xfrm>
            <a:prstGeom prst="rect">
              <a:avLst/>
            </a:prstGeom>
          </p:spPr>
          <p:txBody>
            <a:bodyPr wrap="none">
              <a:spAutoFit/>
            </a:bodyPr>
            <a:lstStyle/>
            <a:p>
              <a:r>
                <a:rPr lang="pt-BR" dirty="0" smtClean="0"/>
                <a:t>0,4</a:t>
              </a:r>
              <a:endParaRPr lang="pt-BR" dirty="0"/>
            </a:p>
          </p:txBody>
        </p:sp>
        <p:cxnSp>
          <p:nvCxnSpPr>
            <p:cNvPr id="23" name="Conector de seta reta 22"/>
            <p:cNvCxnSpPr/>
            <p:nvPr/>
          </p:nvCxnSpPr>
          <p:spPr>
            <a:xfrm flipV="1">
              <a:off x="7668344" y="2859355"/>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flipV="1">
              <a:off x="7668383" y="3291403"/>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flipV="1">
              <a:off x="7681831" y="3723451"/>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7866152" y="2709042"/>
              <a:ext cx="433132" cy="307777"/>
            </a:xfrm>
            <a:prstGeom prst="rect">
              <a:avLst/>
            </a:prstGeom>
          </p:spPr>
          <p:txBody>
            <a:bodyPr wrap="none">
              <a:spAutoFit/>
            </a:bodyPr>
            <a:lstStyle/>
            <a:p>
              <a:r>
                <a:rPr lang="pt-BR" dirty="0" smtClean="0"/>
                <a:t>0,7</a:t>
              </a:r>
              <a:endParaRPr lang="pt-BR" dirty="0"/>
            </a:p>
          </p:txBody>
        </p:sp>
        <p:sp>
          <p:nvSpPr>
            <p:cNvPr id="27" name="Retângulo 26"/>
            <p:cNvSpPr/>
            <p:nvPr/>
          </p:nvSpPr>
          <p:spPr>
            <a:xfrm>
              <a:off x="7872876" y="3141090"/>
              <a:ext cx="433132" cy="307777"/>
            </a:xfrm>
            <a:prstGeom prst="rect">
              <a:avLst/>
            </a:prstGeom>
          </p:spPr>
          <p:txBody>
            <a:bodyPr wrap="none">
              <a:spAutoFit/>
            </a:bodyPr>
            <a:lstStyle/>
            <a:p>
              <a:r>
                <a:rPr lang="pt-BR" dirty="0" smtClean="0"/>
                <a:t>0,2</a:t>
              </a:r>
              <a:endParaRPr lang="pt-BR" dirty="0"/>
            </a:p>
          </p:txBody>
        </p:sp>
        <p:sp>
          <p:nvSpPr>
            <p:cNvPr id="28" name="Retângulo 27"/>
            <p:cNvSpPr/>
            <p:nvPr/>
          </p:nvSpPr>
          <p:spPr>
            <a:xfrm>
              <a:off x="7883284" y="3573138"/>
              <a:ext cx="433132" cy="307777"/>
            </a:xfrm>
            <a:prstGeom prst="rect">
              <a:avLst/>
            </a:prstGeom>
          </p:spPr>
          <p:txBody>
            <a:bodyPr wrap="none">
              <a:spAutoFit/>
            </a:bodyPr>
            <a:lstStyle/>
            <a:p>
              <a:r>
                <a:rPr lang="pt-BR" dirty="0" smtClean="0"/>
                <a:t>0,1</a:t>
              </a:r>
              <a:endParaRPr lang="pt-BR" dirty="0"/>
            </a:p>
          </p:txBody>
        </p:sp>
      </p:grpSp>
      <p:pic>
        <p:nvPicPr>
          <p:cNvPr id="32" name="Picture 31"/>
          <p:cNvPicPr>
            <a:picLocks noChangeAspect="1"/>
          </p:cNvPicPr>
          <p:nvPr/>
        </p:nvPicPr>
        <p:blipFill>
          <a:blip r:embed="rId5"/>
          <a:stretch>
            <a:fillRect/>
          </a:stretch>
        </p:blipFill>
        <p:spPr>
          <a:xfrm>
            <a:off x="5508104" y="81592"/>
            <a:ext cx="3462040" cy="833974"/>
          </a:xfrm>
          <a:prstGeom prst="rect">
            <a:avLst/>
          </a:prstGeom>
        </p:spPr>
      </p:pic>
      <p:sp>
        <p:nvSpPr>
          <p:cNvPr id="29" name="Espaço Reservado para Número de Slide 3"/>
          <p:cNvSpPr txBox="1">
            <a:spLocks/>
          </p:cNvSpPr>
          <p:nvPr/>
        </p:nvSpPr>
        <p:spPr>
          <a:xfrm>
            <a:off x="0" y="954167"/>
            <a:ext cx="533400" cy="183357"/>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 sz="7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softmax</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14</a:t>
            </a:fld>
            <a:endParaRPr lang="en"/>
          </a:p>
        </p:txBody>
      </p:sp>
      <p:sp>
        <p:nvSpPr>
          <p:cNvPr id="3" name="Espaço Reservado para Texto 2"/>
          <p:cNvSpPr>
            <a:spLocks noGrp="1"/>
          </p:cNvSpPr>
          <p:nvPr>
            <p:ph sz="quarter" idx="1"/>
          </p:nvPr>
        </p:nvSpPr>
        <p:spPr/>
        <p:txBody>
          <a:bodyPr/>
          <a:lstStyle/>
          <a:p>
            <a:r>
              <a:rPr lang="en" dirty="0" smtClean="0"/>
              <a:t>Maps the NN outputs to a </a:t>
            </a:r>
            <a:r>
              <a:rPr lang="en" dirty="0" smtClean="0">
                <a:solidFill>
                  <a:srgbClr val="FF0000"/>
                </a:solidFill>
              </a:rPr>
              <a:t>probability distribution</a:t>
            </a:r>
            <a:r>
              <a:rPr lang="en" dirty="0" smtClean="0"/>
              <a:t>. </a:t>
            </a:r>
            <a:endParaRPr lang="en" dirty="0"/>
          </a:p>
        </p:txBody>
      </p:sp>
      <p:pic>
        <p:nvPicPr>
          <p:cNvPr id="5" name="Shape 187"/>
          <p:cNvPicPr preferRelativeResize="0"/>
          <p:nvPr/>
        </p:nvPicPr>
        <p:blipFill>
          <a:blip r:embed="rId3">
            <a:alphaModFix/>
          </a:blip>
          <a:stretch>
            <a:fillRect/>
          </a:stretch>
        </p:blipFill>
        <p:spPr>
          <a:xfrm>
            <a:off x="683568" y="2139702"/>
            <a:ext cx="4334250" cy="1817875"/>
          </a:xfrm>
          <a:prstGeom prst="rect">
            <a:avLst/>
          </a:prstGeom>
          <a:noFill/>
          <a:ln>
            <a:noFill/>
          </a:ln>
        </p:spPr>
      </p:pic>
      <p:pic>
        <p:nvPicPr>
          <p:cNvPr id="6" name="Shape 188"/>
          <p:cNvPicPr preferRelativeResize="0"/>
          <p:nvPr/>
        </p:nvPicPr>
        <p:blipFill>
          <a:blip r:embed="rId4">
            <a:alphaModFix/>
          </a:blip>
          <a:stretch>
            <a:fillRect/>
          </a:stretch>
        </p:blipFill>
        <p:spPr>
          <a:xfrm>
            <a:off x="5244980" y="2139702"/>
            <a:ext cx="3245624" cy="874975"/>
          </a:xfrm>
          <a:prstGeom prst="rect">
            <a:avLst/>
          </a:prstGeom>
          <a:noFill/>
          <a:ln>
            <a:noFill/>
          </a:ln>
        </p:spPr>
      </p:pic>
      <p:pic>
        <p:nvPicPr>
          <p:cNvPr id="7" name="Shape 189"/>
          <p:cNvPicPr preferRelativeResize="0"/>
          <p:nvPr/>
        </p:nvPicPr>
        <p:blipFill>
          <a:blip r:embed="rId5">
            <a:alphaModFix/>
          </a:blip>
          <a:stretch>
            <a:fillRect/>
          </a:stretch>
        </p:blipFill>
        <p:spPr>
          <a:xfrm>
            <a:off x="5206718" y="3258127"/>
            <a:ext cx="3322149" cy="959549"/>
          </a:xfrm>
          <a:prstGeom prst="rect">
            <a:avLst/>
          </a:prstGeom>
          <a:noFill/>
          <a:ln>
            <a:noFill/>
          </a:ln>
        </p:spPr>
      </p:pic>
      <p:sp>
        <p:nvSpPr>
          <p:cNvPr id="8" name="Retângulo 7"/>
          <p:cNvSpPr/>
          <p:nvPr/>
        </p:nvSpPr>
        <p:spPr>
          <a:xfrm>
            <a:off x="35496" y="4876006"/>
            <a:ext cx="4572000" cy="215444"/>
          </a:xfrm>
          <a:prstGeom prst="rect">
            <a:avLst/>
          </a:prstGeom>
        </p:spPr>
        <p:txBody>
          <a:bodyPr>
            <a:spAutoFit/>
          </a:bodyPr>
          <a:lstStyle/>
          <a:p>
            <a:r>
              <a:rPr lang="pt-BR" sz="800" dirty="0" smtClean="0"/>
              <a:t>Fonte: https://www.tensorflow.org/versions/r0.9/tutorials/mnist/beginners/index.html</a:t>
            </a:r>
            <a:endParaRPr lang="pt-BR" sz="800" dirty="0"/>
          </a:p>
        </p:txBody>
      </p:sp>
      <p:pic>
        <p:nvPicPr>
          <p:cNvPr id="11" name="Picture 10"/>
          <p:cNvPicPr>
            <a:picLocks noChangeAspect="1"/>
          </p:cNvPicPr>
          <p:nvPr/>
        </p:nvPicPr>
        <p:blipFill>
          <a:blip r:embed="rId6"/>
          <a:stretch>
            <a:fillRect/>
          </a:stretch>
        </p:blipFill>
        <p:spPr>
          <a:xfrm>
            <a:off x="5508104" y="81592"/>
            <a:ext cx="3462040" cy="833974"/>
          </a:xfrm>
          <a:prstGeom prst="rect">
            <a:avLst/>
          </a:prstGeom>
        </p:spPr>
      </p:pic>
      <p:sp>
        <p:nvSpPr>
          <p:cNvPr id="10" name="Espaço Reservado para Número de Slide 3"/>
          <p:cNvSpPr txBox="1">
            <a:spLocks/>
          </p:cNvSpPr>
          <p:nvPr/>
        </p:nvSpPr>
        <p:spPr>
          <a:xfrm>
            <a:off x="0" y="954167"/>
            <a:ext cx="533400" cy="183357"/>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 sz="7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Artificial Neural Net</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15</a:t>
            </a:fld>
            <a:endParaRPr lang="en"/>
          </a:p>
        </p:txBody>
      </p:sp>
      <p:sp>
        <p:nvSpPr>
          <p:cNvPr id="3" name="Espaço Reservado para Texto 2"/>
          <p:cNvSpPr>
            <a:spLocks noGrp="1"/>
          </p:cNvSpPr>
          <p:nvPr>
            <p:ph sz="quarter" idx="1"/>
          </p:nvPr>
        </p:nvSpPr>
        <p:spPr/>
        <p:txBody>
          <a:bodyPr/>
          <a:lstStyle/>
          <a:p>
            <a:r>
              <a:rPr lang="en-US" dirty="0"/>
              <a:t>It is possible to architect arbitrarily complex networks using the artificial neuron as the basic component.</a:t>
            </a:r>
            <a:endParaRPr lang="pt-BR" dirty="0"/>
          </a:p>
        </p:txBody>
      </p:sp>
      <p:pic>
        <p:nvPicPr>
          <p:cNvPr id="5" name="Picture 4"/>
          <p:cNvPicPr>
            <a:picLocks noChangeAspect="1" noChangeArrowheads="1"/>
          </p:cNvPicPr>
          <p:nvPr/>
        </p:nvPicPr>
        <p:blipFill>
          <a:blip r:embed="rId2"/>
          <a:srcRect/>
          <a:stretch>
            <a:fillRect/>
          </a:stretch>
        </p:blipFill>
        <p:spPr bwMode="auto">
          <a:xfrm>
            <a:off x="1259632" y="2804097"/>
            <a:ext cx="2834829" cy="2287933"/>
          </a:xfrm>
          <a:prstGeom prst="rect">
            <a:avLst/>
          </a:prstGeom>
          <a:noFill/>
          <a:ln w="9525">
            <a:noFill/>
            <a:miter lim="800000"/>
            <a:headEnd/>
            <a:tailEnd/>
          </a:ln>
        </p:spPr>
      </p:pic>
      <p:pic>
        <p:nvPicPr>
          <p:cNvPr id="134148" name="Picture 4" descr="Image result for lego pieces"/>
          <p:cNvPicPr>
            <a:picLocks noChangeAspect="1" noChangeArrowheads="1"/>
          </p:cNvPicPr>
          <p:nvPr/>
        </p:nvPicPr>
        <p:blipFill>
          <a:blip r:embed="rId3"/>
          <a:srcRect/>
          <a:stretch>
            <a:fillRect/>
          </a:stretch>
        </p:blipFill>
        <p:spPr bwMode="auto">
          <a:xfrm>
            <a:off x="5148064" y="2876105"/>
            <a:ext cx="3131369" cy="20882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Artificial Neural Net</a:t>
            </a:r>
          </a:p>
        </p:txBody>
      </p:sp>
      <p:sp>
        <p:nvSpPr>
          <p:cNvPr id="5" name="Espaço Reservado para Número de Slide 4"/>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16</a:t>
            </a:fld>
            <a:endParaRPr lang="en"/>
          </a:p>
        </p:txBody>
      </p:sp>
      <p:sp>
        <p:nvSpPr>
          <p:cNvPr id="7" name="Espaço Reservado para Conteúdo 6"/>
          <p:cNvSpPr>
            <a:spLocks noGrp="1"/>
          </p:cNvSpPr>
          <p:nvPr>
            <p:ph sz="quarter" idx="1"/>
          </p:nvPr>
        </p:nvSpPr>
        <p:spPr/>
        <p:txBody>
          <a:bodyPr/>
          <a:lstStyle/>
          <a:p>
            <a:endParaRPr lang="en"/>
          </a:p>
        </p:txBody>
      </p:sp>
      <p:pic>
        <p:nvPicPr>
          <p:cNvPr id="41986" name="Picture 2"/>
          <p:cNvPicPr>
            <a:picLocks noChangeAspect="1" noChangeArrowheads="1"/>
          </p:cNvPicPr>
          <p:nvPr/>
        </p:nvPicPr>
        <p:blipFill>
          <a:blip r:embed="rId3"/>
          <a:srcRect/>
          <a:stretch>
            <a:fillRect/>
          </a:stretch>
        </p:blipFill>
        <p:spPr bwMode="auto">
          <a:xfrm>
            <a:off x="973261" y="1190972"/>
            <a:ext cx="7271147" cy="3649190"/>
          </a:xfrm>
          <a:prstGeom prst="rect">
            <a:avLst/>
          </a:prstGeom>
          <a:noFill/>
          <a:ln w="9525">
            <a:noFill/>
            <a:miter lim="800000"/>
            <a:headEnd/>
            <a:tailEnd/>
          </a:ln>
        </p:spPr>
      </p:pic>
      <p:sp>
        <p:nvSpPr>
          <p:cNvPr id="4" name="Rectangle 3"/>
          <p:cNvSpPr/>
          <p:nvPr/>
        </p:nvSpPr>
        <p:spPr>
          <a:xfrm>
            <a:off x="3502681" y="4784253"/>
            <a:ext cx="1861407" cy="246221"/>
          </a:xfrm>
          <a:prstGeom prst="rect">
            <a:avLst/>
          </a:prstGeom>
        </p:spPr>
        <p:txBody>
          <a:bodyPr wrap="none">
            <a:spAutoFit/>
          </a:bodyPr>
          <a:lstStyle/>
          <a:p>
            <a:r>
              <a:rPr lang="en-US" sz="1000" i="1"/>
              <a:t>Feedforward Neural Network</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Kinds of layers</a:t>
            </a:r>
            <a:endParaRPr lang="en"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17</a:t>
            </a:fld>
            <a:endParaRPr lang="en"/>
          </a:p>
        </p:txBody>
      </p:sp>
      <p:sp>
        <p:nvSpPr>
          <p:cNvPr id="3" name="Espaço Reservado para Texto 2"/>
          <p:cNvSpPr>
            <a:spLocks noGrp="1"/>
          </p:cNvSpPr>
          <p:nvPr>
            <p:ph sz="quarter" idx="1"/>
          </p:nvPr>
        </p:nvSpPr>
        <p:spPr/>
        <p:txBody>
          <a:bodyPr/>
          <a:lstStyle/>
          <a:p>
            <a:r>
              <a:rPr lang="en-US" dirty="0"/>
              <a:t>In an ANN:</a:t>
            </a:r>
          </a:p>
          <a:p>
            <a:pPr lvl="1"/>
            <a:r>
              <a:rPr lang="en-US" dirty="0">
                <a:solidFill>
                  <a:srgbClr val="FF0000"/>
                </a:solidFill>
              </a:rPr>
              <a:t>input layer</a:t>
            </a:r>
            <a:r>
              <a:rPr lang="en-US" dirty="0"/>
              <a:t> are the input patterns (features);</a:t>
            </a:r>
          </a:p>
          <a:p>
            <a:pPr lvl="1"/>
            <a:r>
              <a:rPr lang="en-US" dirty="0">
                <a:solidFill>
                  <a:srgbClr val="FF0000"/>
                </a:solidFill>
              </a:rPr>
              <a:t>output layer</a:t>
            </a:r>
            <a:r>
              <a:rPr lang="en-US" dirty="0"/>
              <a:t> is result of the computation performed;</a:t>
            </a:r>
          </a:p>
          <a:p>
            <a:pPr lvl="1"/>
            <a:r>
              <a:rPr lang="en-US" dirty="0"/>
              <a:t>other layers are called </a:t>
            </a:r>
            <a:r>
              <a:rPr lang="en-US" dirty="0">
                <a:solidFill>
                  <a:srgbClr val="FF0000"/>
                </a:solidFill>
              </a:rPr>
              <a:t>hidden layers</a:t>
            </a:r>
            <a:r>
              <a:rPr lang="en-US" dirty="0"/>
              <a:t>.</a:t>
            </a:r>
          </a:p>
          <a:p>
            <a:r>
              <a:rPr lang="en-US" dirty="0"/>
              <a:t>Amount of layers and amount of units (neurons) per layer are part of the ANN architecture.</a:t>
            </a:r>
            <a:endParaRPr lang="e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Kinds of layers - example</a:t>
            </a:r>
          </a:p>
        </p:txBody>
      </p:sp>
      <p:sp>
        <p:nvSpPr>
          <p:cNvPr id="4" name="Espaço Reservado para Conteúdo 3"/>
          <p:cNvSpPr>
            <a:spLocks noGrp="1"/>
          </p:cNvSpPr>
          <p:nvPr>
            <p:ph sz="quarter" idx="1"/>
          </p:nvPr>
        </p:nvSpPr>
        <p:spPr/>
        <p:txBody>
          <a:bodyPr/>
          <a:lstStyle/>
          <a:p>
            <a:endParaRPr lang="en"/>
          </a:p>
        </p:txBody>
      </p:sp>
      <p:pic>
        <p:nvPicPr>
          <p:cNvPr id="1026" name="Picture 2"/>
          <p:cNvPicPr>
            <a:picLocks noChangeAspect="1" noChangeArrowheads="1"/>
          </p:cNvPicPr>
          <p:nvPr/>
        </p:nvPicPr>
        <p:blipFill>
          <a:blip r:embed="rId2"/>
          <a:srcRect/>
          <a:stretch>
            <a:fillRect/>
          </a:stretch>
        </p:blipFill>
        <p:spPr bwMode="auto">
          <a:xfrm>
            <a:off x="1600200" y="1640185"/>
            <a:ext cx="5943600" cy="2371725"/>
          </a:xfrm>
          <a:prstGeom prst="rect">
            <a:avLst/>
          </a:prstGeom>
          <a:noFill/>
          <a:ln w="9525">
            <a:noFill/>
            <a:miter lim="800000"/>
            <a:headEnd/>
            <a:tailEnd/>
          </a:ln>
        </p:spPr>
      </p:pic>
      <p:sp>
        <p:nvSpPr>
          <p:cNvPr id="6" name="Espaço Reservado para Número de Slide 4"/>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18</a:t>
            </a:fld>
            <a:endParaRPr lang="e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 dirty="0"/>
              <a:t>Kinds of ANNs</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19</a:t>
            </a:fld>
            <a:endParaRPr lang="en"/>
          </a:p>
        </p:txBody>
      </p:sp>
      <p:sp>
        <p:nvSpPr>
          <p:cNvPr id="6" name="Espaço Reservado para Conteúdo 5"/>
          <p:cNvSpPr>
            <a:spLocks noGrp="1"/>
          </p:cNvSpPr>
          <p:nvPr>
            <p:ph sz="quarter" idx="1"/>
          </p:nvPr>
        </p:nvSpPr>
        <p:spPr/>
        <p:txBody>
          <a:bodyPr/>
          <a:lstStyle/>
          <a:p>
            <a:r>
              <a:rPr lang="en" dirty="0"/>
              <a:t>Fully connected x not fully connected</a:t>
            </a:r>
          </a:p>
          <a:p>
            <a:r>
              <a:rPr lang="pt-BR" dirty="0"/>
              <a:t>R</a:t>
            </a:r>
            <a:r>
              <a:rPr lang="en" dirty="0"/>
              <a:t>ecurrent x feed forward</a:t>
            </a:r>
          </a:p>
        </p:txBody>
      </p:sp>
      <p:pic>
        <p:nvPicPr>
          <p:cNvPr id="2052" name="Picture 4" descr="Image result for fully connected neural network"/>
          <p:cNvPicPr>
            <a:picLocks noChangeAspect="1" noChangeArrowheads="1"/>
          </p:cNvPicPr>
          <p:nvPr/>
        </p:nvPicPr>
        <p:blipFill>
          <a:blip r:embed="rId2"/>
          <a:srcRect/>
          <a:stretch>
            <a:fillRect/>
          </a:stretch>
        </p:blipFill>
        <p:spPr bwMode="auto">
          <a:xfrm>
            <a:off x="1043608" y="2859782"/>
            <a:ext cx="3342531" cy="1702151"/>
          </a:xfrm>
          <a:prstGeom prst="rect">
            <a:avLst/>
          </a:prstGeom>
          <a:noFill/>
        </p:spPr>
      </p:pic>
      <p:pic>
        <p:nvPicPr>
          <p:cNvPr id="2054" name="Picture 6" descr="Image result for recurrent neural network"/>
          <p:cNvPicPr>
            <a:picLocks noChangeAspect="1" noChangeArrowheads="1"/>
          </p:cNvPicPr>
          <p:nvPr/>
        </p:nvPicPr>
        <p:blipFill>
          <a:blip r:embed="rId3"/>
          <a:srcRect/>
          <a:stretch>
            <a:fillRect/>
          </a:stretch>
        </p:blipFill>
        <p:spPr bwMode="auto">
          <a:xfrm>
            <a:off x="5076056" y="3075806"/>
            <a:ext cx="3274765" cy="133541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
              <a:t>Summary</a:t>
            </a:r>
          </a:p>
        </p:txBody>
      </p:sp>
      <p:sp>
        <p:nvSpPr>
          <p:cNvPr id="6" name="Espaço Reservado para Conteúdo 5"/>
          <p:cNvSpPr>
            <a:spLocks noGrp="1"/>
          </p:cNvSpPr>
          <p:nvPr>
            <p:ph sz="quarter" idx="1"/>
          </p:nvPr>
        </p:nvSpPr>
        <p:spPr/>
        <p:txBody>
          <a:bodyPr/>
          <a:lstStyle/>
          <a:p>
            <a:r>
              <a:rPr lang="en-US" dirty="0" smtClean="0"/>
              <a:t>Neural Nets (quick overview)</a:t>
            </a:r>
            <a:endParaRPr lang="en-US" dirty="0"/>
          </a:p>
          <a:p>
            <a:r>
              <a:rPr lang="en-US" dirty="0" smtClean="0"/>
              <a:t>Word2vec</a:t>
            </a:r>
          </a:p>
          <a:p>
            <a:pPr lvl="1"/>
            <a:r>
              <a:rPr lang="en-US" dirty="0" smtClean="0"/>
              <a:t>Language models</a:t>
            </a:r>
          </a:p>
          <a:p>
            <a:pPr lvl="1"/>
            <a:r>
              <a:rPr lang="en-US" dirty="0" smtClean="0"/>
              <a:t>Skip-gram</a:t>
            </a:r>
            <a:endParaRPr lang="en-US" dirty="0"/>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a:t>
            </a:fld>
            <a:endParaRPr lang="en"/>
          </a:p>
        </p:txBody>
      </p:sp>
    </p:spTree>
    <p:extLst>
      <p:ext uri="{BB962C8B-B14F-4D97-AF65-F5344CB8AC3E}">
        <p14:creationId xmlns:p14="http://schemas.microsoft.com/office/powerpoint/2010/main" xmlns="" val="427883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ANNs - notation</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20</a:t>
            </a:fld>
            <a:endParaRPr lang="en"/>
          </a:p>
        </p:txBody>
      </p:sp>
      <p:sp>
        <p:nvSpPr>
          <p:cNvPr id="3" name="Espaço Reservado para Texto 2"/>
          <p:cNvSpPr>
            <a:spLocks noGrp="1"/>
          </p:cNvSpPr>
          <p:nvPr>
            <p:ph sz="quarter" idx="1"/>
          </p:nvPr>
        </p:nvSpPr>
        <p:spPr/>
        <p:txBody>
          <a:bodyPr/>
          <a:lstStyle/>
          <a:p>
            <a:r>
              <a:rPr lang="en-US"/>
              <a:t>Pre-activation:</a:t>
            </a:r>
          </a:p>
          <a:p>
            <a:endParaRPr lang="en-US"/>
          </a:p>
          <a:p>
            <a:endParaRPr lang="en-US"/>
          </a:p>
          <a:p>
            <a:r>
              <a:rPr lang="en-US"/>
              <a:t>Activation:</a:t>
            </a:r>
          </a:p>
        </p:txBody>
      </p:sp>
      <p:pic>
        <p:nvPicPr>
          <p:cNvPr id="145410" name="Picture 2"/>
          <p:cNvPicPr>
            <a:picLocks noChangeAspect="1" noChangeArrowheads="1"/>
          </p:cNvPicPr>
          <p:nvPr/>
        </p:nvPicPr>
        <p:blipFill>
          <a:blip r:embed="rId2"/>
          <a:srcRect/>
          <a:stretch>
            <a:fillRect/>
          </a:stretch>
        </p:blipFill>
        <p:spPr bwMode="auto">
          <a:xfrm>
            <a:off x="1187624" y="1760984"/>
            <a:ext cx="6381750" cy="6667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1115616" y="3499331"/>
            <a:ext cx="6483077" cy="656595"/>
          </a:xfrm>
          <a:prstGeom prst="rect">
            <a:avLst/>
          </a:prstGeom>
          <a:solidFill>
            <a:srgbClr val="FFFF00">
              <a:alpha val="44000"/>
            </a:srgbClr>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ANNs – notation - example</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21</a:t>
            </a:fld>
            <a:endParaRPr lang="en"/>
          </a:p>
        </p:txBody>
      </p:sp>
      <p:sp>
        <p:nvSpPr>
          <p:cNvPr id="3" name="Espaço Reservado para Texto 2"/>
          <p:cNvSpPr>
            <a:spLocks noGrp="1"/>
          </p:cNvSpPr>
          <p:nvPr>
            <p:ph sz="quarter" idx="1"/>
          </p:nvPr>
        </p:nvSpPr>
        <p:spPr/>
        <p:txBody>
          <a:bodyPr/>
          <a:lstStyle/>
          <a:p>
            <a:r>
              <a:rPr lang="en-US" dirty="0"/>
              <a:t>e.g., in a two-layer ANN:</a:t>
            </a:r>
            <a:endParaRPr lang="pt-BR" dirty="0"/>
          </a:p>
        </p:txBody>
      </p:sp>
      <p:pic>
        <p:nvPicPr>
          <p:cNvPr id="6"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3"/>
          <a:srcRect/>
          <a:stretch>
            <a:fillRect/>
          </a:stretch>
        </p:blipFill>
        <p:spPr bwMode="auto">
          <a:xfrm>
            <a:off x="467544" y="1995686"/>
            <a:ext cx="3840427" cy="2880320"/>
          </a:xfrm>
          <a:prstGeom prst="rect">
            <a:avLst/>
          </a:prstGeom>
          <a:noFill/>
        </p:spPr>
      </p:pic>
      <p:sp>
        <p:nvSpPr>
          <p:cNvPr id="8" name="Retângulo 7"/>
          <p:cNvSpPr/>
          <p:nvPr/>
        </p:nvSpPr>
        <p:spPr>
          <a:xfrm>
            <a:off x="5508104" y="1923678"/>
            <a:ext cx="2736304" cy="307777"/>
          </a:xfrm>
          <a:prstGeom prst="rect">
            <a:avLst/>
          </a:prstGeom>
        </p:spPr>
        <p:txBody>
          <a:bodyPr wrap="square">
            <a:spAutoFit/>
          </a:bodyPr>
          <a:lstStyle/>
          <a:p>
            <a:pPr algn="ctr"/>
            <a:r>
              <a:rPr lang="en-US" dirty="0">
                <a:solidFill>
                  <a:srgbClr val="FF0000"/>
                </a:solidFill>
              </a:rPr>
              <a:t>Computations in the first layer:</a:t>
            </a:r>
            <a:endParaRPr lang="en-US" kern="1200" dirty="0">
              <a:solidFill>
                <a:srgbClr val="FF0000"/>
              </a:solidFill>
            </a:endParaRPr>
          </a:p>
        </p:txBody>
      </p:sp>
      <p:pic>
        <p:nvPicPr>
          <p:cNvPr id="130053" name="Picture 5"/>
          <p:cNvPicPr>
            <a:picLocks noChangeAspect="1" noChangeArrowheads="1"/>
          </p:cNvPicPr>
          <p:nvPr/>
        </p:nvPicPr>
        <p:blipFill>
          <a:blip r:embed="rId4"/>
          <a:srcRect/>
          <a:stretch>
            <a:fillRect/>
          </a:stretch>
        </p:blipFill>
        <p:spPr bwMode="auto">
          <a:xfrm>
            <a:off x="5004048" y="2499742"/>
            <a:ext cx="3990975" cy="186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4000"/>
              <a:t>Rectified linear units, ReLU</a:t>
            </a:r>
          </a:p>
        </p:txBody>
      </p:sp>
      <p:sp>
        <p:nvSpPr>
          <p:cNvPr id="12" name="Espaço Reservado para Conteúdo 3"/>
          <p:cNvSpPr>
            <a:spLocks noGrp="1"/>
          </p:cNvSpPr>
          <p:nvPr>
            <p:ph sz="quarter" idx="1"/>
          </p:nvPr>
        </p:nvSpPr>
        <p:spPr>
          <a:xfrm>
            <a:off x="612648" y="1200150"/>
            <a:ext cx="4607424" cy="3371850"/>
          </a:xfrm>
        </p:spPr>
        <p:txBody>
          <a:bodyPr>
            <a:normAutofit/>
          </a:bodyPr>
          <a:lstStyle/>
          <a:p>
            <a:r>
              <a:rPr lang="en-US" dirty="0" err="1"/>
              <a:t>Convnet</a:t>
            </a:r>
            <a:r>
              <a:rPr lang="en-US" dirty="0"/>
              <a:t> of 4 layers with </a:t>
            </a:r>
            <a:r>
              <a:rPr lang="en-US" dirty="0" err="1"/>
              <a:t>ReLUs</a:t>
            </a:r>
            <a:r>
              <a:rPr lang="en-US" dirty="0"/>
              <a:t>.</a:t>
            </a:r>
          </a:p>
          <a:p>
            <a:pPr lvl="1"/>
            <a:r>
              <a:rPr lang="en-US" dirty="0"/>
              <a:t>CIFAR-10 (60K, 32x32 </a:t>
            </a:r>
            <a:r>
              <a:rPr lang="en-US" dirty="0" err="1"/>
              <a:t>imgs</a:t>
            </a:r>
            <a:r>
              <a:rPr lang="en-US" dirty="0"/>
              <a:t>)</a:t>
            </a:r>
          </a:p>
          <a:p>
            <a:pPr lvl="1"/>
            <a:r>
              <a:rPr lang="en-US" dirty="0"/>
              <a:t>It reaches the same error level 6 times faster than </a:t>
            </a:r>
            <a:r>
              <a:rPr lang="en-US" dirty="0" err="1"/>
              <a:t>tanh</a:t>
            </a:r>
            <a:r>
              <a:rPr lang="en-US" dirty="0"/>
              <a:t>.</a:t>
            </a:r>
            <a:endParaRPr lang="pt-BR" dirty="0"/>
          </a:p>
        </p:txBody>
      </p:sp>
      <p:pic>
        <p:nvPicPr>
          <p:cNvPr id="11" name="Picture 10" descr="Captura de Tela 2016-10-04 às 08.00.48.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92080" y="1419622"/>
            <a:ext cx="3700636" cy="2990795"/>
          </a:xfrm>
          <a:prstGeom prst="rect">
            <a:avLst/>
          </a:prstGeom>
        </p:spPr>
      </p:pic>
      <p:sp>
        <p:nvSpPr>
          <p:cNvPr id="15" name="Rectangle 14"/>
          <p:cNvSpPr/>
          <p:nvPr/>
        </p:nvSpPr>
        <p:spPr>
          <a:xfrm>
            <a:off x="35496" y="4784253"/>
            <a:ext cx="6750496" cy="261610"/>
          </a:xfrm>
          <a:prstGeom prst="rect">
            <a:avLst/>
          </a:prstGeom>
        </p:spPr>
        <p:txBody>
          <a:bodyPr wrap="square">
            <a:spAutoFit/>
          </a:bodyPr>
          <a:lstStyle/>
          <a:p>
            <a:r>
              <a:rPr lang="en-US" sz="1050" dirty="0" err="1"/>
              <a:t>ImageNet</a:t>
            </a:r>
            <a:r>
              <a:rPr lang="en-US" sz="1050" dirty="0"/>
              <a:t> Classification with Deep Convolutional Neural Networks, 2012.</a:t>
            </a:r>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22</a:t>
            </a:fld>
            <a:endParaRPr lang="en"/>
          </a:p>
        </p:txBody>
      </p:sp>
    </p:spTree>
    <p:extLst>
      <p:ext uri="{BB962C8B-B14F-4D97-AF65-F5344CB8AC3E}">
        <p14:creationId xmlns:p14="http://schemas.microsoft.com/office/powerpoint/2010/main" xmlns="" val="410022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US" sz="3200" dirty="0" smtClean="0"/>
              <a:t>Neural Nets - </a:t>
            </a:r>
            <a:r>
              <a:rPr lang="en" sz="3200" dirty="0" smtClean="0"/>
              <a:t>Evaluation</a:t>
            </a:r>
            <a:endParaRPr lang="en"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23</a:t>
            </a:fld>
            <a:endParaRPr lang="en" sz="1000">
              <a:solidFill>
                <a:schemeClr val="dk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Cost function</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24</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sz="2800" dirty="0"/>
              <a:t>The </a:t>
            </a:r>
            <a:r>
              <a:rPr lang="en-US" sz="2800" dirty="0">
                <a:solidFill>
                  <a:srgbClr val="FF0000"/>
                </a:solidFill>
              </a:rPr>
              <a:t>error signal</a:t>
            </a:r>
            <a:r>
              <a:rPr lang="en-US" sz="2800" dirty="0"/>
              <a:t> is the difference between y</a:t>
            </a:r>
            <a:r>
              <a:rPr lang="en-US" sz="2800" baseline="30000" dirty="0"/>
              <a:t>(</a:t>
            </a:r>
            <a:r>
              <a:rPr lang="en-US" sz="2800" baseline="30000" dirty="0" err="1"/>
              <a:t>i</a:t>
            </a:r>
            <a:r>
              <a:rPr lang="en-US" sz="2800" baseline="30000" dirty="0"/>
              <a:t>)</a:t>
            </a:r>
            <a:r>
              <a:rPr lang="en-US" sz="2800" dirty="0"/>
              <a:t> and output produced for </a:t>
            </a:r>
            <a:r>
              <a:rPr lang="en-US" sz="2800" dirty="0" smtClean="0"/>
              <a:t>x</a:t>
            </a:r>
            <a:r>
              <a:rPr lang="en-US" sz="2800" baseline="30000" dirty="0" smtClean="0"/>
              <a:t>(</a:t>
            </a:r>
            <a:r>
              <a:rPr lang="en-US" sz="2800" baseline="30000" dirty="0" err="1" smtClean="0"/>
              <a:t>i</a:t>
            </a:r>
            <a:r>
              <a:rPr lang="en-US" sz="2800" baseline="30000" dirty="0" smtClean="0"/>
              <a:t>)</a:t>
            </a:r>
            <a:r>
              <a:rPr lang="en-US" sz="2800" dirty="0" smtClean="0"/>
              <a:t>.</a:t>
            </a:r>
          </a:p>
          <a:p>
            <a:pPr lvl="1"/>
            <a:r>
              <a:rPr lang="en-US" sz="2500" dirty="0" smtClean="0"/>
              <a:t>measures </a:t>
            </a:r>
            <a:r>
              <a:rPr lang="en-US" sz="2500" dirty="0"/>
              <a:t>the difference between the </a:t>
            </a:r>
            <a:r>
              <a:rPr lang="en-US" sz="2500" u="sng" dirty="0"/>
              <a:t>network predictions</a:t>
            </a:r>
            <a:r>
              <a:rPr lang="en-US" sz="2500" dirty="0"/>
              <a:t> and the </a:t>
            </a:r>
            <a:r>
              <a:rPr lang="en-US" sz="2500" u="sng" dirty="0"/>
              <a:t>desired values</a:t>
            </a:r>
            <a:r>
              <a:rPr lang="en-US" sz="2500" dirty="0"/>
              <a:t>.</a:t>
            </a:r>
          </a:p>
          <a:p>
            <a:r>
              <a:rPr lang="en" sz="2800" dirty="0"/>
              <a:t>A </a:t>
            </a:r>
            <a:r>
              <a:rPr lang="en" sz="2800" dirty="0">
                <a:solidFill>
                  <a:srgbClr val="FF0000"/>
                </a:solidFill>
              </a:rPr>
              <a:t>cost function</a:t>
            </a:r>
            <a:r>
              <a:rPr lang="en" sz="2800" dirty="0"/>
              <a:t> must provide a way to measure the error signal for a set o training examples.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a:t>Cost function J(W,b)</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25</a:t>
            </a:fld>
            <a:endParaRPr lang="en"/>
          </a:p>
        </p:txBody>
      </p:sp>
      <p:sp>
        <p:nvSpPr>
          <p:cNvPr id="3" name="Espaço Reservado para Texto 2"/>
          <p:cNvSpPr>
            <a:spLocks noGrp="1"/>
          </p:cNvSpPr>
          <p:nvPr>
            <p:ph sz="quarter" idx="1"/>
          </p:nvPr>
        </p:nvSpPr>
        <p:spPr/>
        <p:txBody>
          <a:bodyPr/>
          <a:lstStyle/>
          <a:p>
            <a:r>
              <a:rPr lang="en-US" dirty="0"/>
              <a:t>Cost function: error </a:t>
            </a:r>
            <a:r>
              <a:rPr lang="en-US" dirty="0" smtClean="0"/>
              <a:t>of the </a:t>
            </a:r>
            <a:r>
              <a:rPr lang="en-US" dirty="0"/>
              <a:t>network considering all the examples.</a:t>
            </a:r>
          </a:p>
          <a:p>
            <a:pPr lvl="1"/>
            <a:r>
              <a:rPr lang="en-US" dirty="0"/>
              <a:t>function of the set of all weights and bias of the network.</a:t>
            </a:r>
            <a:endParaRPr lang="pt-BR" dirty="0"/>
          </a:p>
        </p:txBody>
      </p:sp>
      <p:pic>
        <p:nvPicPr>
          <p:cNvPr id="22530" name="Picture 2"/>
          <p:cNvPicPr>
            <a:picLocks noChangeAspect="1" noChangeArrowheads="1"/>
          </p:cNvPicPr>
          <p:nvPr/>
        </p:nvPicPr>
        <p:blipFill>
          <a:blip r:embed="rId3"/>
          <a:srcRect/>
          <a:stretch>
            <a:fillRect/>
          </a:stretch>
        </p:blipFill>
        <p:spPr bwMode="auto">
          <a:xfrm>
            <a:off x="1565101" y="3330674"/>
            <a:ext cx="6391275" cy="1257300"/>
          </a:xfrm>
          <a:prstGeom prst="rect">
            <a:avLst/>
          </a:prstGeom>
          <a:ln>
            <a:headEnd/>
            <a:tailEnd/>
          </a:ln>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 dirty="0"/>
              <a:t>Some </a:t>
            </a:r>
            <a:r>
              <a:rPr lang="en" dirty="0" smtClean="0"/>
              <a:t>(unregularized) cost </a:t>
            </a:r>
            <a:r>
              <a:rPr lang="en" dirty="0"/>
              <a:t>functions</a:t>
            </a:r>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26</a:t>
            </a:fld>
            <a:endParaRPr lang="en" sz="1000">
              <a:solidFill>
                <a:schemeClr val="dk2"/>
              </a:solidFill>
            </a:endParaRPr>
          </a:p>
        </p:txBody>
      </p:sp>
      <p:sp>
        <p:nvSpPr>
          <p:cNvPr id="13" name="Retângulo 12"/>
          <p:cNvSpPr/>
          <p:nvPr/>
        </p:nvSpPr>
        <p:spPr>
          <a:xfrm>
            <a:off x="6300192" y="3045609"/>
            <a:ext cx="1285929" cy="246221"/>
          </a:xfrm>
          <a:prstGeom prst="rect">
            <a:avLst/>
          </a:prstGeom>
        </p:spPr>
        <p:txBody>
          <a:bodyPr wrap="none">
            <a:spAutoFit/>
          </a:bodyPr>
          <a:lstStyle/>
          <a:p>
            <a:r>
              <a:rPr lang="pt-BR" sz="1000" dirty="0" smtClean="0"/>
              <a:t>C</a:t>
            </a:r>
            <a:r>
              <a:rPr lang="en" sz="1000" dirty="0" smtClean="0"/>
              <a:t>ross entropy error</a:t>
            </a:r>
            <a:endParaRPr lang="en" sz="1000" dirty="0"/>
          </a:p>
        </p:txBody>
      </p:sp>
      <p:sp>
        <p:nvSpPr>
          <p:cNvPr id="14" name="Retângulo 13"/>
          <p:cNvSpPr/>
          <p:nvPr/>
        </p:nvSpPr>
        <p:spPr>
          <a:xfrm>
            <a:off x="6300192" y="4140686"/>
            <a:ext cx="1752403" cy="246221"/>
          </a:xfrm>
          <a:prstGeom prst="rect">
            <a:avLst/>
          </a:prstGeom>
        </p:spPr>
        <p:txBody>
          <a:bodyPr wrap="none">
            <a:spAutoFit/>
          </a:bodyPr>
          <a:lstStyle/>
          <a:p>
            <a:r>
              <a:rPr lang="pt-BR" sz="1000" dirty="0" smtClean="0"/>
              <a:t>K</a:t>
            </a:r>
            <a:r>
              <a:rPr lang="en" sz="1000" dirty="0" smtClean="0"/>
              <a:t>ullback-Leibler divergence</a:t>
            </a:r>
          </a:p>
        </p:txBody>
      </p:sp>
      <p:sp>
        <p:nvSpPr>
          <p:cNvPr id="15" name="Retângulo 14"/>
          <p:cNvSpPr/>
          <p:nvPr/>
        </p:nvSpPr>
        <p:spPr>
          <a:xfrm>
            <a:off x="6289695" y="2181513"/>
            <a:ext cx="1234633" cy="246221"/>
          </a:xfrm>
          <a:prstGeom prst="rect">
            <a:avLst/>
          </a:prstGeom>
        </p:spPr>
        <p:txBody>
          <a:bodyPr wrap="none">
            <a:spAutoFit/>
          </a:bodyPr>
          <a:lstStyle/>
          <a:p>
            <a:r>
              <a:rPr lang="en" sz="1000" dirty="0" smtClean="0"/>
              <a:t>Mean square error</a:t>
            </a:r>
            <a:endParaRPr lang="en" sz="1000" dirty="0"/>
          </a:p>
        </p:txBody>
      </p:sp>
      <p:pic>
        <p:nvPicPr>
          <p:cNvPr id="1030" name="Picture 6"/>
          <p:cNvPicPr>
            <a:picLocks noChangeAspect="1" noChangeArrowheads="1"/>
          </p:cNvPicPr>
          <p:nvPr/>
        </p:nvPicPr>
        <p:blipFill>
          <a:blip r:embed="rId3"/>
          <a:srcRect/>
          <a:stretch>
            <a:fillRect/>
          </a:stretch>
        </p:blipFill>
        <p:spPr bwMode="auto">
          <a:xfrm>
            <a:off x="755576" y="1203598"/>
            <a:ext cx="3312368" cy="406782"/>
          </a:xfrm>
          <a:prstGeom prst="rect">
            <a:avLst/>
          </a:prstGeom>
          <a:noFill/>
          <a:ln w="9525">
            <a:noFill/>
            <a:miter lim="800000"/>
            <a:headEnd/>
            <a:tailEnd/>
          </a:ln>
        </p:spPr>
      </p:pic>
      <p:pic>
        <p:nvPicPr>
          <p:cNvPr id="18" name="Picture 7"/>
          <p:cNvPicPr>
            <a:picLocks noChangeAspect="1" noChangeArrowheads="1"/>
          </p:cNvPicPr>
          <p:nvPr/>
        </p:nvPicPr>
        <p:blipFill>
          <a:blip r:embed="rId4"/>
          <a:srcRect/>
          <a:stretch>
            <a:fillRect/>
          </a:stretch>
        </p:blipFill>
        <p:spPr bwMode="auto">
          <a:xfrm>
            <a:off x="1331640" y="1821317"/>
            <a:ext cx="4250605" cy="2838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US" sz="3200" dirty="0" smtClean="0"/>
              <a:t>Neural Nets - </a:t>
            </a:r>
            <a:r>
              <a:rPr lang="en" sz="3200" dirty="0" smtClean="0"/>
              <a:t>Optimization </a:t>
            </a:r>
            <a:r>
              <a:rPr lang="en" sz="2400" dirty="0"/>
              <a:t>(learning, training)</a:t>
            </a:r>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27</a:t>
            </a:fld>
            <a:endParaRPr lang="en" sz="1000">
              <a:solidFill>
                <a:schemeClr val="dk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Training</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28</a:t>
            </a:fld>
            <a:endParaRPr lang="en" dirty="0"/>
          </a:p>
        </p:txBody>
      </p:sp>
      <p:sp>
        <p:nvSpPr>
          <p:cNvPr id="3" name="Espaço Reservado para Texto 2"/>
          <p:cNvSpPr>
            <a:spLocks noGrp="1"/>
          </p:cNvSpPr>
          <p:nvPr>
            <p:ph sz="quarter" idx="1"/>
          </p:nvPr>
        </p:nvSpPr>
        <p:spPr/>
        <p:txBody>
          <a:bodyPr>
            <a:normAutofit fontScale="92500" lnSpcReduction="20000"/>
          </a:bodyPr>
          <a:lstStyle/>
          <a:p>
            <a:r>
              <a:rPr lang="en-US" dirty="0"/>
              <a:t>Given a training set of the form</a:t>
            </a:r>
          </a:p>
          <a:p>
            <a:endParaRPr lang="en-US" dirty="0"/>
          </a:p>
          <a:p>
            <a:endParaRPr lang="en-US" dirty="0"/>
          </a:p>
          <a:p>
            <a:r>
              <a:rPr lang="en-US" dirty="0"/>
              <a:t>training an ANN corresponds to using this set to adjust the parameters of the network, so that the training error is minimized.</a:t>
            </a:r>
          </a:p>
          <a:p>
            <a:endParaRPr lang="en-US" dirty="0"/>
          </a:p>
          <a:p>
            <a:r>
              <a:rPr lang="en-US" dirty="0"/>
              <a:t>So, training of an ANN is an optimization problem.</a:t>
            </a:r>
            <a:endParaRPr lang="pt-BR" dirty="0"/>
          </a:p>
        </p:txBody>
      </p:sp>
      <p:pic>
        <p:nvPicPr>
          <p:cNvPr id="24577" name="Picture 1"/>
          <p:cNvPicPr>
            <a:picLocks noChangeAspect="1" noChangeArrowheads="1"/>
          </p:cNvPicPr>
          <p:nvPr/>
        </p:nvPicPr>
        <p:blipFill>
          <a:blip r:embed="rId3"/>
          <a:srcRect/>
          <a:stretch>
            <a:fillRect/>
          </a:stretch>
        </p:blipFill>
        <p:spPr bwMode="auto">
          <a:xfrm>
            <a:off x="3347864" y="1779662"/>
            <a:ext cx="261937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Training</a:t>
            </a:r>
            <a:endParaRPr lang="pt-BR" dirty="0"/>
          </a:p>
        </p:txBody>
      </p:sp>
      <p:sp>
        <p:nvSpPr>
          <p:cNvPr id="33" name="Espaço Reservado para Conteúdo 3"/>
          <p:cNvSpPr>
            <a:spLocks noGrp="1"/>
          </p:cNvSpPr>
          <p:nvPr>
            <p:ph sz="quarter" idx="1"/>
          </p:nvPr>
        </p:nvSpPr>
        <p:spPr/>
        <p:txBody>
          <a:bodyPr>
            <a:normAutofit/>
          </a:bodyPr>
          <a:lstStyle/>
          <a:p>
            <a:r>
              <a:rPr lang="en-US" sz="2400" dirty="0"/>
              <a:t>The </a:t>
            </a:r>
            <a:r>
              <a:rPr lang="en-US" sz="2400" dirty="0">
                <a:solidFill>
                  <a:srgbClr val="FF0000"/>
                </a:solidFill>
              </a:rPr>
              <a:t>error signal</a:t>
            </a:r>
            <a:r>
              <a:rPr lang="en-US" sz="2400" dirty="0"/>
              <a:t> (computed with a cost function) is used during training to gradually change the weights (parameters), so that the predictions are more accurate.</a:t>
            </a:r>
            <a:endParaRPr lang="pt-BR" sz="2800" dirty="0"/>
          </a:p>
        </p:txBody>
      </p:sp>
      <p:sp>
        <p:nvSpPr>
          <p:cNvPr id="24" name="CaixaDeTexto 23"/>
          <p:cNvSpPr txBox="1"/>
          <p:nvPr/>
        </p:nvSpPr>
        <p:spPr>
          <a:xfrm rot="10800000" flipH="1" flipV="1">
            <a:off x="2018385" y="2552494"/>
            <a:ext cx="14401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1600"/>
              <a:t>Pick a training example</a:t>
            </a:r>
          </a:p>
        </p:txBody>
      </p:sp>
      <p:sp>
        <p:nvSpPr>
          <p:cNvPr id="25" name="CaixaDeTexto 24"/>
          <p:cNvSpPr txBox="1"/>
          <p:nvPr/>
        </p:nvSpPr>
        <p:spPr>
          <a:xfrm rot="10800000" flipH="1" flipV="1">
            <a:off x="4860032" y="2427735"/>
            <a:ext cx="266429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t>Propagation of the example through layers from input to output</a:t>
            </a:r>
            <a:r>
              <a:rPr lang="pt-BR" sz="1600" dirty="0"/>
              <a:t> (</a:t>
            </a:r>
            <a:r>
              <a:rPr lang="en-US" sz="1600" dirty="0">
                <a:sym typeface="Wingdings"/>
              </a:rPr>
              <a:t>)</a:t>
            </a:r>
            <a:endParaRPr lang="pt-BR" sz="1600" dirty="0"/>
          </a:p>
        </p:txBody>
      </p:sp>
      <p:cxnSp>
        <p:nvCxnSpPr>
          <p:cNvPr id="26" name="Conector angulado 25"/>
          <p:cNvCxnSpPr>
            <a:stCxn id="24" idx="3"/>
            <a:endCxn id="25" idx="1"/>
          </p:cNvCxnSpPr>
          <p:nvPr/>
        </p:nvCxnSpPr>
        <p:spPr>
          <a:xfrm flipV="1">
            <a:off x="3458545" y="2843234"/>
            <a:ext cx="1401487" cy="1648"/>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7" name="Conector angulado 26"/>
          <p:cNvCxnSpPr>
            <a:stCxn id="25" idx="2"/>
            <a:endCxn id="28" idx="0"/>
          </p:cNvCxnSpPr>
          <p:nvPr/>
        </p:nvCxnSpPr>
        <p:spPr>
          <a:xfrm rot="5400000">
            <a:off x="5921765" y="3528371"/>
            <a:ext cx="540055" cy="777"/>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sp>
        <p:nvSpPr>
          <p:cNvPr id="28" name="CaixaDeTexto 27"/>
          <p:cNvSpPr txBox="1"/>
          <p:nvPr/>
        </p:nvSpPr>
        <p:spPr>
          <a:xfrm rot="10800000" flipH="1" flipV="1">
            <a:off x="5039561" y="3798787"/>
            <a:ext cx="2303684"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t>Propagation of the error signal through the layers from the output to the input</a:t>
            </a:r>
            <a:r>
              <a:rPr lang="pt-BR" sz="1600" dirty="0"/>
              <a:t> (</a:t>
            </a:r>
            <a:r>
              <a:rPr lang="en-US" sz="1600" dirty="0">
                <a:sym typeface="Wingdings"/>
              </a:rPr>
              <a:t>)</a:t>
            </a:r>
            <a:endParaRPr lang="pt-BR" sz="1600" dirty="0"/>
          </a:p>
        </p:txBody>
      </p:sp>
      <p:sp>
        <p:nvSpPr>
          <p:cNvPr id="29" name="CaixaDeTexto 28"/>
          <p:cNvSpPr txBox="1"/>
          <p:nvPr/>
        </p:nvSpPr>
        <p:spPr>
          <a:xfrm rot="10800000" flipH="1" flipV="1">
            <a:off x="1979713" y="3924275"/>
            <a:ext cx="151216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sz="1600" dirty="0"/>
              <a:t>U</a:t>
            </a:r>
            <a:r>
              <a:rPr lang="en" sz="1600" dirty="0"/>
              <a:t>pdate  parameters </a:t>
            </a:r>
          </a:p>
          <a:p>
            <a:pPr algn="ctr"/>
            <a:r>
              <a:rPr lang="en" sz="1600" dirty="0">
                <a:solidFill>
                  <a:srgbClr val="FF0000"/>
                </a:solidFill>
              </a:rPr>
              <a:t>W</a:t>
            </a:r>
            <a:r>
              <a:rPr lang="en" sz="1600" dirty="0"/>
              <a:t>, </a:t>
            </a:r>
            <a:r>
              <a:rPr lang="en" sz="1600" dirty="0">
                <a:solidFill>
                  <a:srgbClr val="FF0000"/>
                </a:solidFill>
              </a:rPr>
              <a:t>b</a:t>
            </a:r>
            <a:r>
              <a:rPr lang="en" sz="1600" dirty="0"/>
              <a:t>.</a:t>
            </a:r>
          </a:p>
        </p:txBody>
      </p:sp>
      <p:cxnSp>
        <p:nvCxnSpPr>
          <p:cNvPr id="30" name="Conector angulado 29"/>
          <p:cNvCxnSpPr>
            <a:stCxn id="28" idx="1"/>
            <a:endCxn id="29" idx="3"/>
          </p:cNvCxnSpPr>
          <p:nvPr/>
        </p:nvCxnSpPr>
        <p:spPr>
          <a:xfrm rot="10800000" flipV="1">
            <a:off x="3491883" y="4337396"/>
            <a:ext cx="1547679" cy="2378"/>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31" name="Conector angulado 30"/>
          <p:cNvCxnSpPr>
            <a:stCxn id="29" idx="0"/>
            <a:endCxn id="24" idx="2"/>
          </p:cNvCxnSpPr>
          <p:nvPr/>
        </p:nvCxnSpPr>
        <p:spPr>
          <a:xfrm rot="5400000" flipH="1" flipV="1">
            <a:off x="2343628" y="3529439"/>
            <a:ext cx="787006" cy="2667"/>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sp>
        <p:nvSpPr>
          <p:cNvPr id="14"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29</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US" sz="3200" dirty="0" smtClean="0"/>
              <a:t>Neural Nets - </a:t>
            </a:r>
            <a:r>
              <a:rPr lang="en" sz="3200" dirty="0" smtClean="0"/>
              <a:t>Representation</a:t>
            </a:r>
            <a:endParaRPr lang="en"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3</a:t>
            </a:fld>
            <a:endParaRPr lang="en" sz="1000">
              <a:solidFill>
                <a:schemeClr val="dk2"/>
              </a:solidFill>
            </a:endParaRPr>
          </a:p>
        </p:txBody>
      </p:sp>
    </p:spTree>
    <p:extLst>
      <p:ext uri="{BB962C8B-B14F-4D97-AF65-F5344CB8AC3E}">
        <p14:creationId xmlns:p14="http://schemas.microsoft.com/office/powerpoint/2010/main" xmlns="" val="1445875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Stochastic Gradient Descent (SGD)</a:t>
            </a:r>
          </a:p>
        </p:txBody>
      </p:sp>
      <p:sp>
        <p:nvSpPr>
          <p:cNvPr id="4" name="Espaço Reservado para Conteúdo 3"/>
          <p:cNvSpPr>
            <a:spLocks noGrp="1"/>
          </p:cNvSpPr>
          <p:nvPr>
            <p:ph sz="quarter" idx="1"/>
          </p:nvPr>
        </p:nvSpPr>
        <p:spPr/>
        <p:txBody>
          <a:bodyPr/>
          <a:lstStyle/>
          <a:p>
            <a:pPr lvl="0"/>
            <a:r>
              <a:rPr lang="en-US" dirty="0"/>
              <a:t>SGD allows to traverse the space of parameters of a neural network in search for a local minimum.</a:t>
            </a:r>
            <a:endParaRPr lang="pt-BR" dirty="0"/>
          </a:p>
          <a:p>
            <a:endParaRPr lang="en" dirty="0"/>
          </a:p>
        </p:txBody>
      </p:sp>
      <p:pic>
        <p:nvPicPr>
          <p:cNvPr id="5" name="Picture 2" descr="C:\Users\Eduardo\Dropbox\MinicursoDeepLearning\SBBD16-Minicurso\capitulo\images\contour-scatter.png"/>
          <p:cNvPicPr>
            <a:picLocks noChangeAspect="1" noChangeArrowheads="1"/>
          </p:cNvPicPr>
          <p:nvPr/>
        </p:nvPicPr>
        <p:blipFill>
          <a:blip r:embed="rId3"/>
          <a:srcRect/>
          <a:stretch>
            <a:fillRect/>
          </a:stretch>
        </p:blipFill>
        <p:spPr bwMode="auto">
          <a:xfrm>
            <a:off x="179512" y="2450118"/>
            <a:ext cx="5472608" cy="1642978"/>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5685670" y="2579445"/>
            <a:ext cx="3350826" cy="2169418"/>
          </a:xfrm>
          <a:prstGeom prst="rect">
            <a:avLst/>
          </a:prstGeom>
          <a:noFill/>
          <a:ln w="9525">
            <a:noFill/>
            <a:miter lim="800000"/>
            <a:headEnd/>
            <a:tailEnd/>
          </a:ln>
        </p:spPr>
      </p:pic>
      <p:sp>
        <p:nvSpPr>
          <p:cNvPr id="7" name="Retângulo 6"/>
          <p:cNvSpPr/>
          <p:nvPr/>
        </p:nvSpPr>
        <p:spPr>
          <a:xfrm>
            <a:off x="6630831" y="4701793"/>
            <a:ext cx="1960793" cy="246221"/>
          </a:xfrm>
          <a:prstGeom prst="rect">
            <a:avLst/>
          </a:prstGeom>
        </p:spPr>
        <p:txBody>
          <a:bodyPr wrap="none">
            <a:spAutoFit/>
          </a:bodyPr>
          <a:lstStyle/>
          <a:p>
            <a:r>
              <a:rPr lang="en-US" sz="1000" kern="1200" dirty="0">
                <a:solidFill>
                  <a:schemeClr val="tx1"/>
                </a:solidFill>
              </a:rPr>
              <a:t>Source: David McKay, ITPRNN</a:t>
            </a:r>
            <a:endParaRPr lang="pt-BR" sz="1000" dirty="0"/>
          </a:p>
        </p:txBody>
      </p:sp>
      <p:pic>
        <p:nvPicPr>
          <p:cNvPr id="8" name="Picture 3"/>
          <p:cNvPicPr>
            <a:picLocks noChangeAspect="1"/>
          </p:cNvPicPr>
          <p:nvPr/>
        </p:nvPicPr>
        <p:blipFill>
          <a:blip r:embed="rId5"/>
          <a:stretch>
            <a:fillRect/>
          </a:stretch>
        </p:blipFill>
        <p:spPr>
          <a:xfrm>
            <a:off x="7740352" y="2219405"/>
            <a:ext cx="812800" cy="469900"/>
          </a:xfrm>
          <a:prstGeom prst="rect">
            <a:avLst/>
          </a:prstGeom>
        </p:spPr>
      </p:pic>
      <p:pic>
        <p:nvPicPr>
          <p:cNvPr id="9" name="Picture 1"/>
          <p:cNvPicPr>
            <a:picLocks noChangeAspect="1" noChangeArrowheads="1"/>
          </p:cNvPicPr>
          <p:nvPr/>
        </p:nvPicPr>
        <p:blipFill>
          <a:blip r:embed="rId6"/>
          <a:srcRect/>
          <a:stretch>
            <a:fillRect/>
          </a:stretch>
        </p:blipFill>
        <p:spPr bwMode="auto">
          <a:xfrm>
            <a:off x="971600" y="4243164"/>
            <a:ext cx="3981450" cy="704850"/>
          </a:xfrm>
          <a:prstGeom prst="rect">
            <a:avLst/>
          </a:prstGeom>
          <a:noFill/>
          <a:ln w="9525">
            <a:noFill/>
            <a:miter lim="800000"/>
            <a:headEnd/>
            <a:tailEnd/>
          </a:ln>
        </p:spPr>
      </p:pic>
      <p:sp>
        <p:nvSpPr>
          <p:cNvPr id="10"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30</a:t>
            </a:fld>
            <a:endParaRPr lang="e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a:t>Alternatives to SGD</a:t>
            </a:r>
          </a:p>
        </p:txBody>
      </p:sp>
      <p:sp>
        <p:nvSpPr>
          <p:cNvPr id="6" name="Espaço Reservado para Conteúdo 5"/>
          <p:cNvSpPr>
            <a:spLocks noGrp="1"/>
          </p:cNvSpPr>
          <p:nvPr>
            <p:ph sz="quarter" idx="1"/>
          </p:nvPr>
        </p:nvSpPr>
        <p:spPr/>
        <p:txBody>
          <a:bodyPr/>
          <a:lstStyle/>
          <a:p>
            <a:endParaRPr lang="en"/>
          </a:p>
        </p:txBody>
      </p:sp>
      <p:pic>
        <p:nvPicPr>
          <p:cNvPr id="9" name="Picture 8" descr="saddle_point_evaluation_optimizers.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5776" y="1203598"/>
            <a:ext cx="4684440" cy="3626663"/>
          </a:xfrm>
          <a:prstGeom prst="rect">
            <a:avLst/>
          </a:prstGeom>
        </p:spPr>
      </p:pic>
      <p:sp>
        <p:nvSpPr>
          <p:cNvPr id="10" name="Rectangle 9"/>
          <p:cNvSpPr/>
          <p:nvPr/>
        </p:nvSpPr>
        <p:spPr>
          <a:xfrm>
            <a:off x="35496" y="4784253"/>
            <a:ext cx="3942105" cy="253916"/>
          </a:xfrm>
          <a:prstGeom prst="rect">
            <a:avLst/>
          </a:prstGeom>
        </p:spPr>
        <p:txBody>
          <a:bodyPr wrap="none">
            <a:spAutoFit/>
          </a:bodyPr>
          <a:lstStyle/>
          <a:p>
            <a:r>
              <a:rPr lang="en-US" sz="1050" dirty="0"/>
              <a:t>Source: http://sebastianruder.com/optimizing-gradient-descent/</a:t>
            </a:r>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31</a:t>
            </a:fld>
            <a:endParaRPr lang="e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pt-BR"/>
          </a:p>
        </p:txBody>
      </p:sp>
      <p:sp>
        <p:nvSpPr>
          <p:cNvPr id="5" name="Título 4"/>
          <p:cNvSpPr>
            <a:spLocks noGrp="1"/>
          </p:cNvSpPr>
          <p:nvPr>
            <p:ph type="title"/>
          </p:nvPr>
        </p:nvSpPr>
        <p:spPr/>
        <p:txBody>
          <a:bodyPr>
            <a:normAutofit fontScale="90000"/>
          </a:bodyPr>
          <a:lstStyle/>
          <a:p>
            <a:r>
              <a:rPr lang="en-US" dirty="0" smtClean="0"/>
              <a:t>Neural Nets - </a:t>
            </a:r>
            <a:r>
              <a:rPr lang="pt-BR" dirty="0" smtClean="0"/>
              <a:t>Backpropagation</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32</a:t>
            </a:fld>
            <a:endParaRPr lang="en" sz="1000">
              <a:solidFill>
                <a:schemeClr val="dk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Error back-propagation</a:t>
            </a:r>
          </a:p>
        </p:txBody>
      </p:sp>
      <p:sp>
        <p:nvSpPr>
          <p:cNvPr id="4" name="Espaço Reservado para Conteúdo 3"/>
          <p:cNvSpPr>
            <a:spLocks noGrp="1"/>
          </p:cNvSpPr>
          <p:nvPr>
            <p:ph sz="quarter" idx="1"/>
          </p:nvPr>
        </p:nvSpPr>
        <p:spPr/>
        <p:txBody>
          <a:bodyPr>
            <a:normAutofit lnSpcReduction="10000"/>
          </a:bodyPr>
          <a:lstStyle/>
          <a:p>
            <a:r>
              <a:rPr lang="en-US" dirty="0"/>
              <a:t>Consider that the output produced for x</a:t>
            </a:r>
            <a:r>
              <a:rPr lang="en-US" baseline="30000" dirty="0"/>
              <a:t>(</a:t>
            </a:r>
            <a:r>
              <a:rPr lang="en-US" baseline="30000" dirty="0" err="1"/>
              <a:t>i</a:t>
            </a:r>
            <a:r>
              <a:rPr lang="en-US" baseline="30000" dirty="0"/>
              <a:t>)</a:t>
            </a:r>
            <a:r>
              <a:rPr lang="en-US" dirty="0"/>
              <a:t> is different from y</a:t>
            </a:r>
            <a:r>
              <a:rPr lang="en-US" baseline="30000" dirty="0"/>
              <a:t>(</a:t>
            </a:r>
            <a:r>
              <a:rPr lang="en-US" baseline="30000" dirty="0" err="1"/>
              <a:t>i</a:t>
            </a:r>
            <a:r>
              <a:rPr lang="en-US" baseline="30000" dirty="0"/>
              <a:t>)</a:t>
            </a:r>
            <a:r>
              <a:rPr lang="en-US" dirty="0"/>
              <a:t> (i.e., there is an nonzero </a:t>
            </a:r>
            <a:r>
              <a:rPr lang="en-US" dirty="0">
                <a:solidFill>
                  <a:srgbClr val="FF0000"/>
                </a:solidFill>
              </a:rPr>
              <a:t>error signal</a:t>
            </a:r>
            <a:r>
              <a:rPr lang="en-US" dirty="0"/>
              <a:t>).</a:t>
            </a:r>
          </a:p>
          <a:p>
            <a:r>
              <a:rPr lang="en-US" dirty="0"/>
              <a:t>Credit Assignment Problem </a:t>
            </a:r>
          </a:p>
          <a:p>
            <a:pPr lvl="1"/>
            <a:r>
              <a:rPr lang="en-US" dirty="0"/>
              <a:t>Then it is necessary to determine the responsibility of each parameter (weight) of the network by this error...</a:t>
            </a:r>
          </a:p>
          <a:p>
            <a:pPr lvl="1"/>
            <a:r>
              <a:rPr lang="en-US" dirty="0"/>
              <a:t>... and change these parameters for the purpose of reducing the error.</a:t>
            </a:r>
            <a:endParaRPr lang="pt-BR" dirty="0"/>
          </a:p>
        </p:txBody>
      </p:sp>
      <p:sp>
        <p:nvSpPr>
          <p:cNvPr id="5"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33</a:t>
            </a:fld>
            <a:endParaRPr lang="e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Error back-propagation</a:t>
            </a:r>
            <a:endParaRPr lang="pt-BR" dirty="0"/>
          </a:p>
        </p:txBody>
      </p:sp>
      <p:sp>
        <p:nvSpPr>
          <p:cNvPr id="4" name="Espaço Reservado para Conteúdo 3"/>
          <p:cNvSpPr>
            <a:spLocks noGrp="1"/>
          </p:cNvSpPr>
          <p:nvPr>
            <p:ph sz="quarter" idx="1"/>
          </p:nvPr>
        </p:nvSpPr>
        <p:spPr/>
        <p:txBody>
          <a:bodyPr/>
          <a:lstStyle/>
          <a:p>
            <a:r>
              <a:rPr lang="en-US" dirty="0"/>
              <a:t>In an ANN with at least one hidden layer, there is no direct supervision signal for these layers.</a:t>
            </a:r>
            <a:endParaRPr lang="pt-BR" dirty="0"/>
          </a:p>
        </p:txBody>
      </p:sp>
      <p:pic>
        <p:nvPicPr>
          <p:cNvPr id="83970" name="Picture 2" descr="C:\Users\Eduardo\Dropbox\CEFET\Disciplinas\am\aulas\RNA-1.JPG"/>
          <p:cNvPicPr>
            <a:picLocks noChangeAspect="1" noChangeArrowheads="1"/>
          </p:cNvPicPr>
          <p:nvPr/>
        </p:nvPicPr>
        <p:blipFill>
          <a:blip r:embed="rId3"/>
          <a:srcRect/>
          <a:stretch>
            <a:fillRect/>
          </a:stretch>
        </p:blipFill>
        <p:spPr bwMode="auto">
          <a:xfrm>
            <a:off x="899592" y="2715766"/>
            <a:ext cx="3238500" cy="1495425"/>
          </a:xfrm>
          <a:prstGeom prst="rect">
            <a:avLst/>
          </a:prstGeom>
          <a:noFill/>
        </p:spPr>
      </p:pic>
      <p:pic>
        <p:nvPicPr>
          <p:cNvPr id="83971" name="Picture 3" descr="C:\Users\Eduardo\Dropbox\CEFET\Disciplinas\am\aulas\RNA-3-1.JPG"/>
          <p:cNvPicPr>
            <a:picLocks noChangeAspect="1" noChangeArrowheads="1"/>
          </p:cNvPicPr>
          <p:nvPr/>
        </p:nvPicPr>
        <p:blipFill>
          <a:blip r:embed="rId4"/>
          <a:srcRect/>
          <a:stretch>
            <a:fillRect/>
          </a:stretch>
        </p:blipFill>
        <p:spPr bwMode="auto">
          <a:xfrm>
            <a:off x="5436096" y="2643758"/>
            <a:ext cx="3314700" cy="1657350"/>
          </a:xfrm>
          <a:prstGeom prst="rect">
            <a:avLst/>
          </a:prstGeom>
          <a:noFill/>
        </p:spPr>
      </p:pic>
      <p:sp>
        <p:nvSpPr>
          <p:cNvPr id="7" name="Retângulo 6"/>
          <p:cNvSpPr/>
          <p:nvPr/>
        </p:nvSpPr>
        <p:spPr>
          <a:xfrm>
            <a:off x="6003283" y="2724644"/>
            <a:ext cx="584942" cy="1368152"/>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sp>
        <p:nvSpPr>
          <p:cNvPr id="16386" name="AutoShape 2"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6389" name="Picture 5" descr="C:\Users\Eduardo\Downloads\download.jpg"/>
          <p:cNvPicPr>
            <a:picLocks noChangeAspect="1" noChangeArrowheads="1"/>
          </p:cNvPicPr>
          <p:nvPr/>
        </p:nvPicPr>
        <p:blipFill>
          <a:blip r:embed="rId5"/>
          <a:srcRect/>
          <a:stretch>
            <a:fillRect/>
          </a:stretch>
        </p:blipFill>
        <p:spPr bwMode="auto">
          <a:xfrm>
            <a:off x="6050826" y="4155926"/>
            <a:ext cx="504057" cy="504057"/>
          </a:xfrm>
          <a:prstGeom prst="rect">
            <a:avLst/>
          </a:prstGeom>
          <a:noFill/>
        </p:spPr>
      </p:pic>
      <p:pic>
        <p:nvPicPr>
          <p:cNvPr id="16391" name="Picture 7" descr="Image result for happy face"/>
          <p:cNvPicPr>
            <a:picLocks noChangeAspect="1" noChangeArrowheads="1"/>
          </p:cNvPicPr>
          <p:nvPr/>
        </p:nvPicPr>
        <p:blipFill>
          <a:blip r:embed="rId6"/>
          <a:srcRect/>
          <a:stretch>
            <a:fillRect/>
          </a:stretch>
        </p:blipFill>
        <p:spPr bwMode="auto">
          <a:xfrm>
            <a:off x="1907704" y="4155926"/>
            <a:ext cx="330374" cy="284630"/>
          </a:xfrm>
          <a:prstGeom prst="rect">
            <a:avLst/>
          </a:prstGeom>
          <a:noFill/>
        </p:spPr>
      </p:pic>
      <p:sp>
        <p:nvSpPr>
          <p:cNvPr id="5" name="Retângulo 4"/>
          <p:cNvSpPr/>
          <p:nvPr/>
        </p:nvSpPr>
        <p:spPr>
          <a:xfrm>
            <a:off x="1115616" y="4515966"/>
            <a:ext cx="1677062" cy="307777"/>
          </a:xfrm>
          <a:prstGeom prst="rect">
            <a:avLst/>
          </a:prstGeom>
        </p:spPr>
        <p:txBody>
          <a:bodyPr wrap="none">
            <a:spAutoFit/>
          </a:bodyPr>
          <a:lstStyle/>
          <a:p>
            <a:r>
              <a:rPr lang="en"/>
              <a:t>Logistic regression</a:t>
            </a:r>
          </a:p>
        </p:txBody>
      </p:sp>
      <p:sp>
        <p:nvSpPr>
          <p:cNvPr id="13"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34</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Error back-propagation</a:t>
            </a:r>
            <a:endParaRPr lang="pt-BR" dirty="0"/>
          </a:p>
        </p:txBody>
      </p:sp>
      <p:sp>
        <p:nvSpPr>
          <p:cNvPr id="4" name="Espaço Reservado para Conteúdo 3"/>
          <p:cNvSpPr>
            <a:spLocks noGrp="1"/>
          </p:cNvSpPr>
          <p:nvPr>
            <p:ph sz="quarter" idx="1"/>
          </p:nvPr>
        </p:nvSpPr>
        <p:spPr/>
        <p:txBody>
          <a:bodyPr/>
          <a:lstStyle/>
          <a:p>
            <a:r>
              <a:rPr lang="en-US" dirty="0"/>
              <a:t>This problem gets worse as the amount of hidden layers increases.</a:t>
            </a:r>
            <a:endParaRPr lang="pt-BR" dirty="0"/>
          </a:p>
        </p:txBody>
      </p:sp>
      <p:pic>
        <p:nvPicPr>
          <p:cNvPr id="87042" name="Picture 2" descr="C:\Users\Eduardo\Dropbox\CEFET\Disciplinas\am\aulas\RNA-4-4-4-4-3-1.JPG"/>
          <p:cNvPicPr>
            <a:picLocks noChangeAspect="1" noChangeArrowheads="1"/>
          </p:cNvPicPr>
          <p:nvPr/>
        </p:nvPicPr>
        <p:blipFill>
          <a:blip r:embed="rId2"/>
          <a:srcRect/>
          <a:stretch>
            <a:fillRect/>
          </a:stretch>
        </p:blipFill>
        <p:spPr bwMode="auto">
          <a:xfrm>
            <a:off x="1403648" y="2860898"/>
            <a:ext cx="5686425" cy="1943100"/>
          </a:xfrm>
          <a:prstGeom prst="rect">
            <a:avLst/>
          </a:prstGeom>
          <a:noFill/>
        </p:spPr>
      </p:pic>
      <p:sp>
        <p:nvSpPr>
          <p:cNvPr id="6" name="Retângulo 5"/>
          <p:cNvSpPr/>
          <p:nvPr/>
        </p:nvSpPr>
        <p:spPr>
          <a:xfrm>
            <a:off x="1942604" y="2859782"/>
            <a:ext cx="3312368" cy="194421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pic>
        <p:nvPicPr>
          <p:cNvPr id="7" name="Picture 5" descr="C:\Users\Eduardo\Downloads\download.jpg"/>
          <p:cNvPicPr>
            <a:picLocks noChangeAspect="1" noChangeArrowheads="1"/>
          </p:cNvPicPr>
          <p:nvPr/>
        </p:nvPicPr>
        <p:blipFill>
          <a:blip r:embed="rId3"/>
          <a:srcRect/>
          <a:stretch>
            <a:fillRect/>
          </a:stretch>
        </p:blipFill>
        <p:spPr bwMode="auto">
          <a:xfrm>
            <a:off x="7524328" y="3795886"/>
            <a:ext cx="1152128" cy="1152128"/>
          </a:xfrm>
          <a:prstGeom prst="rect">
            <a:avLst/>
          </a:prstGeom>
          <a:noFill/>
        </p:spPr>
      </p:pic>
      <p:sp>
        <p:nvSpPr>
          <p:cNvPr id="8"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35</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Backpropagation</a:t>
            </a:r>
          </a:p>
        </p:txBody>
      </p:sp>
      <p:sp>
        <p:nvSpPr>
          <p:cNvPr id="4" name="Espaço Reservado para Conteúdo 3"/>
          <p:cNvSpPr>
            <a:spLocks noGrp="1"/>
          </p:cNvSpPr>
          <p:nvPr>
            <p:ph sz="quarter" idx="1"/>
          </p:nvPr>
        </p:nvSpPr>
        <p:spPr>
          <a:xfrm>
            <a:off x="612648" y="1200150"/>
            <a:ext cx="8153400" cy="3459832"/>
          </a:xfrm>
        </p:spPr>
        <p:txBody>
          <a:bodyPr>
            <a:normAutofit/>
          </a:bodyPr>
          <a:lstStyle/>
          <a:p>
            <a:r>
              <a:rPr lang="en-US" dirty="0"/>
              <a:t>Algorithm invented many times...</a:t>
            </a:r>
          </a:p>
          <a:p>
            <a:r>
              <a:rPr lang="en-US" dirty="0"/>
              <a:t>Recursively propagates the error signal from the output layer through the hidden layers, to the input layer.</a:t>
            </a:r>
          </a:p>
          <a:p>
            <a:r>
              <a:rPr lang="en-US" dirty="0"/>
              <a:t>Used in conjunction with some optimization algorithm (e.g., SGD) to gradually minimize network error.</a:t>
            </a:r>
            <a:endParaRPr lang="pt-BR" dirty="0"/>
          </a:p>
        </p:txBody>
      </p:sp>
      <p:sp>
        <p:nvSpPr>
          <p:cNvPr id="5" name="Retângulo 4"/>
          <p:cNvSpPr/>
          <p:nvPr/>
        </p:nvSpPr>
        <p:spPr>
          <a:xfrm>
            <a:off x="35496" y="4838114"/>
            <a:ext cx="4695516" cy="253916"/>
          </a:xfrm>
          <a:prstGeom prst="rect">
            <a:avLst/>
          </a:prstGeom>
        </p:spPr>
        <p:txBody>
          <a:bodyPr wrap="none">
            <a:spAutoFit/>
          </a:bodyPr>
          <a:lstStyle/>
          <a:p>
            <a:r>
              <a:rPr lang="en-US" sz="1050" i="1" kern="1200" dirty="0" err="1">
                <a:solidFill>
                  <a:schemeClr val="tx1"/>
                </a:solidFill>
              </a:rPr>
              <a:t>Humelhart</a:t>
            </a:r>
            <a:r>
              <a:rPr lang="en-US" sz="1050" i="1" kern="1200" dirty="0">
                <a:solidFill>
                  <a:schemeClr val="tx1"/>
                </a:solidFill>
              </a:rPr>
              <a:t> et al. Learning representations by back-propagating errors, 1986.</a:t>
            </a:r>
            <a:endParaRPr lang="pt-BR" sz="1050" i="1" dirty="0"/>
          </a:p>
        </p:txBody>
      </p:sp>
      <p:sp>
        <p:nvSpPr>
          <p:cNvPr id="6"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36</a:t>
            </a:fld>
            <a:endParaRPr lang="e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a:t>Backpropagation</a:t>
            </a:r>
            <a:endParaRPr lang="pt-BR" dirty="0"/>
          </a:p>
        </p:txBody>
      </p:sp>
      <p:sp>
        <p:nvSpPr>
          <p:cNvPr id="4" name="Espaço Reservado para Conteúdo 3"/>
          <p:cNvSpPr>
            <a:spLocks noGrp="1"/>
          </p:cNvSpPr>
          <p:nvPr>
            <p:ph sz="quarter" idx="1"/>
          </p:nvPr>
        </p:nvSpPr>
        <p:spPr/>
        <p:txBody>
          <a:bodyPr/>
          <a:lstStyle/>
          <a:p>
            <a:endParaRPr lang="pt-BR" dirty="0"/>
          </a:p>
        </p:txBody>
      </p:sp>
      <p:sp>
        <p:nvSpPr>
          <p:cNvPr id="5" name="Retângulo 4"/>
          <p:cNvSpPr/>
          <p:nvPr/>
        </p:nvSpPr>
        <p:spPr>
          <a:xfrm>
            <a:off x="1043608" y="1556088"/>
            <a:ext cx="6912768" cy="2862322"/>
          </a:xfrm>
          <a:prstGeom prst="rect">
            <a:avLst/>
          </a:prstGeom>
        </p:spPr>
        <p:txBody>
          <a:bodyPr wrap="square">
            <a:spAutoFit/>
          </a:bodyPr>
          <a:lstStyle/>
          <a:p>
            <a:r>
              <a:rPr lang="en-US" sz="2000" i="1" dirty="0"/>
              <a:t>Backpropagation, an abbreviation for “backward propagation of errors”, is a common method of training artificial neural networks used in conjunction with an optimization method such as gradient descent. The method calculates the gradient of a loss function with respect to all the weights in the network. The gradient is fed to the optimization method which in turn uses it to update the weights, in an attempt to minimize the loss function.</a:t>
            </a:r>
          </a:p>
          <a:p>
            <a:pPr algn="r"/>
            <a:r>
              <a:rPr lang="pt-BR" sz="1800" i="1" dirty="0"/>
              <a:t>--Frederik </a:t>
            </a:r>
            <a:r>
              <a:rPr lang="pt-BR" sz="1800" i="1" dirty="0" err="1"/>
              <a:t>Kratzert</a:t>
            </a:r>
            <a:r>
              <a:rPr lang="pt-BR" sz="1800" i="1" dirty="0"/>
              <a:t> </a:t>
            </a:r>
          </a:p>
        </p:txBody>
      </p:sp>
      <p:sp>
        <p:nvSpPr>
          <p:cNvPr id="6"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37</a:t>
            </a:fld>
            <a:endParaRPr lang="en" dirty="0"/>
          </a:p>
        </p:txBody>
      </p:sp>
    </p:spTree>
    <p:extLst>
      <p:ext uri="{BB962C8B-B14F-4D97-AF65-F5344CB8AC3E}">
        <p14:creationId xmlns:p14="http://schemas.microsoft.com/office/powerpoint/2010/main" xmlns="" val="3272712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a:t>ANN training with Backpropagation</a:t>
            </a:r>
          </a:p>
        </p:txBody>
      </p:sp>
      <p:sp>
        <p:nvSpPr>
          <p:cNvPr id="4" name="Espaço Reservado para Conteúdo 3"/>
          <p:cNvSpPr>
            <a:spLocks noGrp="1"/>
          </p:cNvSpPr>
          <p:nvPr>
            <p:ph sz="quarter" idx="1"/>
          </p:nvPr>
        </p:nvSpPr>
        <p:spPr/>
        <p:txBody>
          <a:bodyPr>
            <a:normAutofit lnSpcReduction="10000"/>
          </a:bodyPr>
          <a:lstStyle/>
          <a:p>
            <a:r>
              <a:rPr lang="en-US" dirty="0"/>
              <a:t>Set initial weights for the network</a:t>
            </a:r>
          </a:p>
          <a:p>
            <a:r>
              <a:rPr lang="en-US" dirty="0"/>
              <a:t>Present an example and get the result</a:t>
            </a:r>
          </a:p>
          <a:p>
            <a:r>
              <a:rPr lang="en-US" dirty="0"/>
              <a:t>For each layer (from the last):</a:t>
            </a:r>
          </a:p>
          <a:p>
            <a:pPr lvl="1"/>
            <a:r>
              <a:rPr lang="en-US" dirty="0"/>
              <a:t>Calculate the error for each neuron</a:t>
            </a:r>
          </a:p>
          <a:p>
            <a:pPr lvl="1"/>
            <a:r>
              <a:rPr lang="en-US" dirty="0"/>
              <a:t>Update the weights (with SGD or variant)</a:t>
            </a:r>
          </a:p>
          <a:p>
            <a:pPr lvl="1"/>
            <a:r>
              <a:rPr lang="en-US" dirty="0"/>
              <a:t>Propagate this error to the previous layer</a:t>
            </a:r>
          </a:p>
          <a:p>
            <a:r>
              <a:rPr lang="en-US" dirty="0"/>
              <a:t>Repeat with other examples until convergence</a:t>
            </a:r>
            <a:endParaRPr lang="pt-BR" dirty="0"/>
          </a:p>
        </p:txBody>
      </p:sp>
      <p:sp>
        <p:nvSpPr>
          <p:cNvPr id="5"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38</a:t>
            </a:fld>
            <a:endParaRPr lang="e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a:t>Backpropagation – example</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39</a:t>
            </a:fld>
            <a:endParaRPr lang="en"/>
          </a:p>
        </p:txBody>
      </p:sp>
      <p:sp>
        <p:nvSpPr>
          <p:cNvPr id="7" name="Espaço Reservado para Conteúdo 6"/>
          <p:cNvSpPr>
            <a:spLocks noGrp="1"/>
          </p:cNvSpPr>
          <p:nvPr>
            <p:ph sz="quarter" idx="1"/>
          </p:nvPr>
        </p:nvSpPr>
        <p:spPr/>
        <p:txBody>
          <a:bodyPr/>
          <a:lstStyle/>
          <a:p>
            <a:endParaRPr lang="en"/>
          </a:p>
        </p:txBody>
      </p:sp>
      <p:pic>
        <p:nvPicPr>
          <p:cNvPr id="123906" name="Picture 2"/>
          <p:cNvPicPr>
            <a:picLocks noChangeAspect="1" noChangeArrowheads="1"/>
          </p:cNvPicPr>
          <p:nvPr/>
        </p:nvPicPr>
        <p:blipFill>
          <a:blip r:embed="rId3"/>
          <a:srcRect/>
          <a:stretch>
            <a:fillRect/>
          </a:stretch>
        </p:blipFill>
        <p:spPr bwMode="auto">
          <a:xfrm>
            <a:off x="1404938" y="1203598"/>
            <a:ext cx="6334125" cy="3352800"/>
          </a:xfrm>
          <a:prstGeom prst="rect">
            <a:avLst/>
          </a:prstGeom>
          <a:noFill/>
          <a:ln w="9525">
            <a:noFill/>
            <a:miter lim="800000"/>
            <a:headEnd/>
            <a:tailEnd/>
          </a:ln>
        </p:spPr>
      </p:pic>
      <p:sp>
        <p:nvSpPr>
          <p:cNvPr id="6" name="Retângulo 5"/>
          <p:cNvSpPr/>
          <p:nvPr/>
        </p:nvSpPr>
        <p:spPr>
          <a:xfrm>
            <a:off x="35496" y="4830420"/>
            <a:ext cx="6408712" cy="261610"/>
          </a:xfrm>
          <a:prstGeom prst="rect">
            <a:avLst/>
          </a:prstGeom>
        </p:spPr>
        <p:txBody>
          <a:bodyPr wrap="square">
            <a:spAutoFit/>
          </a:bodyPr>
          <a:lstStyle/>
          <a:p>
            <a:r>
              <a:rPr lang="pt-BR" sz="1050" dirty="0"/>
              <a:t>Fonte: </a:t>
            </a:r>
            <a:r>
              <a:rPr lang="en-US" sz="1050" dirty="0"/>
              <a:t>Automatic Differentiation in Machine Learning: a Survey</a:t>
            </a:r>
            <a:r>
              <a:rPr lang="pt-BR" sz="1050" dirty="0"/>
              <a:t> (https://arxiv.org/pdf/1502.05767.pdf)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Model of a biological neuron</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4</a:t>
            </a:fld>
            <a:endParaRPr lang="en"/>
          </a:p>
        </p:txBody>
      </p:sp>
      <p:sp>
        <p:nvSpPr>
          <p:cNvPr id="7" name="Espaço Reservado para Conteúdo 6"/>
          <p:cNvSpPr>
            <a:spLocks noGrp="1"/>
          </p:cNvSpPr>
          <p:nvPr>
            <p:ph sz="quarter" idx="1"/>
          </p:nvPr>
        </p:nvSpPr>
        <p:spPr/>
        <p:txBody>
          <a:bodyPr/>
          <a:lstStyle/>
          <a:p>
            <a:endParaRPr lang="en"/>
          </a:p>
        </p:txBody>
      </p:sp>
      <p:pic>
        <p:nvPicPr>
          <p:cNvPr id="64514" name="Picture 2" descr="File:NEURON2.gif"/>
          <p:cNvPicPr>
            <a:picLocks noChangeAspect="1" noChangeArrowheads="1"/>
          </p:cNvPicPr>
          <p:nvPr/>
        </p:nvPicPr>
        <p:blipFill>
          <a:blip r:embed="rId2"/>
          <a:srcRect/>
          <a:stretch>
            <a:fillRect/>
          </a:stretch>
        </p:blipFill>
        <p:spPr bwMode="auto">
          <a:xfrm>
            <a:off x="2627784" y="1275606"/>
            <a:ext cx="3333750" cy="3333750"/>
          </a:xfrm>
          <a:prstGeom prst="rect">
            <a:avLst/>
          </a:prstGeom>
          <a:noFill/>
        </p:spPr>
      </p:pic>
      <p:sp>
        <p:nvSpPr>
          <p:cNvPr id="6" name="Retângulo 5"/>
          <p:cNvSpPr/>
          <p:nvPr/>
        </p:nvSpPr>
        <p:spPr>
          <a:xfrm>
            <a:off x="35496" y="4803998"/>
            <a:ext cx="2512226" cy="307777"/>
          </a:xfrm>
          <a:prstGeom prst="rect">
            <a:avLst/>
          </a:prstGeom>
        </p:spPr>
        <p:txBody>
          <a:bodyPr wrap="none">
            <a:spAutoFit/>
          </a:bodyPr>
          <a:lstStyle/>
          <a:p>
            <a:r>
              <a:rPr lang="pt-BR" dirty="0"/>
              <a:t>http://creationwiki.org/Neuron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B</a:t>
            </a:r>
            <a:r>
              <a:rPr lang="en" altLang="zh-TW" dirty="0"/>
              <a:t>ackpropagation</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40</a:t>
            </a:fld>
            <a:endParaRPr lang="en" sz="1000">
              <a:solidFill>
                <a:schemeClr val="dk2"/>
              </a:solidFill>
            </a:endParaRPr>
          </a:p>
        </p:txBody>
      </p:sp>
      <p:sp>
        <p:nvSpPr>
          <p:cNvPr id="20" name="Espaço Reservado para Conteúdo 19"/>
          <p:cNvSpPr>
            <a:spLocks noGrp="1"/>
          </p:cNvSpPr>
          <p:nvPr>
            <p:ph sz="quarter" idx="1"/>
          </p:nvPr>
        </p:nvSpPr>
        <p:spPr/>
        <p:txBody>
          <a:bodyPr/>
          <a:lstStyle/>
          <a:p>
            <a:endParaRPr lang="en"/>
          </a:p>
        </p:txBody>
      </p:sp>
      <p:pic>
        <p:nvPicPr>
          <p:cNvPr id="120834" name="Picture 2"/>
          <p:cNvPicPr>
            <a:picLocks noChangeAspect="1" noChangeArrowheads="1"/>
          </p:cNvPicPr>
          <p:nvPr/>
        </p:nvPicPr>
        <p:blipFill>
          <a:blip r:embed="rId2"/>
          <a:srcRect/>
          <a:stretch>
            <a:fillRect/>
          </a:stretch>
        </p:blipFill>
        <p:spPr bwMode="auto">
          <a:xfrm>
            <a:off x="1547664" y="1419622"/>
            <a:ext cx="6345535" cy="3067540"/>
          </a:xfrm>
          <a:prstGeom prst="rect">
            <a:avLst/>
          </a:prstGeom>
          <a:noFill/>
          <a:ln w="9525">
            <a:noFill/>
            <a:miter lim="800000"/>
            <a:headEnd/>
            <a:tailEnd/>
          </a:ln>
        </p:spPr>
      </p:pic>
      <p:pic>
        <p:nvPicPr>
          <p:cNvPr id="120835" name="Picture 3"/>
          <p:cNvPicPr>
            <a:picLocks noChangeAspect="1" noChangeArrowheads="1"/>
          </p:cNvPicPr>
          <p:nvPr/>
        </p:nvPicPr>
        <p:blipFill>
          <a:blip r:embed="rId3"/>
          <a:srcRect/>
          <a:stretch>
            <a:fillRect/>
          </a:stretch>
        </p:blipFill>
        <p:spPr bwMode="auto">
          <a:xfrm>
            <a:off x="3635896" y="2364146"/>
            <a:ext cx="513209" cy="639652"/>
          </a:xfrm>
          <a:prstGeom prst="rect">
            <a:avLst/>
          </a:prstGeom>
          <a:noFill/>
          <a:ln w="9525">
            <a:noFill/>
            <a:miter lim="800000"/>
            <a:headEnd/>
            <a:tailEnd/>
          </a:ln>
        </p:spPr>
      </p:pic>
      <p:pic>
        <p:nvPicPr>
          <p:cNvPr id="120836" name="Picture 4"/>
          <p:cNvPicPr>
            <a:picLocks noChangeAspect="1" noChangeArrowheads="1"/>
          </p:cNvPicPr>
          <p:nvPr/>
        </p:nvPicPr>
        <p:blipFill>
          <a:blip r:embed="rId4"/>
          <a:srcRect/>
          <a:stretch>
            <a:fillRect/>
          </a:stretch>
        </p:blipFill>
        <p:spPr bwMode="auto">
          <a:xfrm>
            <a:off x="3707904" y="3147814"/>
            <a:ext cx="416517" cy="676840"/>
          </a:xfrm>
          <a:prstGeom prst="rect">
            <a:avLst/>
          </a:prstGeom>
          <a:noFill/>
          <a:ln w="9525">
            <a:noFill/>
            <a:miter lim="800000"/>
            <a:headEnd/>
            <a:tailEnd/>
          </a:ln>
        </p:spPr>
      </p:pic>
      <p:pic>
        <p:nvPicPr>
          <p:cNvPr id="120838" name="Picture 6"/>
          <p:cNvPicPr>
            <a:picLocks noChangeAspect="1" noChangeArrowheads="1"/>
          </p:cNvPicPr>
          <p:nvPr/>
        </p:nvPicPr>
        <p:blipFill>
          <a:blip r:embed="rId5"/>
          <a:srcRect/>
          <a:stretch>
            <a:fillRect/>
          </a:stretch>
        </p:blipFill>
        <p:spPr bwMode="auto">
          <a:xfrm rot="1354195">
            <a:off x="1382345" y="1983864"/>
            <a:ext cx="1924050" cy="704850"/>
          </a:xfrm>
          <a:prstGeom prst="rect">
            <a:avLst/>
          </a:prstGeom>
          <a:noFill/>
          <a:ln w="9525">
            <a:noFill/>
            <a:miter lim="800000"/>
            <a:headEnd/>
            <a:tailEnd/>
          </a:ln>
        </p:spPr>
      </p:pic>
      <p:pic>
        <p:nvPicPr>
          <p:cNvPr id="120839" name="Picture 7"/>
          <p:cNvPicPr>
            <a:picLocks noChangeAspect="1" noChangeArrowheads="1"/>
          </p:cNvPicPr>
          <p:nvPr/>
        </p:nvPicPr>
        <p:blipFill>
          <a:blip r:embed="rId6"/>
          <a:srcRect/>
          <a:stretch>
            <a:fillRect/>
          </a:stretch>
        </p:blipFill>
        <p:spPr bwMode="auto">
          <a:xfrm rot="20504212">
            <a:off x="1690675" y="4070669"/>
            <a:ext cx="1819275" cy="733425"/>
          </a:xfrm>
          <a:prstGeom prst="rect">
            <a:avLst/>
          </a:prstGeom>
          <a:noFill/>
          <a:ln w="9525">
            <a:noFill/>
            <a:miter lim="800000"/>
            <a:headEnd/>
            <a:tailEnd/>
          </a:ln>
        </p:spPr>
      </p:pic>
      <p:cxnSp>
        <p:nvCxnSpPr>
          <p:cNvPr id="12" name="Conector de seta reta 11"/>
          <p:cNvCxnSpPr/>
          <p:nvPr/>
        </p:nvCxnSpPr>
        <p:spPr>
          <a:xfrm flipH="1">
            <a:off x="1547664" y="3651870"/>
            <a:ext cx="1972792" cy="72008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H="1" flipV="1">
            <a:off x="1711112" y="1658506"/>
            <a:ext cx="1800200" cy="79208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35496" y="4830420"/>
            <a:ext cx="1133644" cy="261610"/>
          </a:xfrm>
          <a:prstGeom prst="rect">
            <a:avLst/>
          </a:prstGeom>
        </p:spPr>
        <p:txBody>
          <a:bodyPr wrap="none">
            <a:spAutoFit/>
          </a:bodyPr>
          <a:lstStyle/>
          <a:p>
            <a:r>
              <a:rPr lang="pt-BR" sz="1100" dirty="0"/>
              <a:t>Fonte: CS231n</a:t>
            </a:r>
          </a:p>
        </p:txBody>
      </p:sp>
      <p:sp>
        <p:nvSpPr>
          <p:cNvPr id="6" name="Elipse 5"/>
          <p:cNvSpPr/>
          <p:nvPr/>
        </p:nvSpPr>
        <p:spPr>
          <a:xfrm>
            <a:off x="-756592" y="-452586"/>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1164257" y="3323624"/>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upo 8"/>
          <p:cNvGrpSpPr/>
          <p:nvPr/>
        </p:nvGrpSpPr>
        <p:grpSpPr>
          <a:xfrm>
            <a:off x="6106244" y="1779662"/>
            <a:ext cx="4456934" cy="2704510"/>
            <a:chOff x="6106244" y="1779662"/>
            <a:chExt cx="4456934" cy="2704510"/>
          </a:xfrm>
        </p:grpSpPr>
        <p:pic>
          <p:nvPicPr>
            <p:cNvPr id="120837" name="Picture 5"/>
            <p:cNvPicPr>
              <a:picLocks noChangeAspect="1" noChangeArrowheads="1"/>
            </p:cNvPicPr>
            <p:nvPr/>
          </p:nvPicPr>
          <p:blipFill>
            <a:blip r:embed="rId7"/>
            <a:srcRect/>
            <a:stretch>
              <a:fillRect/>
            </a:stretch>
          </p:blipFill>
          <p:spPr bwMode="auto">
            <a:xfrm>
              <a:off x="6106244" y="3075806"/>
              <a:ext cx="2157214" cy="864185"/>
            </a:xfrm>
            <a:prstGeom prst="rect">
              <a:avLst/>
            </a:prstGeom>
            <a:noFill/>
            <a:ln w="9525">
              <a:noFill/>
              <a:miter lim="800000"/>
              <a:headEnd/>
              <a:tailEnd/>
            </a:ln>
          </p:spPr>
        </p:pic>
        <p:sp>
          <p:nvSpPr>
            <p:cNvPr id="19" name="Elipse 18"/>
            <p:cNvSpPr/>
            <p:nvPr/>
          </p:nvSpPr>
          <p:spPr>
            <a:xfrm>
              <a:off x="7826874" y="1779662"/>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414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86271" y="3290734"/>
            <a:ext cx="457200" cy="590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4146"/>
                                        </p:tgtEl>
                                        <p:attrNameLst>
                                          <p:attrName>style.visibility</p:attrName>
                                        </p:attrNameLst>
                                      </p:cBhvr>
                                      <p:to>
                                        <p:strVal val="visible"/>
                                      </p:to>
                                    </p:set>
                                    <p:animEffect transition="in" filter="fade">
                                      <p:cBhvr>
                                        <p:cTn id="10" dur="500"/>
                                        <p:tgtEl>
                                          <p:spTgt spid="134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835"/>
                                        </p:tgtEl>
                                        <p:attrNameLst>
                                          <p:attrName>style.visibility</p:attrName>
                                        </p:attrNameLst>
                                      </p:cBhvr>
                                      <p:to>
                                        <p:strVal val="visible"/>
                                      </p:to>
                                    </p:set>
                                    <p:animEffect transition="in" filter="fade">
                                      <p:cBhvr>
                                        <p:cTn id="15" dur="500"/>
                                        <p:tgtEl>
                                          <p:spTgt spid="120835"/>
                                        </p:tgtEl>
                                      </p:cBhvr>
                                    </p:animEffect>
                                  </p:childTnLst>
                                </p:cTn>
                              </p:par>
                              <p:par>
                                <p:cTn id="16" presetID="10" presetClass="entr" presetSubtype="0" fill="hold" nodeType="withEffect">
                                  <p:stCondLst>
                                    <p:cond delay="0"/>
                                  </p:stCondLst>
                                  <p:childTnLst>
                                    <p:set>
                                      <p:cBhvr>
                                        <p:cTn id="17" dur="1" fill="hold">
                                          <p:stCondLst>
                                            <p:cond delay="0"/>
                                          </p:stCondLst>
                                        </p:cTn>
                                        <p:tgtEl>
                                          <p:spTgt spid="120836"/>
                                        </p:tgtEl>
                                        <p:attrNameLst>
                                          <p:attrName>style.visibility</p:attrName>
                                        </p:attrNameLst>
                                      </p:cBhvr>
                                      <p:to>
                                        <p:strVal val="visible"/>
                                      </p:to>
                                    </p:set>
                                    <p:animEffect transition="in" filter="fade">
                                      <p:cBhvr>
                                        <p:cTn id="18" dur="500"/>
                                        <p:tgtEl>
                                          <p:spTgt spid="1208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20838"/>
                                        </p:tgtEl>
                                        <p:attrNameLst>
                                          <p:attrName>style.visibility</p:attrName>
                                        </p:attrNameLst>
                                      </p:cBhvr>
                                      <p:to>
                                        <p:strVal val="visible"/>
                                      </p:to>
                                    </p:set>
                                    <p:animEffect transition="in" filter="fade">
                                      <p:cBhvr>
                                        <p:cTn id="34" dur="500"/>
                                        <p:tgtEl>
                                          <p:spTgt spid="1208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en"/>
          </a:p>
        </p:txBody>
      </p:sp>
      <p:sp>
        <p:nvSpPr>
          <p:cNvPr id="5" name="Título 4"/>
          <p:cNvSpPr>
            <a:spLocks noGrp="1"/>
          </p:cNvSpPr>
          <p:nvPr>
            <p:ph type="title"/>
          </p:nvPr>
        </p:nvSpPr>
        <p:spPr/>
        <p:txBody>
          <a:bodyPr>
            <a:normAutofit fontScale="90000"/>
          </a:bodyPr>
          <a:lstStyle/>
          <a:p>
            <a:r>
              <a:rPr lang="pt-BR" dirty="0" smtClean="0"/>
              <a:t>word2vec</a:t>
            </a:r>
            <a:endParaRPr lang="en"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41</a:t>
            </a:fld>
            <a:endParaRPr lang="en" sz="1000">
              <a:solidFill>
                <a:schemeClr val="dk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Credit where credit is due</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42</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dirty="0" smtClean="0"/>
              <a:t>The original papers from </a:t>
            </a:r>
            <a:r>
              <a:rPr lang="en-US" dirty="0" err="1" smtClean="0"/>
              <a:t>Mikolov</a:t>
            </a:r>
            <a:r>
              <a:rPr lang="en-US" dirty="0" smtClean="0"/>
              <a:t> et al.</a:t>
            </a:r>
          </a:p>
          <a:p>
            <a:r>
              <a:rPr lang="en-US" dirty="0" smtClean="0"/>
              <a:t>CS 224D: Deep Learning for NLP</a:t>
            </a:r>
            <a:endParaRPr lang="en" dirty="0" smtClean="0"/>
          </a:p>
          <a:p>
            <a:pPr lvl="1"/>
            <a:r>
              <a:rPr lang="en-US" dirty="0" smtClean="0"/>
              <a:t>https://cs224d.stanford.edu/lecture_notes/notes1.pdf</a:t>
            </a:r>
          </a:p>
          <a:p>
            <a:r>
              <a:rPr lang="en-US" dirty="0" smtClean="0"/>
              <a:t>McCormick</a:t>
            </a:r>
            <a:r>
              <a:rPr lang="en-US" dirty="0"/>
              <a:t>, C. (</a:t>
            </a:r>
            <a:r>
              <a:rPr lang="en-US" dirty="0" smtClean="0"/>
              <a:t>2016). </a:t>
            </a:r>
            <a:r>
              <a:rPr lang="en-US" dirty="0"/>
              <a:t>Word2Vec </a:t>
            </a:r>
            <a:r>
              <a:rPr lang="en-US" dirty="0" smtClean="0"/>
              <a:t>Tutorial. </a:t>
            </a:r>
            <a:endParaRPr lang="en-US" dirty="0"/>
          </a:p>
          <a:p>
            <a:pPr lvl="1"/>
            <a:r>
              <a:rPr lang="en-US" dirty="0" smtClean="0">
                <a:hlinkClick r:id="rId3"/>
              </a:rPr>
              <a:t>http</a:t>
            </a:r>
            <a:r>
              <a:rPr lang="en-US" dirty="0">
                <a:hlinkClick r:id="rId3"/>
              </a:rPr>
              <a:t>://www.mccormickml.com</a:t>
            </a:r>
            <a:endParaRPr lang="e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Language Models </a:t>
            </a:r>
            <a:r>
              <a:rPr lang="en-US" sz="3100" smtClean="0"/>
              <a:t>(Unigrams, Bigrams, etc.)</a:t>
            </a:r>
            <a:endParaRPr lang="en-US"/>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43</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smtClean="0"/>
              <a:t>A model that assigns a probability to a sequence of tokens. </a:t>
            </a:r>
          </a:p>
          <a:p>
            <a:r>
              <a:rPr lang="en-US" dirty="0" smtClean="0"/>
              <a:t>A good language model gives </a:t>
            </a:r>
          </a:p>
          <a:p>
            <a:pPr lvl="1"/>
            <a:r>
              <a:rPr lang="en-US" dirty="0" smtClean="0"/>
              <a:t>(syntactically and semantically) valid sentences a high probability.</a:t>
            </a:r>
          </a:p>
          <a:p>
            <a:pPr lvl="1"/>
            <a:r>
              <a:rPr lang="en-US" dirty="0" smtClean="0"/>
              <a:t>gives low probability to nonsense.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Language Models </a:t>
            </a:r>
            <a:r>
              <a:rPr lang="en-US" sz="3100" dirty="0" smtClean="0"/>
              <a:t>(Unigrams, Bigrams, etc.)</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44</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smtClean="0"/>
              <a:t>A model that assigns a probability to a sequence of tokens. </a:t>
            </a:r>
          </a:p>
          <a:p>
            <a:r>
              <a:rPr lang="en-US" dirty="0" smtClean="0"/>
              <a:t>A good language model gives </a:t>
            </a:r>
          </a:p>
          <a:p>
            <a:pPr lvl="1"/>
            <a:r>
              <a:rPr lang="en-US" dirty="0" smtClean="0"/>
              <a:t>(syntactically and semantically) valid sentences a high probability.</a:t>
            </a:r>
          </a:p>
          <a:p>
            <a:pPr lvl="1"/>
            <a:r>
              <a:rPr lang="en-US" dirty="0" smtClean="0"/>
              <a:t>gives low probability to nonsense.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Language Models </a:t>
            </a:r>
            <a:r>
              <a:rPr lang="en-US" sz="3100" dirty="0" smtClean="0"/>
              <a:t>(Unigrams, Bigrams, etc.)</a:t>
            </a:r>
            <a:endParaRPr lang="en" sz="3100"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45</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dirty="0" smtClean="0"/>
              <a:t>Mathematically, we can apply a LM to any given sequence of n words:</a:t>
            </a:r>
            <a:endParaRPr lang="en" dirty="0"/>
          </a:p>
        </p:txBody>
      </p:sp>
      <p:pic>
        <p:nvPicPr>
          <p:cNvPr id="112642" name="Picture 2"/>
          <p:cNvPicPr>
            <a:picLocks noChangeAspect="1" noChangeArrowheads="1"/>
          </p:cNvPicPr>
          <p:nvPr/>
        </p:nvPicPr>
        <p:blipFill>
          <a:blip r:embed="rId2"/>
          <a:srcRect/>
          <a:stretch>
            <a:fillRect/>
          </a:stretch>
        </p:blipFill>
        <p:spPr bwMode="auto">
          <a:xfrm>
            <a:off x="3009900" y="2252663"/>
            <a:ext cx="31242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Language Models </a:t>
            </a:r>
            <a:r>
              <a:rPr lang="en-US" sz="3100" dirty="0" smtClean="0"/>
              <a:t>(Unigrams, Bigrams, etc.)</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46</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dirty="0" smtClean="0"/>
              <a:t>An example: </a:t>
            </a:r>
          </a:p>
          <a:p>
            <a:pPr algn="ctr">
              <a:buNone/>
            </a:pPr>
            <a:r>
              <a:rPr lang="en-US" dirty="0" smtClean="0"/>
              <a:t>"The quick brown fox jumps over the lazy dog."</a:t>
            </a:r>
            <a:endParaRPr lang="en" dirty="0" smtClean="0"/>
          </a:p>
          <a:p>
            <a:r>
              <a:rPr lang="en-US" dirty="0" smtClean="0"/>
              <a:t>Another example: </a:t>
            </a:r>
          </a:p>
          <a:p>
            <a:pPr algn="ctr">
              <a:buNone/>
            </a:pPr>
            <a:r>
              <a:rPr lang="en-US" dirty="0" smtClean="0"/>
              <a:t>"The </a:t>
            </a:r>
            <a:r>
              <a:rPr lang="en-US" u="sng" dirty="0" err="1" smtClean="0"/>
              <a:t>quik</a:t>
            </a:r>
            <a:r>
              <a:rPr lang="en-US" dirty="0" smtClean="0"/>
              <a:t> brown </a:t>
            </a:r>
            <a:r>
              <a:rPr lang="en-US" u="sng" dirty="0" smtClean="0"/>
              <a:t>lettuce</a:t>
            </a:r>
            <a:r>
              <a:rPr lang="en-US" dirty="0" smtClean="0"/>
              <a:t> </a:t>
            </a:r>
            <a:r>
              <a:rPr lang="en-US" u="sng" dirty="0" smtClean="0"/>
              <a:t>over jumps</a:t>
            </a:r>
            <a:r>
              <a:rPr lang="en-US" dirty="0" smtClean="0"/>
              <a:t> the lazy dog.“</a:t>
            </a:r>
          </a:p>
          <a:p>
            <a:pPr algn="ctr">
              <a:buNone/>
            </a:pPr>
            <a:endParaRPr lang="en-US" dirty="0" smtClean="0"/>
          </a:p>
          <a:p>
            <a:pPr algn="ctr">
              <a:buNone/>
            </a:pPr>
            <a:endParaRPr lang="en" dirty="0"/>
          </a:p>
        </p:txBody>
      </p:sp>
      <p:pic>
        <p:nvPicPr>
          <p:cNvPr id="2050" name="Picture 2" descr="Image result for jump over meaning"/>
          <p:cNvPicPr>
            <a:picLocks noChangeAspect="1" noChangeArrowheads="1"/>
          </p:cNvPicPr>
          <p:nvPr/>
        </p:nvPicPr>
        <p:blipFill>
          <a:blip r:embed="rId2"/>
          <a:srcRect/>
          <a:stretch>
            <a:fillRect/>
          </a:stretch>
        </p:blipFill>
        <p:spPr bwMode="auto">
          <a:xfrm>
            <a:off x="3347864" y="3388876"/>
            <a:ext cx="2771800" cy="1559138"/>
          </a:xfrm>
          <a:prstGeom prst="rect">
            <a:avLst/>
          </a:prstGeom>
          <a:noFill/>
        </p:spPr>
      </p:pic>
      <p:pic>
        <p:nvPicPr>
          <p:cNvPr id="114690" name="Picture 2" descr="Image result for lettuce cartoon"/>
          <p:cNvPicPr>
            <a:picLocks noChangeAspect="1" noChangeArrowheads="1"/>
          </p:cNvPicPr>
          <p:nvPr/>
        </p:nvPicPr>
        <p:blipFill>
          <a:blip r:embed="rId3"/>
          <a:srcRect/>
          <a:stretch>
            <a:fillRect/>
          </a:stretch>
        </p:blipFill>
        <p:spPr bwMode="auto">
          <a:xfrm>
            <a:off x="4063962" y="3449563"/>
            <a:ext cx="1254977" cy="8884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down)">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Language Models </a:t>
            </a:r>
            <a:r>
              <a:rPr lang="en-US" sz="3100" dirty="0" smtClean="0"/>
              <a:t>(Unigrams, Bigrams, etc.)</a:t>
            </a:r>
            <a:endParaRPr lang="en" sz="3100"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47</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en"/>
          </a:p>
        </p:txBody>
      </p:sp>
      <p:pic>
        <p:nvPicPr>
          <p:cNvPr id="115714" name="Picture 2"/>
          <p:cNvPicPr>
            <a:picLocks noChangeAspect="1" noChangeArrowheads="1"/>
          </p:cNvPicPr>
          <p:nvPr/>
        </p:nvPicPr>
        <p:blipFill>
          <a:blip r:embed="rId2"/>
          <a:srcRect/>
          <a:stretch>
            <a:fillRect/>
          </a:stretch>
        </p:blipFill>
        <p:spPr bwMode="auto">
          <a:xfrm>
            <a:off x="1206674" y="1635646"/>
            <a:ext cx="5229225" cy="1238250"/>
          </a:xfrm>
          <a:prstGeom prst="rect">
            <a:avLst/>
          </a:prstGeom>
          <a:noFill/>
          <a:ln w="9525">
            <a:noFill/>
            <a:miter lim="800000"/>
            <a:headEnd/>
            <a:tailEnd/>
          </a:ln>
        </p:spPr>
      </p:pic>
      <p:pic>
        <p:nvPicPr>
          <p:cNvPr id="115715" name="Picture 3"/>
          <p:cNvPicPr>
            <a:picLocks noChangeAspect="1" noChangeArrowheads="1"/>
          </p:cNvPicPr>
          <p:nvPr/>
        </p:nvPicPr>
        <p:blipFill>
          <a:blip r:embed="rId3"/>
          <a:srcRect/>
          <a:stretch>
            <a:fillRect/>
          </a:stretch>
        </p:blipFill>
        <p:spPr bwMode="auto">
          <a:xfrm>
            <a:off x="1295970" y="2902818"/>
            <a:ext cx="5962650" cy="1181100"/>
          </a:xfrm>
          <a:prstGeom prst="rect">
            <a:avLst/>
          </a:prstGeom>
          <a:noFill/>
          <a:ln w="9525">
            <a:noFill/>
            <a:miter lim="800000"/>
            <a:headEnd/>
            <a:tailEnd/>
          </a:ln>
        </p:spPr>
      </p:pic>
      <p:sp>
        <p:nvSpPr>
          <p:cNvPr id="7" name="Retângulo 6"/>
          <p:cNvSpPr/>
          <p:nvPr/>
        </p:nvSpPr>
        <p:spPr>
          <a:xfrm>
            <a:off x="7520811" y="3405649"/>
            <a:ext cx="973343" cy="246221"/>
          </a:xfrm>
          <a:prstGeom prst="rect">
            <a:avLst/>
          </a:prstGeom>
        </p:spPr>
        <p:txBody>
          <a:bodyPr wrap="none">
            <a:spAutoFit/>
          </a:bodyPr>
          <a:lstStyle/>
          <a:p>
            <a:r>
              <a:rPr lang="pt-BR" sz="1000" dirty="0" err="1" smtClean="0"/>
              <a:t>Bigram</a:t>
            </a:r>
            <a:r>
              <a:rPr lang="pt-BR" sz="1000" dirty="0" smtClean="0"/>
              <a:t> </a:t>
            </a:r>
            <a:r>
              <a:rPr lang="pt-BR" sz="1000" dirty="0" err="1" smtClean="0"/>
              <a:t>model</a:t>
            </a:r>
            <a:endParaRPr lang="en" sz="1000" dirty="0"/>
          </a:p>
        </p:txBody>
      </p:sp>
      <p:sp>
        <p:nvSpPr>
          <p:cNvPr id="8" name="Retângulo 7"/>
          <p:cNvSpPr/>
          <p:nvPr/>
        </p:nvSpPr>
        <p:spPr>
          <a:xfrm>
            <a:off x="7510314" y="2181513"/>
            <a:ext cx="1051891" cy="246221"/>
          </a:xfrm>
          <a:prstGeom prst="rect">
            <a:avLst/>
          </a:prstGeom>
        </p:spPr>
        <p:txBody>
          <a:bodyPr wrap="none">
            <a:spAutoFit/>
          </a:bodyPr>
          <a:lstStyle/>
          <a:p>
            <a:r>
              <a:rPr lang="en" sz="1000" dirty="0" smtClean="0"/>
              <a:t>Unigram model</a:t>
            </a:r>
            <a:endParaRPr lang="en" sz="1000" dirty="0"/>
          </a:p>
        </p:txBody>
      </p:sp>
      <p:sp>
        <p:nvSpPr>
          <p:cNvPr id="9" name="Retângulo 8"/>
          <p:cNvSpPr/>
          <p:nvPr/>
        </p:nvSpPr>
        <p:spPr>
          <a:xfrm>
            <a:off x="2286000" y="4403888"/>
            <a:ext cx="4572000" cy="4001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dirty="0" smtClean="0"/>
              <a:t>But, how to </a:t>
            </a:r>
            <a:r>
              <a:rPr lang="en-US" sz="2000" dirty="0" smtClean="0">
                <a:solidFill>
                  <a:srgbClr val="FF0000"/>
                </a:solidFill>
              </a:rPr>
              <a:t>learn</a:t>
            </a:r>
            <a:r>
              <a:rPr lang="en-US" sz="2000" dirty="0" smtClean="0"/>
              <a:t> these probabilities?</a:t>
            </a:r>
            <a:endParaRPr lang="e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word2vec</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48</a:t>
            </a:fld>
            <a:endParaRPr lang="en" sz="1000">
              <a:solidFill>
                <a:schemeClr val="dk2"/>
              </a:solidFill>
            </a:endParaRPr>
          </a:p>
        </p:txBody>
      </p:sp>
      <p:sp>
        <p:nvSpPr>
          <p:cNvPr id="4" name="Espaço Reservado para Conteúdo 3"/>
          <p:cNvSpPr>
            <a:spLocks noGrp="1"/>
          </p:cNvSpPr>
          <p:nvPr>
            <p:ph sz="quarter" idx="1"/>
          </p:nvPr>
        </p:nvSpPr>
        <p:spPr/>
        <p:txBody>
          <a:bodyPr>
            <a:normAutofit lnSpcReduction="10000"/>
          </a:bodyPr>
          <a:lstStyle/>
          <a:p>
            <a:pPr lvl="1"/>
            <a:endParaRPr lang="en-US" dirty="0" smtClean="0"/>
          </a:p>
          <a:p>
            <a:pPr lvl="1"/>
            <a:endParaRPr lang="en-US" dirty="0" smtClean="0"/>
          </a:p>
          <a:p>
            <a:pPr lvl="1"/>
            <a:endParaRPr lang="en-US" dirty="0" smtClean="0"/>
          </a:p>
          <a:p>
            <a:pPr lvl="1"/>
            <a:endParaRPr lang="en-US" dirty="0" smtClean="0"/>
          </a:p>
          <a:p>
            <a:pPr lvl="1"/>
            <a:r>
              <a:rPr lang="en-US" dirty="0" smtClean="0"/>
              <a:t>Efficient Estimation of Word Representations in Vector Space, September 7th, 2013.</a:t>
            </a:r>
          </a:p>
          <a:p>
            <a:pPr lvl="1"/>
            <a:r>
              <a:rPr lang="en-US" dirty="0" smtClean="0"/>
              <a:t>Distributed Representations of Words and Phrases and their Compositionality, October 16th, 2013.</a:t>
            </a:r>
            <a:endParaRPr lang="en" dirty="0"/>
          </a:p>
        </p:txBody>
      </p:sp>
      <p:sp>
        <p:nvSpPr>
          <p:cNvPr id="8" name="Retângulo 7"/>
          <p:cNvSpPr/>
          <p:nvPr/>
        </p:nvSpPr>
        <p:spPr>
          <a:xfrm>
            <a:off x="2743902" y="2643758"/>
            <a:ext cx="3844322" cy="307777"/>
          </a:xfrm>
          <a:prstGeom prst="rect">
            <a:avLst/>
          </a:prstGeom>
        </p:spPr>
        <p:txBody>
          <a:bodyPr wrap="none">
            <a:spAutoFit/>
          </a:bodyPr>
          <a:lstStyle/>
          <a:p>
            <a:r>
              <a:rPr lang="pt-BR" dirty="0" smtClean="0"/>
              <a:t>https://research.fb.com/people/mikolov-tomas/</a:t>
            </a:r>
            <a:endParaRPr lang="en" dirty="0"/>
          </a:p>
        </p:txBody>
      </p:sp>
      <p:pic>
        <p:nvPicPr>
          <p:cNvPr id="116743" name="Picture 7"/>
          <p:cNvPicPr>
            <a:picLocks noChangeAspect="1" noChangeArrowheads="1"/>
          </p:cNvPicPr>
          <p:nvPr/>
        </p:nvPicPr>
        <p:blipFill>
          <a:blip r:embed="rId2"/>
          <a:srcRect/>
          <a:stretch>
            <a:fillRect/>
          </a:stretch>
        </p:blipFill>
        <p:spPr bwMode="auto">
          <a:xfrm>
            <a:off x="2483768" y="1275606"/>
            <a:ext cx="4327029" cy="1413231"/>
          </a:xfrm>
          <a:prstGeom prst="rect">
            <a:avLst/>
          </a:prstGeom>
          <a:noFill/>
          <a:ln w="9525">
            <a:noFill/>
            <a:miter lim="800000"/>
            <a:headEnd/>
            <a:tailEnd/>
          </a:ln>
        </p:spPr>
      </p:pic>
      <p:sp>
        <p:nvSpPr>
          <p:cNvPr id="10" name="Retângulo 9"/>
          <p:cNvSpPr/>
          <p:nvPr/>
        </p:nvSpPr>
        <p:spPr>
          <a:xfrm>
            <a:off x="2709150" y="4659982"/>
            <a:ext cx="3725700" cy="307777"/>
          </a:xfrm>
          <a:prstGeom prst="rect">
            <a:avLst/>
          </a:prstGeom>
        </p:spPr>
        <p:txBody>
          <a:bodyPr wrap="none">
            <a:spAutoFit/>
          </a:bodyPr>
          <a:lstStyle/>
          <a:p>
            <a:r>
              <a:rPr lang="pt-BR" dirty="0" smtClean="0"/>
              <a:t>https://code.google.com/archive/p/word2vec/</a:t>
            </a:r>
            <a:endParaRPr lang="e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The word2vec trick</a:t>
            </a:r>
            <a:endParaRPr lang="en-US"/>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49</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smtClean="0"/>
              <a:t>word2vec </a:t>
            </a:r>
            <a:r>
              <a:rPr lang="en-US" dirty="0"/>
              <a:t>uses a </a:t>
            </a:r>
            <a:r>
              <a:rPr lang="en-US" dirty="0" smtClean="0"/>
              <a:t>trick: </a:t>
            </a:r>
            <a:endParaRPr lang="en-US" dirty="0"/>
          </a:p>
          <a:p>
            <a:pPr lvl="1"/>
            <a:r>
              <a:rPr lang="en-US" dirty="0"/>
              <a:t>A </a:t>
            </a:r>
            <a:r>
              <a:rPr lang="en-US" dirty="0" smtClean="0"/>
              <a:t>single hidden layer neural </a:t>
            </a:r>
            <a:r>
              <a:rPr lang="en-US" dirty="0"/>
              <a:t>network is trained </a:t>
            </a:r>
            <a:r>
              <a:rPr lang="en-US" dirty="0" smtClean="0"/>
              <a:t>to </a:t>
            </a:r>
            <a:r>
              <a:rPr lang="en-US" dirty="0"/>
              <a:t>perform a certain </a:t>
            </a:r>
            <a:r>
              <a:rPr lang="en-US" dirty="0" smtClean="0"/>
              <a:t>“fake” task.</a:t>
            </a:r>
          </a:p>
          <a:p>
            <a:pPr lvl="1"/>
            <a:r>
              <a:rPr lang="en-US" dirty="0" smtClean="0"/>
              <a:t>But </a:t>
            </a:r>
            <a:r>
              <a:rPr lang="en-US" dirty="0"/>
              <a:t>this NN is not actually </a:t>
            </a:r>
            <a:r>
              <a:rPr lang="en-US" dirty="0" smtClean="0"/>
              <a:t>used</a:t>
            </a:r>
            <a:r>
              <a:rPr lang="en-US" dirty="0"/>
              <a:t>! </a:t>
            </a:r>
          </a:p>
          <a:p>
            <a:r>
              <a:rPr lang="en-US" dirty="0"/>
              <a:t>Instead, the goal is </a:t>
            </a:r>
            <a:r>
              <a:rPr lang="en-US" dirty="0" smtClean="0"/>
              <a:t>to </a:t>
            </a:r>
            <a:r>
              <a:rPr lang="en-US" dirty="0"/>
              <a:t>learn the </a:t>
            </a:r>
            <a:r>
              <a:rPr lang="en-US" dirty="0">
                <a:solidFill>
                  <a:srgbClr val="FF0000"/>
                </a:solidFill>
              </a:rPr>
              <a:t>weights</a:t>
            </a:r>
            <a:r>
              <a:rPr lang="en-US" dirty="0"/>
              <a:t> of the hidden layer– </a:t>
            </a:r>
            <a:r>
              <a:rPr lang="en-US" b="1" i="1" dirty="0"/>
              <a:t>these weights are the “word vectors”</a:t>
            </a:r>
            <a:r>
              <a:rPr lang="en-US" dirty="0"/>
              <a:t>.</a:t>
            </a:r>
            <a:endParaRPr lang="e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5</a:t>
            </a:fld>
            <a:endParaRPr lang="en"/>
          </a:p>
        </p:txBody>
      </p:sp>
      <p:sp>
        <p:nvSpPr>
          <p:cNvPr id="3" name="Espaço Reservado para Texto 2"/>
          <p:cNvSpPr>
            <a:spLocks noGrp="1"/>
          </p:cNvSpPr>
          <p:nvPr>
            <p:ph sz="quarter" idx="1"/>
          </p:nvPr>
        </p:nvSpPr>
        <p:spPr/>
        <p:txBody>
          <a:bodyPr>
            <a:normAutofit fontScale="92500"/>
          </a:bodyPr>
          <a:lstStyle/>
          <a:p>
            <a:r>
              <a:rPr lang="en-US" dirty="0"/>
              <a:t>The artificial neuron is a model </a:t>
            </a:r>
            <a:r>
              <a:rPr lang="en-US" b="1" dirty="0"/>
              <a:t>inspired</a:t>
            </a:r>
            <a:r>
              <a:rPr lang="en-US" dirty="0"/>
              <a:t> by the real</a:t>
            </a:r>
          </a:p>
          <a:p>
            <a:r>
              <a:rPr lang="en-US" dirty="0"/>
              <a:t>In an artificial neuron:</a:t>
            </a:r>
          </a:p>
          <a:p>
            <a:pPr lvl="1"/>
            <a:r>
              <a:rPr lang="en-US" dirty="0"/>
              <a:t>input are features</a:t>
            </a:r>
          </a:p>
          <a:p>
            <a:pPr lvl="1"/>
            <a:r>
              <a:rPr lang="en-US" dirty="0"/>
              <a:t>each feature has an associated </a:t>
            </a:r>
            <a:r>
              <a:rPr lang="en-US" dirty="0">
                <a:solidFill>
                  <a:srgbClr val="FF0000"/>
                </a:solidFill>
              </a:rPr>
              <a:t>weight</a:t>
            </a:r>
          </a:p>
          <a:p>
            <a:pPr lvl="1"/>
            <a:r>
              <a:rPr lang="en-US" dirty="0"/>
              <a:t>weighted sum of features is called neuron </a:t>
            </a:r>
            <a:r>
              <a:rPr lang="en-US" dirty="0">
                <a:solidFill>
                  <a:srgbClr val="FF0000"/>
                </a:solidFill>
              </a:rPr>
              <a:t>pre-activation</a:t>
            </a:r>
          </a:p>
          <a:p>
            <a:pPr lvl="1"/>
            <a:r>
              <a:rPr lang="en-US" dirty="0"/>
              <a:t>value produced in pre-activation goes through a non-linearity to produce neuron </a:t>
            </a:r>
            <a:r>
              <a:rPr lang="en-US" dirty="0">
                <a:solidFill>
                  <a:srgbClr val="FF0000"/>
                </a:solidFill>
              </a:rPr>
              <a:t>activation</a:t>
            </a:r>
            <a:endParaRPr lang="pt-B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The fake tasks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50</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b="1" dirty="0" smtClean="0">
                <a:solidFill>
                  <a:srgbClr val="FF0000"/>
                </a:solidFill>
              </a:rPr>
              <a:t>S</a:t>
            </a:r>
            <a:r>
              <a:rPr lang="en" b="1" dirty="0" smtClean="0">
                <a:solidFill>
                  <a:srgbClr val="FF0000"/>
                </a:solidFill>
              </a:rPr>
              <a:t>kip-gram</a:t>
            </a:r>
            <a:r>
              <a:rPr lang="en" b="1" dirty="0" smtClean="0"/>
              <a:t>: </a:t>
            </a:r>
            <a:r>
              <a:rPr lang="en-US" b="1" dirty="0" smtClean="0"/>
              <a:t>predicting surrounding </a:t>
            </a:r>
            <a:r>
              <a:rPr lang="en-US" b="1" u="sng" dirty="0" smtClean="0"/>
              <a:t>context words</a:t>
            </a:r>
            <a:r>
              <a:rPr lang="en-US" b="1" dirty="0" smtClean="0"/>
              <a:t> given a </a:t>
            </a:r>
            <a:r>
              <a:rPr lang="en-US" b="1" u="sng" dirty="0" smtClean="0"/>
              <a:t>center word</a:t>
            </a:r>
            <a:r>
              <a:rPr lang="en-US" b="1" dirty="0" smtClean="0"/>
              <a:t>. </a:t>
            </a:r>
            <a:endParaRPr lang="en-US" b="1" dirty="0"/>
          </a:p>
          <a:p>
            <a:r>
              <a:rPr lang="en-US" dirty="0" smtClean="0">
                <a:solidFill>
                  <a:srgbClr val="FF0000"/>
                </a:solidFill>
              </a:rPr>
              <a:t>CBOW</a:t>
            </a:r>
            <a:r>
              <a:rPr lang="en-US" dirty="0" smtClean="0"/>
              <a:t>: predicting a center word form the surrounding context.</a:t>
            </a:r>
            <a:endParaRPr lang="e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en"/>
          </a:p>
        </p:txBody>
      </p:sp>
      <p:sp>
        <p:nvSpPr>
          <p:cNvPr id="5" name="Título 4"/>
          <p:cNvSpPr>
            <a:spLocks noGrp="1"/>
          </p:cNvSpPr>
          <p:nvPr>
            <p:ph type="title"/>
          </p:nvPr>
        </p:nvSpPr>
        <p:spPr/>
        <p:txBody>
          <a:bodyPr>
            <a:normAutofit fontScale="90000"/>
          </a:bodyPr>
          <a:lstStyle/>
          <a:p>
            <a:r>
              <a:rPr lang="pt-BR" dirty="0" smtClean="0"/>
              <a:t>S</a:t>
            </a:r>
            <a:r>
              <a:rPr lang="en" dirty="0" smtClean="0"/>
              <a:t>kip-gram</a:t>
            </a:r>
            <a:endParaRPr lang="en"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51</a:t>
            </a:fld>
            <a:endParaRPr lang="en" sz="1000">
              <a:solidFill>
                <a:schemeClr val="dk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Skip-gram</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52</a:t>
            </a:fld>
            <a:endParaRPr lang="en" sz="1000">
              <a:solidFill>
                <a:schemeClr val="dk2"/>
              </a:solidFill>
            </a:endParaRPr>
          </a:p>
        </p:txBody>
      </p:sp>
      <p:sp>
        <p:nvSpPr>
          <p:cNvPr id="4" name="Espaço Reservado para Conteúdo 3"/>
          <p:cNvSpPr>
            <a:spLocks noGrp="1"/>
          </p:cNvSpPr>
          <p:nvPr>
            <p:ph sz="quarter" idx="1"/>
          </p:nvPr>
        </p:nvSpPr>
        <p:spPr/>
        <p:txBody>
          <a:bodyPr>
            <a:normAutofit lnSpcReduction="10000"/>
          </a:bodyPr>
          <a:lstStyle/>
          <a:p>
            <a:r>
              <a:rPr lang="en" dirty="0"/>
              <a:t>The task: </a:t>
            </a:r>
            <a:r>
              <a:rPr lang="en-US" dirty="0"/>
              <a:t>given a specific word </a:t>
            </a:r>
            <a:r>
              <a:rPr lang="en-US" b="1" dirty="0" smtClean="0"/>
              <a:t>w </a:t>
            </a:r>
            <a:r>
              <a:rPr lang="en-US" dirty="0" smtClean="0"/>
              <a:t>in </a:t>
            </a:r>
            <a:r>
              <a:rPr lang="en-US" dirty="0"/>
              <a:t>the middle of a sentence (the input word), look at the words </a:t>
            </a:r>
            <a:r>
              <a:rPr lang="en-US" u="sng" dirty="0"/>
              <a:t>nearby</a:t>
            </a:r>
            <a:r>
              <a:rPr lang="en-US" dirty="0"/>
              <a:t> and pick one word </a:t>
            </a:r>
            <a:r>
              <a:rPr lang="en-US" dirty="0" smtClean="0"/>
              <a:t>at </a:t>
            </a:r>
            <a:r>
              <a:rPr lang="en-US" dirty="0"/>
              <a:t>random. </a:t>
            </a:r>
          </a:p>
          <a:p>
            <a:r>
              <a:rPr lang="en-US" dirty="0" smtClean="0"/>
              <a:t>We then train </a:t>
            </a:r>
            <a:r>
              <a:rPr lang="en-US" dirty="0"/>
              <a:t>the network to produce the probability </a:t>
            </a:r>
            <a:r>
              <a:rPr lang="en-US" dirty="0" smtClean="0"/>
              <a:t>(for </a:t>
            </a:r>
            <a:r>
              <a:rPr lang="en-US" dirty="0"/>
              <a:t>every word in the </a:t>
            </a:r>
            <a:r>
              <a:rPr lang="en-US" dirty="0" smtClean="0"/>
              <a:t>vocabulary) of being </a:t>
            </a:r>
            <a:r>
              <a:rPr lang="en-US" u="sng" dirty="0" smtClean="0"/>
              <a:t>nearby</a:t>
            </a:r>
            <a:r>
              <a:rPr lang="en-US" dirty="0" smtClean="0"/>
              <a:t> </a:t>
            </a:r>
            <a:r>
              <a:rPr lang="en-US" b="1" dirty="0"/>
              <a:t>w</a:t>
            </a:r>
            <a:r>
              <a:rPr lang="en-US" dirty="0" smtClean="0"/>
              <a:t>.</a:t>
            </a:r>
          </a:p>
          <a:p>
            <a:pPr lvl="1"/>
            <a:r>
              <a:rPr lang="en-US" dirty="0" smtClean="0"/>
              <a:t>“nearby” means there is actually a "window size" hyperparameter (typical value: 5)</a:t>
            </a:r>
            <a:endParaRPr lang="e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a:t>
            </a:r>
            <a:r>
              <a:rPr lang="en" dirty="0" smtClean="0"/>
              <a:t>kip-gram</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53</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a:t>Output probabilities are going to relate to how likely it is </a:t>
            </a:r>
            <a:r>
              <a:rPr lang="en-US" dirty="0" smtClean="0"/>
              <a:t>to find </a:t>
            </a:r>
            <a:r>
              <a:rPr lang="en-US" dirty="0"/>
              <a:t>each vocabulary word nearby our input </a:t>
            </a:r>
            <a:r>
              <a:rPr lang="en-US" dirty="0" smtClean="0"/>
              <a:t>word</a:t>
            </a:r>
            <a:r>
              <a:rPr lang="en-US" b="1" dirty="0" smtClean="0"/>
              <a:t> w</a:t>
            </a:r>
            <a:r>
              <a:rPr lang="en-US" dirty="0" smtClean="0"/>
              <a:t>. </a:t>
            </a:r>
            <a:endParaRPr lang="en-US" dirty="0"/>
          </a:p>
          <a:p>
            <a:r>
              <a:rPr lang="en-US" dirty="0"/>
              <a:t>For example</a:t>
            </a:r>
            <a:r>
              <a:rPr lang="en-US" dirty="0" smtClean="0"/>
              <a:t>, say </a:t>
            </a:r>
            <a:r>
              <a:rPr lang="en-US" b="1" dirty="0" smtClean="0"/>
              <a:t>w</a:t>
            </a:r>
            <a:r>
              <a:rPr lang="en-US" dirty="0" smtClean="0"/>
              <a:t> = “Africa”</a:t>
            </a:r>
          </a:p>
          <a:p>
            <a:pPr lvl="1"/>
            <a:r>
              <a:rPr lang="en-US" dirty="0" smtClean="0"/>
              <a:t>output </a:t>
            </a:r>
            <a:r>
              <a:rPr lang="en-US" dirty="0"/>
              <a:t>probabilities </a:t>
            </a:r>
            <a:r>
              <a:rPr lang="en-US" dirty="0" smtClean="0"/>
              <a:t>should be </a:t>
            </a:r>
            <a:r>
              <a:rPr lang="en-US" dirty="0"/>
              <a:t>much higher for </a:t>
            </a:r>
            <a:r>
              <a:rPr lang="en-US" dirty="0" smtClean="0"/>
              <a:t>related words </a:t>
            </a:r>
            <a:r>
              <a:rPr lang="en-US" dirty="0"/>
              <a:t>(e.g. “lion”, “zebra”) than for unrelated words (e.g. “bear”, “kangaroo”).</a:t>
            </a:r>
            <a:endParaRPr lang="e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t>
            </a:r>
            <a:r>
              <a:rPr lang="en" dirty="0" smtClean="0"/>
              <a:t>raining examples (word pairs)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54</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a:t>The training examples will be </a:t>
            </a:r>
            <a:r>
              <a:rPr lang="en-US" dirty="0">
                <a:solidFill>
                  <a:srgbClr val="FF0000"/>
                </a:solidFill>
              </a:rPr>
              <a:t>word pairs</a:t>
            </a:r>
            <a:r>
              <a:rPr lang="en-US" dirty="0"/>
              <a:t> taken from the input corpus.</a:t>
            </a:r>
          </a:p>
          <a:p>
            <a:r>
              <a:rPr lang="en-US" dirty="0"/>
              <a:t>During training, the network will learn </a:t>
            </a:r>
            <a:r>
              <a:rPr lang="en-US" dirty="0" smtClean="0"/>
              <a:t>parameters that capture the </a:t>
            </a:r>
            <a:r>
              <a:rPr lang="en-US" dirty="0"/>
              <a:t>statistics </a:t>
            </a:r>
            <a:r>
              <a:rPr lang="en-US" dirty="0" smtClean="0"/>
              <a:t>related to the </a:t>
            </a:r>
            <a:r>
              <a:rPr lang="en-US" dirty="0"/>
              <a:t>number of times each pairing shows up.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t>
            </a:r>
            <a:r>
              <a:rPr lang="en" dirty="0" smtClean="0"/>
              <a:t>raining examples (word pairs)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55</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smtClean="0"/>
              <a:t>For example, suppose </a:t>
            </a:r>
            <a:r>
              <a:rPr lang="en-US" dirty="0"/>
              <a:t>the network gets many more training samples of (“Soviet”, “Union”) than (“Soviet”, “Sasquatch”). </a:t>
            </a:r>
          </a:p>
          <a:p>
            <a:pPr lvl="1"/>
            <a:r>
              <a:rPr lang="en-US" dirty="0"/>
              <a:t>After training, if the NN is given the word “Soviet”, it will output a much higher probability for “Union” </a:t>
            </a:r>
            <a:r>
              <a:rPr lang="en-US" dirty="0" smtClean="0"/>
              <a:t>(or </a:t>
            </a:r>
            <a:r>
              <a:rPr lang="en-US" dirty="0"/>
              <a:t>“Russia</a:t>
            </a:r>
            <a:r>
              <a:rPr lang="en-US" dirty="0" smtClean="0"/>
              <a:t>”) </a:t>
            </a:r>
            <a:r>
              <a:rPr lang="en-US" dirty="0"/>
              <a:t>than it will for “Sasquatch”.</a:t>
            </a:r>
            <a:endParaRPr lang="e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t>
            </a:r>
            <a:r>
              <a:rPr lang="en" dirty="0" smtClean="0"/>
              <a:t>raining examples (word pairs)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56</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en"/>
          </a:p>
        </p:txBody>
      </p:sp>
      <p:pic>
        <p:nvPicPr>
          <p:cNvPr id="1026" name="Picture 2" descr="http://mccormickml.com/assets/word2vec/training_data.png"/>
          <p:cNvPicPr>
            <a:picLocks noChangeAspect="1" noChangeArrowheads="1"/>
          </p:cNvPicPr>
          <p:nvPr/>
        </p:nvPicPr>
        <p:blipFill>
          <a:blip r:embed="rId2"/>
          <a:srcRect/>
          <a:stretch>
            <a:fillRect/>
          </a:stretch>
        </p:blipFill>
        <p:spPr bwMode="auto">
          <a:xfrm>
            <a:off x="1907704" y="1328910"/>
            <a:ext cx="5579072" cy="3331072"/>
          </a:xfrm>
          <a:prstGeom prst="rect">
            <a:avLst/>
          </a:prstGeom>
          <a:noFill/>
        </p:spPr>
      </p:pic>
      <p:sp>
        <p:nvSpPr>
          <p:cNvPr id="6" name="Retângulo 5"/>
          <p:cNvSpPr/>
          <p:nvPr/>
        </p:nvSpPr>
        <p:spPr>
          <a:xfrm>
            <a:off x="4707354" y="4712245"/>
            <a:ext cx="4014240" cy="307777"/>
          </a:xfrm>
          <a:prstGeom prst="rect">
            <a:avLst/>
          </a:prstGeom>
        </p:spPr>
        <p:txBody>
          <a:bodyPr wrap="none">
            <a:spAutoFit/>
          </a:bodyPr>
          <a:lstStyle/>
          <a:p>
            <a:r>
              <a:rPr lang="en-US" dirty="0"/>
              <a:t>The word highlighted in blue is the input </a:t>
            </a:r>
            <a:r>
              <a:rPr lang="en-US" dirty="0" smtClean="0"/>
              <a:t>word </a:t>
            </a:r>
            <a:r>
              <a:rPr lang="en-US" b="1" dirty="0" smtClean="0"/>
              <a:t>w</a:t>
            </a:r>
            <a:r>
              <a:rPr lang="en-US" dirty="0" smtClean="0"/>
              <a:t>.</a:t>
            </a:r>
            <a:endParaRPr lang="en" dirty="0"/>
          </a:p>
        </p:txBody>
      </p:sp>
      <p:sp>
        <p:nvSpPr>
          <p:cNvPr id="7" name="Retângulo 6"/>
          <p:cNvSpPr/>
          <p:nvPr/>
        </p:nvSpPr>
        <p:spPr>
          <a:xfrm>
            <a:off x="611560" y="4568810"/>
            <a:ext cx="4572000" cy="523220"/>
          </a:xfrm>
          <a:prstGeom prst="rect">
            <a:avLst/>
          </a:prstGeom>
        </p:spPr>
        <p:txBody>
          <a:bodyPr>
            <a:spAutoFit/>
          </a:bodyPr>
          <a:lstStyle/>
          <a:p>
            <a:pPr lvl="1"/>
            <a:r>
              <a:rPr lang="en-US" dirty="0">
                <a:solidFill>
                  <a:srgbClr val="FF0000"/>
                </a:solidFill>
              </a:rPr>
              <a:t>“</a:t>
            </a:r>
            <a:r>
              <a:rPr lang="en-US" i="1" dirty="0">
                <a:solidFill>
                  <a:srgbClr val="FF0000"/>
                </a:solidFill>
              </a:rPr>
              <a:t>The quick brown fox jumps over the lazy dog</a:t>
            </a:r>
            <a:r>
              <a:rPr lang="en-US" dirty="0">
                <a:solidFill>
                  <a:srgbClr val="FF0000"/>
                </a:solidFill>
              </a:rPr>
              <a:t>.” </a:t>
            </a:r>
          </a:p>
          <a:p>
            <a:pPr lvl="1"/>
            <a:r>
              <a:rPr lang="en-US" dirty="0"/>
              <a:t>window size = 2.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One hot encoding</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57</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 dirty="0" smtClean="0"/>
              <a:t>But, during training, we cannot provide the NN with the text of the words.</a:t>
            </a:r>
          </a:p>
          <a:p>
            <a:r>
              <a:rPr lang="en" dirty="0" smtClean="0"/>
              <a:t>We need to use some vector representation for each word in the vocabulary </a:t>
            </a:r>
            <a:r>
              <a:rPr lang="en" dirty="0" smtClean="0">
                <a:sym typeface="Wingdings" pitchFamily="2" charset="2"/>
              </a:rPr>
              <a:t> one hot enconding.</a:t>
            </a:r>
            <a:endParaRPr lang="e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One hot encoding</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58</a:t>
            </a:fld>
            <a:endParaRPr lang="en" sz="1000">
              <a:solidFill>
                <a:schemeClr val="dk2"/>
              </a:solidFill>
            </a:endParaRPr>
          </a:p>
        </p:txBody>
      </p:sp>
      <p:sp>
        <p:nvSpPr>
          <p:cNvPr id="5" name="Retângulo 4"/>
          <p:cNvSpPr/>
          <p:nvPr/>
        </p:nvSpPr>
        <p:spPr>
          <a:xfrm>
            <a:off x="35496" y="4830420"/>
            <a:ext cx="1800200" cy="261610"/>
          </a:xfrm>
          <a:prstGeom prst="rect">
            <a:avLst/>
          </a:prstGeom>
        </p:spPr>
        <p:txBody>
          <a:bodyPr wrap="square">
            <a:spAutoFit/>
          </a:bodyPr>
          <a:lstStyle/>
          <a:p>
            <a:r>
              <a:rPr lang="en" sz="1050" dirty="0"/>
              <a:t>Credits: Marco Bonzaninin</a:t>
            </a:r>
          </a:p>
        </p:txBody>
      </p:sp>
      <p:pic>
        <p:nvPicPr>
          <p:cNvPr id="80898" name="Picture 2"/>
          <p:cNvPicPr>
            <a:picLocks noChangeAspect="1" noChangeArrowheads="1"/>
          </p:cNvPicPr>
          <p:nvPr/>
        </p:nvPicPr>
        <p:blipFill>
          <a:blip r:embed="rId3"/>
          <a:srcRect/>
          <a:stretch>
            <a:fillRect/>
          </a:stretch>
        </p:blipFill>
        <p:spPr bwMode="auto">
          <a:xfrm>
            <a:off x="1187624" y="2184723"/>
            <a:ext cx="6804248" cy="2547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One hot encoding</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59</a:t>
            </a:fld>
            <a:endParaRPr lang="en" sz="1000">
              <a:solidFill>
                <a:schemeClr val="dk2"/>
              </a:solidFill>
            </a:endParaRPr>
          </a:p>
        </p:txBody>
      </p:sp>
      <p:pic>
        <p:nvPicPr>
          <p:cNvPr id="81922" name="Picture 2"/>
          <p:cNvPicPr>
            <a:picLocks noChangeAspect="1" noChangeArrowheads="1"/>
          </p:cNvPicPr>
          <p:nvPr/>
        </p:nvPicPr>
        <p:blipFill>
          <a:blip r:embed="rId2"/>
          <a:srcRect/>
          <a:stretch>
            <a:fillRect/>
          </a:stretch>
        </p:blipFill>
        <p:spPr bwMode="auto">
          <a:xfrm>
            <a:off x="1241876" y="1284484"/>
            <a:ext cx="6768752" cy="3460507"/>
          </a:xfrm>
          <a:prstGeom prst="rect">
            <a:avLst/>
          </a:prstGeom>
          <a:noFill/>
          <a:ln w="9525">
            <a:noFill/>
            <a:miter lim="800000"/>
            <a:headEnd/>
            <a:tailEnd/>
          </a:ln>
        </p:spPr>
      </p:pic>
      <p:sp>
        <p:nvSpPr>
          <p:cNvPr id="7" name="Retângulo 6"/>
          <p:cNvSpPr/>
          <p:nvPr/>
        </p:nvSpPr>
        <p:spPr>
          <a:xfrm>
            <a:off x="35496" y="4830420"/>
            <a:ext cx="1800200" cy="261610"/>
          </a:xfrm>
          <a:prstGeom prst="rect">
            <a:avLst/>
          </a:prstGeom>
        </p:spPr>
        <p:txBody>
          <a:bodyPr wrap="square">
            <a:spAutoFit/>
          </a:bodyPr>
          <a:lstStyle/>
          <a:p>
            <a:r>
              <a:rPr lang="en" sz="1050" dirty="0"/>
              <a:t>Credits: Marco Bonzaninin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6</a:t>
            </a:fld>
            <a:endParaRPr lang="en"/>
          </a:p>
        </p:txBody>
      </p:sp>
      <p:sp>
        <p:nvSpPr>
          <p:cNvPr id="7" name="Espaço Reservado para Conteúdo 6"/>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6300192" y="1419622"/>
            <a:ext cx="2736304" cy="738664"/>
          </a:xfrm>
          <a:prstGeom prst="rect">
            <a:avLst/>
          </a:prstGeom>
        </p:spPr>
        <p:txBody>
          <a:bodyPr wrap="square">
            <a:spAutoFit/>
          </a:bodyPr>
          <a:lstStyle/>
          <a:p>
            <a:pPr algn="ctr"/>
            <a:r>
              <a:rPr lang="en-US" dirty="0"/>
              <a:t>The artificial neuron is a model inspired by the real one (biological neuron).</a:t>
            </a:r>
            <a:endParaRPr lang="pt-B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One hot encoding</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60</a:t>
            </a:fld>
            <a:endParaRPr lang="en" sz="1000">
              <a:solidFill>
                <a:schemeClr val="dk2"/>
              </a:solidFill>
            </a:endParaRPr>
          </a:p>
        </p:txBody>
      </p:sp>
      <p:pic>
        <p:nvPicPr>
          <p:cNvPr id="5" name="Picture 3"/>
          <p:cNvPicPr>
            <a:picLocks noChangeAspect="1" noChangeArrowheads="1"/>
          </p:cNvPicPr>
          <p:nvPr/>
        </p:nvPicPr>
        <p:blipFill>
          <a:blip r:embed="rId2"/>
          <a:srcRect/>
          <a:stretch>
            <a:fillRect/>
          </a:stretch>
        </p:blipFill>
        <p:spPr bwMode="auto">
          <a:xfrm>
            <a:off x="1397760" y="1491630"/>
            <a:ext cx="6416412" cy="3168352"/>
          </a:xfrm>
          <a:prstGeom prst="rect">
            <a:avLst/>
          </a:prstGeom>
          <a:noFill/>
          <a:ln w="9525">
            <a:noFill/>
            <a:miter lim="800000"/>
            <a:headEnd/>
            <a:tailEnd/>
          </a:ln>
        </p:spPr>
      </p:pic>
      <p:sp>
        <p:nvSpPr>
          <p:cNvPr id="6" name="Retângulo 5"/>
          <p:cNvSpPr/>
          <p:nvPr/>
        </p:nvSpPr>
        <p:spPr>
          <a:xfrm>
            <a:off x="35496" y="4830420"/>
            <a:ext cx="1800200" cy="261610"/>
          </a:xfrm>
          <a:prstGeom prst="rect">
            <a:avLst/>
          </a:prstGeom>
        </p:spPr>
        <p:txBody>
          <a:bodyPr wrap="square">
            <a:spAutoFit/>
          </a:bodyPr>
          <a:lstStyle/>
          <a:p>
            <a:r>
              <a:rPr lang="en" sz="1050" dirty="0"/>
              <a:t>Credits: Marco Bonzaninin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a:t>
            </a:r>
            <a:r>
              <a:rPr lang="en" dirty="0" smtClean="0"/>
              <a:t>kip-gram NN architecture</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61</a:t>
            </a:fld>
            <a:endParaRPr lang="en" sz="1000">
              <a:solidFill>
                <a:schemeClr val="dk2"/>
              </a:solidFill>
            </a:endParaRPr>
          </a:p>
        </p:txBody>
      </p:sp>
      <p:pic>
        <p:nvPicPr>
          <p:cNvPr id="79874" name="Picture 2" descr="Skip-gram Neural Network Architecture"/>
          <p:cNvPicPr>
            <a:picLocks noChangeAspect="1" noChangeArrowheads="1"/>
          </p:cNvPicPr>
          <p:nvPr/>
        </p:nvPicPr>
        <p:blipFill>
          <a:blip r:embed="rId2"/>
          <a:srcRect/>
          <a:stretch>
            <a:fillRect/>
          </a:stretch>
        </p:blipFill>
        <p:spPr bwMode="auto">
          <a:xfrm>
            <a:off x="1719298" y="1119311"/>
            <a:ext cx="5957690" cy="3721183"/>
          </a:xfrm>
          <a:prstGeom prst="rect">
            <a:avLst/>
          </a:prstGeom>
          <a:noFill/>
        </p:spPr>
      </p:pic>
      <p:sp>
        <p:nvSpPr>
          <p:cNvPr id="6" name="Retângulo 5"/>
          <p:cNvSpPr/>
          <p:nvPr/>
        </p:nvSpPr>
        <p:spPr>
          <a:xfrm>
            <a:off x="2268244" y="4819765"/>
            <a:ext cx="5238328" cy="307777"/>
          </a:xfrm>
          <a:prstGeom prst="rect">
            <a:avLst/>
          </a:prstGeom>
        </p:spPr>
        <p:txBody>
          <a:bodyPr wrap="square">
            <a:spAutoFit/>
          </a:bodyPr>
          <a:lstStyle/>
          <a:p>
            <a:r>
              <a:rPr lang="en-US" dirty="0"/>
              <a:t>There is no activation function on the hidden layer neurons, …</a:t>
            </a:r>
            <a:endParaRPr lang="e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a:t>
            </a:r>
            <a:r>
              <a:rPr lang="en" dirty="0" smtClean="0"/>
              <a:t>kip-gram NN architecture</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62</a:t>
            </a:fld>
            <a:endParaRPr lang="en" sz="1000">
              <a:solidFill>
                <a:schemeClr val="dk2"/>
              </a:solidFill>
            </a:endParaRPr>
          </a:p>
        </p:txBody>
      </p:sp>
      <p:pic>
        <p:nvPicPr>
          <p:cNvPr id="79874" name="Picture 2" descr="Skip-gram Neural Network Architecture"/>
          <p:cNvPicPr>
            <a:picLocks noChangeAspect="1" noChangeArrowheads="1"/>
          </p:cNvPicPr>
          <p:nvPr/>
        </p:nvPicPr>
        <p:blipFill>
          <a:blip r:embed="rId2"/>
          <a:srcRect/>
          <a:stretch>
            <a:fillRect/>
          </a:stretch>
        </p:blipFill>
        <p:spPr bwMode="auto">
          <a:xfrm>
            <a:off x="1719298" y="1119311"/>
            <a:ext cx="5957690" cy="3721183"/>
          </a:xfrm>
          <a:prstGeom prst="rect">
            <a:avLst/>
          </a:prstGeom>
          <a:noFill/>
        </p:spPr>
      </p:pic>
      <p:sp>
        <p:nvSpPr>
          <p:cNvPr id="6" name="Retângulo 5"/>
          <p:cNvSpPr/>
          <p:nvPr/>
        </p:nvSpPr>
        <p:spPr>
          <a:xfrm>
            <a:off x="2286000" y="4802009"/>
            <a:ext cx="4572000" cy="307777"/>
          </a:xfrm>
          <a:prstGeom prst="rect">
            <a:avLst/>
          </a:prstGeom>
        </p:spPr>
        <p:txBody>
          <a:bodyPr>
            <a:spAutoFit/>
          </a:bodyPr>
          <a:lstStyle/>
          <a:p>
            <a:r>
              <a:rPr lang="en-US" dirty="0"/>
              <a:t>…, but the output neurons use </a:t>
            </a:r>
            <a:r>
              <a:rPr lang="en-US" dirty="0" err="1"/>
              <a:t>softmax</a:t>
            </a:r>
            <a:r>
              <a:rPr lang="en-US" dirty="0"/>
              <a:t>. </a:t>
            </a:r>
            <a:endParaRPr lang="e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a:t>
            </a:r>
            <a:r>
              <a:rPr lang="en" dirty="0" smtClean="0"/>
              <a:t>kip-gram NN architecture</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63</a:t>
            </a:fld>
            <a:endParaRPr lang="en" sz="1000">
              <a:solidFill>
                <a:schemeClr val="dk2"/>
              </a:solidFill>
            </a:endParaRPr>
          </a:p>
        </p:txBody>
      </p:sp>
      <p:pic>
        <p:nvPicPr>
          <p:cNvPr id="79874" name="Picture 2" descr="Skip-gram Neural Network Architecture"/>
          <p:cNvPicPr>
            <a:picLocks noChangeAspect="1" noChangeArrowheads="1"/>
          </p:cNvPicPr>
          <p:nvPr/>
        </p:nvPicPr>
        <p:blipFill>
          <a:blip r:embed="rId2"/>
          <a:srcRect/>
          <a:stretch>
            <a:fillRect/>
          </a:stretch>
        </p:blipFill>
        <p:spPr bwMode="auto">
          <a:xfrm>
            <a:off x="1719298" y="1119311"/>
            <a:ext cx="5957690" cy="3721183"/>
          </a:xfrm>
          <a:prstGeom prst="rect">
            <a:avLst/>
          </a:prstGeom>
          <a:noFill/>
        </p:spPr>
      </p:pic>
      <p:sp>
        <p:nvSpPr>
          <p:cNvPr id="6" name="Retângulo 5"/>
          <p:cNvSpPr/>
          <p:nvPr/>
        </p:nvSpPr>
        <p:spPr>
          <a:xfrm>
            <a:off x="169987" y="4802009"/>
            <a:ext cx="8307554" cy="307777"/>
          </a:xfrm>
          <a:prstGeom prst="rect">
            <a:avLst/>
          </a:prstGeom>
        </p:spPr>
        <p:txBody>
          <a:bodyPr wrap="square">
            <a:spAutoFit/>
          </a:bodyPr>
          <a:lstStyle/>
          <a:p>
            <a:r>
              <a:rPr lang="en-US" dirty="0"/>
              <a:t>The amount of neurons in the hidden layer </a:t>
            </a:r>
            <a:r>
              <a:rPr lang="en-US" dirty="0" smtClean="0"/>
              <a:t>(a hyperparameter) determines </a:t>
            </a:r>
            <a:r>
              <a:rPr lang="en-US" dirty="0"/>
              <a:t>de size of the embedding.</a:t>
            </a:r>
            <a:endParaRPr lang="en" dirty="0"/>
          </a:p>
        </p:txBody>
      </p:sp>
      <p:sp>
        <p:nvSpPr>
          <p:cNvPr id="7" name="Retângulo 6"/>
          <p:cNvSpPr/>
          <p:nvPr/>
        </p:nvSpPr>
        <p:spPr>
          <a:xfrm>
            <a:off x="3897294" y="1914800"/>
            <a:ext cx="864096" cy="2592288"/>
          </a:xfrm>
          <a:prstGeom prst="rect">
            <a:avLst/>
          </a:prstGeom>
          <a:solidFill>
            <a:schemeClr val="accent2">
              <a:tint val="50000"/>
              <a:alpha val="51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
          </a:p>
        </p:txBody>
      </p:sp>
      <p:cxnSp>
        <p:nvCxnSpPr>
          <p:cNvPr id="9" name="Conector de seta reta 8"/>
          <p:cNvCxnSpPr>
            <a:stCxn id="6" idx="0"/>
            <a:endCxn id="7" idx="2"/>
          </p:cNvCxnSpPr>
          <p:nvPr/>
        </p:nvCxnSpPr>
        <p:spPr>
          <a:xfrm flipV="1">
            <a:off x="4323764" y="4507088"/>
            <a:ext cx="5578" cy="294921"/>
          </a:xfrm>
          <a:prstGeom prst="straightConnector1">
            <a:avLst/>
          </a:prstGeom>
          <a:solidFill>
            <a:srgbClr val="FFFF00">
              <a:alpha val="17000"/>
            </a:srgbClr>
          </a:solidFill>
          <a:ln>
            <a:tailEnd type="arrow"/>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The hidden layer</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64</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dirty="0"/>
              <a:t>Multiplying a </a:t>
            </a:r>
            <a:r>
              <a:rPr lang="en-US" dirty="0">
                <a:solidFill>
                  <a:srgbClr val="FF0000"/>
                </a:solidFill>
              </a:rPr>
              <a:t>1 </a:t>
            </a:r>
            <a:r>
              <a:rPr lang="en-US" dirty="0"/>
              <a:t>x </a:t>
            </a:r>
            <a:r>
              <a:rPr lang="en-US" dirty="0">
                <a:solidFill>
                  <a:srgbClr val="FF0000"/>
                </a:solidFill>
              </a:rPr>
              <a:t>n</a:t>
            </a:r>
            <a:r>
              <a:rPr lang="en-US" dirty="0"/>
              <a:t> </a:t>
            </a:r>
            <a:r>
              <a:rPr lang="en-US" dirty="0" smtClean="0"/>
              <a:t>one-hot vector </a:t>
            </a:r>
            <a:r>
              <a:rPr lang="en-US" dirty="0"/>
              <a:t>by a </a:t>
            </a:r>
            <a:r>
              <a:rPr lang="en-US" dirty="0">
                <a:solidFill>
                  <a:srgbClr val="FF0000"/>
                </a:solidFill>
              </a:rPr>
              <a:t>n </a:t>
            </a:r>
            <a:r>
              <a:rPr lang="en-US" dirty="0"/>
              <a:t>x </a:t>
            </a:r>
            <a:r>
              <a:rPr lang="en-US" dirty="0">
                <a:solidFill>
                  <a:srgbClr val="FF0000"/>
                </a:solidFill>
              </a:rPr>
              <a:t>d</a:t>
            </a:r>
            <a:r>
              <a:rPr lang="en-US" dirty="0"/>
              <a:t> matrix </a:t>
            </a:r>
            <a:r>
              <a:rPr lang="en-US" dirty="0" smtClean="0"/>
              <a:t>(the hidden layer) will </a:t>
            </a:r>
            <a:r>
              <a:rPr lang="en-US" dirty="0"/>
              <a:t>effectively </a:t>
            </a:r>
            <a:r>
              <a:rPr lang="en-US" i="1" dirty="0">
                <a:solidFill>
                  <a:srgbClr val="FF0000"/>
                </a:solidFill>
              </a:rPr>
              <a:t>select</a:t>
            </a:r>
            <a:r>
              <a:rPr lang="en-US" dirty="0"/>
              <a:t> the matrix row corresponding to the “1”.</a:t>
            </a:r>
            <a:endParaRPr lang="en" dirty="0"/>
          </a:p>
        </p:txBody>
      </p:sp>
      <p:pic>
        <p:nvPicPr>
          <p:cNvPr id="86018" name="Picture 2" descr="Effect of matrix multiplication with a one-hot vector"/>
          <p:cNvPicPr>
            <a:picLocks noChangeAspect="1" noChangeArrowheads="1"/>
          </p:cNvPicPr>
          <p:nvPr/>
        </p:nvPicPr>
        <p:blipFill>
          <a:blip r:embed="rId2"/>
          <a:srcRect/>
          <a:stretch>
            <a:fillRect/>
          </a:stretch>
        </p:blipFill>
        <p:spPr bwMode="auto">
          <a:xfrm>
            <a:off x="1475656" y="2859782"/>
            <a:ext cx="5915025" cy="1323975"/>
          </a:xfrm>
          <a:prstGeom prst="rect">
            <a:avLst/>
          </a:prstGeom>
          <a:noFill/>
        </p:spPr>
      </p:pic>
      <p:sp>
        <p:nvSpPr>
          <p:cNvPr id="6" name="Retângulo 5"/>
          <p:cNvSpPr/>
          <p:nvPr/>
        </p:nvSpPr>
        <p:spPr>
          <a:xfrm>
            <a:off x="1835696" y="4496802"/>
            <a:ext cx="5310336" cy="523220"/>
          </a:xfrm>
          <a:prstGeom prst="rect">
            <a:avLst/>
          </a:prstGeom>
        </p:spPr>
        <p:txBody>
          <a:bodyPr wrap="square">
            <a:spAutoFit/>
          </a:bodyPr>
          <a:lstStyle/>
          <a:p>
            <a:r>
              <a:rPr lang="en-US" dirty="0" smtClean="0"/>
              <a:t>So, the </a:t>
            </a:r>
            <a:r>
              <a:rPr lang="en-US" dirty="0"/>
              <a:t>output of the hidden layer is just the “word vector” for the input word </a:t>
            </a:r>
            <a:r>
              <a:rPr lang="en-US" dirty="0">
                <a:sym typeface="Wingdings" pitchFamily="2" charset="2"/>
              </a:rPr>
              <a:t> the hidden layer plays the role of a </a:t>
            </a:r>
            <a:r>
              <a:rPr lang="en-US" b="1" dirty="0">
                <a:sym typeface="Wingdings" pitchFamily="2" charset="2"/>
              </a:rPr>
              <a:t>lookup table</a:t>
            </a:r>
            <a:r>
              <a:rPr lang="en-US" dirty="0">
                <a:sym typeface="Wingdings" pitchFamily="2" charset="2"/>
              </a:rPr>
              <a:t>.</a:t>
            </a:r>
            <a:endParaRPr lang="e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The hidden layer</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65</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en" dirty="0"/>
          </a:p>
        </p:txBody>
      </p:sp>
      <p:pic>
        <p:nvPicPr>
          <p:cNvPr id="82946" name="Picture 2" descr="Hidden Layer Weight Matrix"/>
          <p:cNvPicPr>
            <a:picLocks noChangeAspect="1" noChangeArrowheads="1"/>
          </p:cNvPicPr>
          <p:nvPr/>
        </p:nvPicPr>
        <p:blipFill>
          <a:blip r:embed="rId2"/>
          <a:srcRect/>
          <a:stretch>
            <a:fillRect/>
          </a:stretch>
        </p:blipFill>
        <p:spPr bwMode="auto">
          <a:xfrm>
            <a:off x="2123728" y="1131590"/>
            <a:ext cx="4240225" cy="3638352"/>
          </a:xfrm>
          <a:prstGeom prst="rect">
            <a:avLst/>
          </a:prstGeom>
          <a:noFill/>
        </p:spPr>
      </p:pic>
      <p:sp>
        <p:nvSpPr>
          <p:cNvPr id="6" name="Retângulo 5"/>
          <p:cNvSpPr/>
          <p:nvPr/>
        </p:nvSpPr>
        <p:spPr>
          <a:xfrm>
            <a:off x="7020272" y="2499742"/>
            <a:ext cx="1728192"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The output of the hidden layer is just the “word vector” for the input word.</a:t>
            </a:r>
          </a:p>
          <a:p>
            <a:pPr algn="ctr"/>
            <a:r>
              <a:rPr lang="en-US" dirty="0" smtClean="0"/>
              <a:t>That </a:t>
            </a:r>
            <a:r>
              <a:rPr lang="en-US" dirty="0"/>
              <a:t>is the matrix we really want!</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The output layer</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66</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a:t>The 1 x d word </a:t>
            </a:r>
            <a:r>
              <a:rPr lang="en-US" dirty="0" smtClean="0"/>
              <a:t>vector (coming from the hidden layer) then </a:t>
            </a:r>
            <a:r>
              <a:rPr lang="en-US" dirty="0"/>
              <a:t>gets fed to the output layer. </a:t>
            </a:r>
          </a:p>
          <a:p>
            <a:r>
              <a:rPr lang="en-US" dirty="0"/>
              <a:t>The output layer </a:t>
            </a:r>
            <a:r>
              <a:rPr lang="en-US" dirty="0" smtClean="0"/>
              <a:t>has |V| neurons and is </a:t>
            </a:r>
            <a:r>
              <a:rPr lang="en-US" dirty="0"/>
              <a:t>a </a:t>
            </a:r>
            <a:r>
              <a:rPr lang="en-US" dirty="0" err="1">
                <a:solidFill>
                  <a:srgbClr val="FF0000"/>
                </a:solidFill>
              </a:rPr>
              <a:t>softmax</a:t>
            </a:r>
            <a:r>
              <a:rPr lang="en-US" dirty="0">
                <a:solidFill>
                  <a:srgbClr val="FF0000"/>
                </a:solidFill>
              </a:rPr>
              <a:t> regression classifier</a:t>
            </a:r>
            <a:r>
              <a:rPr lang="en-US" dirty="0"/>
              <a:t>.</a:t>
            </a:r>
          </a:p>
        </p:txBody>
      </p:sp>
      <p:pic>
        <p:nvPicPr>
          <p:cNvPr id="5" name="Picture 2" descr="Behavior of the output neuron"/>
          <p:cNvPicPr>
            <a:picLocks noChangeAspect="1" noChangeArrowheads="1"/>
          </p:cNvPicPr>
          <p:nvPr/>
        </p:nvPicPr>
        <p:blipFill>
          <a:blip r:embed="rId3"/>
          <a:srcRect/>
          <a:stretch>
            <a:fillRect/>
          </a:stretch>
        </p:blipFill>
        <p:spPr bwMode="auto">
          <a:xfrm>
            <a:off x="899592" y="3219822"/>
            <a:ext cx="7562385" cy="187220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a:t>
            </a:r>
            <a:r>
              <a:rPr lang="en" dirty="0"/>
              <a:t>kip-gram captures context similarity</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67</a:t>
            </a:fld>
            <a:endParaRPr lang="en" sz="1000">
              <a:solidFill>
                <a:schemeClr val="dk2"/>
              </a:solidFill>
            </a:endParaRPr>
          </a:p>
        </p:txBody>
      </p:sp>
      <p:sp>
        <p:nvSpPr>
          <p:cNvPr id="4" name="Espaço Reservado para Conteúdo 3"/>
          <p:cNvSpPr>
            <a:spLocks noGrp="1"/>
          </p:cNvSpPr>
          <p:nvPr>
            <p:ph sz="quarter" idx="1"/>
          </p:nvPr>
        </p:nvSpPr>
        <p:spPr/>
        <p:txBody>
          <a:bodyPr>
            <a:normAutofit lnSpcReduction="10000"/>
          </a:bodyPr>
          <a:lstStyle/>
          <a:p>
            <a:r>
              <a:rPr lang="en-US" dirty="0"/>
              <a:t>If two words </a:t>
            </a:r>
            <a:r>
              <a:rPr lang="en-US" dirty="0" err="1" smtClean="0"/>
              <a:t>w</a:t>
            </a:r>
            <a:r>
              <a:rPr lang="en-US" i="1" baseline="-25000" dirty="0" err="1" smtClean="0"/>
              <a:t>j</a:t>
            </a:r>
            <a:r>
              <a:rPr lang="en-US" dirty="0" smtClean="0"/>
              <a:t> </a:t>
            </a:r>
            <a:r>
              <a:rPr lang="en-US" dirty="0"/>
              <a:t>and </a:t>
            </a:r>
            <a:r>
              <a:rPr lang="en-US" dirty="0" smtClean="0"/>
              <a:t>w</a:t>
            </a:r>
            <a:r>
              <a:rPr lang="en-US" i="1" baseline="-25000" dirty="0" smtClean="0"/>
              <a:t>k</a:t>
            </a:r>
            <a:r>
              <a:rPr lang="en-US" dirty="0" smtClean="0"/>
              <a:t> </a:t>
            </a:r>
            <a:r>
              <a:rPr lang="en-US" dirty="0"/>
              <a:t>have similar “contexts” (i.e., similar words are likely to appear around them), then the model needs to output very similar results for them. </a:t>
            </a:r>
          </a:p>
          <a:p>
            <a:pPr lvl="1"/>
            <a:r>
              <a:rPr lang="en-US" dirty="0"/>
              <a:t>One way for the network to do this is if </a:t>
            </a:r>
            <a:r>
              <a:rPr lang="en-US" i="1" dirty="0"/>
              <a:t>the word vectors for </a:t>
            </a:r>
            <a:r>
              <a:rPr lang="en-US" dirty="0" err="1" smtClean="0"/>
              <a:t>w</a:t>
            </a:r>
            <a:r>
              <a:rPr lang="en-US" i="1" baseline="-25000" dirty="0" err="1" smtClean="0"/>
              <a:t>j</a:t>
            </a:r>
            <a:r>
              <a:rPr lang="en-US" dirty="0" smtClean="0"/>
              <a:t> and w</a:t>
            </a:r>
            <a:r>
              <a:rPr lang="en-US" i="1" baseline="-25000" dirty="0" smtClean="0"/>
              <a:t>k</a:t>
            </a:r>
            <a:r>
              <a:rPr lang="en-US" dirty="0" smtClean="0"/>
              <a:t> </a:t>
            </a:r>
            <a:r>
              <a:rPr lang="en-US" i="1" dirty="0"/>
              <a:t>are similar</a:t>
            </a:r>
            <a:r>
              <a:rPr lang="en-US" dirty="0"/>
              <a:t>. </a:t>
            </a:r>
          </a:p>
          <a:p>
            <a:r>
              <a:rPr lang="en-US" dirty="0"/>
              <a:t>So, if two words have similar contexts, our network is motivated to learn similar word vectors for them.</a:t>
            </a:r>
            <a:endParaRPr lang="e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 drawback of skip-gram</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68</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smtClean="0"/>
              <a:t>The resulting trained </a:t>
            </a:r>
            <a:r>
              <a:rPr lang="en-US" dirty="0"/>
              <a:t>model contains a huge amount of weights. </a:t>
            </a:r>
          </a:p>
          <a:p>
            <a:pPr lvl="1"/>
            <a:r>
              <a:rPr lang="en-US" dirty="0"/>
              <a:t>e.g., d = 300 and |V| = 10,000, that’s 3M weights in the hidden layer and output layer each! </a:t>
            </a:r>
          </a:p>
          <a:p>
            <a:r>
              <a:rPr lang="en-US" dirty="0"/>
              <a:t>Training </a:t>
            </a:r>
            <a:r>
              <a:rPr lang="en-US" dirty="0" smtClean="0"/>
              <a:t>(optimizing) a </a:t>
            </a:r>
            <a:r>
              <a:rPr lang="en-US" dirty="0"/>
              <a:t>skip-gram model </a:t>
            </a:r>
            <a:r>
              <a:rPr lang="en-US" dirty="0" smtClean="0"/>
              <a:t>on </a:t>
            </a:r>
            <a:r>
              <a:rPr lang="en-US" dirty="0"/>
              <a:t>a large </a:t>
            </a:r>
            <a:r>
              <a:rPr lang="en-US" dirty="0" smtClean="0"/>
              <a:t>corpus would </a:t>
            </a:r>
            <a:r>
              <a:rPr lang="en-US" dirty="0"/>
              <a:t>be prohibitive. </a:t>
            </a:r>
            <a:endParaRPr lang="e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Three inovations</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69</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pPr marL="514350" indent="-514350">
              <a:buFont typeface="+mj-lt"/>
              <a:buAutoNum type="arabicPeriod"/>
            </a:pPr>
            <a:r>
              <a:rPr lang="en-US" dirty="0" smtClean="0"/>
              <a:t>Learn phrases from the corpus.</a:t>
            </a:r>
            <a:endParaRPr lang="en-US" dirty="0"/>
          </a:p>
          <a:p>
            <a:pPr marL="514350" indent="-514350">
              <a:buFont typeface="+mj-lt"/>
              <a:buAutoNum type="arabicPeriod"/>
            </a:pPr>
            <a:r>
              <a:rPr lang="en-US" dirty="0" smtClean="0"/>
              <a:t>Subsample </a:t>
            </a:r>
            <a:r>
              <a:rPr lang="en-US" dirty="0"/>
              <a:t>frequent words to decrease the number of training examples.</a:t>
            </a:r>
          </a:p>
          <a:p>
            <a:pPr marL="514350" indent="-514350">
              <a:buFont typeface="+mj-lt"/>
              <a:buAutoNum type="arabicPeriod"/>
            </a:pPr>
            <a:r>
              <a:rPr lang="en-US" dirty="0" smtClean="0"/>
              <a:t>Modify </a:t>
            </a:r>
            <a:r>
              <a:rPr lang="en-US" dirty="0"/>
              <a:t>the optimization objective with a technique they called “Negative Sampling”, which causes each training sample to update only a small percentage of the model’s weights.</a:t>
            </a:r>
            <a:endParaRPr lang="e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 - input</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7</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pic>
        <p:nvPicPr>
          <p:cNvPr id="131077" name="Picture 5"/>
          <p:cNvPicPr>
            <a:picLocks noChangeAspect="1" noChangeArrowheads="1"/>
          </p:cNvPicPr>
          <p:nvPr/>
        </p:nvPicPr>
        <p:blipFill>
          <a:blip r:embed="rId3"/>
          <a:srcRect/>
          <a:stretch>
            <a:fillRect/>
          </a:stretch>
        </p:blipFill>
        <p:spPr bwMode="auto">
          <a:xfrm>
            <a:off x="323528" y="2499742"/>
            <a:ext cx="1313111" cy="2086782"/>
          </a:xfrm>
          <a:prstGeom prst="rect">
            <a:avLst/>
          </a:prstGeom>
          <a:noFill/>
          <a:ln w="9525">
            <a:noFill/>
            <a:miter lim="800000"/>
            <a:headEnd/>
            <a:tailEnd/>
          </a:ln>
        </p:spPr>
      </p:pic>
      <p:sp>
        <p:nvSpPr>
          <p:cNvPr id="13" name="Retângulo 12"/>
          <p:cNvSpPr/>
          <p:nvPr/>
        </p:nvSpPr>
        <p:spPr>
          <a:xfrm>
            <a:off x="2214786" y="2187326"/>
            <a:ext cx="687313" cy="2722587"/>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Rectangle 7"/>
          <p:cNvSpPr/>
          <p:nvPr/>
        </p:nvSpPr>
        <p:spPr>
          <a:xfrm>
            <a:off x="7238377" y="1995686"/>
            <a:ext cx="1111402" cy="400110"/>
          </a:xfrm>
          <a:prstGeom prst="rect">
            <a:avLst/>
          </a:prstGeom>
        </p:spPr>
        <p:txBody>
          <a:bodyPr wrap="none">
            <a:spAutoFit/>
          </a:bodyPr>
          <a:lstStyle/>
          <a:p>
            <a:r>
              <a:rPr lang="en-US" sz="2000">
                <a:solidFill>
                  <a:srgbClr val="FF0000"/>
                </a:solidFill>
              </a:rPr>
              <a:t>features</a:t>
            </a:r>
            <a:endParaRPr lang="en-US" sz="2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 Phrases</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70</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a:t>A word pair like “Boston Globe” (a newspaper) has a much different meaning than the individual words “Boston” and “Globe”. </a:t>
            </a:r>
          </a:p>
          <a:p>
            <a:r>
              <a:rPr lang="en-US" dirty="0"/>
              <a:t>So it makes sense to treat any occurrences of “Boston Globe” as a single word with its own word vector representation.</a:t>
            </a:r>
            <a:endParaRPr lang="e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 Phrases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71</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en-US" dirty="0"/>
              <a:t>In an experiment from </a:t>
            </a:r>
            <a:r>
              <a:rPr lang="en-US" dirty="0" smtClean="0"/>
              <a:t>the 2</a:t>
            </a:r>
            <a:r>
              <a:rPr lang="en-US" baseline="30000" dirty="0" smtClean="0"/>
              <a:t>nd</a:t>
            </a:r>
            <a:r>
              <a:rPr lang="en-US" dirty="0" smtClean="0"/>
              <a:t> word2vec </a:t>
            </a:r>
            <a:r>
              <a:rPr lang="en-US" dirty="0"/>
              <a:t>paper:</a:t>
            </a:r>
          </a:p>
          <a:p>
            <a:pPr lvl="1"/>
            <a:r>
              <a:rPr lang="en-US" dirty="0"/>
              <a:t>a model was trained on </a:t>
            </a:r>
            <a:r>
              <a:rPr lang="en-US" u="sng" dirty="0"/>
              <a:t>100 billion words</a:t>
            </a:r>
            <a:r>
              <a:rPr lang="en-US" dirty="0"/>
              <a:t> from a Google News dataset, using d=300. </a:t>
            </a:r>
          </a:p>
          <a:p>
            <a:pPr lvl="1"/>
            <a:r>
              <a:rPr lang="en-US" dirty="0"/>
              <a:t>the addition of phrases to the model </a:t>
            </a:r>
            <a:r>
              <a:rPr lang="en-US" dirty="0" smtClean="0"/>
              <a:t>reduced the </a:t>
            </a:r>
            <a:r>
              <a:rPr lang="en-US" dirty="0"/>
              <a:t>vocabulary size to </a:t>
            </a:r>
            <a:r>
              <a:rPr lang="en-US" u="sng" dirty="0"/>
              <a:t>3 million words</a:t>
            </a:r>
            <a:r>
              <a:rPr lang="en-US" dirty="0"/>
              <a:t>.</a:t>
            </a:r>
          </a:p>
          <a:p>
            <a:r>
              <a:rPr lang="en-US" dirty="0"/>
              <a:t>This (</a:t>
            </a:r>
            <a:r>
              <a:rPr lang="en-US" i="1" dirty="0"/>
              <a:t>pre-trained</a:t>
            </a:r>
            <a:r>
              <a:rPr lang="en-US" dirty="0"/>
              <a:t>) model can be freely downloaded.</a:t>
            </a:r>
          </a:p>
          <a:p>
            <a:r>
              <a:rPr lang="en-US" dirty="0"/>
              <a:t>Phrase detection is also covered in the paper.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Learning Phrases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72</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fontScale="92500"/>
          </a:bodyPr>
          <a:lstStyle/>
          <a:p>
            <a:r>
              <a:rPr lang="en-US" dirty="0"/>
              <a:t>Each pass of their </a:t>
            </a:r>
            <a:r>
              <a:rPr lang="en-US" dirty="0" smtClean="0"/>
              <a:t>phrase detection tool </a:t>
            </a:r>
            <a:r>
              <a:rPr lang="en-US" dirty="0"/>
              <a:t>only looks at combinations of 2 words. </a:t>
            </a:r>
            <a:endParaRPr lang="pt-BR" dirty="0"/>
          </a:p>
          <a:p>
            <a:r>
              <a:rPr lang="en-US" dirty="0"/>
              <a:t>But it can executed multiple times to get longer phrases. </a:t>
            </a:r>
          </a:p>
          <a:p>
            <a:r>
              <a:rPr lang="en-US" dirty="0"/>
              <a:t>So, the first pass will pick up the phrase “</a:t>
            </a:r>
            <a:r>
              <a:rPr lang="en-US" dirty="0" err="1"/>
              <a:t>New_York</a:t>
            </a:r>
            <a:r>
              <a:rPr lang="en-US" dirty="0"/>
              <a:t>”, and then running it again will pick up “</a:t>
            </a:r>
            <a:r>
              <a:rPr lang="en-US" dirty="0" err="1"/>
              <a:t>New_York_City</a:t>
            </a:r>
            <a:r>
              <a:rPr lang="en-US" dirty="0"/>
              <a:t>” as a combination of “</a:t>
            </a:r>
            <a:r>
              <a:rPr lang="en-US" dirty="0" err="1"/>
              <a:t>New_York</a:t>
            </a:r>
            <a:r>
              <a:rPr lang="en-US" dirty="0"/>
              <a:t>” and “City”.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Subsampling </a:t>
            </a:r>
            <a:r>
              <a:rPr lang="en-US" dirty="0" smtClean="0"/>
              <a:t>frequent </a:t>
            </a:r>
            <a:r>
              <a:rPr lang="en-US" dirty="0"/>
              <a:t>w</a:t>
            </a:r>
            <a:r>
              <a:rPr lang="en-US" dirty="0" smtClean="0"/>
              <a:t>ords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73</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a:bodyPr>
          <a:lstStyle/>
          <a:p>
            <a:r>
              <a:rPr lang="en-US" sz="3100" dirty="0"/>
              <a:t>Two issues with common words like “the”:</a:t>
            </a:r>
            <a:endParaRPr lang="pt-BR" dirty="0"/>
          </a:p>
          <a:p>
            <a:pPr lvl="1">
              <a:buAutoNum type="arabicPeriod"/>
            </a:pPr>
            <a:r>
              <a:rPr lang="en-US" sz="3000" dirty="0"/>
              <a:t>When looking at word pairs, (“fox”, “the”) doesn’t tell us much about the meaning of “fox”.</a:t>
            </a:r>
          </a:p>
          <a:p>
            <a:pPr lvl="1">
              <a:buAutoNum type="arabicPeriod"/>
            </a:pPr>
            <a:r>
              <a:rPr lang="en-US" sz="3000" dirty="0"/>
              <a:t>We will have many more samples of (“the”, …) than we need to learn a good vector for “the”.</a:t>
            </a:r>
          </a:p>
          <a:p>
            <a:r>
              <a:rPr lang="en-US" dirty="0"/>
              <a:t>A “</a:t>
            </a:r>
            <a:r>
              <a:rPr lang="en-US" dirty="0" err="1"/>
              <a:t>subsampling</a:t>
            </a:r>
            <a:r>
              <a:rPr lang="en-US" dirty="0"/>
              <a:t>” scheme addresses this... </a:t>
            </a:r>
            <a:endParaRPr lang="pt-BR" dirty="0"/>
          </a:p>
        </p:txBody>
      </p:sp>
    </p:spTree>
    <p:extLst>
      <p:ext uri="{BB962C8B-B14F-4D97-AF65-F5344CB8AC3E}">
        <p14:creationId xmlns:p14="http://schemas.microsoft.com/office/powerpoint/2010/main" xmlns="" val="11662807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Subsampling of frequent words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74</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fontScale="92500"/>
          </a:bodyPr>
          <a:lstStyle/>
          <a:p>
            <a:r>
              <a:rPr lang="en-US" sz="3100" dirty="0" smtClean="0"/>
              <a:t>Example: for </a:t>
            </a:r>
            <a:r>
              <a:rPr lang="en-US" sz="3100" dirty="0"/>
              <a:t>a window size of 10, if a specific instance of “the” is removed:</a:t>
            </a:r>
            <a:endParaRPr lang="pt-BR" dirty="0"/>
          </a:p>
          <a:p>
            <a:pPr lvl="1">
              <a:buAutoNum type="arabicPeriod"/>
            </a:pPr>
            <a:r>
              <a:rPr lang="en-US" sz="2800" dirty="0"/>
              <a:t>As we train on the remaining words, “the” will not appear in any of their context windows.</a:t>
            </a:r>
          </a:p>
          <a:p>
            <a:pPr lvl="1">
              <a:buAutoNum type="arabicPeriod"/>
            </a:pPr>
            <a:r>
              <a:rPr lang="en-US" sz="2800" dirty="0"/>
              <a:t>We’ll have 10 fewer training samples where “the” is the input word.</a:t>
            </a:r>
          </a:p>
          <a:p>
            <a:r>
              <a:rPr lang="en-US" sz="3100" dirty="0" smtClean="0"/>
              <a:t>This has a huge effect on the size of the training set.</a:t>
            </a:r>
            <a:endParaRPr lang="en-US" dirty="0"/>
          </a:p>
        </p:txBody>
      </p:sp>
    </p:spTree>
    <p:extLst>
      <p:ext uri="{BB962C8B-B14F-4D97-AF65-F5344CB8AC3E}">
        <p14:creationId xmlns:p14="http://schemas.microsoft.com/office/powerpoint/2010/main" xmlns="" val="3251629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Subsampling of frequent words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75</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a:bodyPr>
          <a:lstStyle/>
          <a:p>
            <a:r>
              <a:rPr lang="en-US" sz="3100" dirty="0"/>
              <a:t>“</a:t>
            </a:r>
            <a:r>
              <a:rPr lang="en-US" sz="3100" dirty="0" err="1"/>
              <a:t>subsampling</a:t>
            </a:r>
            <a:r>
              <a:rPr lang="en-US" sz="3100" dirty="0"/>
              <a:t>” scheme: </a:t>
            </a:r>
            <a:endParaRPr lang="pt-BR" dirty="0"/>
          </a:p>
          <a:p>
            <a:pPr lvl="1"/>
            <a:r>
              <a:rPr lang="en-US" sz="2800" dirty="0"/>
              <a:t>For each word found in the corpus, there is a chance that it will be </a:t>
            </a:r>
            <a:r>
              <a:rPr lang="en-US" sz="2800" dirty="0" smtClean="0"/>
              <a:t>discarded.</a:t>
            </a:r>
            <a:r>
              <a:rPr lang="en-US" sz="2800" dirty="0"/>
              <a:t> </a:t>
            </a:r>
            <a:endParaRPr lang="pt-BR" sz="2800" dirty="0"/>
          </a:p>
          <a:p>
            <a:pPr lvl="1"/>
            <a:r>
              <a:rPr lang="en-US" sz="2800" dirty="0"/>
              <a:t>The probability that a word </a:t>
            </a:r>
            <a:r>
              <a:rPr lang="en-US" sz="2800" i="1" dirty="0" err="1" smtClean="0"/>
              <a:t>w</a:t>
            </a:r>
            <a:r>
              <a:rPr lang="en-US" sz="2800" i="1" baseline="-25000" dirty="0" err="1" smtClean="0"/>
              <a:t>i</a:t>
            </a:r>
            <a:r>
              <a:rPr lang="en-US" sz="2800" dirty="0" smtClean="0"/>
              <a:t> will </a:t>
            </a:r>
            <a:r>
              <a:rPr lang="en-US" sz="2800" dirty="0"/>
              <a:t>be </a:t>
            </a:r>
            <a:r>
              <a:rPr lang="en-US" sz="2800" dirty="0" smtClean="0"/>
              <a:t>discarded is </a:t>
            </a:r>
            <a:r>
              <a:rPr lang="en-US" sz="2800" dirty="0"/>
              <a:t>related </a:t>
            </a:r>
            <a:r>
              <a:rPr lang="en-US" sz="2800" dirty="0" smtClean="0"/>
              <a:t>its frequency</a:t>
            </a:r>
            <a:r>
              <a:rPr lang="en-US" sz="2800" dirty="0"/>
              <a:t>:</a:t>
            </a:r>
            <a:endParaRPr lang="pt-BR" sz="2800" dirty="0"/>
          </a:p>
        </p:txBody>
      </p:sp>
      <p:pic>
        <p:nvPicPr>
          <p:cNvPr id="5" name="Picture 1"/>
          <p:cNvPicPr>
            <a:picLocks noChangeAspect="1" noChangeArrowheads="1"/>
          </p:cNvPicPr>
          <p:nvPr/>
        </p:nvPicPr>
        <p:blipFill>
          <a:blip r:embed="rId2"/>
          <a:srcRect/>
          <a:stretch>
            <a:fillRect/>
          </a:stretch>
        </p:blipFill>
        <p:spPr bwMode="auto">
          <a:xfrm>
            <a:off x="3228578" y="3712815"/>
            <a:ext cx="2495550" cy="1019175"/>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42871975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Subsampling of frequent words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76</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a:bodyPr>
          <a:lstStyle/>
          <a:p>
            <a:endParaRPr lang="en-US" sz="3100" dirty="0"/>
          </a:p>
        </p:txBody>
      </p:sp>
      <p:pic>
        <p:nvPicPr>
          <p:cNvPr id="10241" name="Picture 1"/>
          <p:cNvPicPr>
            <a:picLocks noChangeAspect="1" noChangeArrowheads="1"/>
          </p:cNvPicPr>
          <p:nvPr/>
        </p:nvPicPr>
        <p:blipFill>
          <a:blip r:embed="rId2"/>
          <a:srcRect/>
          <a:stretch>
            <a:fillRect/>
          </a:stretch>
        </p:blipFill>
        <p:spPr bwMode="auto">
          <a:xfrm>
            <a:off x="852314" y="1840607"/>
            <a:ext cx="2495550" cy="1019175"/>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10243" name="AutoShape 3" descr="data:image/png;base64,iVBORw0KGgoAAAANSUhEUgAAAfkAAAFqCAYAAAAZRCMJAAAABHNCSVQICAgIfAhkiAAAAAlwSFlz%0AAAALEgAACxIB0t1+/AAAADl0RVh0U29mdHdhcmUAbWF0cGxvdGxpYiB2ZXJzaW9uIDIuMS4yLCBo%0AdHRwOi8vbWF0cGxvdGxpYi5vcmcvNQv5yAAAIABJREFUeJzt3Xl8lOW9///XZJLJNtmGLEAAgQAC%0AQRBEZLFCNRgVra1aia1L6/ZzxXOOtvBIe4qWSrVC6/r1WI5LtfaQo4a69BSoClYkQhVEAS0SEcOS%0AZELWSTL7/P4IGUiBZJJMZknez8fDx8w9M/fMZ65H5D3XdV/3dRt8Pp8PERER6Xdiwl2AiIiI9A2F%0AvIiISD+lkBcREemnFPIiIiL9lEJeRESkn1LIi4iI9FMKeZEQ2blzJzfccAMXXXQRhYWFLFy4kI8+%0A+qjL/a677jpef/31EFQYmPZ6qqqquPTSS4P2vjt27GDu3LncdtttQXvPQJ1++ulUVlaG/HNF+lps%0AuAsQGQh8Ph+33XYbv/rVr5g3bx4A69ev584772Tjxo0kJiaGt8AeyMnJ4a233gra+23atIkZM2bw%0AyCOPBO09RQY6hbxICNTV1WG1WpkyZYr/sQsvvJDJkyeTmJhIaWkpb7zxBi+88ALACdt79uzhqquu%0Awmq18q1vfYsHHngAo9HI7373O9auXQu0he4jjzxCTk4O77zzDo8++ihOp5Pk5GQefPBBJkyYwJYt%0AW/jtb3/L5MmTeffdd0lLS2Pp0qWsWLGCr776ioULF7Jo0SJKS0v561//Snp6Otu3bychIYEnn3yS%0AkSNH+us/cOAAF154Ibt376a0tJSNGzdiNpv5+OOPMRqNPPbYY4wdO5YDBw5w11130djYyLnnnktV%0AVRWFhYVcccUV/vdau3YtL774Ih6Ph1tuuYVVq1bx4osvsnr1arxeL6NGjeLBBx/EYrGwZMkS0tLS%0A2Lx5M3fccQd79+6lpqaGyspKdu3axaxZs7jkkkt44oknqK6uZtmyZXz7299myZIljBgxgjvuuAPg%0AhO12Tz31FG+88QYej4e8vDweeeQRUlNT++CvQqTvabheJAQyMjI444wzuP7663nllVeoqKgAYPDg%0AwQHtv2XLFl566SXWrl3LP/7xDzZs2MCXX37J2rVreeutt1i3bh3z58+nrKwMt9vNkiVLWLZsGevW%0AreP888/n4Ycf9r/Xrl27KCgo4O233yYmJoZf/vKX/P73v+f555/nmWeeweFwALB582Z++MMf8vbb%0Ab3PBBRd02cP++9//zg9+8APWrVvHOeecwx/+8AcAfvOb3zBnzhzeffddzjvvPDZv3nzCvhdddBHX%0AXnsthYWFrFq1ik8++YRnn33W/52HDh3KypUr/a8vKyvj1Vdf5eKLLwZg48aNLF++nDfffJO1a9fy%0A97//ndLSUm677TZWrVoVUBtD2yGVl19+mddee43169fjdDr54x//GPD+IpFGIS8SAgaDgeeff575%0A8+fz4osvUlBQwIIFC1i/fn1A+xcWFpKYmEhiYiJz587lk08+ITU1ldraWt58800aGhq47rrr+O53%0Av0tsbCybN2/mzDPPBGD69On+HxUAqampnHPOORgMBsaOHcuMGTNITExk7NixeDweamtrAcjLy/O/%0AR2FhIdu3b++0xry8PCZNmgTAxIkTOXz4MAAfffSR/9h9QUEB2dnZXX7fjRs3UlhYyKBBgwD4/ve/%0AzwcffOB/ftasWcTHx/u3p06dyqBBg8jIyCArK4vzzjsPgHHjxlFdXd3l57WbNGmSf0QiJiaGqVOn%0Admg7kWij4XqREElJSWHRokUsWrSImpoaSktL+Y//+I+AJtVZLJYO72O1WsnJyeGJJ57gueeeY9my%0AZZx99tk88MADDBkyhJdeeok1a9bgdDpxOp0YDAb//snJyf77MTExJCUlAW0/RGJiYvB4PACkpaX5%0AX5eamkpjY2OX36+d0Wj0v09jY2OH98rJyeny+9bW1nb4MZCamsqRI0f828e/379+J6PR6P9OMTEx%0AeL3eLj+vXWtrK7/+9a/ZsmULAA0NDf45FCLRSD15kRCorKzsMJM+MzOTW2+9lXHjxvHll192CFfg%0AhEBtaGjocL895GbOnMnvf/97PvjgA4YMGcKKFSvYtm0bq1at4umnn2bdunX86le/6lHN9fX1J/3M%0A7kpOTqalpcW/bbVau9wnMzOzw+fX19eTmZnZo89v96+Bf3ybtvvDH/7A119/TWlpKevWrWPhwoW9%0A+kyRcFPIi4TA4cOHufPOO9m5c6f/sU8//ZRDhw5xxhlnkJ2dzb59+3A4HLS2tvon07Vbv349DoeD%0AlpYW3n//faZPn86mTZt44IEH8Hq9JCUlMX78eAwGA7W1tQwaNIihQ4fS2trKmjVraGlpobsXnNy3%0Abx+7d+8GYN26dZx11lk9+u6TJ0/mr3/9KwAbNmwIaPh83rx5/O1vf6Ourg6A1atXM3fu3B59frus%0ArCy++OILACoqKti2bdsJrzly5AijR48mOTmZgwcP8t5773X4gSISbTRcLxICU6dOZdmyZdx///00%0ANTXh9XrJzMzkd7/7Hbm5uQwePJgpU6ZQWFjIsGHDuOCCCzocg549ezbXX389VVVVzJs3j29961u4%0AXC7+8pe/UFhYiMlkwmKxsHz5crKzs/nTn/5EQUEBOTk5FBcXs2PHDhYtWsS1117brZpfeOEFPvro%0AI5KSknj66ad79N1/8pOfcO+99/KXv/yF8847jzPPPLPD4YOTmTx5Mrfeeis//OEP8Xq9TJgwgfvv%0Av79Hn9/u6quv5q677uLCCy9k4sSJFBYWnvCaoqIiFi1aRGFhIaeffjpLlizh7rvv5oUXXuBHP/pR%0Arz5fJBwMup68iPyrfz2Fr7d8Pp8/2K+88kpuv/12CgoKgvLeInJqGq4XkT718MMP88ADDwBQXl7O%0AV1995Z+FLyJ9S8P1ItKnfvzjH/PTn/6U+fPnExMTwy9+8YuA1wcQkd7RcL2IiEg/peF6ERGRfqpf%0ADddbrU29fo+MjCTq6nTKTG+pHYNHbRk8asvgUVsGT2/bMisr5ZTPqSf/L2JjjeEuoV9QOwaP2jJ4%0A1JbBo7YMnr5sS4W8iIhIP6WQFxER6acU8iIiIv2UQl5ERKSfUsiLiIj0Uwp5ERGRfkohLyIi0k8p%0A5EVERPophbyIiEg/pZAXERHppxTyIiIifczn8+Fye3G6PCH93H51gRoREZHu8ni9OJxenG4PTpcH%0Ap8uLw+3B6fTgOBrMTlf7823bjuNfd/S+y93x9S63B8fR/VwuLz4gxmDgvqIzGX9aRki+m0JeREQi%0Ams/nw+3x4XB5cDjbAvaE+x22jwVx++NOt7ctmI8L7rbHPbg9vqDVajCAKc5IfGwMcbFGUpLiMMUl%0AYIqNwRRnxJwYR3ZGYtA+rysKeRERCZr2YWm704Pd5cHucGN3HgvbVqfbH8Z2Z9tj9uMC+vjXHn/r%0A8fY+iA2AyWQkPs5IfFwMSanxR+8b/SHs3447tm2Ki8EUe+w2/uhzpg77td0aYwwYDIbeN2SQKORF%0ARAY4r9fXFspON63OtmBudbqxO9pC2e48Ftbtr/NioNHmwO48/vG2UPb6ehfI7SEcbzKSnJpAvCnG%0AH74JpvbgPbZtOuHxjoEdb2p7LNYYE1EBHAoKeRGRKOXztYVzq8Pd9t9x91scbSHddtvxebvTTetx%0AAe5w9nwyWKwxhgRTW8gOSk0gId5IwtHQTTDFEm8y+p9PMMWeEMwJpvYQPvZ4zAAL4r6kkBcRCROP%0A10urw0OL3UWLw02L/eh/R++3h/Xx9/0hbm/rbfek0xxrjCEp3khCfCzpyfEkmIwkxseSEG8k0RTb%0AFr7xsf4QTjS1PZdgiiXxaFgPG5pGU2MrsUadpBXJFPIiIr3g8XppPhrOza0umu2uY9t217/ctod4%0A27a9Bz3oBJORpIRYMlLjyY1PJjE+lqT4WBLiY0mMN7bdN7U9lnj0sQRTLIkJbQGdGB8blGA2J5lo%0AbXb0+n2kbynkRURoOy7dbHdha3XR3OrG1nr0vt119PHjQrzV7X+81dG9oG4L4jiy0xNJSmgL4uSE%0AOJISjgbz0Vv/9nH3E0yxxMRoKFsCp5AXkX7H6/PRYm8L6qYWJ7YWF02tLnwxMVRZbTS1tj1ms7va%0AblvbetaBjnzHxxlJToxlUGoi5sS2kE5OjCUpIY7khGOhfey27bmkeIW0hJZCXkQins/no9XhprHF%0ARWOzk6YWJ40tbQHe1OyiqdXZ9niri6aWtuAOZIZ3jMGAOSmONHM8uVlmzIlxbaGdGIc5MY7khLij%0Ajx0N76OPxcXqOLREB4W8iISFz+ej2e6mobktoBuaHTQ2u47eOmlsbgv0xpa2UA9kwZKk+FhSktqG%0Aws2JcaQkxZGSZPLfHzo4Fa/LTUpiHOZEE4nxxgF3SpUMLAp5EQkqj9dLY7OLepuDBpuT+mYH9U0O%0AGpqdNNjawrz9flcLnJhiY0hNNjE8O4XUpDhSk02kJptISTKRcnQ7JbHt1pwY1+WEsqysFKzWpmB+%0AXZGIppAXkYC0D5nXNTn8/9XbHNTZnNQ3OaiztW03Njs7Pa0r1mggLTmeETkppJvbQjstueNtarKJ%0A1CQTCSb1tEV6QyEvIgC0OtwcabRT2+igtqnttq7RTm2Tg9qmtt64o5MraMXFxpBhjmdMbhpp5ngy%0AzPGkm02kmU2kmeNJN8eTlmwiOSFWwS0SIgp5kQHA6/PRYHNypMFOTWMrtY0OjjTYOdJoPxrs9k5P%0ABTMnxpGTkUhGSjwZKfGkH73NSGkL74yUeJLiFd4ikSZkIb98+XJ27NiBwWCguLiYyZMn+597++23%0AefrppzGZTCxYsIBrr72WLVu2cM899zB27FgAxo0bx3/+53+GqlyRqOLz+WhqdWGtb8Va38qRBjvW%0Aejs1Da3UNLSF+KkmriXGG7GkJjAoNQFLSjyW1AQyjt5aUtt65KY4Y4i/kYgEQ0hCfuvWrezfv5+S%0AkhLKy8spLi6mpKQEAK/Xy7Jly1izZg3p6enccsstFBQUADBjxgwef/zxUJQoEvE8Xi9HGh1U17Vg%0ArWulur6V6rrWo8FuP+VQekpSHMOzzQxKSyQzNYFBaW2B3n6blKABPZH+KiT/d5eVlfmDOy8vj4aG%0ABmw2G2azmbq6OlJTU7FYLADMnDmTzZs3k5ubG4rSRCKK1+ejtsFOVV0rlbUtVNW1UN/soqKykZoG%0A+0lno8ebjGSlJ5KVnkBWeiKZacduM9MSiTepFy4yUIUk5GtqasjPz/dvWywWrFYrZrMZi8VCc3Mz%0AX3/9Nbm5uWzZsoUZM2aQm5vL3r17ue2222hoaOCuu+5izpw5nX5ORkYSsbG9/wctKyul1+8hasfO%0AtDrcHKhuoqLKxkGrjQPVTRystnGophmX23vC61OSTIwZns6QzGSGDEr23w4elEya2aRj4d2gv8vg%0AUVsGT1+1ZVjG6XzHnV9jMBh46KGHKC4uJiUlhWHDhgEwcuRI7rrrLi6++GIqKiq4/vrrWb9+PSaT%0A6ZTvW1fX0uvadB5tcKgd27TYXRyqaeHQkWYOWps5dKSZw0eaqW088cIe8SYjQzOTGWxJIicjkRxL%0AEoMtSUwck3XKC4G47E5q7M6+/hr9hv4ug0dtGTy9bcvOfiCEJOSzs7Opqanxb1dXV5OVleXfnjFj%0ABn/6058AWLlyJbm5ueTk5HDJJZcAMGLECDIzM6mqqmL48OGhKFmkW1xuD4dqWjhgtXHQ2syBmrbb%0AuqYTwzkjJZ6JIzMYYklmSGYSQyxJDB6UTPopeuS62peI9FRIQn7OnDk88cQTFBUVsWvXLrKzszGb%0Azf7nb775Zh5++GESExPZsGEDP/7xj3njjTewWq3cdNNNWK1Wjhw5Qk5OTijKFelUQ7OTiqomvqm2%0A8U1VEweszVQeaTlhrfSMlHgmjbKQm5XM0EHJDD16mxiviW4iEhoh+ddm2rRp5OfnU1RUhMFgYOnS%0ApZSWlpKSksL8+fO5+uqrufHGGzEYDNx6661YLBbOP/987rvvPt555x1cLhf3339/p0P1IsHm8/mo%0AbXTwdWUT+6ua+Kaqif2VTTQ0dxweTzAZGZ2byvAsM8OykhmWbSY3M5mkhLgwVS4i0sbg8wVwqaYo%0AEYzjQzrOFBzR2I4NzU72HWrk68pG9h1uYt/hRmytrg6vsaTGMyI7hRE5ZkbkpDA820xmWkKfTnyL%0AxraMVGrL4FFbBk/UH5MXiTQut5f9VU18dbCBrw43Un6wkSON9g6vyUxLYPyIdE4bnMJpg1MYkZNC%0AapJGk0QkeijkZUBoanHy5YEG9h5s++/rw024PcdOVTMnxjE5bxCjh6QyckgqI4co0EUk+inkpV+q%0Aa3Lwz2/q2FNRz54DDRyqafY/ZzDA8GwzY3LTyMtNI29oKlnpiTrXXET6HYW89AuNzU4+31/HF9/U%0A8cX+OqrqWv3PmeJimDgyg3HD0hkzLI3RQ1NJMOlPX0T6P/1LJ1HJ6fKwp6Ke3V/XsevrWiqqbf7n%0AEkxGJucNYvyIDMYNT2dEjplYY0wYqxURCQ+FvEQFn89HZW0LO7+q5bOvjvDPinr/8q+xxhgmnJbB%0AxJEZjD8tg5GDUzDGKNRFRBTyErHcHi97Kur5ZG8Nn+49QnX9sSH4YVlmJo22kD/KwtjcNF0KVUTk%0AJBTyElHsTjeffVXLx/+s5rOvjtDqaLt8aoLJyFmnZ3HG6EGcMXoQGSnxYa5URCTyKeQl7FrsbrZ/%0AaeXjf1rZua/Wf2pbZloCsycN4cwxmZw+Il3H1UVEukkhL2HhcHr4ZG8NWz+v4rOvjuD2tC28mJuV%0AzFnjspg2Lovh2Wad1iYi0gsKeQkZr9fH7v21bN5ZybY9Vpyuth77sKxkzp6Qw9njsxlsSQpzlSIi%0A/YdCXvrc4SPNvP/pYT7cVUm9re3iLtnpiczMz+HsCTnkZiaHuUIRkf5JIS99wu5088Fnh/n7jkN8%0AeaABgKT4WOZNzWX2pMHkDU3VULyISB9TyEtQVda28O7HByjbVUmz3Q1A/sgMvjVlKFPHZhIXq1Pd%0ARERCRSEvveb1+fi0/AjvfnyAnftqgbZLsn572jC+NXkIWemJYa5QRGRgUshLj7ncHj7YWcm6Ld/4%0A14ofNyyN888aRuGc0dTVNnfxDiIi0pcU8tJtzXYX7247yDsfVdDY4iLWaODcM4ZQMH0YI3JSAHRO%0Au4hIBFDIS8BsrS7W/6OCtz+qwO70kBgfyyUzT6Ng+jDSzVqBTkQk0ijkpUtt4f4Nb390ALvTQ2pS%0AHJfNGcm8M3NJjNefkIhIpNK/0HJKDpeHtz+q4P8+3E+rw0NqsonvnjuKuVNzidcFYUREIp5CXk7g%0A9fr44LPD/HnTPuqaHJgT41h4/ijmKdxFRKKKQl46+Oc3dbz8tz0csDYTFxvDglmncfE5p5GUoD8V%0AEZFoo3+5BYC6Jgf/u2EvW3ZXYQDOPWMI3/3WKCypCeEuTUREekghP8B5vF7+9o8DvP7BPhxODyMH%0Ap3Bd4emMGpIa7tJERKSXFPID2AGrjef+8jlfVzaRnBDLwotO57zJQ4mJ0ZryIiL9gUJ+AHJ7vPz1%0Aw/288cHXeLw+ZuXncE3BOMyJceEuTUREgkghP8AcrGlm1Zu7+KbKRrrZxPUXjefMMZnhLktERPqA%0AQn6A8Pl8bPr0MC//bQ9Ot5c5Zwym6IKxJCeo9y4i0l8p5AeAVoebl9b9kw93V5EYH8sdl05k+vjs%0AcJclIiJ9TCHfz31T1cT/W7OT6vpW8oam8v99J59MXfpVRGRAUMj3Yx//s5pVb+3G6fJyyczT+O63%0ARunqcCIiA4hCvh/y+Xy8uflr/vz+PuLjjNx1xRlMG5cV7rJERCTEFPL9jMPl4bm/fM4/vqhmUGoC%0Ai66azPBsc7jLEhGRMFDI9yPNdhePvrKD8oONjB2Wxp3fO4PUZFO4yxIRkTBRyPcTDc1OVq7+hANW%0AGzMn5nDjggk6/i4iMsAp5PuBmoZWVqz+hOq6Vr49NZcfXjiOGIOWphURGegU8lHu8JFmVqz+hLom%0ABwtmncYV543GoIAXEREU8lGtur6V3/zPdhpsTr4/L4+LZ54W7pJERCSCKOSjVL3NwcrVbQFfdMFY%0ALjx7eLhLEhGRCBOymVnLly9n4cKFFBUV8emnn3Z47u233+bKK6/kmmuu4Y9//GNA+wxktlYXK0s+%0AwVpv5ztzRirgRUTkpELSk9+6dSv79++npKSE8vJyiouLKSkpAcDr9bJs2TLWrFlDeno6t9xyCwUF%0ABXzzzTen3GcgszvdPPbKDg5am7ngrGFcfu6ocJckIiIRKiQhX1ZWRkFBAQB5eXk0NDRgs9kwm83U%0A1dWRmpqKxWIBYObMmWzevJmKiopT7jNQebxe/t+anZQfajx6DfixmmQnIiKnFJKQr6mpIT8/379t%0AsViwWq2YzWYsFgvNzc18/fXX5ObmsmXLFmbMmNHpPqeSkZFEbKyx1/VmZaX0+j36wnNv7mLnvlqm%0AT8jhpzfMiPjz4CO1HaOR2jJ41JbBo7YMnr5qy7BMvPP5fP77BoOBhx56iOLiYlJSUhg2bFiX+5xK%0AXV1Lr2vLykrBam3q9fsE24e7K1mzcS+DLUn8qPB06mqbw11SpyK1HaOR2jJ41JbBo7YMnt62ZWc/%0AEEIS8tnZ2dTU1Pi3q6uryco6dsGUGTNm8Kc//QmAlStXkpubi8Ph6HSfgeSbqiZe+L8vSDAZufvK%0AM0hK0EkRIiLStZCM986ZM4d169YBsGvXLrKzszsMu998880cOXKElpYWNmzYwKxZs7rcZ6Cwtbp4%0AsvQznG4vt1w2kSGDksNdkoiIRImQdAmnTZtGfn4+RUVFGAwGli5dSmlpKSkpKcyfP5+rr76aG2+8%0AEYPBwK233orFYsFisZywz0Dj9fn4r9d3UtNg5/JzRzF17MAcyRARkZ4x+AI52B0lgnF8KJKOM63f%0A+g2r393LmWMyuevKM6JqPfpIasdop7YMHrVl8Kgtg6cvj8lH9vTsAexQTTOvvvcVKUlx/OiS8VEV%0A8CIiEhkU8hHI4/Xy7F924/Z4ub5wPKlJuia8iIh0n0I+Av31w2/Yd7iJmfk5nHW6jsOLiEjPKOQj%0AzDdVTby+aR/pZhM/nD8u3OWIiEgUU8hHELfHy7N/+RyP18ePLp5AckJcuEsSEZEoppCPIBu2H6Si%0A2sa5k4cwOW9QuMsREZEop5CPELZWF29s2kdivJGr5uWFuxwREekHFPIR4q3NX9Nsd3Pp7JGaTS8i%0AIkGhkI8AVXUtvPPxATLTEig46+QX6BEREekuhXwEeHVDOR6vj+9/ewxxQbhUroiICCjkw+6f39Tx%0A8R4rY3LTmK5z4kVEJIgU8mHk9fkoeXcvAAvPH4NBS9eKiEgQKeTDaNs/rXxd2cQ5E3PIy00Ldzki%0AItLPKOTDxOfz8dct+zEAl587KtzliIhIP6SQD5MvDzSw73ATZ47NZLAlKdzliIhIP6SQD5O1W74B%0A4KJzRoS5EhER6a8U8mFw+EgzO/bWMHpoKmN0LF5ERPqIQj4M/vaPCnzARTNGaEa9iIj0GYV8iDU2%0AO/lgZyWZaQlMG6fz4kVEpO8o5EPs3W0HcLm9FM4YQUyMevEiItJ3FPIh5HR5eHfbQZITYjn3jCHh%0ALkdERPo5hXwIfbi7Cluri29PyyXepDXqRUSkbynkQ2jzzkoMwLwzc8NdioiIDAAK+RCpbbSzp6Ke%0AccPTsaQmhLscEREZABTyIbLl8yoAzsnPCXMlIiIyUCjkQ2TLriqMMQamn54d7lJERGSAUMiHwMGa%0AZr6ptnHG6EGYE+PCXY6IiAwQCvkQ2LL76FD9RA3Vi4hI6Cjk+5jP52PL7kri44ycOSYz3OWIiMgA%0AopDvY18dbsRab2fquEydGy8iIiGlkO9jW3a1DdXP1FC9iIiEmEK+D3m8XrZ+XoU5MY6JIy3hLkdE%0ARAYYhXwf+nx/HY0tLs6ekE2sUU0tIiKhpeTpQx99UQ3AORM0VC8iIqGnkO9Du7+uIyk+ljG5aeEu%0ARUREBiCFfB+x1rdS02Dn9BHpum68iIiEhUK+j3y+vw5AE+5ERCRsFPJ95IujIT/+tIwwVyIiIgOV%0AQr4P+Hw+Pt9fR1qyiaGDksJdjoiIDFCxofqg5cuXs2PHDgwGA8XFxUyePNn/3Msvv8wbb7xBTEwM%0AkyZN4mc/+xmlpaU89thjjBgxAoDZs2dz++23h6rcXjl0pIWGZiczJ+ZgMOh4vIiIhEdIQn7r1q3s%0A37+fkpISysvLKS4upqSkBACbzcazzz7L+vXriY2N5cYbb+STTz4B4JJLLmHx4sWhKDGoPv+6FtBQ%0AvYiIhFdIhuvLysooKCgAIC8vj4aGBmw2GwBxcXHExcXR0tKC2+2mtbWVtLToPuXMP+lOIS8iImEU%0Akp58TU0N+fn5/m2LxYLVasVsNhMfH8+dd95JQUEB8fHxLFiwgFGjRrF9+3a2bt3KTTfdhNvtZvHi%0AxUycOLHTz8nISCI2tvcXgcnKSunxvh6vjz0HGsixJDFhbHava4lmvWlH6UhtGTxqy+BRWwZPX7Vl%0AyI7JH8/n8/nv22w2nnnmGdauXYvZbOaGG27giy++YMqUKVgsFubNm8f27dtZvHgxb775ZqfvW1fX%0A0uvasrJSsFqberz/vsONNLe6OGtcZq/eJ9r1th3lGLVl8Kgtg0dtGTy9bcvOfiB0K+T37dtHZWUl%0ACQkJjB07FrPZHNB+2dnZ1NTU+Lerq6vJysoCoLy8nOHDh2OxtJ1PPn36dHbu3MlVV11FXl4eAFOn%0ATqW2thaPx4PRGNmXa9WpcyIiEim6DHmbzcbzzz/Pq6++islkYtCgQTidTioqKpgyZQo333wzM2fO%0A7PQ95syZwxNPPEFRURG7du0iOzvb/wMhNzeX8vJy7HY7CQkJ7Ny5k7lz57Jq1SqGDBnCpZdeyp49%0Ae7BYLBEf8AC7j4b8hNO0CI6IiIRXlyF/ww03cPnll/Paa6+RmZnpf9zr9fLxxx+zevVq9u/fz8KF%0AC0/5HtOmTSM/P5+ioiIMBgNLly6ltLSUlJQU5s+fz0033cT111+P0Whk6tSpTJ8+nWHDhvGTn/yE%0A1atX43a7efDBB4PzjfuQ2+NvzOURAAAZM0lEQVTly4p6cjOTSUs2hbscEREZ4Ay+4w+Qn4TT6cRk%0A6jywAnlNKATj+FBvjo3885s6Hv7Tdi44axg/nD+u17VEMx2vCx61ZfCoLYNHbRk8fXlMvstT6AIJ%0A70gI+EigU+dERCSShGTi3UCxp6IeA3D6iPRwlyIiIhKaiXcDgc/n44C1mayMRJIS4sJdjoiISGgm%0A3g0E9TYntlYX44arFy8iIpGhy5D/n//5H0wmEy6Xq8PjMTExnH322Zx99tk4nc4+KzBaHLS2LdM7%0ALCs5zJWIiIi06TLk2yfVrVq1ijvuuINFixYxbNgwxo4dS15eHmPGjCEpSZdTrfCHvOYpiIhIZAj4%0AAjV33HEHAI899hhFRUWkpaXx4Ycf8stf/rLPiosmB6qbARierZAXEZHIEPDs+qKiIm6++WYKCgoY%0AMWIEI0aM4Pzzz+/L2qLKQasNU2wMWemJ4S5FREQE6EZP/mc/+xlr167l0ksvZfXq1ToOfxy3x8uh%0AI80MzUwmJsYQ7nJERESAboT8GWecwYoVK3j22Wc5dOgQ3/ve93j66af7sraoUVXXitvjY5iG6kVE%0AJIIEPFx///3309jYSENDA/X19bS2tvLiiy9y++2392V9UeGgJt2JiEgECjjkP/74Y9LT07nnnnuY%0ANGkSCQkJfVlXVKmobgv54Tp9TkREIkjAIf/mm2/y3nvv8eSTT5Kens4tt9xCfn5+X9YWNQ5a22bW%0A52q4XkREIki31q6fO3cuM2bMYPPmzRQXF5ORkcELL7zQR6VFjwNWG6nJJlKTdKEeERGJHAGH/Dnn%0AnIPH4yE5OZnU1FTS0tK0CA7Q6nBT02Anf6SuPCciIpEl4JB///33dUnZk/AP1WvSnYiIRJguT6Hb%0AuXMncOprxjudTsrLy4NbVRQ5oJn1IiISobrsyf/+97+npaWFSy+9lClTppCZmYnD4WDfvn28//77%0AvPfeeyxZsoS8vLxQ1Btx2tes13K2IiISaboM+ccff5xPP/2UkpISnnrqKSorK0lMTGTcuHEUFBTw%0A8ssvYzYP3IA7WG3DYIAhgzQ/QUREIktAx+QnT57M5MmT+7qWqOPz+ThgbWawJQlTnDHc5YiIiHQQ%0A8LK2F154IZ9++mlf1hJ16poctDjcmnQnIiIRKeCQdzgc/PznP2fPnj3+x2644YY+KSpaHJt0p5Xu%0AREQk8gQc8haLhd/97nfce++97N+/H4CGhoY+KywaHFvOVj15ERGJPAGHPEBeXh4PP/wwd999N4cO%0AHcJgGNiXVdVytiIiEskCXgyn/RS5iRMn8sADD3D77bfT1NTUZ4VFgwNWG/EmI5lpuliPiIhEnoB7%0A8itWrPDfnzp1KkuWLKG5ublPiooW1gY72emJxAzwEQ0REYlMAa94969mzZrFli1bBuyKd60ONw6n%0Ah4yU+HCXIiIiclK9WvFu06ZNbNy4cUCueFfX5AAg3ayQFxGRyKQV73qoztYW8urJi4hIpNKKdz1U%0A36SQFxGRyBbQxDuPx8Pjjz/e17VEFQ3Xi4hIpAso5I1GI3//+9/7upaoouF6ERGJdAGfQjdv3jye%0AffZZjhw5Qmtrq/+/gUrD9SIiEukCXgznySefBOCRRx7BYDDg8/kwGAx8/vnnfVZcJKtrchBrjCE5%0AIeAmFBERCamAEqq+vp5XXnmFUaNGDciZ9CdTZ3OQkWIa8Ev7iohI5OpyuP7//u//mDt3Lrfddhvz%0A5s2jrKwsFHVFNI/XS2OzkwxNuhMRkQjWZU/+6aefZvXq1UyYMIEPP/yQp556ilmzZoWitojVYHPi%0A80G6jseLiEgE67InHxMTw4QJEwCYOXMmNputz4uKdJpZLyIi0aDLnrzL5aK8vByfzweAw+HosD1m%0AzJi+rTAC+WfWa7heREQiWJchb7fbueWWWzo81r5tMBh45513Avqg5cuXs2PHDgwGA8XFxR1W0Hv5%0A5Zd54403iImJYdKkSfzsZz/D5XKxZMkSDh06hNFo5Ne//jXDhw/vznfrM/6FcNSTFxGRCNZlyL/7%0A7ru9/pCtW7eyf/9+SkpKKC8vp7i4mJKSEgBsNhvPPvss69evJzY2lhtvvJFPPvmEffv2kZqaysqV%0AK9m0aRMrV67k0Ucf7XUtwaDhehERiQYBL4bTG2VlZRQUFACQl5dHQ0OD/9h+XFwccXFxtLS04Ha7%0AaW1tJS0tjbKyMubPnw/A7Nmz2bZtWyhKDYiG60VEJBqEZCWXmpoa8vPz/dsWiwWr1YrZbCY+Pp47%0A77yTgoIC4uPjWbBgAaNGjaKmpgaLxQK0Tf4zGAw4nU5MJtMpPycjI4nYWGOv683KSun0+WaHB4Ax%0AozKJiw3J76So1FU7SuDUlsGjtgwetWXw9FVbhmW5tvZJe9A2XP/MM8+wdu1azGYzN9xwA1988UWn%0A+5xKXV1Lr2vLykrBam3q9DVVtS2kJMVRX9fc68/rrwJpRwmM2jJ41JbBo7YMnt62ZWc/EELSDc3O%0Azqampsa/XV1dTVZWFgDl5eUMHz4ci8WCyWRi+vTp7Ny5k+zsbKxWK9A2w9/n83Xaiw8Vn89HfZND%0AQ/UiIhLxQhLyc+bMYd26dQDs2rWL7Oxs//K4ubm5lJeXY7fbAdi5cycjR45kzpw5rF27FoANGzZw%0AzjnnhKLULrU63DhcHs2sFxGRiBeS4fpp06aRn59PUVERBoOBpUuXUlpaSkpKCvPnz+emm27i+uuv%0Ax2g0MnXqVKZPn47H42Hz5s1cc801mEwmHnrooVCU2qU6XX1ORESiRMiOyd93330dtsePH++/X1RU%0ARFFRUYfn28+NjzT+0+c0XC8iIhFOU8O7ST15ERGJFgr5bqpXyIuISJRQyHdTnc0JaElbERGJfAr5%0AblJPXkREooVCvpvqmhyYYmNIig/LOkIiIiIBU8h3U53NQXpKPAaDIdyliIiIdEoh3w1uj5emZqdO%0AnxMRkaigkO+GBpsTHzoeLyIi0UEh3w3tC+FoZr2IiEQDhXw36DryIiISTRTy3aDV7kREJJoo5LtB%0Aw/UiIhJNFPLdoOF6ERGJJgr5bqhrcmAA0symcJciIiLSJYV8N9TZHKQkm4g1qtlERCTyKa0C5PP5%0AqG9yaKheRESihkI+QE63F6fbS0pSXLhLERERCYhCPkAOpweABJMxzJWIiIgERiEfILurLeTjFfIi%0AIhIlFPIB8vfk43SJWRERiQ4K+QC1h7x68iIiEi0U8gGyu9yAQl5ERKKHQj5Ax4brFfIiIhIdFPIB%0Asmu4XkREooxCPkAOl06hExGR6KKQD5B/4p2G60VEJEoo5ANk12I4IiISZRTyAXJoMRwREYkyCvkA%0A2TVcLyIiUUYhH6BjE++04p2IiEQHhXyANPFORESijUI+QHZn+4p3ajIREYkOSqwAOVwe4mJjMMao%0AyUREJDoosQJkd3o0VC8iIlFFIR8gh8ujc+RFRCSqKOQD5HB6dI68iIhEFYV8gBwuj65AJyIiUUUh%0AHwC3x4vb41NPXkREokrIVnZZvnw5O3bswGAwUFxczOTJkwGoqqrivvvu87+uoqKCe++9F5fLxWOP%0APcaIESMAmD17Nrfffnuoyu3Av6StevIiIhJFQhLyW7duZf/+/ZSUlFBeXk5xcTElJSUA5OTk8NJL%0ALwHgdru57rrrOP/881m3bh2XXHIJixcvDkWJnXLo4jQiIhKFQjJcX1ZWRkFBAQB5eXk0NDRgs9lO%0AeN2aNWsoLCwkOTk5FGUFzL9uvZa0FRGRKBKS1KqpqSE/P9+/bbFYsFqtmM3mDq975ZVXeO655/zb%0AW7du5aabbsLtdrN48WImTpzY6edkZCQRG9v73nZWVkqH7brWttXuMtIST3hOTk1tFTxqy+BRWwaP%0A2jJ4+qotw9I19fl8Jzy2fft2Ro8e7Q/+KVOmYLFYmDdvHtu3b2fx4sW8+eabnb5vXV1Lr2vLykrB%0Aam3q8Fhlddu21+054Tk5uZO1o/SM2jJ41JbBo7YMnt62ZWc/EEIS8tnZ2dTU1Pi3q6urycrK6vCa%0AjRs3MmvWLP92Xl4eeXl5AEydOpXa2lo8Hg9GY+iPi+viNCIiEo1Cckx+zpw5rFu3DoBdu3aRnZ19%0AwlD9Z599xvjx4/3bq1at4q233gJgz549WCyWsAQ8gN3VNlyviXciIhJNQtKTnzZtGvn5+RQVFWEw%0AGFi6dCmlpaWkpKQwf/58AKxWK4MGDfLvc9lll/GTn/yE1atX43a7efDBB0NR6kn5e/IKeRERiSIh%0AOyZ//LnwQIdeO3DC8fbBgwf7T60LN/8pdBquFxGRKKIV7wJgd6knLyIi0UchHwAN14uISDRSyAeg%0AvSev4XoREYkmCvkAqCcvIiLRSCEfgGNr12tZWxERiR4K+QDYdRU6ERGJQgr5ADicHowxBmKNhnCX%0AIiIiEjCFfADsTg/xcUYMBoW8iIhED4V8ABwutybdiYhI1FHIB8Dh9GjdehERiToK+QDYXR5NuhMR%0AkaijkO+C1+vD6fKqJy8iIlFHId8Fh06fExGRKKWQ74JDF6cREZEopZDvwrHV7hTyIiISXRTyXbC3%0Ar1sfpyVtRUQkuijku3BsuF5NJSIi0UXJ1YVjPXkN14uISHRRyHehvSevK9CJiEi0Uch3we50A+rJ%0Ai4hI9FHId0Gz60VEJFop5Lug8+RFRCRaKeS7oIl3IiISrRTyXdBwvYiIRCuFfBfsGq4XEZEopZDv%0Agr8nr+F6ERGJMgr5LmjinYiIRCuFfBfae/Im9eRFRCTKKOS7YHd5iI8zEmMwhLsUERGRblHId8Hh%0A9GioXkREopJCvgsOl0eT7kREJCop5LtgV09eRESilEK+Ez6fT8P1IiIStRTynXB7vHh9Pg3Xi4hI%0AVFLId8K/br168iIiEoUU8p3QanciIhLNFPKd0Lr1IiISzRTynXBouF5ERKKYQr4T7T15DdeLiEg0%0Aig3VBy1fvpwdO3ZgMBgoLi5m8uTJAFRVVXHffff5X1dRUcG9997LRRddxJIlSzh06BBGo5Ff//rX%0ADB8+PFTlAsf35EPWTCIiIkETkvTaunUr+/fvp6SkhPLycoqLiykpKQEgJyeHl156CQC32811113H%0A+eefz1tvvUVqaiorV65k06ZNrFy5kkcffTQU5fr5J95puF5ERKJQSIbry8rKKCgoACAvL4+GhgZs%0ANtsJr1uzZg2FhYUkJydTVlbG/PnzAZg9ezbbtm0LRakd+CfeabheRESiUEh68jU1NeTn5/u3LRYL%0AVqsVs9nc4XWvvPIKzz33nH8fi8UCQExMDAaDAafTiclkOuXnZGQkERvb+0DOykoBIDaurXmys8z+%0AxyRwarPgUVsGj9oyeNSWwdNXbRmWg80+n++Ex7Zv387o0aNPCP7O9vlXdXUtva4tKysFq7UJgCN1%0AzQA4Wpz+xyQwx7ej9I7aMnjUlsGjtgye3rZlZz8QQjJcn52dTU1NjX+7urqarKysDq/ZuHEjs2bN%0A6rCP1WoFwOVy4fP5Ou3F9wWHzpMXEZEoFpKQnzNnDuvWrQNg165dZGdnn9Bj/+yzzxg/fnyHfdau%0AXQvAhg0bOOecc0JRageaeCciItEsJMP106ZNIz8/n6KiIgwGA0uXLqW0tJSUlBT/5Dqr1cqgQYP8%0A+1xyySVs3ryZa665BpPJxEMPPRSKUjvQxDsREYlmITsmf/y58ECHXjvAm2++2WG7/dz4cFJPXkRE%0AoplWvOtE+1XoTOrJi4hIFFLId8Lh8hBrjCHWqGYSEZHoo/TqhMPp0VC9iIhELYV8J+xOjybdiYhI%0A1FLId8LhUk9eRESil0K+E3anRwvhiIhI1FLIn4Lb48Xt8Wq4XkREopZC/hScLp0jLyIi0U0hfwrt%0A58hruF5ERKKVQv4U2i96l5wQF95CREREeigsl5qNBpbUeG65bCKnD08PdykiIiI9opA/BYPBwKz8%0AweEuQ0REpMc0XC8iItJPKeRFRET6KYW8iIhIP6WQFxER6acU8iIiIv2UQl5ERKSfUsiLiIj0Uwp5%0AERGRfkohLyIi0k8p5EVERPophbyIiEg/ZfD52q+3JiIiIv2JevIiIiL9lEJeRESkn1LIi4iI9FMK%0AeRERkX5KIS8iItJPKeRFRET6KYW8iIhIPzWgQn758uUsXLiQoqIiPv300w7Pbd68mauuuoqFCxfy%0A1FNPBbTPQNaTtvzNb37DwoULufLKK1m/fn2oS45YPWlLALvdTkFBAaWlpaEsN6L1pC3feOMNvvOd%0A73DFFVewcePGEFccmbrbjs3Nzdx1111cd911FBUV8f7774ej7IjUWVs6HA4WL17MFVdcEfA+3eYb%0AILZs2eK79dZbfT6fz7d3717f1Vdf3eH5iy++2Hfo0CGfx+PxXXPNNb4vv/yyy30Gqp60ZVlZme/m%0Am2/2+Xw+X21trW/u3LmhLjsi9aQt2/32t7/1XXHFFb7XXnstpDVHqp60ZW1tre/CCy/0NTU1+aqq%0Aqnw///nPw1F6ROlJO7700ku+FStW+Hw+n6+ystJXWFgY8rojUVdt+ctf/tL3/PPP+773ve8FvE93%0ADZiefFlZGQUFBQDk5eXR0NCAzWYDoKKigrS0NIYMGUJMTAxz586lrKys030Gsp605dlnn81jjz0G%0AQGpqKq2trXg8nrB9h0jRk7YEKC8vZ+/evcybNy9cpUecnv4/PmvWLMxmM9nZ2SxbtiycXyEi9KQd%0AMzIyqK+vB6CxsZGMjIyw1R9JusqQf//3f/c/H+g+3TVgQr6mpqbDH57FYsFqtQJgtVqxWCwnPNfZ%0APgNZT9rSaDSSlJQEwKuvvsp5552H0WgMbeERqCdtCfDwww+zZMmS0BYb4XrSlgcOHMBut3Pbbbfx%0Agx/8wP8jaiDrSTsuWLCAQ4cOMX/+fK699loWL14c8rojUVcZYjabu71Pd8X2eM8o5+vBkv092Wcg%0A6E67vP3227z66qs899xzfVhR9AqkLf/85z9z5plnMnz48BBUFL0C/busr6/nySef5NChQ1x//fVs%0A2LABg8HQx9VFj0Da8fXXX2fo0KE8++yzfPHFFxQXF2uuyEmEI3cGTMhnZ2dTU1Pj366uriYrK+uk%0Az1VVVZGdnU1cXNwp9xnIetKWAO+//z7/9V//xX//93+TkpIS2qIjVE/acuPGjVRUVLBx40YqKysx%0AmUwMHjyY2bNnh7z+SNKTtkxMTGTq1KnExsYyYsQIkpOTqa2tZdCgQSGvP1L0pB23bdvGueeeC8D4%0A8eOprq7G4/EM+NG6ztoymPt0ZsAM18+ZM4d169YBsGvXLrKzs/1DJcOGDcNms3HgwAHcbjcbNmxg%0Azpw5ne4zkPWkLZuamvjNb37DM888Q3p6ejjLjyg9actHH32U1157jf/93//l+9//PnfccceAD3jo%0AWVuee+65fPjhh3i9Xurq6mhpaRnwx5N70o6nnXYaO3bsAODgwYMkJycP+ICHztsymPt0ZkBdanbF%0AihV89NFHGAwGli5dyu7du0lJSWH+/Pn84x//YMWKFQBceOGF3HTTTSfdZ/z48eH8ChGju21ZUlLC%0AE088wahRo/zv8fDDDzN06NBwfYWI0ZO/y3ZPPPEEubm5J5yCM1D1pC1Xr17Nq6++CsDtt9/OBRdc%0AELb6I0V327G5uZni4mKOHDmC2+3mnnvuYdasWWH+FpGhs7ZctGgRlZWVfPnll0yaNImrr76ayy67%0ALKi5M6BCXkREZCAZMMP1IiIiA41CXkREpJ9SyIuIiPRTCnkREZF+SiEvIiLSTynkRURE+imFvIiI%0ASD+lkBeRbrn77rt7dI1rp9PJFVdcQVNTUx9UJSIno5AXkYDt2LGDlpYWJk+e3O19TSYT3/nOd3j+%0A+ef7oDIRORmFvIic1L333svll1/O5ZdfznnnnUdBQQElJSVceuml/tc4nU5mzJjh377sssv4xS9+%0AAcBnn33G1VdfDcCTTz6J0+lkwYIF/iVkRaTvKeRF5KRWrlzJ66+/zm9/+1vS0tJYsWIFW7du7dCL%0AN5lMuN1uAN577z3S0tJobGwE4IUXXvCvD3/XXXdhMpnIysoiLi6O8vLy0H8hkQFIIS8ip7R7927u%0AueceHnnkEc4880wqKyvJzMzs8Jrk5GRaWlp47rnnuOeee2hoaKCqqorPP/+c+fPn4/V6ufvuu/2v%0Az8rKoqqqKtRfRWRAUsiLyElt376dxYsX8/jjj/uvgpWQkIDD4ejwuvT0dDZv3kxaWhqTJk2ioaGB%0AP/7xj1x77bXExMRQUVHBsGHD/K93OBzEx8eH9LuIDFQKeRE5QVlZGUuXLuXpp59m9OjR/sfHjRvH%0Avn37Orw2NTWVxx57jJtvvpnExETq6up4++23/Ze/3bt3L2PGjAHA4/FQUVHBuHHjQvdlRAYwhbyI%0AnODf/u3faGpq4s477+Tyyy/nuuuuA9quH75p06YOr01NTSU9Pd1/rL6lpYUFCxaQkJAAdAz5bdu2%0AMWXKFFJSUkL4bUQGLl1PXkQCZrPZuOaaa3jllVf8Id6Vn/70p/ziF7/AbDZz7733ctVVVzFr1qw+%0ArlREQCEvIt30wQcfkJOT4++dB8rpdPLaa69xzTXX9FFlIvKvFPIiIiL9lI7Ji4iI9FMKeRERkX5K%0AIS8iItJPKeRFRET6KYW8iIhIP6WQFxER6acU8iIiIv3U/w9dBmvNrtfO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
          </a:p>
        </p:txBody>
      </p:sp>
      <p:pic>
        <p:nvPicPr>
          <p:cNvPr id="10246" name="Picture 6"/>
          <p:cNvPicPr>
            <a:picLocks noChangeAspect="1" noChangeArrowheads="1"/>
          </p:cNvPicPr>
          <p:nvPr/>
        </p:nvPicPr>
        <p:blipFill>
          <a:blip r:embed="rId3"/>
          <a:srcRect/>
          <a:stretch>
            <a:fillRect/>
          </a:stretch>
        </p:blipFill>
        <p:spPr bwMode="auto">
          <a:xfrm>
            <a:off x="3923928" y="1203598"/>
            <a:ext cx="4637708" cy="3371186"/>
          </a:xfrm>
          <a:prstGeom prst="rect">
            <a:avLst/>
          </a:prstGeom>
          <a:noFill/>
          <a:ln w="9525">
            <a:noFill/>
            <a:miter lim="800000"/>
            <a:headEnd/>
            <a:tailEnd/>
          </a:ln>
        </p:spPr>
      </p:pic>
    </p:spTree>
    <p:extLst>
      <p:ext uri="{BB962C8B-B14F-4D97-AF65-F5344CB8AC3E}">
        <p14:creationId xmlns:p14="http://schemas.microsoft.com/office/powerpoint/2010/main" xmlns="" val="25417803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Negative sampling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77</a:t>
            </a:fld>
            <a:endParaRPr lang="en" sz="1000">
              <a:solidFill>
                <a:schemeClr val="dk2"/>
              </a:solidFill>
            </a:endParaRPr>
          </a:p>
        </p:txBody>
      </p:sp>
      <p:sp>
        <p:nvSpPr>
          <p:cNvPr id="4" name="Espaço Reservado para Conteúdo 3"/>
          <p:cNvSpPr>
            <a:spLocks noGrp="1"/>
          </p:cNvSpPr>
          <p:nvPr>
            <p:ph sz="quarter" idx="1"/>
          </p:nvPr>
        </p:nvSpPr>
        <p:spPr>
          <a:xfrm>
            <a:off x="612648" y="1200150"/>
            <a:ext cx="8153400" cy="3531840"/>
          </a:xfrm>
        </p:spPr>
        <p:txBody>
          <a:bodyPr vert="horz" anchor="t">
            <a:normAutofit/>
          </a:bodyPr>
          <a:lstStyle/>
          <a:p>
            <a:r>
              <a:rPr lang="en-US" sz="3100" dirty="0" smtClean="0"/>
              <a:t>Train a NN means to iterate on: “take each x</a:t>
            </a:r>
            <a:r>
              <a:rPr lang="en-US" sz="3100" baseline="30000" dirty="0" smtClean="0"/>
              <a:t>(</a:t>
            </a:r>
            <a:r>
              <a:rPr lang="en-US" sz="3100" baseline="30000" dirty="0" err="1" smtClean="0"/>
              <a:t>i</a:t>
            </a:r>
            <a:r>
              <a:rPr lang="en-US" sz="3100" baseline="30000" dirty="0" smtClean="0"/>
              <a:t>)</a:t>
            </a:r>
            <a:r>
              <a:rPr lang="en-US" sz="3100" dirty="0" smtClean="0"/>
              <a:t> and adjust </a:t>
            </a:r>
            <a:r>
              <a:rPr lang="en-US" sz="3100" u="sng" dirty="0"/>
              <a:t>all of the weights</a:t>
            </a:r>
            <a:r>
              <a:rPr lang="en-US" sz="3100" dirty="0"/>
              <a:t> slightly so that the NN predicts </a:t>
            </a:r>
            <a:r>
              <a:rPr lang="en-US" sz="3100" dirty="0" smtClean="0"/>
              <a:t>x</a:t>
            </a:r>
            <a:r>
              <a:rPr lang="en-US" sz="3100" baseline="30000" dirty="0" smtClean="0"/>
              <a:t>(</a:t>
            </a:r>
            <a:r>
              <a:rPr lang="en-US" sz="3100" baseline="30000" dirty="0" err="1" smtClean="0"/>
              <a:t>i</a:t>
            </a:r>
            <a:r>
              <a:rPr lang="en-US" sz="3100" baseline="30000" dirty="0" smtClean="0"/>
              <a:t>)</a:t>
            </a:r>
            <a:r>
              <a:rPr lang="en-US" sz="3100" dirty="0" smtClean="0"/>
              <a:t> </a:t>
            </a:r>
            <a:r>
              <a:rPr lang="en-US" sz="3100" dirty="0"/>
              <a:t>more </a:t>
            </a:r>
            <a:r>
              <a:rPr lang="en-US" sz="3100" dirty="0" smtClean="0"/>
              <a:t>accurately”.</a:t>
            </a:r>
            <a:r>
              <a:rPr lang="en-US" sz="3100" dirty="0"/>
              <a:t> </a:t>
            </a:r>
            <a:endParaRPr lang="pt-BR" dirty="0"/>
          </a:p>
          <a:p>
            <a:pPr lvl="1"/>
            <a:r>
              <a:rPr lang="en-US" sz="2800" dirty="0"/>
              <a:t>i.e., each training sample will tweak </a:t>
            </a:r>
            <a:r>
              <a:rPr lang="en-US" sz="2800" i="1" dirty="0"/>
              <a:t>all</a:t>
            </a:r>
            <a:r>
              <a:rPr lang="en-US" sz="2800" dirty="0"/>
              <a:t> of the weights in the neural network</a:t>
            </a:r>
            <a:r>
              <a:rPr lang="en-US" sz="2800" dirty="0" smtClean="0"/>
              <a:t>.</a:t>
            </a:r>
          </a:p>
          <a:p>
            <a:pPr lvl="1"/>
            <a:r>
              <a:rPr lang="en-US" sz="2800" dirty="0" smtClean="0"/>
              <a:t>But the word2vec architecture is fully connected!</a:t>
            </a:r>
            <a:endParaRPr lang="en-US" sz="2800" dirty="0"/>
          </a:p>
          <a:p>
            <a:r>
              <a:rPr lang="en-US" sz="3100" dirty="0"/>
              <a:t>Negative sampling addresses this problem.</a:t>
            </a:r>
          </a:p>
        </p:txBody>
      </p:sp>
    </p:spTree>
    <p:extLst>
      <p:ext uri="{BB962C8B-B14F-4D97-AF65-F5344CB8AC3E}">
        <p14:creationId xmlns:p14="http://schemas.microsoft.com/office/powerpoint/2010/main" xmlns="" val="21147230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Negative sampling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78</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a:bodyPr>
          <a:lstStyle/>
          <a:p>
            <a:r>
              <a:rPr lang="en-US" sz="3100" dirty="0" smtClean="0"/>
              <a:t>Basic idea: modify only a </a:t>
            </a:r>
            <a:r>
              <a:rPr lang="en-US" sz="3100" u="sng" dirty="0"/>
              <a:t>small percentage</a:t>
            </a:r>
            <a:r>
              <a:rPr lang="en-US" sz="3100" dirty="0"/>
              <a:t> of the </a:t>
            </a:r>
            <a:r>
              <a:rPr lang="en-US" sz="3100" dirty="0" smtClean="0"/>
              <a:t>weights in the NN for each training sample.</a:t>
            </a:r>
            <a:r>
              <a:rPr lang="en-US" sz="3100" dirty="0"/>
              <a:t> </a:t>
            </a:r>
            <a:endParaRPr lang="en-US" sz="3400" dirty="0"/>
          </a:p>
          <a:p>
            <a:r>
              <a:rPr lang="en-US" sz="3100" dirty="0"/>
              <a:t>When training the network on the word pair (“fox”, “quick”), recall that the “label” is a one-hot vector.</a:t>
            </a:r>
            <a:endParaRPr lang="en-US" sz="3400" dirty="0"/>
          </a:p>
        </p:txBody>
      </p:sp>
    </p:spTree>
    <p:extLst>
      <p:ext uri="{BB962C8B-B14F-4D97-AF65-F5344CB8AC3E}">
        <p14:creationId xmlns:p14="http://schemas.microsoft.com/office/powerpoint/2010/main" xmlns="" val="7800500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Negative sampling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79</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lnSpcReduction="10000"/>
          </a:bodyPr>
          <a:lstStyle/>
          <a:p>
            <a:r>
              <a:rPr lang="en-US" sz="3100" dirty="0"/>
              <a:t>With negative sampling, just a small number of </a:t>
            </a:r>
            <a:r>
              <a:rPr lang="en-US" sz="3100" u="sng" dirty="0"/>
              <a:t>“negative” words</a:t>
            </a:r>
            <a:r>
              <a:rPr lang="en-US" sz="3100" dirty="0"/>
              <a:t> (let’s say 5) are randomly selected to update the weights. </a:t>
            </a:r>
            <a:endParaRPr lang="en-US" sz="3100" dirty="0" smtClean="0"/>
          </a:p>
          <a:p>
            <a:pPr lvl="1"/>
            <a:r>
              <a:rPr lang="en-US" sz="2800" dirty="0" smtClean="0"/>
              <a:t>(a </a:t>
            </a:r>
            <a:r>
              <a:rPr lang="en-US" sz="2800" dirty="0"/>
              <a:t>“negative” word is one for which we want the network to output a 0 for). </a:t>
            </a:r>
            <a:endParaRPr lang="en-US" sz="2800" dirty="0" smtClean="0"/>
          </a:p>
          <a:p>
            <a:r>
              <a:rPr lang="en-US" sz="3100" dirty="0" smtClean="0"/>
              <a:t>We still </a:t>
            </a:r>
            <a:r>
              <a:rPr lang="en-US" sz="3100" dirty="0"/>
              <a:t>update the weights for </a:t>
            </a:r>
            <a:r>
              <a:rPr lang="en-US" sz="3100" dirty="0" smtClean="0"/>
              <a:t>the </a:t>
            </a:r>
            <a:r>
              <a:rPr lang="en-US" sz="3100" dirty="0"/>
              <a:t>“positive” </a:t>
            </a:r>
            <a:r>
              <a:rPr lang="en-US" sz="3100" dirty="0" smtClean="0"/>
              <a:t>word.</a:t>
            </a:r>
            <a:endParaRPr lang="en-US" dirty="0"/>
          </a:p>
        </p:txBody>
      </p:sp>
    </p:spTree>
    <p:extLst>
      <p:ext uri="{BB962C8B-B14F-4D97-AF65-F5344CB8AC3E}">
        <p14:creationId xmlns:p14="http://schemas.microsoft.com/office/powerpoint/2010/main" xmlns="" val="223032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a:t>Artificial Neuron – weights</a:t>
            </a:r>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8</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2915816" y="2067695"/>
            <a:ext cx="687313" cy="266429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32098" name="Picture 2"/>
          <p:cNvPicPr>
            <a:picLocks noChangeAspect="1" noChangeArrowheads="1"/>
          </p:cNvPicPr>
          <p:nvPr/>
        </p:nvPicPr>
        <p:blipFill>
          <a:blip r:embed="rId3"/>
          <a:srcRect/>
          <a:stretch>
            <a:fillRect/>
          </a:stretch>
        </p:blipFill>
        <p:spPr bwMode="auto">
          <a:xfrm>
            <a:off x="338361" y="2552700"/>
            <a:ext cx="1409189" cy="2016224"/>
          </a:xfrm>
          <a:prstGeom prst="rect">
            <a:avLst/>
          </a:prstGeom>
          <a:noFill/>
          <a:ln w="9525">
            <a:noFill/>
            <a:miter lim="800000"/>
            <a:headEnd/>
            <a:tailEnd/>
          </a:ln>
        </p:spPr>
      </p:pic>
      <p:sp>
        <p:nvSpPr>
          <p:cNvPr id="5" name="Rectangle 4"/>
          <p:cNvSpPr/>
          <p:nvPr/>
        </p:nvSpPr>
        <p:spPr>
          <a:xfrm>
            <a:off x="6587550" y="1635646"/>
            <a:ext cx="2133918" cy="707886"/>
          </a:xfrm>
          <a:prstGeom prst="rect">
            <a:avLst/>
          </a:prstGeom>
        </p:spPr>
        <p:txBody>
          <a:bodyPr wrap="none">
            <a:spAutoFit/>
          </a:bodyPr>
          <a:lstStyle/>
          <a:p>
            <a:pPr algn="ctr"/>
            <a:r>
              <a:rPr lang="en-US" sz="2000" dirty="0">
                <a:solidFill>
                  <a:srgbClr val="FF0000"/>
                </a:solidFill>
              </a:rPr>
              <a:t>weights</a:t>
            </a:r>
          </a:p>
          <a:p>
            <a:pPr algn="ctr"/>
            <a:r>
              <a:rPr lang="en-US" sz="2000" dirty="0">
                <a:solidFill>
                  <a:srgbClr val="FF0000"/>
                </a:solidFill>
              </a:rPr>
              <a:t>(aka parameters)</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Negative sampling - example</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80</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a:bodyPr>
          <a:lstStyle/>
          <a:p>
            <a:r>
              <a:rPr lang="en-US" dirty="0" smtClean="0"/>
              <a:t>Consider Negative Sampling applied to a output layer with a 300 x 10,000 weight matrix. </a:t>
            </a:r>
          </a:p>
          <a:p>
            <a:pPr lvl="1"/>
            <a:r>
              <a:rPr lang="en-US" dirty="0" smtClean="0"/>
              <a:t>we will just be updating the weights for the positive word, </a:t>
            </a:r>
          </a:p>
          <a:p>
            <a:pPr lvl="1"/>
            <a:r>
              <a:rPr lang="en-US" dirty="0" smtClean="0"/>
              <a:t>plus the weights for 5 other words that we want to output 0. </a:t>
            </a:r>
          </a:p>
          <a:p>
            <a:pPr lvl="1"/>
            <a:r>
              <a:rPr lang="en-US" dirty="0" smtClean="0"/>
              <a:t>That’s a total of 6 output neurons, and 1,800 weight values. </a:t>
            </a:r>
          </a:p>
          <a:p>
            <a:pPr lvl="1"/>
            <a:r>
              <a:rPr lang="en-US" dirty="0" smtClean="0"/>
              <a:t>That’s only 0.06% of the 3M weights in the output layer!</a:t>
            </a:r>
            <a:endParaRPr lang="e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Negative sampling</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81</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dirty="0" smtClean="0"/>
              <a:t>The “negative samples” are chosen using a “unigram distribution”.</a:t>
            </a:r>
          </a:p>
          <a:p>
            <a:pPr lvl="1"/>
            <a:r>
              <a:rPr lang="en-US" dirty="0" smtClean="0"/>
              <a:t>The probability for selecting a word as a negative sample is related to its frequency, with more frequent words being more likely to be selected as negative samples.</a:t>
            </a:r>
            <a:endParaRPr lang="en" dirty="0"/>
          </a:p>
        </p:txBody>
      </p:sp>
      <p:pic>
        <p:nvPicPr>
          <p:cNvPr id="1026" name="Picture 2"/>
          <p:cNvPicPr>
            <a:picLocks noChangeAspect="1" noChangeArrowheads="1"/>
          </p:cNvPicPr>
          <p:nvPr/>
        </p:nvPicPr>
        <p:blipFill>
          <a:blip r:embed="rId2"/>
          <a:srcRect/>
          <a:stretch>
            <a:fillRect/>
          </a:stretch>
        </p:blipFill>
        <p:spPr bwMode="auto">
          <a:xfrm>
            <a:off x="3009900" y="3805014"/>
            <a:ext cx="3124200" cy="1143000"/>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Negative sampling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82</a:t>
            </a:fld>
            <a:endParaRPr lang="en" sz="1000">
              <a:solidFill>
                <a:schemeClr val="dk2"/>
              </a:solidFill>
            </a:endParaRPr>
          </a:p>
        </p:txBody>
      </p:sp>
      <p:sp>
        <p:nvSpPr>
          <p:cNvPr id="4" name="Espaço Reservado para Conteúdo 3"/>
          <p:cNvSpPr>
            <a:spLocks noGrp="1"/>
          </p:cNvSpPr>
          <p:nvPr>
            <p:ph sz="quarter" idx="1"/>
          </p:nvPr>
        </p:nvSpPr>
        <p:spPr/>
        <p:txBody>
          <a:bodyPr vert="horz" anchor="t">
            <a:normAutofit/>
          </a:bodyPr>
          <a:lstStyle/>
          <a:p>
            <a:r>
              <a:rPr lang="en-US" sz="3100" dirty="0"/>
              <a:t>The </a:t>
            </a:r>
            <a:r>
              <a:rPr lang="en-US" sz="3100" dirty="0" smtClean="0"/>
              <a:t>2</a:t>
            </a:r>
            <a:r>
              <a:rPr lang="en-US" sz="3100" baseline="30000" dirty="0" smtClean="0"/>
              <a:t>nd</a:t>
            </a:r>
            <a:r>
              <a:rPr lang="en-US" sz="3100" dirty="0" smtClean="0"/>
              <a:t> paper </a:t>
            </a:r>
            <a:r>
              <a:rPr lang="en-US" sz="3100" dirty="0"/>
              <a:t>says that </a:t>
            </a:r>
            <a:endParaRPr lang="en-US" sz="3100" dirty="0" smtClean="0"/>
          </a:p>
          <a:p>
            <a:pPr lvl="1"/>
            <a:r>
              <a:rPr lang="en-US" sz="2800" dirty="0" smtClean="0"/>
              <a:t>selecting </a:t>
            </a:r>
            <a:r>
              <a:rPr lang="en-US" sz="2800" dirty="0"/>
              <a:t>5-20 words works well for smaller datasets, </a:t>
            </a:r>
            <a:endParaRPr lang="en-US" sz="2800" dirty="0" smtClean="0"/>
          </a:p>
          <a:p>
            <a:pPr lvl="1"/>
            <a:r>
              <a:rPr lang="en-US" sz="2800" dirty="0" smtClean="0"/>
              <a:t>and only </a:t>
            </a:r>
            <a:r>
              <a:rPr lang="en-US" sz="2800" dirty="0"/>
              <a:t>2-5 words for large datasets.</a:t>
            </a:r>
          </a:p>
          <a:p>
            <a:endParaRPr lang="en-US" sz="3100" dirty="0"/>
          </a:p>
        </p:txBody>
      </p:sp>
    </p:spTree>
    <p:extLst>
      <p:ext uri="{BB962C8B-B14F-4D97-AF65-F5344CB8AC3E}">
        <p14:creationId xmlns:p14="http://schemas.microsoft.com/office/powerpoint/2010/main" xmlns="" val="1767067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Artificial Neuron – pre-activation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9</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7" name="Retângulo 6"/>
          <p:cNvSpPr/>
          <p:nvPr/>
        </p:nvSpPr>
        <p:spPr>
          <a:xfrm>
            <a:off x="3510930" y="2831206"/>
            <a:ext cx="1286619"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Rectangle 7"/>
          <p:cNvSpPr/>
          <p:nvPr/>
        </p:nvSpPr>
        <p:spPr>
          <a:xfrm>
            <a:off x="7164288" y="1995686"/>
            <a:ext cx="1723549" cy="400110"/>
          </a:xfrm>
          <a:prstGeom prst="rect">
            <a:avLst/>
          </a:prstGeom>
        </p:spPr>
        <p:txBody>
          <a:bodyPr wrap="none">
            <a:spAutoFit/>
          </a:bodyPr>
          <a:lstStyle/>
          <a:p>
            <a:r>
              <a:rPr lang="en-US" sz="2000">
                <a:solidFill>
                  <a:srgbClr val="FF0000"/>
                </a:solidFill>
              </a:rPr>
              <a:t>pre-activation</a:t>
            </a:r>
            <a:endParaRPr lang="en-US" sz="20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9939</TotalTime>
  <Words>3161</Words>
  <Application>Microsoft Office PowerPoint</Application>
  <PresentationFormat>Apresentação na tela (16:9)</PresentationFormat>
  <Paragraphs>413</Paragraphs>
  <Slides>82</Slides>
  <Notes>26</Notes>
  <HiddenSlides>0</HiddenSlides>
  <MMClips>0</MMClips>
  <ScaleCrop>false</ScaleCrop>
  <HeadingPairs>
    <vt:vector size="4" baseType="variant">
      <vt:variant>
        <vt:lpstr>Tema</vt:lpstr>
      </vt:variant>
      <vt:variant>
        <vt:i4>1</vt:i4>
      </vt:variant>
      <vt:variant>
        <vt:lpstr>Títulos de slides</vt:lpstr>
      </vt:variant>
      <vt:variant>
        <vt:i4>82</vt:i4>
      </vt:variant>
    </vt:vector>
  </HeadingPairs>
  <TitlesOfParts>
    <vt:vector size="83" baseType="lpstr">
      <vt:lpstr>Mediano</vt:lpstr>
      <vt:lpstr>Neural Models  for Word Embedding</vt:lpstr>
      <vt:lpstr>Summary</vt:lpstr>
      <vt:lpstr>Neural Nets - Representation</vt:lpstr>
      <vt:lpstr>Model of a biological neuron</vt:lpstr>
      <vt:lpstr>Artificial Neuron</vt:lpstr>
      <vt:lpstr>Artificial Neuron</vt:lpstr>
      <vt:lpstr>Artificial Neuron - input</vt:lpstr>
      <vt:lpstr>Artificial Neuron – weights</vt:lpstr>
      <vt:lpstr>Artificial Neuron – pre-activation</vt:lpstr>
      <vt:lpstr>Artificial Neuron – activation function</vt:lpstr>
      <vt:lpstr>Artificial Neuron – activation functions</vt:lpstr>
      <vt:lpstr>Artificial Neuron – activation functions</vt:lpstr>
      <vt:lpstr>softmax</vt:lpstr>
      <vt:lpstr>softmax</vt:lpstr>
      <vt:lpstr>Artificial Neural Net</vt:lpstr>
      <vt:lpstr>Artificial Neural Net</vt:lpstr>
      <vt:lpstr>Kinds of layers</vt:lpstr>
      <vt:lpstr>Kinds of layers - example</vt:lpstr>
      <vt:lpstr>Kinds of ANNs</vt:lpstr>
      <vt:lpstr>ANNs - notation</vt:lpstr>
      <vt:lpstr>ANNs – notation - example</vt:lpstr>
      <vt:lpstr>Rectified linear units, ReLU</vt:lpstr>
      <vt:lpstr>Neural Nets - Evaluation</vt:lpstr>
      <vt:lpstr>Cost function</vt:lpstr>
      <vt:lpstr>Cost function J(W,b)</vt:lpstr>
      <vt:lpstr>Some (unregularized) cost functions</vt:lpstr>
      <vt:lpstr>Neural Nets - Optimization (learning, training)</vt:lpstr>
      <vt:lpstr>Training</vt:lpstr>
      <vt:lpstr>Training</vt:lpstr>
      <vt:lpstr>Stochastic Gradient Descent (SGD)</vt:lpstr>
      <vt:lpstr>Alternatives to SGD</vt:lpstr>
      <vt:lpstr>Neural Nets - Backpropagation</vt:lpstr>
      <vt:lpstr>Error back-propagation</vt:lpstr>
      <vt:lpstr>Error back-propagation</vt:lpstr>
      <vt:lpstr>Error back-propagation</vt:lpstr>
      <vt:lpstr>Backpropagation</vt:lpstr>
      <vt:lpstr>Backpropagation</vt:lpstr>
      <vt:lpstr>ANN training with Backpropagation</vt:lpstr>
      <vt:lpstr>Backpropagation – example</vt:lpstr>
      <vt:lpstr>Backpropagation</vt:lpstr>
      <vt:lpstr>word2vec</vt:lpstr>
      <vt:lpstr>Credit where credit is due</vt:lpstr>
      <vt:lpstr>Language Models (Unigrams, Bigrams, etc.)</vt:lpstr>
      <vt:lpstr>Language Models (Unigrams, Bigrams, etc.)</vt:lpstr>
      <vt:lpstr>Language Models (Unigrams, Bigrams, etc.)</vt:lpstr>
      <vt:lpstr>Language Models (Unigrams, Bigrams, etc.)</vt:lpstr>
      <vt:lpstr>Language Models (Unigrams, Bigrams, etc.)</vt:lpstr>
      <vt:lpstr>word2vec</vt:lpstr>
      <vt:lpstr>The word2vec trick</vt:lpstr>
      <vt:lpstr>The fake tasks</vt:lpstr>
      <vt:lpstr>Skip-gram</vt:lpstr>
      <vt:lpstr>Skip-gram</vt:lpstr>
      <vt:lpstr>Skip-gram</vt:lpstr>
      <vt:lpstr>Training examples (word pairs)</vt:lpstr>
      <vt:lpstr>Training examples (word pairs)</vt:lpstr>
      <vt:lpstr>Training examples (word pairs)</vt:lpstr>
      <vt:lpstr>One hot encoding</vt:lpstr>
      <vt:lpstr>One hot encoding</vt:lpstr>
      <vt:lpstr>One hot encoding</vt:lpstr>
      <vt:lpstr>One hot encoding</vt:lpstr>
      <vt:lpstr>Skip-gram NN architecture</vt:lpstr>
      <vt:lpstr>Skip-gram NN architecture</vt:lpstr>
      <vt:lpstr>Skip-gram NN architecture</vt:lpstr>
      <vt:lpstr>The hidden layer</vt:lpstr>
      <vt:lpstr>The hidden layer</vt:lpstr>
      <vt:lpstr>The output layer</vt:lpstr>
      <vt:lpstr>Skip-gram captures context similarity</vt:lpstr>
      <vt:lpstr>A drawback of skip-gram</vt:lpstr>
      <vt:lpstr>Three inovations</vt:lpstr>
      <vt:lpstr>Learning Phrases</vt:lpstr>
      <vt:lpstr>Learning Phrases</vt:lpstr>
      <vt:lpstr>Learning Phrases</vt:lpstr>
      <vt:lpstr>Subsampling frequent words</vt:lpstr>
      <vt:lpstr>Subsampling of frequent words</vt:lpstr>
      <vt:lpstr>Subsampling of frequent words</vt:lpstr>
      <vt:lpstr>Subsampling of frequent words</vt:lpstr>
      <vt:lpstr>Negative sampling</vt:lpstr>
      <vt:lpstr>Negative sampling</vt:lpstr>
      <vt:lpstr>Negative sampling</vt:lpstr>
      <vt:lpstr>Negative sampling - example</vt:lpstr>
      <vt:lpstr>Negative sampling</vt:lpstr>
      <vt:lpstr>Negative sampling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cp:lastModifiedBy>
  <cp:revision>956</cp:revision>
  <dcterms:modified xsi:type="dcterms:W3CDTF">2018-11-22T23:38:33Z</dcterms:modified>
</cp:coreProperties>
</file>