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496" r:id="rId3"/>
    <p:sldId id="552" r:id="rId4"/>
    <p:sldId id="556" r:id="rId5"/>
    <p:sldId id="557" r:id="rId6"/>
    <p:sldId id="558" r:id="rId7"/>
    <p:sldId id="559" r:id="rId8"/>
    <p:sldId id="592" r:id="rId9"/>
    <p:sldId id="561" r:id="rId10"/>
    <p:sldId id="562" r:id="rId11"/>
    <p:sldId id="563" r:id="rId12"/>
    <p:sldId id="564" r:id="rId13"/>
    <p:sldId id="565" r:id="rId14"/>
    <p:sldId id="593" r:id="rId15"/>
    <p:sldId id="594" r:id="rId16"/>
    <p:sldId id="595" r:id="rId17"/>
    <p:sldId id="567" r:id="rId18"/>
    <p:sldId id="569" r:id="rId19"/>
    <p:sldId id="596" r:id="rId20"/>
    <p:sldId id="571" r:id="rId21"/>
    <p:sldId id="572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83" r:id="rId33"/>
    <p:sldId id="584" r:id="rId34"/>
    <p:sldId id="585" r:id="rId35"/>
    <p:sldId id="586" r:id="rId36"/>
    <p:sldId id="587" r:id="rId37"/>
    <p:sldId id="588" r:id="rId38"/>
    <p:sldId id="589" r:id="rId39"/>
    <p:sldId id="590" r:id="rId40"/>
    <p:sldId id="591" r:id="rId4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06" d="100"/>
          <a:sy n="106" d="100"/>
        </p:scale>
        <p:origin x="-84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3.wmf"/><Relationship Id="rId1" Type="http://schemas.openxmlformats.org/officeDocument/2006/relationships/image" Target="../media/image34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Esse exemplo apresenta</a:t>
            </a:r>
            <a:r>
              <a:rPr lang="pt-BR" baseline="0" dirty="0" smtClean="0"/>
              <a:t> os níveis de colesterol LDL para duas amostras de indivíduos do sexo masculino. Cada grupo é composto de 20 indivíduos. À direita são apresentados a média e o desvio padrão de cada uma das amostras. </a:t>
            </a:r>
          </a:p>
          <a:p>
            <a:endParaRPr lang="pt-BR" baseline="0" dirty="0" smtClean="0"/>
          </a:p>
          <a:p>
            <a:r>
              <a:rPr kumimoji="0" 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a1 = c(233, 291, 312, 250, 246, 197, 268, 224, 239, 239, 254, 276, 234, 181, 248, 252, 202, 218, 212, 325)</a:t>
            </a:r>
          </a:p>
          <a:p>
            <a:r>
              <a:rPr kumimoji="0" 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a2 = c(344, 185, 263, 246, 224, 212, 188, 250, 148, 169, 226, 175, 242, 252, 153, 183, 137, 202, 194, 213)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30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Nota: diferenças grandes entre as médias podem surgir apenas por obra do acaso.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a1 = c(233, 291, 312, 250, 246, 197, 268, 224, 239, 239, 254, 276, 234, 181, 248, 252, 202, 218, 212, 325)</a:t>
            </a:r>
          </a:p>
          <a:p>
            <a:r>
              <a:rPr kumimoji="0" lang="pt-BR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a2 = c(344, 185, 263, 246, 224, 212, 188, 250, 148, 169, 226, 175, 242, 252, 153, 183, 137, 202, 194, 213)</a:t>
            </a:r>
          </a:p>
          <a:p>
            <a:r>
              <a:rPr lang="pt-BR" sz="9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t.test</a:t>
            </a:r>
            <a:r>
              <a:rPr lang="pt-BR" sz="9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(a1, a2)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Amostra única</a:t>
            </a:r>
            <a:r>
              <a:rPr lang="pt-BR" baseline="0" dirty="0" smtClean="0"/>
              <a:t> </a:t>
            </a:r>
            <a:r>
              <a:rPr lang="pt-BR" baseline="0" dirty="0" smtClean="0">
                <a:sym typeface="Wingdings" pitchFamily="2" charset="2"/>
              </a:rPr>
              <a:t> </a:t>
            </a:r>
            <a:r>
              <a:rPr lang="pt-BR" dirty="0" smtClean="0"/>
              <a:t>Verificar se a quantidade de vitamina em pães de forma está de acordo com os padrões nacionais.</a:t>
            </a:r>
          </a:p>
          <a:p>
            <a:r>
              <a:rPr lang="pt-BR" dirty="0" smtClean="0"/>
              <a:t>Amostras pareadas</a:t>
            </a:r>
            <a:r>
              <a:rPr lang="pt-BR" baseline="0" dirty="0" smtClean="0"/>
              <a:t> </a:t>
            </a:r>
            <a:r>
              <a:rPr lang="pt-BR" baseline="0" dirty="0" smtClean="0">
                <a:sym typeface="Wingdings" pitchFamily="2" charset="2"/>
              </a:rPr>
              <a:t> </a:t>
            </a:r>
            <a:r>
              <a:rPr lang="pt-BR" dirty="0" smtClean="0"/>
              <a:t>Comparar a quantidade de vitamina em pães de forma imediatamente após a fabricação versus a quantidade (nos mesmo pães) 3 dias após a fabricação.</a:t>
            </a:r>
          </a:p>
          <a:p>
            <a:r>
              <a:rPr lang="pt-BR" dirty="0" smtClean="0"/>
              <a:t>Amostras independentes</a:t>
            </a:r>
            <a:r>
              <a:rPr lang="pt-BR" baseline="0" dirty="0" smtClean="0"/>
              <a:t> </a:t>
            </a:r>
            <a:r>
              <a:rPr lang="pt-BR" baseline="0" dirty="0" smtClean="0">
                <a:sym typeface="Wingdings" pitchFamily="2" charset="2"/>
              </a:rPr>
              <a:t> </a:t>
            </a:r>
            <a:r>
              <a:rPr lang="pt-BR" dirty="0" smtClean="0"/>
              <a:t>Comparar a quantidade de vitamina em pães de forma imediatamente após a fabricação versus a quantidade em pães fabricados há 3 dias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Considere que a tabela à direita corresponde ao pesos de nascimento, medidos em gramas, de 10 bebês.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0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pt-BR" dirty="0" smtClean="0"/>
              <a:t>SRS = = </a:t>
            </a:r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random</a:t>
            </a:r>
            <a:r>
              <a:rPr lang="pt-BR" dirty="0" smtClean="0"/>
              <a:t> </a:t>
            </a:r>
            <a:r>
              <a:rPr lang="pt-BR" dirty="0" err="1" smtClean="0"/>
              <a:t>sample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pt-BR" sz="900" b="0" i="0" u="none" strike="noStrike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= c(2998, 3740, 2031, 2804, 2454, 2780, 2203, 3803, 3948, 2144)</a:t>
            </a:r>
          </a:p>
          <a:p>
            <a:r>
              <a:rPr lang="pt-BR" dirty="0" err="1" smtClean="0"/>
              <a:t>t.test</a:t>
            </a:r>
            <a:r>
              <a:rPr lang="pt-BR" dirty="0" smtClean="0"/>
              <a:t> (a, mu=3300, </a:t>
            </a:r>
            <a:r>
              <a:rPr lang="pt-BR" dirty="0" err="1" smtClean="0"/>
              <a:t>conf.level</a:t>
            </a:r>
            <a:r>
              <a:rPr lang="pt-BR" dirty="0" smtClean="0"/>
              <a:t> = .9)</a:t>
            </a:r>
          </a:p>
          <a:p>
            <a:r>
              <a:rPr lang="pt-BR" dirty="0" err="1" smtClean="0"/>
              <a:t>qt</a:t>
            </a:r>
            <a:r>
              <a:rPr lang="pt-BR" dirty="0" smtClean="0"/>
              <a:t>(0.9, 9)</a:t>
            </a:r>
          </a:p>
          <a:p>
            <a:endParaRPr lang="pt-BR" dirty="0" smtClean="0"/>
          </a:p>
          <a:p>
            <a:r>
              <a:rPr lang="pt-BR" dirty="0" smtClean="0"/>
              <a:t>Use </a:t>
            </a:r>
            <a:r>
              <a:rPr lang="pt-BR" sz="9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?</a:t>
            </a:r>
            <a:r>
              <a:rPr lang="pt-BR" sz="9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t.test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5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cornflk</a:t>
            </a:r>
            <a:r>
              <a:rPr lang="pt-BR" dirty="0" smtClean="0"/>
              <a:t> = c(4.61, 6.42, 5.40, 4.54, 3.98, 3.82, 5.01, 4.34, 3.80, 4.56, 5.35, 3.89)</a:t>
            </a:r>
          </a:p>
          <a:p>
            <a:r>
              <a:rPr lang="pt-BR" dirty="0" err="1" smtClean="0"/>
              <a:t>outbran</a:t>
            </a:r>
            <a:r>
              <a:rPr lang="pt-BR" dirty="0" smtClean="0"/>
              <a:t> = c(3.84, 5.57, 5.85, 4.80, 3.68, 2.96, 4.41, 3.72, 3.49, 3.84, 5.26, 3.73)</a:t>
            </a:r>
          </a:p>
          <a:p>
            <a:r>
              <a:rPr lang="pt-BR" dirty="0" smtClean="0"/>
              <a:t>delta = </a:t>
            </a:r>
            <a:r>
              <a:rPr lang="pt-BR" dirty="0" err="1" smtClean="0"/>
              <a:t>cornflk</a:t>
            </a:r>
            <a:r>
              <a:rPr lang="pt-BR" dirty="0" smtClean="0"/>
              <a:t> - </a:t>
            </a:r>
            <a:r>
              <a:rPr lang="pt-BR" dirty="0" err="1" smtClean="0"/>
              <a:t>outbran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xdiff</a:t>
            </a:r>
            <a:r>
              <a:rPr lang="pt-BR" dirty="0" smtClean="0"/>
              <a:t> = </a:t>
            </a:r>
            <a:r>
              <a:rPr lang="pt-BR" dirty="0" err="1" smtClean="0"/>
              <a:t>mean</a:t>
            </a:r>
            <a:r>
              <a:rPr lang="pt-BR" dirty="0" smtClean="0"/>
              <a:t>(delta)</a:t>
            </a:r>
          </a:p>
          <a:p>
            <a:r>
              <a:rPr lang="pt-BR" dirty="0" err="1" smtClean="0"/>
              <a:t>sddiff</a:t>
            </a:r>
            <a:r>
              <a:rPr lang="pt-BR" dirty="0" smtClean="0"/>
              <a:t> = </a:t>
            </a:r>
            <a:r>
              <a:rPr lang="pt-BR" dirty="0" err="1" smtClean="0"/>
              <a:t>sd</a:t>
            </a:r>
            <a:r>
              <a:rPr lang="pt-BR" dirty="0" smtClean="0"/>
              <a:t>(delta)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5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cornflk</a:t>
            </a:r>
            <a:r>
              <a:rPr lang="pt-BR" dirty="0" smtClean="0"/>
              <a:t> = c(4.61, 6.42, 5.40, 4.54, 3.98, 3.82, 5.01, 4.34, 3.80, 4.56, 5.35, 3.89)</a:t>
            </a:r>
          </a:p>
          <a:p>
            <a:r>
              <a:rPr lang="pt-BR" dirty="0" err="1" smtClean="0"/>
              <a:t>outbran</a:t>
            </a:r>
            <a:r>
              <a:rPr lang="pt-BR" dirty="0" smtClean="0"/>
              <a:t> = c(3.84, 5.57, 5.85, 4.80, 3.68, 2.96, 4.41, 3.72, 3.49, 3.84, 5.26, 3.73)</a:t>
            </a:r>
          </a:p>
          <a:p>
            <a:r>
              <a:rPr lang="pt-BR" dirty="0" err="1" smtClean="0"/>
              <a:t>t.test</a:t>
            </a:r>
            <a:r>
              <a:rPr lang="pt-BR" dirty="0" smtClean="0"/>
              <a:t>(</a:t>
            </a:r>
            <a:r>
              <a:rPr lang="pt-BR" dirty="0" err="1" smtClean="0"/>
              <a:t>cornflk,outbran</a:t>
            </a:r>
            <a:r>
              <a:rPr lang="pt-BR" dirty="0" smtClean="0"/>
              <a:t>, </a:t>
            </a:r>
            <a:r>
              <a:rPr lang="pt-BR" dirty="0" err="1" smtClean="0"/>
              <a:t>paired</a:t>
            </a:r>
            <a:r>
              <a:rPr lang="pt-BR" dirty="0" smtClean="0"/>
              <a:t>=TRUE, </a:t>
            </a:r>
            <a:r>
              <a:rPr lang="pt-BR" dirty="0" err="1" smtClean="0"/>
              <a:t>conf.level</a:t>
            </a:r>
            <a:r>
              <a:rPr lang="pt-BR" baseline="0" dirty="0" smtClean="0"/>
              <a:t> = .99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7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1944-EA53-407D-BB70-4677808A5F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6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DC333232-03AB-4115-ADCB-CB086871028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95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64174A52-82FD-403B-BAF5-221F013E96E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3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jpe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4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dirty="0" smtClean="0"/>
              <a:t>Inferência Estatística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 Prof. Eduardo Bezerra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(CEFET/RJ)</a:t>
            </a:r>
            <a:endParaRPr lang="en" sz="3200" dirty="0">
              <a:solidFill>
                <a:schemeClr val="bg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bg1"/>
                </a:solidFill>
              </a:rPr>
              <a:t>ebezerra@cefet-rj.br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de única amostra </a:t>
            </a:r>
            <a:r>
              <a:rPr lang="pt-BR" sz="2000" dirty="0" smtClean="0"/>
              <a:t>(</a:t>
            </a:r>
            <a:r>
              <a:rPr lang="pt-BR" sz="2000" i="1" dirty="0" err="1" smtClean="0"/>
              <a:t>one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sample</a:t>
            </a:r>
            <a:r>
              <a:rPr lang="pt-BR" sz="2000" i="1" dirty="0" smtClean="0"/>
              <a:t> t </a:t>
            </a:r>
            <a:r>
              <a:rPr lang="pt-BR" sz="2000" i="1" dirty="0" err="1" smtClean="0"/>
              <a:t>test</a:t>
            </a:r>
            <a:r>
              <a:rPr lang="pt-BR" sz="2000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Objetivo: verificar uma alegação feita acerca da </a:t>
            </a:r>
            <a:r>
              <a:rPr lang="pt-BR" u="sng" dirty="0" smtClean="0"/>
              <a:t>média</a:t>
            </a:r>
            <a:r>
              <a:rPr lang="pt-BR" dirty="0" smtClean="0"/>
              <a:t> de uma população.</a:t>
            </a:r>
          </a:p>
          <a:p>
            <a:r>
              <a:rPr lang="pt-BR" dirty="0" smtClean="0"/>
              <a:t>Contexto de uso: comparação entre uma média amostral e um valor dado, quando a variância da população é desconhecida.</a:t>
            </a:r>
          </a:p>
          <a:p>
            <a:r>
              <a:rPr lang="pt-BR" dirty="0" smtClean="0"/>
              <a:t>Condições de aplicabilidade:</a:t>
            </a:r>
          </a:p>
          <a:p>
            <a:pPr lvl="1"/>
            <a:r>
              <a:rPr lang="pt-BR" dirty="0" smtClean="0"/>
              <a:t>Amostra aleatória simples</a:t>
            </a:r>
          </a:p>
          <a:p>
            <a:pPr lvl="1"/>
            <a:r>
              <a:rPr lang="pt-BR" dirty="0" smtClean="0"/>
              <a:t>A população é normal ou a amostra é grande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Estatística de teste </a:t>
            </a:r>
            <a:r>
              <a:rPr lang="pt-BR" sz="4000" i="1" dirty="0" smtClean="0"/>
              <a:t>t</a:t>
            </a:r>
            <a:r>
              <a:rPr lang="pt-BR" sz="4000" dirty="0" smtClean="0"/>
              <a:t> </a:t>
            </a:r>
            <a:endParaRPr lang="pt-BR" sz="4000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>
              <a:buFontTx/>
              <a:buNone/>
            </a:pPr>
            <a:r>
              <a:rPr lang="en-US" b="1"/>
              <a:t> </a:t>
            </a:r>
          </a:p>
          <a:p>
            <a:pPr marL="457200" indent="-457200">
              <a:buFontTx/>
              <a:buNone/>
            </a:pPr>
            <a:endParaRPr lang="en-US">
              <a:cs typeface="Arial" charset="0"/>
            </a:endParaRPr>
          </a:p>
        </p:txBody>
      </p:sp>
      <p:graphicFrame>
        <p:nvGraphicFramePr>
          <p:cNvPr id="307210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01775" y="2703513"/>
          <a:ext cx="5556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ção" r:id="rId4" imgW="291960" imgH="164880" progId="Equation.3">
                  <p:embed/>
                </p:oleObj>
              </mc:Choice>
              <mc:Fallback>
                <p:oleObj name="Equação" r:id="rId4" imgW="2919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2703513"/>
                        <a:ext cx="5556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62055"/>
              </p:ext>
            </p:extLst>
          </p:nvPr>
        </p:nvGraphicFramePr>
        <p:xfrm>
          <a:off x="3141712" y="1227013"/>
          <a:ext cx="24384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ção" r:id="rId6" imgW="863280" imgH="431640" progId="Equation.3">
                  <p:embed/>
                </p:oleObj>
              </mc:Choice>
              <mc:Fallback>
                <p:oleObj name="Equação" r:id="rId6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712" y="1227013"/>
                        <a:ext cx="24384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3" name="Text Box 13"/>
          <p:cNvSpPr txBox="1">
            <a:spLocks noChangeArrowheads="1"/>
          </p:cNvSpPr>
          <p:nvPr/>
        </p:nvSpPr>
        <p:spPr bwMode="auto">
          <a:xfrm>
            <a:off x="2411760" y="4547904"/>
            <a:ext cx="5125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Times New Roman" pitchFamily="18" charset="0"/>
              </a:rPr>
              <a:t>A estatística </a:t>
            </a:r>
            <a:r>
              <a:rPr lang="pt-BR" sz="2000" i="1" dirty="0" smtClean="0">
                <a:latin typeface="Times New Roman" pitchFamily="18" charset="0"/>
              </a:rPr>
              <a:t>t</a:t>
            </a:r>
            <a:r>
              <a:rPr lang="pt-BR" sz="2000" i="1" baseline="-25000" dirty="0" smtClean="0">
                <a:latin typeface="Times New Roman" pitchFamily="18" charset="0"/>
              </a:rPr>
              <a:t>stat</a:t>
            </a:r>
            <a:r>
              <a:rPr lang="pt-BR" sz="2000" i="1" dirty="0" smtClean="0">
                <a:latin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</a:rPr>
              <a:t>possui </a:t>
            </a:r>
            <a:r>
              <a:rPr lang="pt-BR" sz="2000" i="1" dirty="0" smtClean="0">
                <a:latin typeface="Times New Roman" pitchFamily="18" charset="0"/>
              </a:rPr>
              <a:t>n </a:t>
            </a:r>
            <a:r>
              <a:rPr lang="pt-BR" sz="2000" dirty="0" smtClean="0">
                <a:latin typeface="Times New Roman" pitchFamily="18" charset="0"/>
              </a:rPr>
              <a:t>– 1 graus de liberdade.</a:t>
            </a:r>
            <a:endParaRPr lang="pt-BR" sz="2000" dirty="0">
              <a:latin typeface="Times New Roman" pitchFamily="18" charset="0"/>
            </a:endParaRPr>
          </a:p>
        </p:txBody>
      </p:sp>
      <p:graphicFrame>
        <p:nvGraphicFramePr>
          <p:cNvPr id="3072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83743"/>
              </p:ext>
            </p:extLst>
          </p:nvPr>
        </p:nvGraphicFramePr>
        <p:xfrm>
          <a:off x="1475656" y="3092450"/>
          <a:ext cx="599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ção" r:id="rId8" imgW="419040" imgH="228600" progId="Equation.3">
                  <p:embed/>
                </p:oleObj>
              </mc:Choice>
              <mc:Fallback>
                <p:oleObj name="Equação" r:id="rId8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092450"/>
                        <a:ext cx="5999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7" name="Text Box 17"/>
          <p:cNvSpPr txBox="1">
            <a:spLocks noChangeArrowheads="1"/>
          </p:cNvSpPr>
          <p:nvPr/>
        </p:nvSpPr>
        <p:spPr bwMode="auto">
          <a:xfrm>
            <a:off x="727075" y="221218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dirty="0" smtClean="0"/>
              <a:t>onde</a:t>
            </a:r>
            <a:endParaRPr lang="pt-BR" sz="2000" dirty="0"/>
          </a:p>
        </p:txBody>
      </p:sp>
      <p:graphicFrame>
        <p:nvGraphicFramePr>
          <p:cNvPr id="3072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86654"/>
              </p:ext>
            </p:extLst>
          </p:nvPr>
        </p:nvGraphicFramePr>
        <p:xfrm>
          <a:off x="1403648" y="3394074"/>
          <a:ext cx="1359012" cy="83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ção" r:id="rId10" imgW="545760" imgH="419040" progId="Equation.3">
                  <p:embed/>
                </p:oleObj>
              </mc:Choice>
              <mc:Fallback>
                <p:oleObj name="Equação" r:id="rId10" imgW="545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94074"/>
                        <a:ext cx="1359012" cy="838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ângulo 13"/>
          <p:cNvSpPr/>
          <p:nvPr/>
        </p:nvSpPr>
        <p:spPr>
          <a:xfrm>
            <a:off x="2057400" y="3114775"/>
            <a:ext cx="5112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/>
              <a:t>média populacional considerando que H</a:t>
            </a:r>
            <a:r>
              <a:rPr lang="pt-BR" sz="1600" baseline="-25000" dirty="0" smtClean="0"/>
              <a:t>0</a:t>
            </a:r>
            <a:r>
              <a:rPr lang="pt-BR" sz="1600" dirty="0" smtClean="0"/>
              <a:t> é verdadeira</a:t>
            </a:r>
            <a:endParaRPr lang="pt-BR" sz="1600" baseline="-25000" dirty="0"/>
          </a:p>
        </p:txBody>
      </p:sp>
      <p:sp>
        <p:nvSpPr>
          <p:cNvPr id="15" name="Retângulo 14"/>
          <p:cNvSpPr/>
          <p:nvPr/>
        </p:nvSpPr>
        <p:spPr>
          <a:xfrm>
            <a:off x="2047775" y="2676025"/>
            <a:ext cx="15872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/>
              <a:t>média amostral</a:t>
            </a:r>
            <a:endParaRPr lang="pt-BR" sz="1600" baseline="-25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75C6BD5-BDB0-44B1-9E86-C7A9513DF1EE}" type="slidenum">
              <a:rPr lang="en-US"/>
              <a:pPr/>
              <a:t>12</a:t>
            </a:fld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7211144" cy="33944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/>
              <a:t>Seja testar a seguinte hipótese usando uma amostra de tamanho10: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pt-BR" sz="2500" i="1" dirty="0" smtClean="0"/>
              <a:t>“Bebês com SIDS possuem peso de nascimento médio diferente daquele encontrado na população, i.e., µ</a:t>
            </a:r>
            <a:r>
              <a:rPr lang="pt-BR" sz="2500" i="1" baseline="-25000" dirty="0" smtClean="0"/>
              <a:t>0</a:t>
            </a:r>
            <a:r>
              <a:rPr lang="pt-BR" sz="2500" i="1" dirty="0" smtClean="0"/>
              <a:t> = 3300 gramas?”</a:t>
            </a:r>
            <a:r>
              <a:rPr lang="pt-BR" sz="2500" dirty="0" smtClean="0"/>
              <a:t> </a:t>
            </a:r>
          </a:p>
          <a:p>
            <a:pPr>
              <a:lnSpc>
                <a:spcPct val="90000"/>
              </a:lnSpc>
            </a:pPr>
            <a:endParaRPr lang="pt-BR" sz="1050" i="1" dirty="0" smtClean="0"/>
          </a:p>
          <a:p>
            <a:pPr>
              <a:lnSpc>
                <a:spcPct val="90000"/>
              </a:lnSpc>
            </a:pPr>
            <a:r>
              <a:rPr lang="pt-BR" sz="2800" i="1" dirty="0" smtClean="0"/>
              <a:t>H</a:t>
            </a:r>
            <a:r>
              <a:rPr lang="pt-BR" sz="2800" baseline="-25000" dirty="0" smtClean="0"/>
              <a:t>0</a:t>
            </a:r>
            <a:r>
              <a:rPr lang="pt-BR" sz="2800" dirty="0" smtClean="0"/>
              <a:t>: </a:t>
            </a:r>
            <a:r>
              <a:rPr lang="pt-BR" sz="2800" i="1" dirty="0" smtClean="0"/>
              <a:t>µ</a:t>
            </a:r>
            <a:r>
              <a:rPr lang="pt-BR" sz="2800" i="1" baseline="-25000" dirty="0"/>
              <a:t>0</a:t>
            </a:r>
            <a:r>
              <a:rPr lang="pt-BR" sz="2800" dirty="0" smtClean="0"/>
              <a:t> = 3300</a:t>
            </a:r>
          </a:p>
          <a:p>
            <a:pPr>
              <a:lnSpc>
                <a:spcPct val="90000"/>
              </a:lnSpc>
            </a:pPr>
            <a:r>
              <a:rPr lang="pt-BR" sz="2800" i="1" dirty="0" smtClean="0"/>
              <a:t>H</a:t>
            </a:r>
            <a:r>
              <a:rPr lang="pt-BR" sz="2800" baseline="-25000" dirty="0" smtClean="0"/>
              <a:t>a</a:t>
            </a:r>
            <a:r>
              <a:rPr lang="pt-BR" sz="2800" dirty="0" smtClean="0"/>
              <a:t>: </a:t>
            </a:r>
            <a:r>
              <a:rPr lang="pt-BR" sz="2800" i="1" dirty="0" smtClean="0"/>
              <a:t>µ</a:t>
            </a:r>
            <a:r>
              <a:rPr lang="pt-BR" sz="2800" i="1" baseline="-25000" dirty="0"/>
              <a:t>0</a:t>
            </a:r>
            <a:r>
              <a:rPr lang="pt-BR" sz="2800" dirty="0" smtClean="0"/>
              <a:t> </a:t>
            </a:r>
            <a:r>
              <a:rPr lang="pt-BR" sz="2800" dirty="0" smtClean="0">
                <a:cs typeface="Arial" charset="0"/>
              </a:rPr>
              <a:t>≠</a:t>
            </a:r>
            <a:r>
              <a:rPr lang="pt-BR" sz="2800" dirty="0" smtClean="0"/>
              <a:t> 3300 (</a:t>
            </a:r>
            <a:r>
              <a:rPr lang="pt-BR" sz="2800" dirty="0" err="1" smtClean="0"/>
              <a:t>two-sided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pic>
        <p:nvPicPr>
          <p:cNvPr id="16589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97216" y="43544"/>
            <a:ext cx="2011288" cy="986670"/>
          </a:xfrm>
        </p:spPr>
      </p:pic>
      <p:graphicFrame>
        <p:nvGraphicFramePr>
          <p:cNvPr id="7" name="Group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393770"/>
              </p:ext>
            </p:extLst>
          </p:nvPr>
        </p:nvGraphicFramePr>
        <p:xfrm>
          <a:off x="7910264" y="1205830"/>
          <a:ext cx="838200" cy="38862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5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(cont.)</a:t>
            </a:r>
            <a:endParaRPr lang="pt-BR" dirty="0"/>
          </a:p>
        </p:txBody>
      </p:sp>
      <p:graphicFrame>
        <p:nvGraphicFramePr>
          <p:cNvPr id="6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480653"/>
              </p:ext>
            </p:extLst>
          </p:nvPr>
        </p:nvGraphicFramePr>
        <p:xfrm>
          <a:off x="2699792" y="2576288"/>
          <a:ext cx="23860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ção" r:id="rId4" imgW="1180800" imgH="634680" progId="Equation.3">
                  <p:embed/>
                </p:oleObj>
              </mc:Choice>
              <mc:Fallback>
                <p:oleObj name="Equação" r:id="rId4" imgW="1180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576288"/>
                        <a:ext cx="238601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10845"/>
              </p:ext>
            </p:extLst>
          </p:nvPr>
        </p:nvGraphicFramePr>
        <p:xfrm>
          <a:off x="2716939" y="4093939"/>
          <a:ext cx="3655261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ção" r:id="rId6" imgW="1942920" imgH="419040" progId="Equation.3">
                  <p:embed/>
                </p:oleObj>
              </mc:Choice>
              <mc:Fallback>
                <p:oleObj name="Equação" r:id="rId6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939" y="4093939"/>
                        <a:ext cx="3655261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Group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851414"/>
              </p:ext>
            </p:extLst>
          </p:nvPr>
        </p:nvGraphicFramePr>
        <p:xfrm>
          <a:off x="7910264" y="1205830"/>
          <a:ext cx="838200" cy="38862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7199712" cy="3371850"/>
          </a:xfrm>
        </p:spPr>
        <p:txBody>
          <a:bodyPr/>
          <a:lstStyle/>
          <a:p>
            <a:r>
              <a:rPr lang="pt-BR" sz="2800" dirty="0" smtClean="0"/>
              <a:t>A partir da amostra aleatória simples (</a:t>
            </a:r>
            <a:r>
              <a:rPr lang="pt-BR" sz="2800" i="1" dirty="0" smtClean="0"/>
              <a:t>n </a:t>
            </a:r>
            <a:r>
              <a:rPr lang="pt-BR" sz="2800" dirty="0"/>
              <a:t>= </a:t>
            </a:r>
            <a:r>
              <a:rPr lang="pt-BR" sz="2800" dirty="0" smtClean="0"/>
              <a:t>10) de pesos (</a:t>
            </a:r>
            <a:r>
              <a:rPr lang="pt-BR" sz="2800" dirty="0"/>
              <a:t>medidos em gramas) </a:t>
            </a:r>
            <a:r>
              <a:rPr lang="pt-BR" sz="2800" dirty="0" smtClean="0"/>
              <a:t>no nascimento de </a:t>
            </a:r>
            <a:r>
              <a:rPr lang="pt-BR" sz="2800" dirty="0"/>
              <a:t>bebês com </a:t>
            </a:r>
            <a:r>
              <a:rPr lang="pt-BR" sz="2800" dirty="0" smtClean="0"/>
              <a:t>SIDS, calculamos: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9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seguir, computamos a </a:t>
            </a:r>
            <a:r>
              <a:rPr lang="pt-BR" sz="2800" dirty="0"/>
              <a:t>estatística </a:t>
            </a:r>
            <a:r>
              <a:rPr lang="pt-BR" sz="2800" dirty="0" smtClean="0"/>
              <a:t>t</a:t>
            </a:r>
            <a:r>
              <a:rPr lang="pt-BR" sz="2800" baseline="-25000" dirty="0" smtClean="0"/>
              <a:t>stat</a:t>
            </a:r>
            <a:r>
              <a:rPr lang="pt-BR" sz="2800" dirty="0" smtClean="0"/>
              <a:t>:</a:t>
            </a:r>
            <a:endParaRPr lang="pt-BR" sz="2800" dirty="0">
              <a:sym typeface="Symbol" pitchFamily="18" charset="2"/>
            </a:endParaRPr>
          </a:p>
          <a:p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969970"/>
              </p:ext>
            </p:extLst>
          </p:nvPr>
        </p:nvGraphicFramePr>
        <p:xfrm>
          <a:off x="963613" y="2046288"/>
          <a:ext cx="27368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ção" r:id="rId3" imgW="863280" imgH="431640" progId="Equation.3">
                  <p:embed/>
                </p:oleObj>
              </mc:Choice>
              <mc:Fallback>
                <p:oleObj name="Equação" r:id="rId3" imgW="8632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046288"/>
                        <a:ext cx="27368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251525"/>
              </p:ext>
            </p:extLst>
          </p:nvPr>
        </p:nvGraphicFramePr>
        <p:xfrm>
          <a:off x="3397250" y="3451225"/>
          <a:ext cx="31559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ção" r:id="rId5" imgW="1396678" imgH="431570" progId="Equation.3">
                  <p:embed/>
                </p:oleObj>
              </mc:Choice>
              <mc:Fallback>
                <p:oleObj name="Equação" r:id="rId5" imgW="1396678" imgH="43157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451225"/>
                        <a:ext cx="31559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833049"/>
              </p:ext>
            </p:extLst>
          </p:nvPr>
        </p:nvGraphicFramePr>
        <p:xfrm>
          <a:off x="3433763" y="2051050"/>
          <a:ext cx="25860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7" imgW="1079201" imgH="393539" progId="Equation.3">
                  <p:embed/>
                </p:oleObj>
              </mc:Choice>
              <mc:Fallback>
                <p:oleObj name="Equation" r:id="rId7" imgW="1079201" imgH="39353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2051050"/>
                        <a:ext cx="25860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78632"/>
              </p:ext>
            </p:extLst>
          </p:nvPr>
        </p:nvGraphicFramePr>
        <p:xfrm>
          <a:off x="6172200" y="2306638"/>
          <a:ext cx="1295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9" imgW="520234" imgH="177815" progId="Equation.3">
                  <p:embed/>
                </p:oleObj>
              </mc:Choice>
              <mc:Fallback>
                <p:oleObj name="Equation" r:id="rId9" imgW="520234" imgH="17781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06638"/>
                        <a:ext cx="1295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2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Exemplo 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Graficamente, temos:</a:t>
            </a:r>
            <a:endParaRPr lang="pt-BR" dirty="0"/>
          </a:p>
        </p:txBody>
      </p:sp>
      <p:pic>
        <p:nvPicPr>
          <p:cNvPr id="5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11710"/>
            <a:ext cx="5119687" cy="201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9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(cont</a:t>
            </a:r>
            <a:r>
              <a:rPr lang="pt-BR" dirty="0" smtClean="0"/>
              <a:t>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Interpretação</a:t>
            </a:r>
          </a:p>
          <a:p>
            <a:pPr lvl="1"/>
            <a:r>
              <a:rPr lang="pt-BR" sz="2400" dirty="0"/>
              <a:t>Estamos testando </a:t>
            </a:r>
            <a:r>
              <a:rPr lang="pt-BR" sz="2400" i="1" dirty="0"/>
              <a:t>H</a:t>
            </a:r>
            <a:r>
              <a:rPr lang="pt-BR" sz="2400" baseline="-25000" dirty="0"/>
              <a:t>0</a:t>
            </a:r>
            <a:r>
              <a:rPr lang="pt-BR" sz="2400" dirty="0"/>
              <a:t>: </a:t>
            </a:r>
            <a:r>
              <a:rPr lang="pt-BR" sz="2400" dirty="0" smtClean="0"/>
              <a:t>µ</a:t>
            </a:r>
            <a:r>
              <a:rPr lang="pt-BR" sz="2400" baseline="-25000" dirty="0"/>
              <a:t>0</a:t>
            </a:r>
            <a:r>
              <a:rPr lang="pt-BR" sz="2400" dirty="0" smtClean="0"/>
              <a:t> </a:t>
            </a:r>
            <a:r>
              <a:rPr lang="pt-BR" sz="2400" dirty="0"/>
              <a:t>= 3300 gramas</a:t>
            </a:r>
          </a:p>
          <a:p>
            <a:pPr lvl="1"/>
            <a:r>
              <a:rPr lang="pt-BR" sz="2400" dirty="0"/>
              <a:t>No teste bicaudal com nível de confiança igual a 90%, encontramos </a:t>
            </a:r>
            <a:r>
              <a:rPr lang="pt-BR" sz="2400" i="1" dirty="0"/>
              <a:t>p-</a:t>
            </a:r>
            <a:r>
              <a:rPr lang="pt-BR" sz="2400" i="1" dirty="0" err="1"/>
              <a:t>value</a:t>
            </a:r>
            <a:r>
              <a:rPr lang="pt-BR" sz="2400" i="1" dirty="0"/>
              <a:t> &gt; </a:t>
            </a:r>
            <a:r>
              <a:rPr lang="pt-BR" sz="2400" dirty="0"/>
              <a:t>.10</a:t>
            </a:r>
          </a:p>
          <a:p>
            <a:pPr lvl="1"/>
            <a:r>
              <a:rPr lang="pt-BR" sz="2400" dirty="0"/>
              <a:t>Conclusão: evidência fraca contra </a:t>
            </a:r>
            <a:r>
              <a:rPr lang="pt-BR" sz="2400" i="1" dirty="0"/>
              <a:t>H</a:t>
            </a:r>
            <a:r>
              <a:rPr lang="pt-BR" sz="2400" baseline="-25000" dirty="0"/>
              <a:t>0</a:t>
            </a:r>
            <a:r>
              <a:rPr lang="pt-BR" sz="2400" dirty="0"/>
              <a:t> </a:t>
            </a:r>
            <a:r>
              <a:rPr lang="pt-BR" sz="2400" dirty="0">
                <a:sym typeface="Wingdings" panose="05000000000000000000" pitchFamily="2" charset="2"/>
              </a:rPr>
              <a:t> </a:t>
            </a:r>
            <a:r>
              <a:rPr lang="pt-BR" sz="2400" dirty="0"/>
              <a:t>a média amostral (2890,5 gramas) </a:t>
            </a:r>
            <a:r>
              <a:rPr lang="pt-BR" sz="2400" b="1" dirty="0"/>
              <a:t>NÃO</a:t>
            </a:r>
            <a:r>
              <a:rPr lang="pt-BR" sz="2400" dirty="0"/>
              <a:t> é significativamente diferente de 3300 gramas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46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</a:t>
            </a:r>
            <a:r>
              <a:rPr lang="pt-BR" dirty="0" smtClean="0">
                <a:cs typeface="Arial" charset="0"/>
              </a:rPr>
              <a:t>unção </a:t>
            </a:r>
            <a:r>
              <a:rPr lang="pt-BR" dirty="0" err="1" smtClean="0">
                <a:cs typeface="Arial" charset="0"/>
              </a:rPr>
              <a:t>t.test</a:t>
            </a:r>
            <a:r>
              <a:rPr lang="pt-BR" dirty="0" smtClean="0">
                <a:cs typeface="Arial" charset="0"/>
              </a:rPr>
              <a:t> do R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881662" y="1563638"/>
            <a:ext cx="7200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"/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= c(2998, 3740, 2031, 2804, 2454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2780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, 2203, 3803, 3948, 2144)</a:t>
            </a:r>
          </a:p>
          <a:p>
            <a:r>
              <a:rPr lang="pt-B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mu=3300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conf.level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= .9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Conector de seta reta 5"/>
          <p:cNvCxnSpPr>
            <a:stCxn id="4" idx="2"/>
            <a:endCxn id="144388" idx="0"/>
          </p:cNvCxnSpPr>
          <p:nvPr/>
        </p:nvCxnSpPr>
        <p:spPr>
          <a:xfrm flipH="1">
            <a:off x="4480666" y="2086858"/>
            <a:ext cx="1396" cy="104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35524"/>
            <a:ext cx="5433955" cy="1524458"/>
          </a:xfrm>
          <a:prstGeom prst="rect">
            <a:avLst/>
          </a:prstGeom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Testes sobre amostras pareadas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Amostras Pareadas </a:t>
            </a:r>
            <a:r>
              <a:rPr lang="pt-BR" sz="3100" i="1" dirty="0"/>
              <a:t>(</a:t>
            </a:r>
            <a:r>
              <a:rPr lang="pt-BR" sz="3100" i="1" dirty="0" err="1"/>
              <a:t>paired</a:t>
            </a:r>
            <a:r>
              <a:rPr lang="pt-BR" sz="3100" i="1" dirty="0"/>
              <a:t> </a:t>
            </a:r>
            <a:r>
              <a:rPr lang="pt-BR" sz="3100" i="1" dirty="0" err="1"/>
              <a:t>samples</a:t>
            </a:r>
            <a:r>
              <a:rPr lang="pt-BR" sz="3100" i="1" dirty="0"/>
              <a:t>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Amostras pareadas: cada </a:t>
            </a:r>
            <a:r>
              <a:rPr lang="pt-BR" dirty="0"/>
              <a:t>elemento em uma amostra está associado a um ponto de dado na outra amostra.</a:t>
            </a:r>
          </a:p>
          <a:p>
            <a:r>
              <a:rPr lang="pt-BR" dirty="0"/>
              <a:t>Nesse caso, devemos considerar a variável aleatória obtida pela </a:t>
            </a:r>
            <a:r>
              <a:rPr lang="pt-BR" dirty="0">
                <a:solidFill>
                  <a:srgbClr val="FF0000"/>
                </a:solidFill>
              </a:rPr>
              <a:t>diferença</a:t>
            </a:r>
            <a:r>
              <a:rPr lang="pt-BR" dirty="0"/>
              <a:t> entre as médias amostrais das duas amostras.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07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/>
              <a:t>Testes </a:t>
            </a:r>
            <a:r>
              <a:rPr lang="pt-BR" sz="3600" dirty="0"/>
              <a:t>de </a:t>
            </a:r>
            <a:r>
              <a:rPr lang="pt-BR" sz="3600" dirty="0" smtClean="0"/>
              <a:t>Hipóteses – parte II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Amostras Pareadas - estatística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amostras pareadas, </a:t>
            </a:r>
            <a:r>
              <a:rPr lang="pt-BR" dirty="0" smtClean="0"/>
              <a:t>a </a:t>
            </a:r>
            <a:r>
              <a:rPr lang="pt-BR" dirty="0"/>
              <a:t>estatística </a:t>
            </a:r>
            <a:r>
              <a:rPr lang="pt-BR" dirty="0" smtClean="0"/>
              <a:t>de </a:t>
            </a:r>
            <a:r>
              <a:rPr lang="pt-BR" dirty="0"/>
              <a:t>teste </a:t>
            </a:r>
            <a:r>
              <a:rPr lang="pt-BR" i="1" dirty="0"/>
              <a:t>t</a:t>
            </a:r>
            <a:r>
              <a:rPr lang="pt-BR" baseline="-25000" dirty="0"/>
              <a:t>stat</a:t>
            </a:r>
            <a:r>
              <a:rPr lang="pt-BR" dirty="0"/>
              <a:t> </a:t>
            </a:r>
            <a:r>
              <a:rPr lang="pt-BR" dirty="0" smtClean="0"/>
              <a:t>a </a:t>
            </a:r>
            <a:r>
              <a:rPr lang="pt-BR" dirty="0"/>
              <a:t>utilizar é a seguinte: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E00470E-5877-48CB-82CD-3CCAD5E8353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Objeto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98518064"/>
              </p:ext>
            </p:extLst>
          </p:nvPr>
        </p:nvGraphicFramePr>
        <p:xfrm>
          <a:off x="2362200" y="2190750"/>
          <a:ext cx="46228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ção" r:id="rId3" imgW="1968247" imgH="456924" progId="Equation.3">
                  <p:embed/>
                </p:oleObj>
              </mc:Choice>
              <mc:Fallback>
                <p:oleObj name="Equação" r:id="rId3" imgW="1968247" imgH="456924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0750"/>
                        <a:ext cx="46228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207294"/>
            <a:ext cx="6019799" cy="3253979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Aveia Out </a:t>
            </a:r>
            <a:r>
              <a:rPr lang="pt-BR" dirty="0" err="1" smtClean="0"/>
              <a:t>Bran</a:t>
            </a:r>
            <a:r>
              <a:rPr lang="pt-BR" dirty="0" smtClean="0"/>
              <a:t> reduz colesterol LDL?</a:t>
            </a:r>
          </a:p>
          <a:p>
            <a:r>
              <a:rPr lang="pt-BR" dirty="0" smtClean="0"/>
              <a:t>Iniciou com </a:t>
            </a:r>
          </a:p>
          <a:p>
            <a:pPr lvl="1"/>
            <a:r>
              <a:rPr lang="pt-BR" dirty="0" smtClean="0"/>
              <a:t>Metade dos indivíduos na dieta com CORNFLK</a:t>
            </a:r>
          </a:p>
          <a:p>
            <a:pPr lvl="1"/>
            <a:r>
              <a:rPr lang="pt-BR" dirty="0" smtClean="0"/>
              <a:t>Outra metade com dieta OATBRAN</a:t>
            </a:r>
          </a:p>
          <a:p>
            <a:r>
              <a:rPr lang="pt-BR" dirty="0" smtClean="0"/>
              <a:t>Após 2 semanas: </a:t>
            </a:r>
            <a:r>
              <a:rPr lang="pt-BR" dirty="0" smtClean="0">
                <a:sym typeface="Symbol" pitchFamily="18" charset="2"/>
              </a:rPr>
              <a:t>medição do </a:t>
            </a:r>
            <a:r>
              <a:rPr lang="pt-BR" dirty="0" smtClean="0"/>
              <a:t>colesterol </a:t>
            </a:r>
            <a:r>
              <a:rPr lang="pt-BR" dirty="0"/>
              <a:t>LDL </a:t>
            </a:r>
            <a:endParaRPr lang="pt-BR" dirty="0" smtClean="0"/>
          </a:p>
          <a:p>
            <a:r>
              <a:rPr lang="pt-BR" dirty="0" smtClean="0"/>
              <a:t>Período de latência</a:t>
            </a:r>
          </a:p>
          <a:p>
            <a:r>
              <a:rPr lang="pt-BR" i="1" dirty="0" smtClean="0"/>
              <a:t>Troca de subgrupos para a outra dieta</a:t>
            </a:r>
            <a:endParaRPr lang="pt-BR" dirty="0" smtClean="0"/>
          </a:p>
          <a:p>
            <a:r>
              <a:rPr lang="pt-BR" dirty="0"/>
              <a:t>Após 2 </a:t>
            </a:r>
            <a:r>
              <a:rPr lang="pt-BR" dirty="0" smtClean="0"/>
              <a:t>semanas: </a:t>
            </a:r>
            <a:r>
              <a:rPr lang="pt-BR" dirty="0">
                <a:sym typeface="Symbol" pitchFamily="18" charset="2"/>
              </a:rPr>
              <a:t>medição do </a:t>
            </a:r>
            <a:r>
              <a:rPr lang="pt-BR" dirty="0" smtClean="0"/>
              <a:t>colesterol </a:t>
            </a:r>
            <a:r>
              <a:rPr lang="pt-BR" dirty="0"/>
              <a:t>LDL </a:t>
            </a:r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8087" y="133350"/>
            <a:ext cx="1585913" cy="118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00800" y="1406340"/>
            <a:ext cx="2638425" cy="3668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Subject CORNFLK OATBRAN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----   -------  -------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1       4.61     3.84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2       6.42     5.57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3       5.40     5.85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4       4.54     4.80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5       3.98     3.68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6       3.82     2.96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7       5.01     4.41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8       4.34     3.72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9       3.80     3.49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10      4.56     3.84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11      5.35     5.26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12      3.89     3.73 </a:t>
            </a:r>
          </a:p>
        </p:txBody>
      </p:sp>
    </p:spTree>
    <p:extLst>
      <p:ext uri="{BB962C8B-B14F-4D97-AF65-F5344CB8AC3E}">
        <p14:creationId xmlns:p14="http://schemas.microsoft.com/office/powerpoint/2010/main" val="42670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BC7C-1E20-4312-8D15-A874379DAA1B}" type="slidenum">
              <a:rPr lang="en-US"/>
              <a:pPr/>
              <a:t>22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214065"/>
            <a:ext cx="8229600" cy="7096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Defina  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</a:rPr>
              <a:t>DELTA = CORNFLK - OATBRAN</a:t>
            </a:r>
            <a:r>
              <a:rPr lang="pt-BR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Para as primeiras três observações:</a:t>
            </a:r>
            <a:endParaRPr lang="pt-BR" dirty="0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204914" y="2122279"/>
            <a:ext cx="3976686" cy="11695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ID   CORNFLK OATBRAN  DELTA 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---- ------- -------  -----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1     4.61    3.84    0.77</a:t>
            </a:r>
          </a:p>
          <a:p>
            <a:r>
              <a:rPr lang="en-US" sz="1400" dirty="0">
                <a:latin typeface="Courier New" pitchFamily="49" charset="0"/>
              </a:rPr>
              <a:t> 2     6.42    5.57    0.85</a:t>
            </a:r>
          </a:p>
          <a:p>
            <a:r>
              <a:rPr lang="en-US" sz="1400" dirty="0">
                <a:latin typeface="Courier New" pitchFamily="49" charset="0"/>
              </a:rPr>
              <a:t> 3     5.40    5.85   -</a:t>
            </a:r>
            <a:r>
              <a:rPr lang="en-US" sz="1400" dirty="0" smtClean="0">
                <a:latin typeface="Courier New" pitchFamily="49" charset="0"/>
              </a:rPr>
              <a:t>0.45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198561" y="3638550"/>
            <a:ext cx="3976686" cy="7386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 smtClean="0"/>
              <a:t>O procedimento é agora direcionado para a variável </a:t>
            </a:r>
            <a:r>
              <a:rPr lang="pt-BR" sz="2400" b="1" dirty="0">
                <a:solidFill>
                  <a:srgbClr val="FF0000"/>
                </a:solidFill>
                <a:latin typeface="Courier New" pitchFamily="49" charset="0"/>
              </a:rPr>
              <a:t>DELTA</a:t>
            </a:r>
          </a:p>
        </p:txBody>
      </p:sp>
      <p:sp>
        <p:nvSpPr>
          <p:cNvPr id="9" name="Título 5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pt-BR" dirty="0" smtClean="0"/>
              <a:t>Exemplo (cont.)</a:t>
            </a:r>
            <a:endParaRPr lang="pt-BR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26063" y="1275606"/>
            <a:ext cx="2638425" cy="3668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Subject CORNFLK OATBRAN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----   -------  -------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1       4.61     3.84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2       6.42     5.57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3       5.40     5.85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4       4.54     4.80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5       3.98     3.68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6       3.82     2.96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7       5.01     4.41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8       4.34     3.72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9       3.80     3.49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10      4.56     3.84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11      5.35     5.26 </a:t>
            </a:r>
          </a:p>
          <a:p>
            <a:pPr>
              <a:spcBef>
                <a:spcPct val="20000"/>
              </a:spcBef>
            </a:pPr>
            <a:r>
              <a:rPr lang="en-US" sz="1400" b="1" dirty="0">
                <a:latin typeface="Courier New" pitchFamily="49" charset="0"/>
              </a:rPr>
              <a:t>12      3.89     3.73 </a:t>
            </a:r>
          </a:p>
        </p:txBody>
      </p:sp>
    </p:spTree>
    <p:extLst>
      <p:ext uri="{BB962C8B-B14F-4D97-AF65-F5344CB8AC3E}">
        <p14:creationId xmlns:p14="http://schemas.microsoft.com/office/powerpoint/2010/main" val="8430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  <p:bldP spid="192517" grpId="0" animBg="1"/>
      <p:bldP spid="1925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1447800" y="3371850"/>
            <a:ext cx="15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395289" y="1677353"/>
            <a:ext cx="8415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DELTA: 0.77, 0.85, </a:t>
            </a:r>
            <a:r>
              <a:rPr lang="en-US" sz="1800"/>
              <a:t>−</a:t>
            </a:r>
            <a:r>
              <a:rPr lang="en-US" sz="1800">
                <a:latin typeface="Tahoma" pitchFamily="34" charset="0"/>
              </a:rPr>
              <a:t>0.45, </a:t>
            </a:r>
            <a:r>
              <a:rPr lang="en-US" sz="1800">
                <a:latin typeface="Tahoma" pitchFamily="34" charset="0"/>
                <a:cs typeface="Tahoma" pitchFamily="34" charset="0"/>
              </a:rPr>
              <a:t>−</a:t>
            </a:r>
            <a:r>
              <a:rPr lang="en-US" sz="1800">
                <a:latin typeface="Tahoma" pitchFamily="34" charset="0"/>
              </a:rPr>
              <a:t>0.26, 0.30, 0.86, 0.60, 0.62, 0.31, 0.72, 0.09, 0.16</a:t>
            </a:r>
          </a:p>
        </p:txBody>
      </p:sp>
      <p:graphicFrame>
        <p:nvGraphicFramePr>
          <p:cNvPr id="193552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5049838" y="2300050"/>
          <a:ext cx="1808162" cy="1413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4" imgW="761760" imgH="672840" progId="Equation.3">
                  <p:embed/>
                </p:oleObj>
              </mc:Choice>
              <mc:Fallback>
                <p:oleObj name="Equation" r:id="rId4" imgW="7617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2300050"/>
                        <a:ext cx="1808162" cy="1413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4954588" y="4107418"/>
            <a:ext cx="3224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subscrito </a:t>
            </a:r>
            <a:r>
              <a:rPr lang="pt-BR" i="1" baseline="-25000" dirty="0" smtClean="0"/>
              <a:t>d</a:t>
            </a:r>
            <a:r>
              <a:rPr lang="pt-BR" dirty="0" smtClean="0"/>
              <a:t> denota “diferença”</a:t>
            </a:r>
            <a:endParaRPr lang="pt-BR" dirty="0"/>
          </a:p>
        </p:txBody>
      </p:sp>
      <p:pic>
        <p:nvPicPr>
          <p:cNvPr id="193555" name="Picture 19" descr="30xiisbi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4738" y="2326244"/>
            <a:ext cx="1035050" cy="1363265"/>
          </a:xfrm>
          <a:prstGeom prst="rect">
            <a:avLst/>
          </a:prstGeom>
          <a:noFill/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(cont.)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82639" y="1200150"/>
            <a:ext cx="7526337" cy="231933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Alegação: dieta com aveia está associada com a diminuição (</a:t>
            </a:r>
            <a:r>
              <a:rPr lang="pt-BR" i="1" dirty="0" err="1" smtClean="0"/>
              <a:t>one-sided</a:t>
            </a:r>
            <a:r>
              <a:rPr lang="pt-BR" dirty="0" smtClean="0"/>
              <a:t>) ou mudança (</a:t>
            </a:r>
            <a:r>
              <a:rPr lang="pt-BR" i="1" dirty="0" err="1" smtClean="0"/>
              <a:t>two-sided</a:t>
            </a:r>
            <a:r>
              <a:rPr lang="pt-BR" dirty="0" smtClean="0"/>
              <a:t>) do colesterol LDL.</a:t>
            </a:r>
          </a:p>
          <a:p>
            <a:r>
              <a:rPr lang="pt-BR" dirty="0" smtClean="0"/>
              <a:t>Teste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dirty="0" err="1" smtClean="0"/>
              <a:t>µ</a:t>
            </a:r>
            <a:r>
              <a:rPr lang="pt-BR" i="1" baseline="-25000" dirty="0" err="1" smtClean="0"/>
              <a:t>d</a:t>
            </a:r>
            <a:r>
              <a:rPr lang="pt-BR" dirty="0" smtClean="0"/>
              <a:t> = µ</a:t>
            </a:r>
            <a:r>
              <a:rPr lang="pt-BR" baseline="-25000" dirty="0" smtClean="0"/>
              <a:t>0</a:t>
            </a:r>
            <a:r>
              <a:rPr lang="pt-BR" dirty="0" smtClean="0"/>
              <a:t>, onde µ</a:t>
            </a:r>
            <a:r>
              <a:rPr lang="pt-BR" baseline="-25000" dirty="0" smtClean="0"/>
              <a:t>0</a:t>
            </a:r>
            <a:r>
              <a:rPr lang="pt-BR" dirty="0" smtClean="0"/>
              <a:t> = 0 </a:t>
            </a:r>
            <a:br>
              <a:rPr lang="pt-BR" dirty="0" smtClean="0"/>
            </a:br>
            <a:r>
              <a:rPr lang="pt-BR" i="1" dirty="0" smtClean="0"/>
              <a:t>H</a:t>
            </a:r>
            <a:r>
              <a:rPr lang="pt-BR" baseline="-25000" dirty="0" smtClean="0"/>
              <a:t>a</a:t>
            </a:r>
            <a:r>
              <a:rPr lang="pt-BR" dirty="0" smtClean="0"/>
              <a:t>: </a:t>
            </a:r>
            <a:r>
              <a:rPr lang="pt-BR" dirty="0" err="1" smtClean="0"/>
              <a:t>µ</a:t>
            </a:r>
            <a:r>
              <a:rPr lang="pt-BR" i="1" baseline="-25000" dirty="0" err="1" smtClean="0"/>
              <a:t>d</a:t>
            </a:r>
            <a:r>
              <a:rPr lang="pt-BR" dirty="0" smtClean="0"/>
              <a:t> &gt; µ</a:t>
            </a:r>
            <a:r>
              <a:rPr lang="pt-BR" baseline="-25000" dirty="0" smtClean="0"/>
              <a:t>0</a:t>
            </a:r>
            <a:r>
              <a:rPr lang="pt-BR" dirty="0" smtClean="0"/>
              <a:t> (</a:t>
            </a:r>
            <a:r>
              <a:rPr lang="pt-BR" dirty="0" err="1" smtClean="0"/>
              <a:t>one-sided</a:t>
            </a:r>
            <a:r>
              <a:rPr lang="pt-BR" dirty="0" smtClean="0"/>
              <a:t>) </a:t>
            </a:r>
            <a:br>
              <a:rPr lang="pt-BR" dirty="0" smtClean="0"/>
            </a:br>
            <a:r>
              <a:rPr lang="pt-BR" i="1" dirty="0" smtClean="0"/>
              <a:t>H</a:t>
            </a:r>
            <a:r>
              <a:rPr lang="pt-BR" baseline="-25000" dirty="0" smtClean="0"/>
              <a:t>a</a:t>
            </a:r>
            <a:r>
              <a:rPr lang="pt-BR" dirty="0" smtClean="0"/>
              <a:t>: </a:t>
            </a:r>
            <a:r>
              <a:rPr lang="pt-BR" dirty="0" err="1" smtClean="0"/>
              <a:t>µ</a:t>
            </a:r>
            <a:r>
              <a:rPr lang="pt-BR" i="1" baseline="-25000" dirty="0" err="1" smtClean="0"/>
              <a:t>d</a:t>
            </a:r>
            <a:r>
              <a:rPr lang="pt-BR" dirty="0" smtClean="0"/>
              <a:t> </a:t>
            </a:r>
            <a:r>
              <a:rPr lang="pt-BR" dirty="0" smtClean="0">
                <a:cs typeface="Arial" charset="0"/>
              </a:rPr>
              <a:t>≠</a:t>
            </a:r>
            <a:r>
              <a:rPr lang="pt-BR" dirty="0" smtClean="0"/>
              <a:t> µ</a:t>
            </a:r>
            <a:r>
              <a:rPr lang="pt-BR" baseline="-25000" dirty="0" smtClean="0"/>
              <a:t>0</a:t>
            </a:r>
            <a:r>
              <a:rPr lang="pt-BR" dirty="0" smtClean="0"/>
              <a:t> (</a:t>
            </a:r>
            <a:r>
              <a:rPr lang="pt-BR" dirty="0" err="1" smtClean="0"/>
              <a:t>two-sided</a:t>
            </a:r>
            <a:r>
              <a:rPr lang="pt-BR" dirty="0" smtClean="0"/>
              <a:t>)</a:t>
            </a:r>
            <a:endParaRPr lang="pt-BR" b="1" dirty="0" smtClean="0"/>
          </a:p>
          <a:p>
            <a:endParaRPr lang="pt-BR" dirty="0"/>
          </a:p>
        </p:txBody>
      </p:sp>
      <p:graphicFrame>
        <p:nvGraphicFramePr>
          <p:cNvPr id="230407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43200" y="3937000"/>
          <a:ext cx="46228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ção" r:id="rId3" imgW="1968480" imgH="457200" progId="Equation.3">
                  <p:embed/>
                </p:oleObj>
              </mc:Choice>
              <mc:Fallback>
                <p:oleObj name="Equação" r:id="rId3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37000"/>
                        <a:ext cx="46228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– teste de hipótese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E00470E-5877-48CB-82CD-3CCAD5E8353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0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0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22" name="Object 14"/>
          <p:cNvGraphicFramePr>
            <a:graphicFrameLocks noGrp="1" noChangeAspect="1"/>
          </p:cNvGraphicFramePr>
          <p:nvPr>
            <p:ph sz="half" idx="1"/>
          </p:nvPr>
        </p:nvGraphicFramePr>
        <p:xfrm>
          <a:off x="1828800" y="3644504"/>
          <a:ext cx="2400300" cy="35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3" imgW="1358640" imgH="203040" progId="Equation.3">
                  <p:embed/>
                </p:oleObj>
              </mc:Choice>
              <mc:Fallback>
                <p:oleObj name="Equation" r:id="rId3" imgW="1358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44504"/>
                        <a:ext cx="2400300" cy="358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4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1079500"/>
          <a:ext cx="50022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ção" r:id="rId5" imgW="2717640" imgH="228600" progId="Equation.3">
                  <p:embed/>
                </p:oleObj>
              </mc:Choice>
              <mc:Fallback>
                <p:oleObj name="Equação" r:id="rId5" imgW="271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079500"/>
                        <a:ext cx="50022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8" name="Object 20"/>
          <p:cNvGraphicFramePr>
            <a:graphicFrameLocks noChangeAspect="1"/>
          </p:cNvGraphicFramePr>
          <p:nvPr/>
        </p:nvGraphicFramePr>
        <p:xfrm>
          <a:off x="1481138" y="1725613"/>
          <a:ext cx="19669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ção" r:id="rId7" imgW="1041120" imgH="228600" progId="Equation.3">
                  <p:embed/>
                </p:oleObj>
              </mc:Choice>
              <mc:Fallback>
                <p:oleObj name="Equação" r:id="rId7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725613"/>
                        <a:ext cx="196691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9" name="Object 21"/>
          <p:cNvGraphicFramePr>
            <a:graphicFrameLocks noChangeAspect="1"/>
          </p:cNvGraphicFramePr>
          <p:nvPr/>
        </p:nvGraphicFramePr>
        <p:xfrm>
          <a:off x="6122985" y="2631281"/>
          <a:ext cx="1238254" cy="358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9" imgW="533160" imgH="177480" progId="Equation.3">
                  <p:embed/>
                </p:oleObj>
              </mc:Choice>
              <mc:Fallback>
                <p:oleObj name="Equation" r:id="rId9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5" y="2631281"/>
                        <a:ext cx="1238254" cy="358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0" name="Object 22"/>
          <p:cNvGraphicFramePr>
            <a:graphicFrameLocks noChangeAspect="1"/>
          </p:cNvGraphicFramePr>
          <p:nvPr/>
        </p:nvGraphicFramePr>
        <p:xfrm>
          <a:off x="4096882" y="2387204"/>
          <a:ext cx="2151518" cy="84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11" imgW="927000" imgH="419040" progId="Equation.3">
                  <p:embed/>
                </p:oleObj>
              </mc:Choice>
              <mc:Fallback>
                <p:oleObj name="Equation" r:id="rId11" imgW="927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882" y="2387204"/>
                        <a:ext cx="2151518" cy="845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1" name="Object 23"/>
          <p:cNvGraphicFramePr>
            <a:graphicFrameLocks noChangeAspect="1"/>
          </p:cNvGraphicFramePr>
          <p:nvPr/>
        </p:nvGraphicFramePr>
        <p:xfrm>
          <a:off x="2143123" y="2346722"/>
          <a:ext cx="2033589" cy="8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Equation" r:id="rId13" imgW="876240" imgH="431640" progId="Equation.3">
                  <p:embed/>
                </p:oleObj>
              </mc:Choice>
              <mc:Fallback>
                <p:oleObj name="Equation" r:id="rId13" imgW="876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3" y="2346722"/>
                        <a:ext cx="2033589" cy="870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– cálculo da estatística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4294967295"/>
          </p:nvPr>
        </p:nvSpPr>
        <p:spPr>
          <a:xfrm>
            <a:off x="7239000" y="4683919"/>
            <a:ext cx="1600200" cy="357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0394BE-C7C4-4CA6-9240-6CDB29B2C93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52490"/>
            <a:ext cx="4927600" cy="20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ítulo 10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pt-BR" dirty="0" smtClean="0"/>
              <a:t>Exemplo – </a:t>
            </a:r>
            <a:r>
              <a:rPr lang="pt-BR" dirty="0" smtClean="0">
                <a:cs typeface="Arial" charset="0"/>
              </a:rPr>
              <a:t>uso </a:t>
            </a:r>
            <a:r>
              <a:rPr lang="pt-BR" dirty="0">
                <a:cs typeface="Arial" charset="0"/>
              </a:rPr>
              <a:t>da função </a:t>
            </a:r>
            <a:r>
              <a:rPr lang="pt-BR" dirty="0" err="1">
                <a:cs typeface="Arial" charset="0"/>
              </a:rPr>
              <a:t>t.test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79190"/>
            <a:ext cx="625597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7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200151"/>
            <a:ext cx="8153399" cy="3394472"/>
          </a:xfrm>
        </p:spPr>
        <p:txBody>
          <a:bodyPr/>
          <a:lstStyle/>
          <a:p>
            <a:r>
              <a:rPr lang="pt-BR" dirty="0" smtClean="0"/>
              <a:t>Testando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µ</a:t>
            </a:r>
            <a:r>
              <a:rPr lang="pt-BR" baseline="-25000" dirty="0" smtClean="0"/>
              <a:t>d</a:t>
            </a:r>
            <a:r>
              <a:rPr lang="pt-BR" dirty="0" smtClean="0"/>
              <a:t> = 0 </a:t>
            </a:r>
          </a:p>
          <a:p>
            <a:r>
              <a:rPr lang="pt-BR" dirty="0" err="1" smtClean="0"/>
              <a:t>Two-tailed</a:t>
            </a:r>
            <a:r>
              <a:rPr lang="pt-BR" dirty="0" smtClean="0"/>
              <a:t> </a:t>
            </a:r>
            <a:r>
              <a:rPr lang="pt-BR" i="1" dirty="0" smtClean="0"/>
              <a:t>P</a:t>
            </a:r>
            <a:r>
              <a:rPr lang="pt-BR" dirty="0" smtClean="0"/>
              <a:t> = 0.011</a:t>
            </a:r>
          </a:p>
          <a:p>
            <a:r>
              <a:rPr lang="pt-BR" dirty="0" smtClean="0">
                <a:sym typeface="Symbol" pitchFamily="18" charset="2"/>
              </a:rPr>
              <a:t>Temos boas razões (evidências) para duvidar de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Importante</a:t>
            </a:r>
            <a:r>
              <a:rPr lang="pt-BR" dirty="0" smtClean="0"/>
              <a:t>: a diferença é “significante” no nível </a:t>
            </a:r>
            <a:r>
              <a:rPr lang="pt-BR" dirty="0" smtClean="0">
                <a:cs typeface="Arial" charset="0"/>
              </a:rPr>
              <a:t>α = .05, mas não no nível α = .01 </a:t>
            </a:r>
          </a:p>
          <a:p>
            <a:endParaRPr lang="pt-BR" dirty="0"/>
          </a:p>
        </p:txBody>
      </p:sp>
      <p:sp>
        <p:nvSpPr>
          <p:cNvPr id="9" name="Título 10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pt-BR" dirty="0" smtClean="0"/>
              <a:t>Exemplo – interpretação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 Condição de Normalidade</a:t>
            </a:r>
            <a:endParaRPr lang="pt-BR" sz="4000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3957"/>
            <a:ext cx="8229600" cy="3336131"/>
          </a:xfrm>
        </p:spPr>
        <p:txBody>
          <a:bodyPr>
            <a:normAutofit fontScale="92500"/>
          </a:bodyPr>
          <a:lstStyle/>
          <a:p>
            <a:pPr>
              <a:spcBef>
                <a:spcPct val="10000"/>
              </a:spcBef>
            </a:pPr>
            <a:r>
              <a:rPr lang="pt-BR" i="1" dirty="0" smtClean="0"/>
              <a:t>Aplicação do t </a:t>
            </a:r>
            <a:r>
              <a:rPr lang="pt-BR" i="1" dirty="0" err="1" smtClean="0"/>
              <a:t>test</a:t>
            </a:r>
            <a:r>
              <a:rPr lang="pt-BR" i="1" dirty="0" smtClean="0"/>
              <a:t> requer que a população seja normalmente distribuída ou que a amostra seja grande</a:t>
            </a:r>
            <a:endParaRPr lang="pt-BR" dirty="0" smtClean="0"/>
          </a:p>
          <a:p>
            <a:r>
              <a:rPr lang="pt-BR" dirty="0" smtClean="0"/>
              <a:t>Dicas. Use </a:t>
            </a:r>
            <a:r>
              <a:rPr lang="pt-BR" i="1" dirty="0" smtClean="0"/>
              <a:t>t</a:t>
            </a:r>
            <a:r>
              <a:rPr lang="pt-BR" dirty="0" smtClean="0"/>
              <a:t> teste quando:</a:t>
            </a:r>
          </a:p>
          <a:p>
            <a:pPr lvl="1"/>
            <a:r>
              <a:rPr lang="pt-BR" dirty="0" smtClean="0"/>
              <a:t>População é normal</a:t>
            </a:r>
          </a:p>
          <a:p>
            <a:pPr lvl="1"/>
            <a:r>
              <a:rPr lang="pt-BR" dirty="0" smtClean="0"/>
              <a:t>População é simétrica e </a:t>
            </a:r>
            <a:r>
              <a:rPr lang="pt-BR" i="1" dirty="0" smtClean="0"/>
              <a:t>n </a:t>
            </a:r>
            <a:r>
              <a:rPr lang="pt-BR" i="1" dirty="0" smtClean="0">
                <a:cs typeface="Arial" charset="0"/>
              </a:rPr>
              <a:t>≥ </a:t>
            </a:r>
            <a:r>
              <a:rPr lang="pt-BR" dirty="0" smtClean="0"/>
              <a:t>10</a:t>
            </a:r>
          </a:p>
          <a:p>
            <a:pPr lvl="1"/>
            <a:r>
              <a:rPr lang="pt-BR" dirty="0" smtClean="0"/>
              <a:t>População é assimétrica, mas </a:t>
            </a:r>
            <a:r>
              <a:rPr lang="pt-BR" i="1" dirty="0" smtClean="0"/>
              <a:t>n</a:t>
            </a:r>
            <a:r>
              <a:rPr lang="pt-BR" dirty="0" smtClean="0"/>
              <a:t> </a:t>
            </a:r>
            <a:r>
              <a:rPr lang="pt-BR" i="1" dirty="0" smtClean="0">
                <a:cs typeface="Arial" charset="0"/>
              </a:rPr>
              <a:t>≥ ~</a:t>
            </a:r>
            <a:r>
              <a:rPr lang="pt-BR" dirty="0" smtClean="0">
                <a:cs typeface="Arial" charset="0"/>
              </a:rPr>
              <a:t>45</a:t>
            </a:r>
            <a:r>
              <a:rPr lang="pt-BR" i="1" dirty="0" smtClean="0">
                <a:cs typeface="Arial" charset="0"/>
              </a:rPr>
              <a:t> </a:t>
            </a:r>
            <a:r>
              <a:rPr lang="pt-BR" dirty="0" smtClean="0"/>
              <a:t>(depende na severidade do </a:t>
            </a:r>
            <a:r>
              <a:rPr lang="pt-BR" dirty="0" err="1" smtClean="0"/>
              <a:t>enviesamento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Testes em amostras </a:t>
            </a:r>
            <a:r>
              <a:rPr lang="pt-BR" dirty="0" smtClean="0"/>
              <a:t>independentes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04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Testes </a:t>
            </a:r>
            <a:r>
              <a:rPr lang="pt-BR" dirty="0" smtClean="0"/>
              <a:t>(em uma amostra) com </a:t>
            </a:r>
            <a:r>
              <a:rPr lang="pt-BR" dirty="0"/>
              <a:t>variância </a:t>
            </a:r>
            <a:r>
              <a:rPr lang="pt-BR" dirty="0" smtClean="0"/>
              <a:t>desconhecida</a:t>
            </a:r>
          </a:p>
          <a:p>
            <a:r>
              <a:rPr lang="pt-BR" dirty="0" smtClean="0"/>
              <a:t>Testes </a:t>
            </a:r>
            <a:r>
              <a:rPr lang="pt-BR" dirty="0"/>
              <a:t>em </a:t>
            </a:r>
            <a:r>
              <a:rPr lang="pt-BR" dirty="0" smtClean="0"/>
              <a:t>(duas) amostras pareadas</a:t>
            </a:r>
          </a:p>
          <a:p>
            <a:r>
              <a:rPr lang="pt-BR" dirty="0" smtClean="0"/>
              <a:t>Testes </a:t>
            </a:r>
            <a:r>
              <a:rPr lang="pt-BR" dirty="0"/>
              <a:t>em (duas) </a:t>
            </a:r>
            <a:r>
              <a:rPr lang="pt-BR" dirty="0" smtClean="0"/>
              <a:t>amostras </a:t>
            </a:r>
            <a:r>
              <a:rPr lang="pt-BR" dirty="0"/>
              <a:t>independentes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9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independente </a:t>
            </a:r>
            <a:r>
              <a:rPr lang="pt-BR" sz="2000" i="1" dirty="0" smtClean="0"/>
              <a:t>(</a:t>
            </a:r>
            <a:r>
              <a:rPr lang="pt-BR" sz="2000" i="1" dirty="0" err="1" smtClean="0"/>
              <a:t>unpaired</a:t>
            </a:r>
            <a:r>
              <a:rPr lang="pt-BR" sz="2000" i="1" dirty="0" smtClean="0"/>
              <a:t> t-</a:t>
            </a:r>
            <a:r>
              <a:rPr lang="pt-BR" sz="2000" i="1" dirty="0" err="1" smtClean="0"/>
              <a:t>test</a:t>
            </a:r>
            <a:r>
              <a:rPr lang="pt-BR" sz="2000" i="1" dirty="0" smtClean="0"/>
              <a:t>)</a:t>
            </a:r>
            <a:endParaRPr lang="pt-BR" i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Duas amostras são </a:t>
            </a:r>
            <a:r>
              <a:rPr lang="pt-BR" dirty="0" smtClean="0">
                <a:solidFill>
                  <a:srgbClr val="FF0000"/>
                </a:solidFill>
              </a:rPr>
              <a:t>independentes</a:t>
            </a:r>
            <a:r>
              <a:rPr lang="pt-BR" dirty="0" smtClean="0"/>
              <a:t> se elas são originárias de distribuições distintas (i.e., não relacionadas).</a:t>
            </a:r>
          </a:p>
          <a:p>
            <a:r>
              <a:rPr lang="pt-BR" dirty="0" smtClean="0"/>
              <a:t>Aqui, presumimos novamente que essas duas amostras são provenientes de distribuições normais.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6BBC673-9CA8-4194-8E34-D666622A555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>
                <a:cs typeface="Arial" charset="0"/>
              </a:rPr>
              <a:t>Estatística de Teste</a:t>
            </a:r>
            <a:endParaRPr lang="pt-BR">
              <a:cs typeface="Arial" charset="0"/>
            </a:endParaRPr>
          </a:p>
        </p:txBody>
      </p:sp>
      <p:graphicFrame>
        <p:nvGraphicFramePr>
          <p:cNvPr id="314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80486"/>
              </p:ext>
            </p:extLst>
          </p:nvPr>
        </p:nvGraphicFramePr>
        <p:xfrm>
          <a:off x="841375" y="3225800"/>
          <a:ext cx="3890169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ção" r:id="rId3" imgW="2273040" imgH="228600" progId="Equation.3">
                  <p:embed/>
                </p:oleObj>
              </mc:Choice>
              <mc:Fallback>
                <p:oleObj name="Equação" r:id="rId3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225800"/>
                        <a:ext cx="3890169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317667"/>
              </p:ext>
            </p:extLst>
          </p:nvPr>
        </p:nvGraphicFramePr>
        <p:xfrm>
          <a:off x="1509713" y="1524570"/>
          <a:ext cx="595788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ção" r:id="rId5" imgW="2565360" imgH="520560" progId="Equation.3">
                  <p:embed/>
                </p:oleObj>
              </mc:Choice>
              <mc:Fallback>
                <p:oleObj name="Equação" r:id="rId5" imgW="25653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1524570"/>
                        <a:ext cx="5957887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6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Amostras independentes - exemplo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00150"/>
            <a:ext cx="5943600" cy="285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marL="257168" marR="0" lvl="0" indent="-25716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Homens com personalidade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do tipo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 (</a:t>
            </a:r>
            <a:r>
              <a:rPr kumimoji="0" lang="pt-BR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= 20)</a:t>
            </a:r>
          </a:p>
          <a:p>
            <a:pPr marL="257168" marR="0" lvl="0" indent="-25716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pt-BR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233, 291, 312, 250, 246, 197, 268, 224, 239, 239, 254, 276, 234, 181, 248, 252, 202, 218, 212, 325</a:t>
            </a:r>
            <a:b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57168" lvl="0" indent="-257168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sz="2400" kern="0" dirty="0" smtClean="0">
                <a:solidFill>
                  <a:schemeClr val="accent2"/>
                </a:solidFill>
                <a:latin typeface="Calibri" pitchFamily="34" charset="0"/>
              </a:rPr>
              <a:t>Homens com personalidade do tipo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 (</a:t>
            </a:r>
            <a:r>
              <a:rPr kumimoji="0" lang="pt-BR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= 20)</a:t>
            </a:r>
          </a:p>
          <a:p>
            <a:pPr marL="257168" lvl="0" indent="-257168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t-BR" sz="1050" kern="0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pt-BR" sz="1050" kern="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344, 185, 263, 246, 224, 212, 188, 250, 148, 169, 226, 175, 242, 252, 153, 183, 137, 202, 194, 213 </a:t>
            </a: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5" name="Object 1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580188" y="1276350"/>
          <a:ext cx="164941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4" imgW="736560" imgH="457200" progId="Equation.3">
                  <p:embed/>
                </p:oleObj>
              </mc:Choice>
              <mc:Fallback>
                <p:oleObj name="Equation" r:id="rId4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1276350"/>
                        <a:ext cx="1649412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6523038" y="2909887"/>
          <a:ext cx="170656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6" imgW="761760" imgH="457200" progId="Equation.3">
                  <p:embed/>
                </p:oleObj>
              </mc:Choice>
              <mc:Fallback>
                <p:oleObj name="Equation" r:id="rId6" imgW="761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2909887"/>
                        <a:ext cx="1706562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90575" y="4472285"/>
            <a:ext cx="713422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Tahoma" pitchFamily="34" charset="0"/>
              </a:rPr>
              <a:t>Há diferença entre as médias das populações? 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DAF7-041D-4769-84FF-E2CDE7A98C3F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1606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660922"/>
          <a:ext cx="4038600" cy="3196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Picture" r:id="rId3" imgW="5356800" imgH="4371120" progId="">
                  <p:embed/>
                </p:oleObj>
              </mc:Choice>
              <mc:Fallback>
                <p:oleObj name="Picture" r:id="rId3" imgW="5356800" imgH="4371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60922"/>
                        <a:ext cx="4038600" cy="3196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00151"/>
            <a:ext cx="4267200" cy="339447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Localização: grupo 1 &gt; grupo 2</a:t>
            </a:r>
          </a:p>
          <a:p>
            <a:endParaRPr lang="pt-BR" dirty="0" smtClean="0"/>
          </a:p>
          <a:p>
            <a:r>
              <a:rPr lang="pt-BR" dirty="0" smtClean="0"/>
              <a:t>Espalhamento: comparáveis</a:t>
            </a:r>
          </a:p>
          <a:p>
            <a:endParaRPr lang="pt-BR" dirty="0" smtClean="0"/>
          </a:p>
          <a:p>
            <a:r>
              <a:rPr lang="pt-BR" dirty="0" smtClean="0"/>
              <a:t>Formas: quase simétricas (embora valores extremos sejam preocupantes)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pt-BR" dirty="0" smtClean="0"/>
              <a:t>Amostras independentes -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4602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25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06030"/>
              </p:ext>
            </p:extLst>
          </p:nvPr>
        </p:nvGraphicFramePr>
        <p:xfrm>
          <a:off x="1125538" y="2702034"/>
          <a:ext cx="6858000" cy="116586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38862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Parâmetros (população)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µ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µ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8172" name="Object 60"/>
          <p:cNvGraphicFramePr>
            <a:graphicFrameLocks noChangeAspect="1"/>
          </p:cNvGraphicFramePr>
          <p:nvPr/>
        </p:nvGraphicFramePr>
        <p:xfrm>
          <a:off x="5086350" y="1338263"/>
          <a:ext cx="354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1338263"/>
                        <a:ext cx="354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73" name="Object 61"/>
          <p:cNvGraphicFramePr>
            <a:graphicFrameLocks noChangeAspect="1"/>
          </p:cNvGraphicFramePr>
          <p:nvPr/>
        </p:nvGraphicFramePr>
        <p:xfrm>
          <a:off x="5064125" y="1734741"/>
          <a:ext cx="3762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734741"/>
                        <a:ext cx="37623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77" name="Object 65"/>
          <p:cNvGraphicFramePr>
            <a:graphicFrameLocks noChangeAspect="1"/>
          </p:cNvGraphicFramePr>
          <p:nvPr/>
        </p:nvGraphicFramePr>
        <p:xfrm>
          <a:off x="1904999" y="4089425"/>
          <a:ext cx="5181601" cy="4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ção" r:id="rId7" imgW="2463480" imgH="215640" progId="Equation.3">
                  <p:embed/>
                </p:oleObj>
              </mc:Choice>
              <mc:Fallback>
                <p:oleObj name="Equação" r:id="rId7" imgW="246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4089425"/>
                        <a:ext cx="5181601" cy="4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248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71718"/>
              </p:ext>
            </p:extLst>
          </p:nvPr>
        </p:nvGraphicFramePr>
        <p:xfrm>
          <a:off x="1050925" y="1231611"/>
          <a:ext cx="6858000" cy="116586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38862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Estatísticas (amostra)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1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Notação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E00470E-5877-48CB-82CD-3CCAD5E8353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12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988158"/>
              </p:ext>
            </p:extLst>
          </p:nvPr>
        </p:nvGraphicFramePr>
        <p:xfrm>
          <a:off x="1858963" y="1311374"/>
          <a:ext cx="5497512" cy="1485900"/>
        </p:xfrm>
        <a:graphic>
          <a:graphicData uri="http://schemas.openxmlformats.org/drawingml/2006/table">
            <a:tbl>
              <a:tblPr/>
              <a:tblGrid>
                <a:gridCol w="1222375"/>
                <a:gridCol w="1046162"/>
                <a:gridCol w="1571625"/>
                <a:gridCol w="1657350"/>
              </a:tblGrid>
              <a:tr h="41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endParaRPr kumimoji="0" lang="pt-BR" sz="2100" b="0" i="1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Desvio padrão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245.05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210.30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48.34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628650" y="3756977"/>
            <a:ext cx="7856538" cy="83099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 smtClean="0"/>
              <a:t>Nas amostras, indivíduos do tipo A possuem nível médio de colesterol 35 </a:t>
            </a:r>
            <a:r>
              <a:rPr lang="pt-BR" sz="2400" dirty="0" err="1" smtClean="0"/>
              <a:t>mg</a:t>
            </a:r>
            <a:r>
              <a:rPr lang="pt-BR" sz="2400" dirty="0" smtClean="0"/>
              <a:t>/dL mais alto.</a:t>
            </a:r>
            <a:endParaRPr lang="pt-BR" sz="2400" dirty="0"/>
          </a:p>
        </p:txBody>
      </p:sp>
      <p:graphicFrame>
        <p:nvGraphicFramePr>
          <p:cNvPr id="217118" name="Object 3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701436"/>
              </p:ext>
            </p:extLst>
          </p:nvPr>
        </p:nvGraphicFramePr>
        <p:xfrm>
          <a:off x="2105025" y="3011587"/>
          <a:ext cx="4981575" cy="435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2514600" imgH="215640" progId="Equation.3">
                  <p:embed/>
                </p:oleObj>
              </mc:Choice>
              <mc:Fallback>
                <p:oleObj name="Equation" r:id="rId3" imgW="2514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11587"/>
                        <a:ext cx="4981575" cy="435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(cont.)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Graus de Liberdade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0988" indent="-280988">
              <a:spcBef>
                <a:spcPct val="50000"/>
              </a:spcBef>
            </a:pPr>
            <a:r>
              <a:rPr lang="pt-BR" dirty="0" smtClean="0">
                <a:latin typeface="Times New Roman" pitchFamily="18" charset="0"/>
              </a:rPr>
              <a:t>Há duas formas de calcular os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</a:rPr>
              <a:t>graus de liberdade</a:t>
            </a:r>
            <a:r>
              <a:rPr lang="pt-BR" dirty="0" smtClean="0">
                <a:latin typeface="Times New Roman" pitchFamily="18" charset="0"/>
              </a:rPr>
              <a:t>: </a:t>
            </a:r>
          </a:p>
          <a:p>
            <a:pPr marL="581019" lvl="1" indent="-280988">
              <a:spcBef>
                <a:spcPct val="50000"/>
              </a:spcBef>
              <a:buFontTx/>
              <a:buChar char="•"/>
            </a:pPr>
            <a:r>
              <a:rPr lang="pt-BR" i="1" dirty="0" err="1" smtClean="0">
                <a:latin typeface="Times New Roman" pitchFamily="18" charset="0"/>
              </a:rPr>
              <a:t>df</a:t>
            </a:r>
            <a:r>
              <a:rPr lang="pt-BR" baseline="-25000" dirty="0" err="1" smtClean="0">
                <a:latin typeface="Times New Roman" pitchFamily="18" charset="0"/>
              </a:rPr>
              <a:t>Welch</a:t>
            </a:r>
            <a:endParaRPr lang="pt-BR" dirty="0" smtClean="0">
              <a:latin typeface="Times New Roman" pitchFamily="18" charset="0"/>
            </a:endParaRPr>
          </a:p>
          <a:p>
            <a:pPr marL="581019" lvl="1" indent="-280988">
              <a:spcBef>
                <a:spcPct val="50000"/>
              </a:spcBef>
              <a:buFontTx/>
              <a:buChar char="•"/>
            </a:pPr>
            <a:r>
              <a:rPr lang="pt-BR" i="1" dirty="0" err="1" smtClean="0">
                <a:latin typeface="Times New Roman" pitchFamily="18" charset="0"/>
              </a:rPr>
              <a:t>df</a:t>
            </a:r>
            <a:r>
              <a:rPr lang="pt-BR" baseline="-25000" dirty="0" err="1" smtClean="0">
                <a:latin typeface="Times New Roman" pitchFamily="18" charset="0"/>
              </a:rPr>
              <a:t>conserv</a:t>
            </a:r>
            <a:r>
              <a:rPr lang="pt-BR" baseline="-25000" dirty="0" smtClean="0">
                <a:latin typeface="Times New Roman" pitchFamily="18" charset="0"/>
              </a:rPr>
              <a:t>.</a:t>
            </a:r>
            <a:r>
              <a:rPr lang="pt-BR" dirty="0" smtClean="0">
                <a:latin typeface="Times New Roman" pitchFamily="18" charset="0"/>
              </a:rPr>
              <a:t> = mínimo entre (</a:t>
            </a:r>
            <a:r>
              <a:rPr lang="pt-BR" i="1" dirty="0" smtClean="0">
                <a:latin typeface="Times New Roman" pitchFamily="18" charset="0"/>
              </a:rPr>
              <a:t>n</a:t>
            </a:r>
            <a:r>
              <a:rPr lang="pt-BR" baseline="-25000" dirty="0" smtClean="0">
                <a:latin typeface="Times New Roman" pitchFamily="18" charset="0"/>
              </a:rPr>
              <a:t>1 </a:t>
            </a:r>
            <a:r>
              <a:rPr lang="pt-BR" dirty="0" smtClean="0">
                <a:latin typeface="Times New Roman" pitchFamily="18" charset="0"/>
              </a:rPr>
              <a:t>– 1) e (</a:t>
            </a:r>
            <a:r>
              <a:rPr lang="pt-BR" i="1" dirty="0" smtClean="0">
                <a:latin typeface="Times New Roman" pitchFamily="18" charset="0"/>
              </a:rPr>
              <a:t>n</a:t>
            </a:r>
            <a:r>
              <a:rPr lang="pt-BR" baseline="-25000" dirty="0" smtClean="0">
                <a:latin typeface="Times New Roman" pitchFamily="18" charset="0"/>
              </a:rPr>
              <a:t>2 </a:t>
            </a:r>
            <a:r>
              <a:rPr lang="pt-BR" dirty="0" smtClean="0">
                <a:latin typeface="Times New Roman" pitchFamily="18" charset="0"/>
              </a:rPr>
              <a:t>– 1) </a:t>
            </a:r>
          </a:p>
          <a:p>
            <a:pPr marL="280988" indent="-280988">
              <a:spcBef>
                <a:spcPct val="50000"/>
              </a:spcBef>
              <a:buFontTx/>
              <a:buChar char="•"/>
            </a:pPr>
            <a:endParaRPr lang="pt-BR" dirty="0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3089" y="2913400"/>
            <a:ext cx="7577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Para o </a:t>
            </a:r>
            <a:r>
              <a:rPr lang="en-US" sz="2400" dirty="0" err="1" smtClean="0">
                <a:latin typeface="Times New Roman" pitchFamily="18" charset="0"/>
              </a:rPr>
              <a:t>exemplo</a:t>
            </a:r>
            <a:r>
              <a:rPr lang="en-US" sz="2400" dirty="0" smtClean="0">
                <a:latin typeface="Times New Roman" pitchFamily="18" charset="0"/>
              </a:rPr>
              <a:t> anterior: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2814" y="3994487"/>
            <a:ext cx="7254875" cy="10156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3513" algn="l"/>
              </a:tabLst>
            </a:pPr>
            <a:r>
              <a:rPr lang="en-US" sz="2400" i="1" dirty="0" err="1">
                <a:latin typeface="Times New Roman" pitchFamily="18" charset="0"/>
              </a:rPr>
              <a:t>df</a:t>
            </a:r>
            <a:r>
              <a:rPr lang="en-US" sz="2400" baseline="-25000" dirty="0" err="1">
                <a:latin typeface="Times New Roman" pitchFamily="18" charset="0"/>
              </a:rPr>
              <a:t>conserv</a:t>
            </a:r>
            <a:r>
              <a:rPr lang="en-US" sz="2400" baseline="-25000" dirty="0">
                <a:latin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</a:rPr>
              <a:t> 	= </a:t>
            </a:r>
            <a:r>
              <a:rPr lang="en-US" sz="2400" dirty="0" err="1" smtClean="0">
                <a:latin typeface="Times New Roman" pitchFamily="18" charset="0"/>
              </a:rPr>
              <a:t>mínimo</a:t>
            </a:r>
            <a:r>
              <a:rPr lang="en-US" sz="2400" dirty="0" smtClean="0">
                <a:latin typeface="Times New Roman" pitchFamily="18" charset="0"/>
              </a:rPr>
              <a:t> entre (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</a:rPr>
              <a:t>–1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</a:rPr>
              <a:t>e 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baseline="-25000" dirty="0">
                <a:latin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</a:rPr>
              <a:t>– 1) </a:t>
            </a:r>
          </a:p>
          <a:p>
            <a:pPr>
              <a:spcBef>
                <a:spcPct val="50000"/>
              </a:spcBef>
              <a:tabLst>
                <a:tab pos="1433513" algn="l"/>
              </a:tabLst>
            </a:pPr>
            <a:r>
              <a:rPr lang="en-US" sz="2400" dirty="0">
                <a:latin typeface="Times New Roman" pitchFamily="18" charset="0"/>
              </a:rPr>
              <a:t>	= 20 – 1 = 19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92176" y="3393222"/>
            <a:ext cx="7254875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89075" algn="l"/>
                <a:tab pos="1546225" algn="l"/>
              </a:tabLst>
            </a:pPr>
            <a:r>
              <a:rPr lang="en-US" sz="2400" i="1" dirty="0" err="1">
                <a:latin typeface="Times New Roman" pitchFamily="18" charset="0"/>
              </a:rPr>
              <a:t>df</a:t>
            </a:r>
            <a:r>
              <a:rPr lang="en-US" sz="2400" baseline="-25000" dirty="0" err="1">
                <a:latin typeface="Times New Roman" pitchFamily="18" charset="0"/>
              </a:rPr>
              <a:t>Welch</a:t>
            </a:r>
            <a:r>
              <a:rPr lang="en-US" sz="2400" dirty="0">
                <a:latin typeface="Times New Roman" pitchFamily="18" charset="0"/>
              </a:rPr>
              <a:t> 	= 35.4 (via </a:t>
            </a:r>
            <a:r>
              <a:rPr lang="en-US" sz="2400" dirty="0" smtClean="0">
                <a:latin typeface="Times New Roman" pitchFamily="18" charset="0"/>
              </a:rPr>
              <a:t>R)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>
                <a:cs typeface="Arial" charset="0"/>
              </a:rPr>
              <a:t>Teste de Hipótese</a:t>
            </a:r>
            <a:endParaRPr lang="pt-BR">
              <a:cs typeface="Arial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5135"/>
            <a:ext cx="8229600" cy="3858815"/>
          </a:xfrm>
        </p:spPr>
        <p:txBody>
          <a:bodyPr/>
          <a:lstStyle/>
          <a:p>
            <a:pPr marL="395288" indent="-395288"/>
            <a:r>
              <a:rPr lang="pt-BR" dirty="0" smtClean="0"/>
              <a:t>Testar alegação de que “não há diferença entre as médias populacionais”</a:t>
            </a:r>
          </a:p>
          <a:p>
            <a:pPr marL="395288" indent="-395288"/>
            <a:r>
              <a:rPr lang="pt-BR" dirty="0" smtClean="0"/>
              <a:t>Hipótese Nula: </a:t>
            </a:r>
          </a:p>
          <a:p>
            <a:pPr marL="695319" lvl="1" indent="-395288"/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– μ</a:t>
            </a:r>
            <a:r>
              <a:rPr lang="pt-BR" baseline="-25000" dirty="0" smtClean="0">
                <a:cs typeface="Arial" charset="0"/>
              </a:rPr>
              <a:t>2</a:t>
            </a:r>
            <a:r>
              <a:rPr lang="pt-BR" dirty="0" smtClean="0">
                <a:cs typeface="Arial" charset="0"/>
              </a:rPr>
              <a:t> = 0 (equivalentemente </a:t>
            </a: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= μ</a:t>
            </a:r>
            <a:r>
              <a:rPr lang="pt-BR" baseline="-25000" dirty="0" smtClean="0">
                <a:cs typeface="Arial" charset="0"/>
              </a:rPr>
              <a:t>2</a:t>
            </a:r>
            <a:r>
              <a:rPr lang="pt-BR" dirty="0" smtClean="0">
                <a:cs typeface="Arial" charset="0"/>
              </a:rPr>
              <a:t>)</a:t>
            </a:r>
          </a:p>
          <a:p>
            <a:pPr marL="395288" indent="-395288"/>
            <a:r>
              <a:rPr lang="pt-BR" dirty="0" smtClean="0"/>
              <a:t>Hipótese Alternativa</a:t>
            </a:r>
            <a:endParaRPr lang="pt-BR" i="1" dirty="0" smtClean="0"/>
          </a:p>
          <a:p>
            <a:pPr marL="695319" lvl="1" indent="-395288"/>
            <a:r>
              <a:rPr lang="pt-BR" i="1" dirty="0" smtClean="0"/>
              <a:t>H</a:t>
            </a:r>
            <a:r>
              <a:rPr lang="pt-BR" baseline="-25000" dirty="0" smtClean="0"/>
              <a:t>a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– μ</a:t>
            </a:r>
            <a:r>
              <a:rPr lang="pt-BR" baseline="-25000" dirty="0" smtClean="0">
                <a:cs typeface="Arial" charset="0"/>
              </a:rPr>
              <a:t>2 </a:t>
            </a:r>
            <a:r>
              <a:rPr lang="pt-BR" dirty="0" smtClean="0">
                <a:cs typeface="Arial" charset="0"/>
              </a:rPr>
              <a:t>≠ 0 </a:t>
            </a:r>
            <a:r>
              <a:rPr lang="pt-BR" sz="2500" dirty="0" smtClean="0">
                <a:cs typeface="Arial" charset="0"/>
              </a:rPr>
              <a:t>(</a:t>
            </a:r>
            <a:r>
              <a:rPr lang="pt-BR" sz="2500" dirty="0" err="1" smtClean="0">
                <a:cs typeface="Arial" charset="0"/>
              </a:rPr>
              <a:t>two-sided</a:t>
            </a:r>
            <a:r>
              <a:rPr lang="pt-BR" sz="2500" dirty="0" smtClean="0">
                <a:cs typeface="Arial" charset="0"/>
              </a:rPr>
              <a:t>) OU </a:t>
            </a:r>
            <a:br>
              <a:rPr lang="pt-BR" sz="2500" dirty="0" smtClean="0">
                <a:cs typeface="Arial" charset="0"/>
              </a:rPr>
            </a:br>
            <a:r>
              <a:rPr lang="pt-BR" i="1" dirty="0" smtClean="0"/>
              <a:t>H</a:t>
            </a:r>
            <a:r>
              <a:rPr lang="pt-BR" baseline="-25000" dirty="0" smtClean="0"/>
              <a:t>a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– μ</a:t>
            </a:r>
            <a:r>
              <a:rPr lang="pt-BR" baseline="-25000" dirty="0" smtClean="0">
                <a:cs typeface="Arial" charset="0"/>
              </a:rPr>
              <a:t>2 </a:t>
            </a:r>
            <a:r>
              <a:rPr lang="pt-BR" dirty="0" smtClean="0">
                <a:cs typeface="Arial" charset="0"/>
              </a:rPr>
              <a:t>&gt; 0 </a:t>
            </a:r>
            <a:r>
              <a:rPr lang="pt-BR" sz="2500" dirty="0" smtClean="0">
                <a:cs typeface="Arial" charset="0"/>
              </a:rPr>
              <a:t>(“</a:t>
            </a:r>
            <a:r>
              <a:rPr lang="pt-BR" sz="2500" dirty="0" err="1" smtClean="0">
                <a:cs typeface="Arial" charset="0"/>
              </a:rPr>
              <a:t>right-sided</a:t>
            </a:r>
            <a:r>
              <a:rPr lang="pt-BR" sz="2500" dirty="0" smtClean="0">
                <a:cs typeface="Arial" charset="0"/>
              </a:rPr>
              <a:t>”) OU</a:t>
            </a:r>
            <a:br>
              <a:rPr lang="pt-BR" sz="2500" dirty="0" smtClean="0">
                <a:cs typeface="Arial" charset="0"/>
              </a:rPr>
            </a:br>
            <a:r>
              <a:rPr lang="pt-BR" i="1" dirty="0" smtClean="0"/>
              <a:t>H</a:t>
            </a:r>
            <a:r>
              <a:rPr lang="pt-BR" baseline="-25000" dirty="0" smtClean="0"/>
              <a:t>a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– μ</a:t>
            </a:r>
            <a:r>
              <a:rPr lang="pt-BR" baseline="-25000" dirty="0" smtClean="0">
                <a:cs typeface="Arial" charset="0"/>
              </a:rPr>
              <a:t>2 </a:t>
            </a:r>
            <a:r>
              <a:rPr lang="pt-BR" dirty="0" smtClean="0">
                <a:cs typeface="Arial" charset="0"/>
              </a:rPr>
              <a:t>&lt; 0 </a:t>
            </a:r>
            <a:r>
              <a:rPr lang="pt-BR" sz="2500" dirty="0" smtClean="0">
                <a:cs typeface="Arial" charset="0"/>
              </a:rPr>
              <a:t>(“</a:t>
            </a:r>
            <a:r>
              <a:rPr lang="pt-BR" sz="2500" dirty="0" err="1" smtClean="0">
                <a:cs typeface="Arial" charset="0"/>
              </a:rPr>
              <a:t>left-sided</a:t>
            </a:r>
            <a:r>
              <a:rPr lang="pt-BR" sz="2500" dirty="0" smtClean="0">
                <a:cs typeface="Arial" charset="0"/>
              </a:rPr>
              <a:t>”)</a:t>
            </a:r>
            <a:r>
              <a:rPr lang="pt-BR" sz="2500" baseline="-25000" dirty="0" smtClean="0">
                <a:cs typeface="Arial" charset="0"/>
              </a:rPr>
              <a:t> </a:t>
            </a:r>
            <a:endParaRPr lang="pt-BR" sz="2500" baseline="-25000" dirty="0"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>
                <a:cs typeface="Arial" charset="0"/>
              </a:rPr>
              <a:t>Estatística de Teste</a:t>
            </a:r>
            <a:endParaRPr lang="pt-BR">
              <a:cs typeface="Arial" charset="0"/>
            </a:endParaRPr>
          </a:p>
        </p:txBody>
      </p:sp>
      <p:graphicFrame>
        <p:nvGraphicFramePr>
          <p:cNvPr id="314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530332"/>
              </p:ext>
            </p:extLst>
          </p:nvPr>
        </p:nvGraphicFramePr>
        <p:xfrm>
          <a:off x="841375" y="3484453"/>
          <a:ext cx="3890169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ção" r:id="rId3" imgW="2273040" imgH="228600" progId="Equation.3">
                  <p:embed/>
                </p:oleObj>
              </mc:Choice>
              <mc:Fallback>
                <p:oleObj name="Equação" r:id="rId3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484453"/>
                        <a:ext cx="3890169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5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37426"/>
              </p:ext>
            </p:extLst>
          </p:nvPr>
        </p:nvGraphicFramePr>
        <p:xfrm>
          <a:off x="828676" y="2435115"/>
          <a:ext cx="23844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5" imgW="1015920" imgH="457200" progId="Equation.3">
                  <p:embed/>
                </p:oleObj>
              </mc:Choice>
              <mc:Fallback>
                <p:oleObj name="Equation" r:id="rId5" imgW="101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6" y="2435115"/>
                        <a:ext cx="23844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50397"/>
              </p:ext>
            </p:extLst>
          </p:nvPr>
        </p:nvGraphicFramePr>
        <p:xfrm>
          <a:off x="1662113" y="1154003"/>
          <a:ext cx="6034087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ção" r:id="rId7" imgW="2565360" imgH="520560" progId="Equation.3">
                  <p:embed/>
                </p:oleObj>
              </mc:Choice>
              <mc:Fallback>
                <p:oleObj name="Equação" r:id="rId7" imgW="25653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154003"/>
                        <a:ext cx="6034087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84" name="Rectangle 16"/>
          <p:cNvSpPr>
            <a:spLocks noChangeArrowheads="1"/>
          </p:cNvSpPr>
          <p:nvPr/>
        </p:nvSpPr>
        <p:spPr bwMode="auto">
          <a:xfrm>
            <a:off x="2862263" y="4004359"/>
            <a:ext cx="3738562" cy="10156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89075" algn="l"/>
                <a:tab pos="1546225" algn="l"/>
              </a:tabLst>
            </a:pPr>
            <a:r>
              <a:rPr lang="en-US" sz="2400" i="1" dirty="0" err="1">
                <a:latin typeface="Times New Roman" pitchFamily="18" charset="0"/>
              </a:rPr>
              <a:t>df</a:t>
            </a:r>
            <a:r>
              <a:rPr lang="en-US" sz="2400" baseline="-25000" dirty="0" err="1">
                <a:latin typeface="Times New Roman" pitchFamily="18" charset="0"/>
              </a:rPr>
              <a:t>Welch</a:t>
            </a:r>
            <a:r>
              <a:rPr lang="en-US" sz="2400" dirty="0">
                <a:latin typeface="Times New Roman" pitchFamily="18" charset="0"/>
              </a:rPr>
              <a:t>= 35.4 </a:t>
            </a:r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</a:rPr>
              <a:t>usando</a:t>
            </a:r>
            <a:r>
              <a:rPr lang="en-US" sz="2400" dirty="0" smtClean="0">
                <a:latin typeface="Times New Roman" pitchFamily="18" charset="0"/>
              </a:rPr>
              <a:t> o R) 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1489075" algn="l"/>
                <a:tab pos="1546225" algn="l"/>
              </a:tabLst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19</a:t>
            </a:r>
          </a:p>
        </p:txBody>
      </p:sp>
      <p:graphicFrame>
        <p:nvGraphicFramePr>
          <p:cNvPr id="3143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02598"/>
              </p:ext>
            </p:extLst>
          </p:nvPr>
        </p:nvGraphicFramePr>
        <p:xfrm>
          <a:off x="3086101" y="2479169"/>
          <a:ext cx="2651125" cy="69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9" imgW="1130040" imgH="393480" progId="Equation.3">
                  <p:embed/>
                </p:oleObj>
              </mc:Choice>
              <mc:Fallback>
                <p:oleObj name="Equation" r:id="rId9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1" y="2479169"/>
                        <a:ext cx="2651125" cy="692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8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193583"/>
              </p:ext>
            </p:extLst>
          </p:nvPr>
        </p:nvGraphicFramePr>
        <p:xfrm>
          <a:off x="5929313" y="2662525"/>
          <a:ext cx="1103312" cy="313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11" imgW="469800" imgH="177480" progId="Equation.3">
                  <p:embed/>
                </p:oleObj>
              </mc:Choice>
              <mc:Fallback>
                <p:oleObj name="Equation" r:id="rId11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662525"/>
                        <a:ext cx="1103312" cy="313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8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E035-8B42-46F3-94EC-F2115F4F3A28}" type="slidenum">
              <a:rPr lang="en-US"/>
              <a:pPr/>
              <a:t>39</a:t>
            </a:fld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2800350"/>
            <a:ext cx="8040688" cy="1821657"/>
          </a:xfrm>
        </p:spPr>
        <p:txBody>
          <a:bodyPr/>
          <a:lstStyle/>
          <a:p>
            <a:pPr marL="282575" indent="-282575"/>
            <a:r>
              <a:rPr lang="pt-BR" sz="2400" dirty="0" smtClean="0"/>
              <a:t>No teste bicaudal</a:t>
            </a:r>
            <a:r>
              <a:rPr lang="pt-BR" dirty="0" smtClean="0"/>
              <a:t>, obtemos </a:t>
            </a:r>
            <a:r>
              <a:rPr lang="pt-BR" sz="2400" i="1" dirty="0" smtClean="0"/>
              <a:t>p-valor </a:t>
            </a:r>
            <a:r>
              <a:rPr lang="pt-BR" sz="2400" dirty="0" smtClean="0"/>
              <a:t>entre .01 </a:t>
            </a:r>
            <a:r>
              <a:rPr lang="pt-BR" dirty="0" smtClean="0"/>
              <a:t>e .02</a:t>
            </a:r>
            <a:endParaRPr lang="pt-BR" sz="2400" dirty="0" smtClean="0"/>
          </a:p>
          <a:p>
            <a:pPr marL="282575" indent="-282575"/>
            <a:r>
              <a:rPr lang="pt-BR" sz="2400" dirty="0" smtClean="0"/>
              <a:t>.01 &lt; </a:t>
            </a:r>
            <a:r>
              <a:rPr lang="pt-BR" i="1" dirty="0"/>
              <a:t>p-valor</a:t>
            </a:r>
            <a:r>
              <a:rPr lang="pt-BR" sz="2400" dirty="0" smtClean="0"/>
              <a:t> &lt; .02 fornece boa evidência contra </a:t>
            </a:r>
            <a:r>
              <a:rPr lang="pt-BR" sz="2400" i="1" dirty="0" smtClean="0"/>
              <a:t>H</a:t>
            </a:r>
            <a:r>
              <a:rPr lang="pt-BR" sz="2400" baseline="-25000" dirty="0" smtClean="0"/>
              <a:t>0 </a:t>
            </a:r>
            <a:r>
              <a:rPr lang="pt-BR" sz="2400" dirty="0" smtClean="0">
                <a:sym typeface="Symbol" pitchFamily="18" charset="2"/>
              </a:rPr>
              <a:t></a:t>
            </a:r>
            <a:r>
              <a:rPr lang="pt-BR" sz="2400" dirty="0" smtClean="0"/>
              <a:t> diferença observada é estatisticamente significante.</a:t>
            </a:r>
            <a:endParaRPr lang="pt-BR" sz="2400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614" y="1273299"/>
            <a:ext cx="52006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pt-BR" dirty="0" smtClean="0">
                <a:cs typeface="Arial" charset="0"/>
              </a:rPr>
              <a:t>Uso da função </a:t>
            </a:r>
            <a:r>
              <a:rPr lang="pt-BR" dirty="0" err="1" smtClean="0">
                <a:cs typeface="Arial" charset="0"/>
              </a:rPr>
              <a:t>t.test</a:t>
            </a:r>
            <a:endParaRPr lang="pt-B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2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Amostras -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Verificar se a quantidade de vitamina em pães de forma está de acordo com os padrões nacionais.</a:t>
            </a:r>
          </a:p>
          <a:p>
            <a:r>
              <a:rPr lang="pt-BR" dirty="0" smtClean="0"/>
              <a:t>Comparar a quantidade de vitamina em pães de forma imediatamente após a fabricação versus a quantidade (nos mesmo pães) 3 dias após a fabricação.</a:t>
            </a:r>
          </a:p>
          <a:p>
            <a:r>
              <a:rPr lang="pt-BR" dirty="0" smtClean="0"/>
              <a:t>Comparar a quantidade de vitamina em pães de forma imediatamente após a fabricação versus a quantidade em pães fabricados há 3 dias.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cs typeface="Arial" charset="0"/>
              </a:rPr>
              <a:t>Teste </a:t>
            </a:r>
            <a:r>
              <a:rPr lang="pt-BR" i="1" dirty="0" smtClean="0">
                <a:cs typeface="Arial" charset="0"/>
              </a:rPr>
              <a:t>t </a:t>
            </a:r>
            <a:r>
              <a:rPr lang="pt-BR" dirty="0" smtClean="0">
                <a:cs typeface="Arial" charset="0"/>
              </a:rPr>
              <a:t>independente </a:t>
            </a:r>
            <a:r>
              <a:rPr lang="pt-BR" dirty="0">
                <a:cs typeface="Arial" charset="0"/>
              </a:rPr>
              <a:t>- </a:t>
            </a:r>
            <a:r>
              <a:rPr lang="pt-BR" dirty="0" smtClean="0">
                <a:cs typeface="Arial" charset="0"/>
              </a:rPr>
              <a:t>sumário</a:t>
            </a:r>
            <a:endParaRPr lang="pt-BR" dirty="0">
              <a:cs typeface="Arial" charset="0"/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7614"/>
            <a:ext cx="8229600" cy="3281536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lphaUcPeriod"/>
            </a:pPr>
            <a:r>
              <a:rPr lang="pt-BR" i="1" dirty="0" smtClean="0"/>
              <a:t>H</a:t>
            </a:r>
            <a:r>
              <a:rPr lang="pt-BR" baseline="-25000" dirty="0" smtClean="0"/>
              <a:t>0</a:t>
            </a:r>
            <a:r>
              <a:rPr lang="pt-BR" dirty="0" smtClean="0"/>
              <a:t>: </a:t>
            </a:r>
            <a:r>
              <a:rPr lang="pt-BR" dirty="0" smtClean="0">
                <a:cs typeface="Arial" charset="0"/>
              </a:rPr>
              <a:t>μ</a:t>
            </a:r>
            <a:r>
              <a:rPr lang="pt-BR" baseline="-25000" dirty="0" smtClean="0">
                <a:cs typeface="Arial" charset="0"/>
              </a:rPr>
              <a:t>1</a:t>
            </a:r>
            <a:r>
              <a:rPr lang="pt-BR" dirty="0" smtClean="0">
                <a:cs typeface="Arial" charset="0"/>
              </a:rPr>
              <a:t> –μ</a:t>
            </a:r>
            <a:r>
              <a:rPr lang="pt-BR" baseline="-25000" dirty="0" smtClean="0">
                <a:cs typeface="Arial" charset="0"/>
              </a:rPr>
              <a:t>2 </a:t>
            </a:r>
            <a:r>
              <a:rPr lang="pt-BR" dirty="0" smtClean="0">
                <a:cs typeface="Arial" charset="0"/>
              </a:rPr>
              <a:t>= 0 </a:t>
            </a:r>
          </a:p>
          <a:p>
            <a:pPr marL="609600" indent="-609600">
              <a:buFontTx/>
              <a:buAutoNum type="alphaUcPeriod"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r>
              <a:rPr lang="pt-BR" dirty="0" smtClean="0"/>
              <a:t>C. Calcular </a:t>
            </a:r>
            <a:r>
              <a:rPr lang="pt-BR" i="1" dirty="0" smtClean="0"/>
              <a:t>p</a:t>
            </a:r>
            <a:r>
              <a:rPr lang="pt-BR" dirty="0" smtClean="0"/>
              <a:t>-valor e interpretar</a:t>
            </a:r>
            <a:endParaRPr lang="pt-BR" dirty="0"/>
          </a:p>
        </p:txBody>
      </p:sp>
      <p:graphicFrame>
        <p:nvGraphicFramePr>
          <p:cNvPr id="313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83602"/>
              </p:ext>
            </p:extLst>
          </p:nvPr>
        </p:nvGraphicFramePr>
        <p:xfrm>
          <a:off x="1079500" y="2041575"/>
          <a:ext cx="5930900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ção" r:id="rId3" imgW="2565360" imgH="736560" progId="Equation.3">
                  <p:embed/>
                </p:oleObj>
              </mc:Choice>
              <mc:Fallback>
                <p:oleObj name="Equação" r:id="rId3" imgW="25653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041575"/>
                        <a:ext cx="5930900" cy="153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Testes com </a:t>
            </a:r>
            <a:r>
              <a:rPr lang="pt-BR" dirty="0" smtClean="0"/>
              <a:t>variância desconhecida</a:t>
            </a:r>
            <a:endParaRPr lang="pt-BR" sz="3200" dirty="0"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BC673-9CA8-4194-8E34-D666622A55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64F164E2-D573-427C-A8F0-0647CD2C6261}" type="slidenum">
              <a:rPr lang="en-US"/>
              <a:pPr/>
              <a:t>6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5867400" cy="3394472"/>
          </a:xfrm>
          <a:noFill/>
          <a:ln/>
        </p:spPr>
        <p:txBody>
          <a:bodyPr/>
          <a:lstStyle/>
          <a:p>
            <a:pPr marL="457200" indent="-457200"/>
            <a:r>
              <a:rPr lang="pt-BR" sz="2400" b="1" dirty="0" smtClean="0"/>
              <a:t>Hipótese nula</a:t>
            </a:r>
            <a:r>
              <a:rPr lang="pt-BR" dirty="0" smtClean="0"/>
              <a:t> </a:t>
            </a:r>
            <a:r>
              <a:rPr lang="pt-BR" sz="2400" i="1" dirty="0" smtClean="0"/>
              <a:t>H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: µ = µ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</a:t>
            </a:r>
          </a:p>
          <a:p>
            <a:pPr marL="457200" indent="-457200">
              <a:buFontTx/>
              <a:buNone/>
            </a:pPr>
            <a:r>
              <a:rPr lang="pt-BR" sz="2400" dirty="0" smtClean="0"/>
              <a:t>	onde µ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representa a média da população esperada pela hipótese nula</a:t>
            </a:r>
          </a:p>
          <a:p>
            <a:pPr marL="457200" indent="-457200"/>
            <a:r>
              <a:rPr lang="pt-BR" b="1" dirty="0" smtClean="0"/>
              <a:t>Hipóteses a</a:t>
            </a:r>
            <a:r>
              <a:rPr lang="pt-BR" sz="2400" b="1" dirty="0" smtClean="0"/>
              <a:t>lternativas</a:t>
            </a:r>
          </a:p>
          <a:p>
            <a:pPr marL="457200" indent="-457200">
              <a:buFontTx/>
              <a:buNone/>
            </a:pPr>
            <a:r>
              <a:rPr lang="pt-BR" sz="2400" dirty="0" smtClean="0"/>
              <a:t>	</a:t>
            </a:r>
            <a:r>
              <a:rPr lang="pt-BR" sz="2400" i="1" dirty="0" smtClean="0"/>
              <a:t>H</a:t>
            </a:r>
            <a:r>
              <a:rPr lang="pt-BR" sz="2400" baseline="-25000" dirty="0" smtClean="0"/>
              <a:t>a</a:t>
            </a:r>
            <a:r>
              <a:rPr lang="pt-BR" sz="2400" dirty="0" smtClean="0"/>
              <a:t>: µ &lt; µ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one-sided</a:t>
            </a:r>
            <a:r>
              <a:rPr lang="pt-BR" sz="2000" dirty="0" smtClean="0"/>
              <a:t>, </a:t>
            </a:r>
            <a:r>
              <a:rPr lang="pt-BR" sz="2000" dirty="0" err="1" smtClean="0"/>
              <a:t>left</a:t>
            </a:r>
            <a:r>
              <a:rPr lang="pt-BR" sz="2000" dirty="0" smtClean="0"/>
              <a:t>)</a:t>
            </a:r>
          </a:p>
          <a:p>
            <a:pPr marL="457200" indent="-457200">
              <a:buFontTx/>
              <a:buNone/>
            </a:pPr>
            <a:r>
              <a:rPr lang="pt-BR" sz="2400" i="1" dirty="0" smtClean="0"/>
              <a:t>	H</a:t>
            </a:r>
            <a:r>
              <a:rPr lang="pt-BR" sz="2400" baseline="-25000" dirty="0" smtClean="0"/>
              <a:t>a</a:t>
            </a:r>
            <a:r>
              <a:rPr lang="pt-BR" sz="2400" dirty="0" smtClean="0"/>
              <a:t>: µ &gt; µ</a:t>
            </a:r>
            <a:r>
              <a:rPr lang="pt-BR" sz="2400" baseline="-25000" dirty="0" smtClean="0"/>
              <a:t>0 </a:t>
            </a:r>
            <a:r>
              <a:rPr lang="pt-BR" sz="2000" dirty="0" smtClean="0"/>
              <a:t>(</a:t>
            </a:r>
            <a:r>
              <a:rPr lang="pt-BR" sz="2000" dirty="0" err="1" smtClean="0"/>
              <a:t>one-sided</a:t>
            </a:r>
            <a:r>
              <a:rPr lang="pt-BR" sz="2000" dirty="0" smtClean="0"/>
              <a:t>, </a:t>
            </a:r>
            <a:r>
              <a:rPr lang="pt-BR" sz="2000" dirty="0" err="1" smtClean="0"/>
              <a:t>right</a:t>
            </a:r>
            <a:r>
              <a:rPr lang="pt-BR" sz="2000" dirty="0" smtClean="0"/>
              <a:t>) </a:t>
            </a:r>
          </a:p>
          <a:p>
            <a:pPr marL="457200" indent="-457200">
              <a:buFontTx/>
              <a:buNone/>
            </a:pPr>
            <a:r>
              <a:rPr lang="pt-BR" sz="2400" i="1" dirty="0" smtClean="0"/>
              <a:t>	H</a:t>
            </a:r>
            <a:r>
              <a:rPr lang="pt-BR" sz="2400" baseline="-25000" dirty="0" smtClean="0"/>
              <a:t>a</a:t>
            </a:r>
            <a:r>
              <a:rPr lang="pt-BR" sz="2400" dirty="0" smtClean="0"/>
              <a:t>: µ </a:t>
            </a:r>
            <a:r>
              <a:rPr lang="pt-BR" sz="2400" dirty="0" smtClean="0">
                <a:cs typeface="Arial" charset="0"/>
              </a:rPr>
              <a:t>≠</a:t>
            </a:r>
            <a:r>
              <a:rPr lang="pt-BR" sz="2400" dirty="0" smtClean="0"/>
              <a:t> µ</a:t>
            </a:r>
            <a:r>
              <a:rPr lang="pt-BR" sz="2400" baseline="-25000" dirty="0" smtClean="0"/>
              <a:t>0 </a:t>
            </a:r>
            <a:r>
              <a:rPr lang="pt-BR" sz="2000" dirty="0" smtClean="0"/>
              <a:t>(</a:t>
            </a:r>
            <a:r>
              <a:rPr lang="pt-BR" sz="2000" dirty="0" err="1" smtClean="0"/>
              <a:t>two-sided</a:t>
            </a:r>
            <a:r>
              <a:rPr lang="pt-BR" sz="2000" dirty="0" smtClean="0"/>
              <a:t>)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pic>
        <p:nvPicPr>
          <p:cNvPr id="315399" name="Picture 7" descr="Sherlock_Holmes_statue_at_Meiringen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68230" y="1962150"/>
            <a:ext cx="1866170" cy="2099073"/>
          </a:xfrm>
          <a:noFill/>
          <a:ln/>
        </p:spPr>
      </p:pic>
      <p:sp>
        <p:nvSpPr>
          <p:cNvPr id="7" name="Título 5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/>
              <a:t>Teste sobre amostra única (revisão)</a:t>
            </a:r>
          </a:p>
        </p:txBody>
      </p:sp>
    </p:spTree>
    <p:extLst>
      <p:ext uri="{BB962C8B-B14F-4D97-AF65-F5344CB8AC3E}">
        <p14:creationId xmlns:p14="http://schemas.microsoft.com/office/powerpoint/2010/main" val="14094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200151"/>
            <a:ext cx="5254625" cy="339447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Até aqui: consideramos que o valor de </a:t>
            </a:r>
            <a:r>
              <a:rPr lang="pt-BR" b="1" dirty="0" smtClean="0">
                <a:cs typeface="Tahoma" pitchFamily="34" charset="0"/>
              </a:rPr>
              <a:t>σ</a:t>
            </a:r>
            <a:r>
              <a:rPr lang="pt-BR" dirty="0" smtClean="0">
                <a:cs typeface="Tahoma" pitchFamily="34" charset="0"/>
              </a:rPr>
              <a:t> é </a:t>
            </a:r>
            <a:r>
              <a:rPr lang="pt-BR" dirty="0" smtClean="0">
                <a:solidFill>
                  <a:srgbClr val="FF0000"/>
                </a:solidFill>
                <a:cs typeface="Tahoma" pitchFamily="34" charset="0"/>
              </a:rPr>
              <a:t>conhecido</a:t>
            </a:r>
            <a:r>
              <a:rPr lang="pt-BR" dirty="0" smtClean="0">
                <a:cs typeface="Tahoma" pitchFamily="34" charset="0"/>
              </a:rPr>
              <a:t> </a:t>
            </a:r>
            <a:r>
              <a:rPr lang="pt-BR" dirty="0" smtClean="0">
                <a:cs typeface="Tahoma" pitchFamily="34" charset="0"/>
                <a:sym typeface="Symbol" pitchFamily="18" charset="2"/>
              </a:rPr>
              <a:t></a:t>
            </a:r>
            <a:r>
              <a:rPr lang="pt-BR" dirty="0" smtClean="0">
                <a:cs typeface="Tahoma" pitchFamily="34" charset="0"/>
              </a:rPr>
              <a:t> podemos usar </a:t>
            </a:r>
            <a:r>
              <a:rPr lang="pt-BR" b="1" dirty="0" err="1" smtClean="0"/>
              <a:t>z</a:t>
            </a:r>
            <a:r>
              <a:rPr lang="pt-BR" b="1" baseline="-25000" dirty="0" err="1" smtClean="0"/>
              <a:t>stat</a:t>
            </a:r>
            <a:r>
              <a:rPr lang="pt-BR" b="1" dirty="0" smtClean="0"/>
              <a:t> </a:t>
            </a:r>
            <a:r>
              <a:rPr lang="pt-BR" dirty="0" smtClean="0"/>
              <a:t>para inferir sobre hipóteses acerca da média µ</a:t>
            </a:r>
            <a:endParaRPr lang="pt-BR" dirty="0" smtClean="0">
              <a:cs typeface="Tahoma" pitchFamily="34" charset="0"/>
            </a:endParaRPr>
          </a:p>
          <a:p>
            <a:r>
              <a:rPr lang="pt-BR" dirty="0" smtClean="0">
                <a:cs typeface="Tahoma" pitchFamily="34" charset="0"/>
              </a:rPr>
              <a:t>Quando </a:t>
            </a:r>
            <a:r>
              <a:rPr lang="pt-BR" b="1" dirty="0" smtClean="0">
                <a:cs typeface="Tahoma" pitchFamily="34" charset="0"/>
              </a:rPr>
              <a:t>σ</a:t>
            </a:r>
            <a:r>
              <a:rPr lang="pt-BR" dirty="0" smtClean="0">
                <a:cs typeface="Tahoma" pitchFamily="34" charset="0"/>
              </a:rPr>
              <a:t> é </a:t>
            </a:r>
            <a:r>
              <a:rPr lang="pt-BR" dirty="0" smtClean="0">
                <a:solidFill>
                  <a:srgbClr val="FF0000"/>
                </a:solidFill>
                <a:cs typeface="Tahoma" pitchFamily="34" charset="0"/>
              </a:rPr>
              <a:t>desconhecido</a:t>
            </a:r>
            <a:r>
              <a:rPr lang="pt-BR" dirty="0" smtClean="0">
                <a:cs typeface="Tahoma" pitchFamily="34" charset="0"/>
              </a:rPr>
              <a:t>, devemos computar o desvio padrão </a:t>
            </a:r>
            <a:r>
              <a:rPr lang="pt-BR" b="1" i="1" dirty="0" smtClean="0">
                <a:cs typeface="Tahoma" pitchFamily="34" charset="0"/>
              </a:rPr>
              <a:t>s</a:t>
            </a:r>
            <a:r>
              <a:rPr lang="pt-BR" b="1" dirty="0" smtClean="0">
                <a:cs typeface="Tahoma" pitchFamily="34" charset="0"/>
              </a:rPr>
              <a:t> </a:t>
            </a:r>
            <a:r>
              <a:rPr lang="pt-BR" dirty="0" smtClean="0">
                <a:cs typeface="Tahoma" pitchFamily="34" charset="0"/>
              </a:rPr>
              <a:t>e usá-lo para computar o erro padrão</a:t>
            </a:r>
            <a:r>
              <a:rPr lang="pt-BR" b="1" dirty="0" smtClean="0">
                <a:cs typeface="Tahoma" pitchFamily="34" charset="0"/>
              </a:rPr>
              <a:t>:</a:t>
            </a:r>
            <a:endParaRPr lang="pt-BR" b="1" dirty="0">
              <a:cs typeface="Tahoma" pitchFamily="34" charset="0"/>
            </a:endParaRP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98121"/>
              </p:ext>
            </p:extLst>
          </p:nvPr>
        </p:nvGraphicFramePr>
        <p:xfrm>
          <a:off x="6444207" y="3582988"/>
          <a:ext cx="165618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ção" r:id="rId3" imgW="583920" imgH="419040" progId="Equation.3">
                  <p:embed/>
                </p:oleObj>
              </mc:Choice>
              <mc:Fallback>
                <p:oleObj name="Equação" r:id="rId3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7" y="3582988"/>
                        <a:ext cx="165618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6521450" y="1448992"/>
          <a:ext cx="1798638" cy="1488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368280" imgH="406080" progId="Equation.3">
                  <p:embed/>
                </p:oleObj>
              </mc:Choice>
              <mc:Fallback>
                <p:oleObj name="Equation" r:id="rId5" imgW="368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1448992"/>
                        <a:ext cx="1798638" cy="1488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/>
          </a:bodyPr>
          <a:lstStyle/>
          <a:p>
            <a:r>
              <a:rPr lang="pt-BR" sz="3600" dirty="0">
                <a:cs typeface="Arial" charset="0"/>
              </a:rPr>
              <a:t>E se </a:t>
            </a:r>
            <a:r>
              <a:rPr lang="el-GR" sz="3600" dirty="0">
                <a:cs typeface="Arial" charset="0"/>
              </a:rPr>
              <a:t>σ </a:t>
            </a:r>
            <a:r>
              <a:rPr lang="pt-BR" sz="3600" dirty="0">
                <a:cs typeface="Arial" charset="0"/>
              </a:rPr>
              <a:t>for </a:t>
            </a:r>
            <a:r>
              <a:rPr lang="pt-BR" sz="3600" dirty="0"/>
              <a:t>desconhecido?</a:t>
            </a:r>
          </a:p>
        </p:txBody>
      </p:sp>
    </p:spTree>
    <p:extLst>
      <p:ext uri="{BB962C8B-B14F-4D97-AF65-F5344CB8AC3E}">
        <p14:creationId xmlns:p14="http://schemas.microsoft.com/office/powerpoint/2010/main" val="7921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cs typeface="Arial" charset="0"/>
              </a:rPr>
              <a:t>Incerteza adicional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0862" y="2164556"/>
            <a:ext cx="6037362" cy="258246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cs typeface="Tahoma" pitchFamily="34" charset="0"/>
              </a:rPr>
              <a:t>O uso de </a:t>
            </a:r>
            <a:r>
              <a:rPr lang="pt-BR" i="1" dirty="0" smtClean="0">
                <a:cs typeface="Tahoma" pitchFamily="34" charset="0"/>
              </a:rPr>
              <a:t>s</a:t>
            </a:r>
            <a:r>
              <a:rPr lang="pt-BR" dirty="0" smtClean="0">
                <a:cs typeface="Tahoma" pitchFamily="34" charset="0"/>
              </a:rPr>
              <a:t> em vez de </a:t>
            </a:r>
            <a:r>
              <a:rPr lang="pt-BR" dirty="0" smtClean="0">
                <a:cs typeface="Arial" charset="0"/>
              </a:rPr>
              <a:t>σ adiciona </a:t>
            </a:r>
            <a:r>
              <a:rPr lang="pt-BR" dirty="0" smtClean="0">
                <a:solidFill>
                  <a:srgbClr val="FF0000"/>
                </a:solidFill>
                <a:cs typeface="Arial" charset="0"/>
              </a:rPr>
              <a:t>incerteza</a:t>
            </a:r>
            <a:r>
              <a:rPr lang="pt-BR" dirty="0" smtClean="0">
                <a:cs typeface="Arial" charset="0"/>
              </a:rPr>
              <a:t> às inferências.</a:t>
            </a:r>
          </a:p>
          <a:p>
            <a:r>
              <a:rPr lang="pt-BR" dirty="0" smtClean="0">
                <a:cs typeface="Arial" charset="0"/>
                <a:sym typeface="Symbol" pitchFamily="18" charset="2"/>
              </a:rPr>
              <a:t>N</a:t>
            </a:r>
            <a:r>
              <a:rPr lang="pt-BR" dirty="0" smtClean="0">
                <a:cs typeface="Tahoma" pitchFamily="34" charset="0"/>
                <a:sym typeface="Symbol" pitchFamily="18" charset="2"/>
              </a:rPr>
              <a:t>esse caso não podemos usar o </a:t>
            </a:r>
            <a:r>
              <a:rPr lang="pt-BR" dirty="0" smtClean="0">
                <a:cs typeface="Tahoma" pitchFamily="34" charset="0"/>
              </a:rPr>
              <a:t>z-teste.</a:t>
            </a:r>
          </a:p>
          <a:p>
            <a:r>
              <a:rPr lang="pt-BR" dirty="0" smtClean="0">
                <a:cs typeface="Tahoma" pitchFamily="34" charset="0"/>
              </a:rPr>
              <a:t>Em vez disso, devemos usar o </a:t>
            </a:r>
            <a:r>
              <a:rPr lang="pt-BR" dirty="0" err="1" smtClean="0">
                <a:solidFill>
                  <a:srgbClr val="FF0000"/>
                </a:solidFill>
                <a:cs typeface="Tahoma" pitchFamily="34" charset="0"/>
              </a:rPr>
              <a:t>t-teste</a:t>
            </a:r>
            <a:r>
              <a:rPr lang="pt-BR" dirty="0" smtClean="0">
                <a:cs typeface="Tahoma" pitchFamily="34" charset="0"/>
              </a:rPr>
              <a:t>, baseado na </a:t>
            </a:r>
            <a:r>
              <a:rPr lang="pt-BR" b="1" dirty="0" smtClean="0">
                <a:cs typeface="Tahoma" pitchFamily="34" charset="0"/>
              </a:rPr>
              <a:t>Distribuição</a:t>
            </a:r>
            <a:r>
              <a:rPr lang="pt-BR" dirty="0" smtClean="0">
                <a:cs typeface="Tahoma" pitchFamily="34" charset="0"/>
              </a:rPr>
              <a:t> </a:t>
            </a:r>
            <a:r>
              <a:rPr lang="pt-BR" b="1" dirty="0" smtClean="0">
                <a:cs typeface="Tahoma" pitchFamily="34" charset="0"/>
              </a:rPr>
              <a:t>t de </a:t>
            </a:r>
            <a:r>
              <a:rPr lang="pt-BR" b="1" dirty="0" err="1" smtClean="0">
                <a:cs typeface="Tahoma" pitchFamily="34" charset="0"/>
              </a:rPr>
              <a:t>Student</a:t>
            </a:r>
            <a:endParaRPr lang="pt-BR" dirty="0"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553677"/>
              </p:ext>
            </p:extLst>
          </p:nvPr>
        </p:nvGraphicFramePr>
        <p:xfrm>
          <a:off x="3544888" y="997273"/>
          <a:ext cx="17510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ção" r:id="rId3" imgW="583920" imgH="419040" progId="Equation.3">
                  <p:embed/>
                </p:oleObj>
              </mc:Choice>
              <mc:Fallback>
                <p:oleObj name="Equação" r:id="rId3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997273"/>
                        <a:ext cx="17510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1961" y="1733550"/>
            <a:ext cx="1619250" cy="1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29387" y="3696890"/>
            <a:ext cx="2233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William Sealy </a:t>
            </a:r>
            <a:r>
              <a:rPr lang="en-US" sz="1600" i="1" dirty="0" err="1"/>
              <a:t>Gosset</a:t>
            </a:r>
            <a:r>
              <a:rPr lang="en-US" sz="1600" dirty="0"/>
              <a:t> (1876–1937) </a:t>
            </a:r>
          </a:p>
        </p:txBody>
      </p:sp>
    </p:spTree>
    <p:extLst>
      <p:ext uri="{BB962C8B-B14F-4D97-AF65-F5344CB8AC3E}">
        <p14:creationId xmlns:p14="http://schemas.microsoft.com/office/powerpoint/2010/main" val="5407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t de </a:t>
            </a:r>
            <a:r>
              <a:rPr lang="pt-BR" dirty="0" err="1" smtClean="0"/>
              <a:t>Student</a:t>
            </a:r>
            <a:endParaRPr lang="pt-B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57125"/>
            <a:ext cx="5562600" cy="35468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Família de distribuições de probabilidades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Membros dessa família são identificados por </a:t>
            </a:r>
            <a:r>
              <a:rPr lang="pt-BR" dirty="0" smtClean="0">
                <a:solidFill>
                  <a:srgbClr val="FF0000"/>
                </a:solidFill>
              </a:rPr>
              <a:t>graus de liberdade</a:t>
            </a:r>
            <a:r>
              <a:rPr lang="pt-BR" dirty="0" smtClean="0"/>
              <a:t> (</a:t>
            </a:r>
            <a:r>
              <a:rPr lang="pt-BR" i="1" dirty="0" err="1" smtClean="0"/>
              <a:t>degrees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freedom</a:t>
            </a:r>
            <a:r>
              <a:rPr lang="pt-BR" dirty="0" smtClean="0"/>
              <a:t>, </a:t>
            </a:r>
            <a:r>
              <a:rPr lang="pt-BR" i="1" dirty="0" err="1" smtClean="0"/>
              <a:t>df</a:t>
            </a:r>
            <a:r>
              <a:rPr lang="pt-BR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Similar à distribuição normal</a:t>
            </a:r>
            <a:r>
              <a:rPr lang="pt-BR" i="1" dirty="0" smtClean="0"/>
              <a:t>,</a:t>
            </a:r>
            <a:r>
              <a:rPr lang="pt-BR" dirty="0" smtClean="0"/>
              <a:t> mas com caudas mais largas</a:t>
            </a:r>
          </a:p>
          <a:p>
            <a:pPr>
              <a:lnSpc>
                <a:spcPct val="90000"/>
              </a:lnSpc>
            </a:pPr>
            <a:r>
              <a:rPr lang="pt-BR" i="1" dirty="0" err="1" smtClean="0"/>
              <a:t>df</a:t>
            </a:r>
            <a:r>
              <a:rPr lang="pt-BR" i="1" dirty="0" smtClean="0"/>
              <a:t> </a:t>
            </a:r>
            <a:r>
              <a:rPr lang="pt-BR" dirty="0" smtClean="0"/>
              <a:t>aumenta </a:t>
            </a:r>
            <a:r>
              <a:rPr lang="pt-BR" dirty="0" smtClean="0">
                <a:cs typeface="Arial" charset="0"/>
              </a:rPr>
              <a:t>→ caudas se tornam mais finas</a:t>
            </a:r>
            <a:r>
              <a:rPr lang="pt-BR" dirty="0" smtClean="0"/>
              <a:t> </a:t>
            </a:r>
            <a:r>
              <a:rPr lang="pt-BR" dirty="0" smtClean="0">
                <a:cs typeface="Arial" charset="0"/>
              </a:rPr>
              <a:t>→ </a:t>
            </a:r>
            <a:r>
              <a:rPr lang="pt-BR" i="1" dirty="0" smtClean="0">
                <a:cs typeface="Arial" charset="0"/>
              </a:rPr>
              <a:t>t </a:t>
            </a:r>
            <a:r>
              <a:rPr lang="pt-BR" dirty="0" smtClean="0">
                <a:cs typeface="Arial" charset="0"/>
              </a:rPr>
              <a:t>se aproxima de </a:t>
            </a:r>
            <a:r>
              <a:rPr lang="pt-BR" i="1" dirty="0" smtClean="0"/>
              <a:t>z </a:t>
            </a:r>
            <a:endParaRPr lang="pt-BR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02325" y="1015603"/>
            <a:ext cx="3089275" cy="2357438"/>
          </a:xfrm>
          <a:prstGeom prst="rect">
            <a:avLst/>
          </a:prstGeom>
          <a:noFill/>
          <a:ln/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791200" y="3486150"/>
            <a:ext cx="327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 smtClean="0"/>
              <a:t>Uma distribuição </a:t>
            </a:r>
            <a:r>
              <a:rPr lang="pt-BR" sz="2000" i="1" dirty="0" smtClean="0"/>
              <a:t>t </a:t>
            </a:r>
            <a:r>
              <a:rPr lang="pt-BR" sz="2000" dirty="0" smtClean="0"/>
              <a:t>com infinitos graus de liberdade é igual à distribuição normal padrão.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7310</TotalTime>
  <Words>1839</Words>
  <Application>Microsoft Office PowerPoint</Application>
  <PresentationFormat>Apresentação na tela (16:9)</PresentationFormat>
  <Paragraphs>303</Paragraphs>
  <Slides>40</Slides>
  <Notes>13</Notes>
  <HiddenSlides>1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40</vt:i4>
      </vt:variant>
    </vt:vector>
  </HeadingPairs>
  <TitlesOfParts>
    <vt:vector size="44" baseType="lpstr">
      <vt:lpstr>Mediano</vt:lpstr>
      <vt:lpstr>Equação</vt:lpstr>
      <vt:lpstr>Equation</vt:lpstr>
      <vt:lpstr>Picture</vt:lpstr>
      <vt:lpstr>Inferência Estatística</vt:lpstr>
      <vt:lpstr>Testes de Hipóteses – parte II</vt:lpstr>
      <vt:lpstr>Conteúdo</vt:lpstr>
      <vt:lpstr>Tipos de Amostras - exemplos</vt:lpstr>
      <vt:lpstr>Testes com variância desconhecida</vt:lpstr>
      <vt:lpstr>Teste sobre amostra única (revisão)</vt:lpstr>
      <vt:lpstr>E se σ for desconhecido?</vt:lpstr>
      <vt:lpstr>Incerteza adicional</vt:lpstr>
      <vt:lpstr>Distribuição t de Student</vt:lpstr>
      <vt:lpstr>Teste t de única amostra (one sample t test)</vt:lpstr>
      <vt:lpstr>Estatística de teste t </vt:lpstr>
      <vt:lpstr>Exemplo</vt:lpstr>
      <vt:lpstr>Exemplo (cont.)</vt:lpstr>
      <vt:lpstr>Exemplo (cont.)</vt:lpstr>
      <vt:lpstr>Exemplo (cont.)</vt:lpstr>
      <vt:lpstr>Exemplo (cont.)</vt:lpstr>
      <vt:lpstr>Função t.test do R</vt:lpstr>
      <vt:lpstr>Testes sobre amostras pareadas</vt:lpstr>
      <vt:lpstr>Amostras Pareadas (paired samples)</vt:lpstr>
      <vt:lpstr>Amostras Pareadas - estatística</vt:lpstr>
      <vt:lpstr>Exemplo</vt:lpstr>
      <vt:lpstr>Exemplo (cont.)</vt:lpstr>
      <vt:lpstr>Exemplo (cont.)</vt:lpstr>
      <vt:lpstr>Exemplo – teste de hipótese</vt:lpstr>
      <vt:lpstr>Exemplo – cálculo da estatística</vt:lpstr>
      <vt:lpstr>Exemplo – uso da função t.test</vt:lpstr>
      <vt:lpstr>Exemplo – interpretação</vt:lpstr>
      <vt:lpstr>A Condição de Normalidade</vt:lpstr>
      <vt:lpstr>Testes em amostras independentes</vt:lpstr>
      <vt:lpstr>Teste t independente (unpaired t-test)</vt:lpstr>
      <vt:lpstr>Estatística de Teste</vt:lpstr>
      <vt:lpstr>Amostras independentes - exemplo</vt:lpstr>
      <vt:lpstr>Amostras independentes - exemplo</vt:lpstr>
      <vt:lpstr>Notação</vt:lpstr>
      <vt:lpstr>Exemplo (cont.)</vt:lpstr>
      <vt:lpstr>Graus de Liberdade</vt:lpstr>
      <vt:lpstr>Teste de Hipótese</vt:lpstr>
      <vt:lpstr>Estatística de Teste</vt:lpstr>
      <vt:lpstr>Uso da função t.test</vt:lpstr>
      <vt:lpstr>Teste t independente - sumário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594</cp:revision>
  <dcterms:modified xsi:type="dcterms:W3CDTF">2017-10-27T17:31:25Z</dcterms:modified>
</cp:coreProperties>
</file>