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0" r:id="rId1"/>
  </p:sldMasterIdLst>
  <p:notesMasterIdLst>
    <p:notesMasterId r:id="rId48"/>
  </p:notesMasterIdLst>
  <p:handoutMasterIdLst>
    <p:handoutMasterId r:id="rId49"/>
  </p:handoutMasterIdLst>
  <p:sldIdLst>
    <p:sldId id="256" r:id="rId2"/>
    <p:sldId id="496" r:id="rId3"/>
    <p:sldId id="552" r:id="rId4"/>
    <p:sldId id="546" r:id="rId5"/>
    <p:sldId id="530" r:id="rId6"/>
    <p:sldId id="499" r:id="rId7"/>
    <p:sldId id="500" r:id="rId8"/>
    <p:sldId id="501" r:id="rId9"/>
    <p:sldId id="502" r:id="rId10"/>
    <p:sldId id="547" r:id="rId11"/>
    <p:sldId id="553" r:id="rId12"/>
    <p:sldId id="503" r:id="rId13"/>
    <p:sldId id="531" r:id="rId14"/>
    <p:sldId id="505" r:id="rId15"/>
    <p:sldId id="506" r:id="rId16"/>
    <p:sldId id="532" r:id="rId17"/>
    <p:sldId id="533" r:id="rId18"/>
    <p:sldId id="508" r:id="rId19"/>
    <p:sldId id="509" r:id="rId20"/>
    <p:sldId id="511" r:id="rId21"/>
    <p:sldId id="512" r:id="rId22"/>
    <p:sldId id="513" r:id="rId23"/>
    <p:sldId id="541" r:id="rId24"/>
    <p:sldId id="542" r:id="rId25"/>
    <p:sldId id="514" r:id="rId26"/>
    <p:sldId id="550" r:id="rId27"/>
    <p:sldId id="515" r:id="rId28"/>
    <p:sldId id="538" r:id="rId29"/>
    <p:sldId id="534" r:id="rId30"/>
    <p:sldId id="537" r:id="rId31"/>
    <p:sldId id="536" r:id="rId32"/>
    <p:sldId id="539" r:id="rId33"/>
    <p:sldId id="540" r:id="rId34"/>
    <p:sldId id="543" r:id="rId35"/>
    <p:sldId id="535" r:id="rId36"/>
    <p:sldId id="549" r:id="rId37"/>
    <p:sldId id="548" r:id="rId38"/>
    <p:sldId id="521" r:id="rId39"/>
    <p:sldId id="544" r:id="rId40"/>
    <p:sldId id="525" r:id="rId41"/>
    <p:sldId id="551" r:id="rId42"/>
    <p:sldId id="527" r:id="rId43"/>
    <p:sldId id="554" r:id="rId44"/>
    <p:sldId id="545" r:id="rId45"/>
    <p:sldId id="528" r:id="rId46"/>
    <p:sldId id="529" r:id="rId4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783" autoAdjust="0"/>
  </p:normalViewPr>
  <p:slideViewPr>
    <p:cSldViewPr>
      <p:cViewPr varScale="1">
        <p:scale>
          <a:sx n="106" d="100"/>
          <a:sy n="106" d="100"/>
        </p:scale>
        <p:origin x="-84" y="-360"/>
      </p:cViewPr>
      <p:guideLst>
        <p:guide orient="horz" pos="1620"/>
        <p:guide pos="2880"/>
      </p:guideLst>
    </p:cSldViewPr>
  </p:slideViewPr>
  <p:notesTextViewPr>
    <p:cViewPr>
      <p:scale>
        <a:sx n="1" d="1"/>
        <a:sy n="1" d="1"/>
      </p:scale>
      <p:origin x="0" y="0"/>
    </p:cViewPr>
  </p:notesTextViewPr>
  <p:sorterViewPr>
    <p:cViewPr>
      <p:scale>
        <a:sx n="66" d="100"/>
        <a:sy n="66" d="100"/>
      </p:scale>
      <p:origin x="0" y="191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6E79F9-D76C-48DB-9FB3-E40358910F4E}" type="datetimeFigureOut">
              <a:rPr lang="pt-BR" smtClean="0"/>
              <a:pPr/>
              <a:t>20/10/2017</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891F0E6-28D8-4801-829A-D04489AC02DC}" type="slidenum">
              <a:rPr lang="pt-BR" smtClean="0"/>
              <a:pPr/>
              <a:t>‹nº›</a:t>
            </a:fld>
            <a:endParaRPr lang="pt-BR"/>
          </a:p>
        </p:txBody>
      </p:sp>
    </p:spTree>
    <p:extLst>
      <p:ext uri="{BB962C8B-B14F-4D97-AF65-F5344CB8AC3E}">
        <p14:creationId xmlns:p14="http://schemas.microsoft.com/office/powerpoint/2010/main" val="41217889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41652065"/>
      </p:ext>
    </p:extLst>
  </p:cSld>
  <p:clrMap bg1="lt1" tx1="dk1" bg2="dk2" tx2="lt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mc:AlternateContent xmlns:mc="http://schemas.openxmlformats.org/markup-compatibility/2006" xmlns:a14="http://schemas.microsoft.com/office/drawing/2010/main">
        <mc:Choice Requires="a14">
          <p:sp>
            <p:nvSpPr>
              <p:cNvPr id="3" name="Espaço Reservado para Anotações 2"/>
              <p:cNvSpPr>
                <a:spLocks noGrp="1"/>
              </p:cNvSpPr>
              <p:nvPr>
                <p:ph type="body" idx="1"/>
              </p:nvPr>
            </p:nvSpPr>
            <p:spPr/>
            <p:txBody>
              <a:bodyPr/>
              <a:lstStyle/>
              <a:p>
                <a:r>
                  <a:rPr lang="pt-BR" dirty="0" smtClean="0"/>
                  <a:t>Podemos fazer uma analogia do teste de hipóteses</a:t>
                </a:r>
                <a:r>
                  <a:rPr lang="pt-BR" baseline="0" dirty="0" smtClean="0"/>
                  <a:t> com o sistema judicial dos USA. Nesse sistema, um réu é considerado inocente até que evidências eventualmente provem o contrário.</a:t>
                </a:r>
              </a:p>
              <a:p>
                <a:endParaRPr lang="pt-BR" dirty="0" smtClean="0"/>
              </a:p>
              <a:p>
                <a:r>
                  <a:rPr lang="pt-BR" dirty="0" smtClean="0"/>
                  <a:t>De forma análoga, no teste</a:t>
                </a:r>
                <a:r>
                  <a:rPr lang="pt-BR" baseline="0" dirty="0" smtClean="0"/>
                  <a:t> de hipóteses, inicialmente p</a:t>
                </a:r>
                <a:r>
                  <a:rPr lang="pt-BR" dirty="0" smtClean="0"/>
                  <a:t>resumimos que </a:t>
                </a:r>
                <a14:m>
                  <m:oMath xmlns:m="http://schemas.openxmlformats.org/officeDocument/2006/math">
                    <m:sSub>
                      <m:sSubPr>
                        <m:ctrlPr>
                          <a:rPr lang="pt-BR" i="1" smtClean="0">
                            <a:solidFill>
                              <a:srgbClr val="FF0000"/>
                            </a:solidFill>
                            <a:latin typeface="Cambria Math"/>
                          </a:rPr>
                        </m:ctrlPr>
                      </m:sSubPr>
                      <m:e>
                        <m:r>
                          <a:rPr lang="pt-BR" i="1">
                            <a:solidFill>
                              <a:srgbClr val="FF0000"/>
                            </a:solidFill>
                            <a:latin typeface="Cambria Math"/>
                          </a:rPr>
                          <m:t>𝐻</m:t>
                        </m:r>
                      </m:e>
                      <m:sub>
                        <m:r>
                          <a:rPr lang="pt-BR" i="1">
                            <a:solidFill>
                              <a:srgbClr val="FF0000"/>
                            </a:solidFill>
                            <a:latin typeface="Cambria Math"/>
                          </a:rPr>
                          <m:t>0</m:t>
                        </m:r>
                      </m:sub>
                    </m:sSub>
                  </m:oMath>
                </a14:m>
                <a:r>
                  <a:rPr lang="pt-BR" dirty="0" smtClean="0"/>
                  <a:t> é verdadeira até que alguma evidência nos permita</a:t>
                </a:r>
                <a:r>
                  <a:rPr lang="pt-BR" baseline="0" dirty="0" smtClean="0"/>
                  <a:t> concluir o contrário. Portanto, devemos i</a:t>
                </a:r>
                <a:r>
                  <a:rPr lang="pt-BR" dirty="0" smtClean="0"/>
                  <a:t>nicialmente presumir a </a:t>
                </a:r>
                <a:r>
                  <a:rPr lang="pt-BR" dirty="0"/>
                  <a:t>condição de </a:t>
                </a:r>
                <a:r>
                  <a:rPr lang="pt-BR" dirty="0" smtClean="0"/>
                  <a:t>igualdade, em que </a:t>
                </a:r>
                <a14:m>
                  <m:oMath xmlns:m="http://schemas.openxmlformats.org/officeDocument/2006/math">
                    <m:sSub>
                      <m:sSubPr>
                        <m:ctrlPr>
                          <a:rPr lang="pt-BR" i="1">
                            <a:latin typeface="Cambria Math"/>
                          </a:rPr>
                        </m:ctrlPr>
                      </m:sSubPr>
                      <m:e>
                        <m:r>
                          <a:rPr lang="pt-BR" i="1">
                            <a:latin typeface="Cambria Math"/>
                          </a:rPr>
                          <m:t>𝐻</m:t>
                        </m:r>
                      </m:e>
                      <m:sub>
                        <m:r>
                          <a:rPr lang="pt-BR" i="1">
                            <a:latin typeface="Cambria Math"/>
                          </a:rPr>
                          <m:t>0</m:t>
                        </m:r>
                      </m:sub>
                    </m:sSub>
                  </m:oMath>
                </a14:m>
                <a:r>
                  <a:rPr lang="pt-BR" dirty="0"/>
                  <a:t> </a:t>
                </a:r>
                <a:r>
                  <a:rPr lang="pt-BR" dirty="0" smtClean="0"/>
                  <a:t>é verdadeira.</a:t>
                </a:r>
                <a:endParaRPr lang="pt-BR" dirty="0"/>
              </a:p>
            </p:txBody>
          </p:sp>
        </mc:Choice>
        <mc:Fallback xmlns="">
          <p:sp>
            <p:nvSpPr>
              <p:cNvPr id="3" name="Espaço Reservado para Anotações 2"/>
              <p:cNvSpPr>
                <a:spLocks noGrp="1"/>
              </p:cNvSpPr>
              <p:nvPr>
                <p:ph type="body" idx="1"/>
              </p:nvPr>
            </p:nvSpPr>
            <p:spPr/>
            <p:txBody>
              <a:bodyPr/>
              <a:lstStyle/>
              <a:p>
                <a:r>
                  <a:rPr lang="pt-BR" dirty="0" smtClean="0"/>
                  <a:t>Presumimos que </a:t>
                </a:r>
                <a:r>
                  <a:rPr lang="pt-BR" i="0">
                    <a:solidFill>
                      <a:srgbClr val="FF0000"/>
                    </a:solidFill>
                    <a:latin typeface="Cambria Math"/>
                  </a:rPr>
                  <a:t>𝐻</a:t>
                </a:r>
                <a:r>
                  <a:rPr lang="pt-BR" i="0" smtClean="0">
                    <a:solidFill>
                      <a:srgbClr val="FF0000"/>
                    </a:solidFill>
                    <a:latin typeface="Cambria Math"/>
                  </a:rPr>
                  <a:t>_</a:t>
                </a:r>
                <a:r>
                  <a:rPr lang="pt-BR" i="0">
                    <a:solidFill>
                      <a:srgbClr val="FF0000"/>
                    </a:solidFill>
                    <a:latin typeface="Cambria Math"/>
                  </a:rPr>
                  <a:t>0</a:t>
                </a:r>
                <a:r>
                  <a:rPr lang="pt-BR" dirty="0" smtClean="0"/>
                  <a:t> é verdadeira até que alguma evidência nos permita</a:t>
                </a:r>
                <a:r>
                  <a:rPr lang="pt-BR" baseline="0" dirty="0" smtClean="0"/>
                  <a:t> concluir o contrário.</a:t>
                </a:r>
              </a:p>
              <a:p>
                <a:r>
                  <a:rPr lang="pt-BR" dirty="0" smtClean="0"/>
                  <a:t>Inicialmente, assumir </a:t>
                </a:r>
                <a:r>
                  <a:rPr lang="pt-BR" dirty="0"/>
                  <a:t>a condição de igualdade em </a:t>
                </a:r>
                <a:r>
                  <a:rPr lang="pt-BR" i="0">
                    <a:latin typeface="Cambria Math"/>
                  </a:rPr>
                  <a:t>𝐻_0</a:t>
                </a:r>
                <a:r>
                  <a:rPr lang="pt-BR" dirty="0"/>
                  <a:t> </a:t>
                </a:r>
                <a:r>
                  <a:rPr lang="pt-BR" dirty="0" smtClean="0"/>
                  <a:t>verdadeira.</a:t>
                </a:r>
                <a:endParaRPr lang="pt-BR" dirty="0"/>
              </a:p>
            </p:txBody>
          </p:sp>
        </mc:Fallback>
      </mc:AlternateContent>
      <p:sp>
        <p:nvSpPr>
          <p:cNvPr id="4" name="Espaço Reservado para Número de Slide 3"/>
          <p:cNvSpPr>
            <a:spLocks noGrp="1"/>
          </p:cNvSpPr>
          <p:nvPr>
            <p:ph type="sldNum" sz="quarter" idx="10"/>
          </p:nvPr>
        </p:nvSpPr>
        <p:spPr>
          <a:xfrm>
            <a:off x="3883852" y="8684826"/>
            <a:ext cx="2972547" cy="457711"/>
          </a:xfrm>
          <a:prstGeom prst="rect">
            <a:avLst/>
          </a:prstGeom>
        </p:spPr>
        <p:txBody>
          <a:bodyPr/>
          <a:lstStyle/>
          <a:p>
            <a:pPr>
              <a:defRPr/>
            </a:pPr>
            <a:fld id="{951F94F5-58D1-42ED-AB38-DD97D2E49478}" type="slidenum">
              <a:rPr lang="en-US" smtClean="0"/>
              <a:pPr>
                <a:defRPr/>
              </a:pPr>
              <a:t>22</a:t>
            </a:fld>
            <a:endParaRPr lang="en-US"/>
          </a:p>
        </p:txBody>
      </p:sp>
    </p:spTree>
    <p:extLst>
      <p:ext uri="{BB962C8B-B14F-4D97-AF65-F5344CB8AC3E}">
        <p14:creationId xmlns:p14="http://schemas.microsoft.com/office/powerpoint/2010/main" val="875178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dirty="0" smtClean="0"/>
              <a:t>No problema</a:t>
            </a:r>
            <a:r>
              <a:rPr lang="pt-BR" baseline="0" dirty="0" smtClean="0"/>
              <a:t> </a:t>
            </a:r>
            <a:r>
              <a:rPr lang="pt-BR" dirty="0" smtClean="0"/>
              <a:t>da máquina que produz barras de chocolate, lembre-se que que desejamos testar se a máquina usada na fabricação está desregulada.</a:t>
            </a:r>
            <a:endParaRPr lang="pt-BR" dirty="0"/>
          </a:p>
        </p:txBody>
      </p:sp>
    </p:spTree>
    <p:extLst>
      <p:ext uri="{BB962C8B-B14F-4D97-AF65-F5344CB8AC3E}">
        <p14:creationId xmlns:p14="http://schemas.microsoft.com/office/powerpoint/2010/main" val="4294125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2863211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3916711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0"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pt-BR" smtClean="0"/>
              <a:t>Chapter 9</a:t>
            </a:r>
          </a:p>
        </p:txBody>
      </p:sp>
      <p:sp>
        <p:nvSpPr>
          <p:cNvPr id="28675" name="Rectangle 3"/>
          <p:cNvSpPr>
            <a:spLocks noGrp="1" noChangeArrowheads="1"/>
          </p:cNvSpPr>
          <p:nvPr>
            <p:ph type="dt" sz="quarter" idx="1"/>
          </p:nvPr>
        </p:nvSpPr>
        <p:spPr>
          <a:xfrm>
            <a:off x="3883852"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B787CA52-3513-49AB-BBE7-B402EBF30ACA}" type="datetime1">
              <a:rPr lang="en-US" altLang="pt-BR" smtClean="0"/>
              <a:pPr eaLnBrk="1" hangingPunct="1"/>
              <a:t>10/20/2017</a:t>
            </a:fld>
            <a:endParaRPr lang="en-US" altLang="pt-BR" smtClean="0"/>
          </a:p>
        </p:txBody>
      </p:sp>
      <p:sp>
        <p:nvSpPr>
          <p:cNvPr id="28676" name="Rectangle 6"/>
          <p:cNvSpPr>
            <a:spLocks noGrp="1" noChangeArrowheads="1"/>
          </p:cNvSpPr>
          <p:nvPr>
            <p:ph type="ftr" sz="quarter" idx="4"/>
          </p:nvPr>
        </p:nvSpPr>
        <p:spPr>
          <a:xfrm>
            <a:off x="0"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pt-BR" smtClean="0"/>
              <a:t>Basic Biostat</a:t>
            </a:r>
          </a:p>
        </p:txBody>
      </p:sp>
      <p:sp>
        <p:nvSpPr>
          <p:cNvPr id="28677" name="Rectangle 7"/>
          <p:cNvSpPr>
            <a:spLocks noGrp="1" noChangeArrowheads="1"/>
          </p:cNvSpPr>
          <p:nvPr>
            <p:ph type="sldNum" sz="quarter" idx="5"/>
          </p:nvPr>
        </p:nvSpPr>
        <p:spPr>
          <a:xfrm>
            <a:off x="3883852"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AD1265A8-B9A9-46B4-A8D3-7E7560D1AAC9}" type="slidenum">
              <a:rPr lang="en-US" altLang="pt-BR" smtClean="0"/>
              <a:pPr eaLnBrk="1" hangingPunct="1"/>
              <a:t>7</a:t>
            </a:fld>
            <a:endParaRPr lang="en-US" altLang="pt-BR" smtClean="0"/>
          </a:p>
        </p:txBody>
      </p:sp>
      <p:sp>
        <p:nvSpPr>
          <p:cNvPr id="28678" name="Rectangle 2"/>
          <p:cNvSpPr>
            <a:spLocks noGrp="1" noRot="1" noChangeAspect="1" noChangeArrowheads="1" noTextEdit="1"/>
          </p:cNvSpPr>
          <p:nvPr>
            <p:ph type="sldImg"/>
          </p:nvPr>
        </p:nvSpPr>
        <p:spPr>
          <a:xfrm>
            <a:off x="381000" y="685800"/>
            <a:ext cx="6097588" cy="3429000"/>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pt-BR" altLang="pt-BR" dirty="0" smtClean="0"/>
              <a:t>Parâmetros e estatísticas estão relacionados, mas não são o mesmo conceito.</a:t>
            </a:r>
          </a:p>
          <a:p>
            <a:pPr eaLnBrk="1" hangingPunct="1"/>
            <a:endParaRPr lang="pt-BR" altLang="pt-BR" dirty="0" smtClean="0"/>
          </a:p>
          <a:p>
            <a:pPr eaLnBrk="1" hangingPunct="1"/>
            <a:r>
              <a:rPr lang="pt-BR" altLang="pt-BR" dirty="0" smtClean="0"/>
              <a:t>É importante distinguir os conceitos de estatística e de parâmetro. É </a:t>
            </a:r>
            <a:r>
              <a:rPr lang="pt-BR" altLang="pt-BR" baseline="0" dirty="0" smtClean="0"/>
              <a:t>adequado </a:t>
            </a:r>
            <a:r>
              <a:rPr lang="pt-BR" altLang="pt-BR" dirty="0" smtClean="0"/>
              <a:t>reconhecermos que o  valor obtido para uma estatística é apenas um exemplo do que poderia ter sido se o estudo fosse feito em um momento diferente.</a:t>
            </a:r>
            <a:endParaRPr lang="en-US" altLang="pt-B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endParaRPr lang="pt-BR" b="0" dirty="0"/>
          </a:p>
        </p:txBody>
      </p:sp>
    </p:spTree>
    <p:extLst>
      <p:ext uri="{BB962C8B-B14F-4D97-AF65-F5344CB8AC3E}">
        <p14:creationId xmlns:p14="http://schemas.microsoft.com/office/powerpoint/2010/main" val="158404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hdr" sz="quarter"/>
          </p:nvPr>
        </p:nvSpPr>
        <p:spPr>
          <a:xfrm>
            <a:off x="0"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pt-BR" sz="1300" smtClean="0"/>
              <a:t>Chapter 9</a:t>
            </a:r>
          </a:p>
        </p:txBody>
      </p:sp>
      <p:sp>
        <p:nvSpPr>
          <p:cNvPr id="27650" name="Rectangle 3"/>
          <p:cNvSpPr>
            <a:spLocks noGrp="1" noChangeArrowheads="1"/>
          </p:cNvSpPr>
          <p:nvPr>
            <p:ph type="dt" sz="quarter" idx="1"/>
          </p:nvPr>
        </p:nvSpPr>
        <p:spPr>
          <a:xfrm>
            <a:off x="3883852"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D2250F75-9C9A-47AA-8041-EB00DDAF2877}" type="datetime1">
              <a:rPr lang="en-US" altLang="pt-BR" sz="1300"/>
              <a:pPr eaLnBrk="1" hangingPunct="1"/>
              <a:t>10/20/2017</a:t>
            </a:fld>
            <a:endParaRPr lang="en-US" altLang="pt-BR" sz="1300"/>
          </a:p>
        </p:txBody>
      </p:sp>
      <p:sp>
        <p:nvSpPr>
          <p:cNvPr id="27651" name="Rectangle 6"/>
          <p:cNvSpPr>
            <a:spLocks noGrp="1" noChangeArrowheads="1"/>
          </p:cNvSpPr>
          <p:nvPr>
            <p:ph type="ftr" sz="quarter" idx="4"/>
          </p:nvPr>
        </p:nvSpPr>
        <p:spPr>
          <a:xfrm>
            <a:off x="0"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pt-BR" sz="1300" smtClean="0"/>
              <a:t>Basic Biostat</a:t>
            </a:r>
          </a:p>
        </p:txBody>
      </p:sp>
      <p:sp>
        <p:nvSpPr>
          <p:cNvPr id="27652" name="Rectangle 7"/>
          <p:cNvSpPr>
            <a:spLocks noGrp="1" noChangeArrowheads="1"/>
          </p:cNvSpPr>
          <p:nvPr>
            <p:ph type="sldNum" sz="quarter" idx="5"/>
          </p:nvPr>
        </p:nvSpPr>
        <p:spPr>
          <a:xfrm>
            <a:off x="3883852"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58B1520F-2112-4310-87B5-FD0113977A79}" type="slidenum">
              <a:rPr lang="en-US" altLang="pt-BR" sz="1300"/>
              <a:pPr eaLnBrk="1" hangingPunct="1"/>
              <a:t>9</a:t>
            </a:fld>
            <a:endParaRPr lang="en-US" altLang="pt-BR" sz="1300"/>
          </a:p>
        </p:txBody>
      </p:sp>
      <p:sp>
        <p:nvSpPr>
          <p:cNvPr id="27653" name="Rectangle 2"/>
          <p:cNvSpPr>
            <a:spLocks noGrp="1" noRot="1" noChangeAspect="1" noChangeArrowheads="1" noTextEdit="1"/>
          </p:cNvSpPr>
          <p:nvPr>
            <p:ph type="sldImg"/>
          </p:nvPr>
        </p:nvSpPr>
        <p:spPr>
          <a:xfrm>
            <a:off x="381000" y="685800"/>
            <a:ext cx="6097588" cy="3429000"/>
          </a:xfrm>
          <a:ln/>
        </p:spPr>
      </p:sp>
      <p:sp>
        <p:nvSpPr>
          <p:cNvPr id="276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pt-BR" dirty="0" smtClean="0">
                <a:latin typeface="Arial" pitchFamily="34" charset="0"/>
                <a:ea typeface="ＭＳ Ｐゴシック" pitchFamily="34" charset="-128"/>
              </a:rPr>
              <a:t>This slide summarize what we</a:t>
            </a:r>
            <a:r>
              <a:rPr lang="ja-JP" altLang="en-US" dirty="0" smtClean="0">
                <a:latin typeface="Arial" pitchFamily="34" charset="0"/>
                <a:ea typeface="ＭＳ Ｐゴシック" pitchFamily="34" charset="-128"/>
              </a:rPr>
              <a:t>’</a:t>
            </a:r>
            <a:r>
              <a:rPr lang="en-US" altLang="ja-JP" dirty="0" err="1" smtClean="0">
                <a:latin typeface="Arial" pitchFamily="34" charset="0"/>
                <a:ea typeface="ＭＳ Ｐゴシック" pitchFamily="34" charset="-128"/>
              </a:rPr>
              <a:t>ve</a:t>
            </a:r>
            <a:r>
              <a:rPr lang="en-US" altLang="ja-JP" dirty="0" smtClean="0">
                <a:latin typeface="Arial" pitchFamily="34" charset="0"/>
                <a:ea typeface="ＭＳ Ｐゴシック" pitchFamily="34" charset="-128"/>
              </a:rPr>
              <a:t> learned about the sampling distribution of a mean from a large sample. It is based on three important sampling postulates: the central limit theorem, the law of large numbers (unbiased nature of the sample mean), and square root law. Based on these well established statistical theorems we can say that means based on large samples (and means based in Normal populations) will have a Normal sampling distribution with an expectation equal to the population mean with a standard deviation equal to the standard deviation of the population divided by the square root of the sample size </a:t>
            </a:r>
            <a:r>
              <a:rPr lang="en-US" altLang="ja-JP" i="1" dirty="0" smtClean="0">
                <a:latin typeface="Arial" pitchFamily="34" charset="0"/>
                <a:ea typeface="ＭＳ Ｐゴシック" pitchFamily="34" charset="-128"/>
              </a:rPr>
              <a:t>n</a:t>
            </a:r>
            <a:r>
              <a:rPr lang="en-US" altLang="ja-JP" dirty="0" smtClean="0">
                <a:latin typeface="Arial" pitchFamily="34" charset="0"/>
                <a:ea typeface="ＭＳ Ｐゴシック" pitchFamily="34" charset="-128"/>
              </a:rPr>
              <a:t>. </a:t>
            </a:r>
            <a:endParaRPr lang="en-US" altLang="pt-BR" dirty="0" smtClean="0">
              <a:latin typeface="Arial"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pt-BR" dirty="0" smtClean="0">
                <a:latin typeface="Arial" pitchFamily="34" charset="0"/>
                <a:ea typeface="ＭＳ Ｐゴシック" pitchFamily="34" charset="-128"/>
              </a:rPr>
              <a:t>Hypothesis testing (also called significance testing) uses a quasi-deductive procedure to judge claims about parameters. Before testing a statistical hypothesis it is important to clearly state the nature of the claim to be tested. We are then going to use a four step procedure (as outlined in the last bullet) to test the claim. </a:t>
            </a:r>
          </a:p>
          <a:p>
            <a:endParaRPr lang="pt-BR" dirty="0"/>
          </a:p>
        </p:txBody>
      </p:sp>
      <p:sp>
        <p:nvSpPr>
          <p:cNvPr id="4" name="Espaço Reservado para Número de Slide 3"/>
          <p:cNvSpPr>
            <a:spLocks noGrp="1"/>
          </p:cNvSpPr>
          <p:nvPr>
            <p:ph type="sldNum" sz="quarter" idx="10"/>
          </p:nvPr>
        </p:nvSpPr>
        <p:spPr>
          <a:xfrm>
            <a:off x="3883852" y="8684826"/>
            <a:ext cx="2972547" cy="457711"/>
          </a:xfrm>
          <a:prstGeom prst="rect">
            <a:avLst/>
          </a:prstGeom>
        </p:spPr>
        <p:txBody>
          <a:bodyPr/>
          <a:lstStyle/>
          <a:p>
            <a:pPr>
              <a:defRPr/>
            </a:pPr>
            <a:fld id="{951F94F5-58D1-42ED-AB38-DD97D2E49478}" type="slidenum">
              <a:rPr lang="en-US" smtClean="0"/>
              <a:pPr>
                <a:defRPr/>
              </a:pPr>
              <a:t>12</a:t>
            </a:fld>
            <a:endParaRPr lang="en-US"/>
          </a:p>
        </p:txBody>
      </p:sp>
    </p:spTree>
    <p:extLst>
      <p:ext uri="{BB962C8B-B14F-4D97-AF65-F5344CB8AC3E}">
        <p14:creationId xmlns:p14="http://schemas.microsoft.com/office/powerpoint/2010/main" val="2058806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xfrm>
            <a:off x="0"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pt-BR" sz="1300" smtClean="0"/>
              <a:t>Chapter 9</a:t>
            </a:r>
          </a:p>
        </p:txBody>
      </p:sp>
      <p:sp>
        <p:nvSpPr>
          <p:cNvPr id="32770" name="Rectangle 3"/>
          <p:cNvSpPr>
            <a:spLocks noGrp="1" noChangeArrowheads="1"/>
          </p:cNvSpPr>
          <p:nvPr>
            <p:ph type="dt" sz="quarter" idx="1"/>
          </p:nvPr>
        </p:nvSpPr>
        <p:spPr>
          <a:xfrm>
            <a:off x="3883852"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06C4CC75-E579-4C51-9A34-85A4CCA3138F}" type="datetime1">
              <a:rPr lang="en-US" altLang="pt-BR" sz="1300"/>
              <a:pPr eaLnBrk="1" hangingPunct="1"/>
              <a:t>10/20/2017</a:t>
            </a:fld>
            <a:endParaRPr lang="en-US" altLang="pt-BR" sz="1300"/>
          </a:p>
        </p:txBody>
      </p:sp>
      <p:sp>
        <p:nvSpPr>
          <p:cNvPr id="32771" name="Rectangle 6"/>
          <p:cNvSpPr>
            <a:spLocks noGrp="1" noChangeArrowheads="1"/>
          </p:cNvSpPr>
          <p:nvPr>
            <p:ph type="ftr" sz="quarter" idx="4"/>
          </p:nvPr>
        </p:nvSpPr>
        <p:spPr>
          <a:xfrm>
            <a:off x="0"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US" altLang="pt-BR" sz="1300" smtClean="0"/>
              <a:t>Basic Biostat</a:t>
            </a:r>
          </a:p>
        </p:txBody>
      </p:sp>
      <p:sp>
        <p:nvSpPr>
          <p:cNvPr id="32772" name="Rectangle 7"/>
          <p:cNvSpPr>
            <a:spLocks noGrp="1" noChangeArrowheads="1"/>
          </p:cNvSpPr>
          <p:nvPr>
            <p:ph type="sldNum" sz="quarter" idx="5"/>
          </p:nvPr>
        </p:nvSpPr>
        <p:spPr>
          <a:xfrm>
            <a:off x="3883852"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itchFamily="34" charset="0"/>
                <a:ea typeface="ＭＳ Ｐゴシック" pitchFamily="34" charset="-128"/>
              </a:defRPr>
            </a:lvl1pPr>
            <a:lvl2pPr marL="742950" indent="-285750" defTabSz="966788" eaLnBrk="0" hangingPunct="0">
              <a:defRPr sz="2400">
                <a:solidFill>
                  <a:schemeClr val="tx1"/>
                </a:solidFill>
                <a:latin typeface="Arial" pitchFamily="34" charset="0"/>
                <a:ea typeface="ＭＳ Ｐゴシック" pitchFamily="34" charset="-128"/>
              </a:defRPr>
            </a:lvl2pPr>
            <a:lvl3pPr marL="1143000" indent="-228600" defTabSz="966788" eaLnBrk="0" hangingPunct="0">
              <a:defRPr sz="2400">
                <a:solidFill>
                  <a:schemeClr val="tx1"/>
                </a:solidFill>
                <a:latin typeface="Arial" pitchFamily="34" charset="0"/>
                <a:ea typeface="ＭＳ Ｐゴシック" pitchFamily="34" charset="-128"/>
              </a:defRPr>
            </a:lvl3pPr>
            <a:lvl4pPr marL="1600200" indent="-228600" defTabSz="966788" eaLnBrk="0" hangingPunct="0">
              <a:defRPr sz="2400">
                <a:solidFill>
                  <a:schemeClr val="tx1"/>
                </a:solidFill>
                <a:latin typeface="Arial" pitchFamily="34" charset="0"/>
                <a:ea typeface="ＭＳ Ｐゴシック" pitchFamily="34" charset="-128"/>
              </a:defRPr>
            </a:lvl4pPr>
            <a:lvl5pPr marL="2057400" indent="-228600" defTabSz="966788" eaLnBrk="0" hangingPunct="0">
              <a:defRPr sz="2400">
                <a:solidFill>
                  <a:schemeClr val="tx1"/>
                </a:solidFill>
                <a:latin typeface="Arial" pitchFamily="34" charset="0"/>
                <a:ea typeface="ＭＳ Ｐゴシック" pitchFamily="34" charset="-128"/>
              </a:defRPr>
            </a:lvl5pPr>
            <a:lvl6pPr marL="25146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66788"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fld id="{A77BFD23-AA42-493B-93F0-E048403BB660}" type="slidenum">
              <a:rPr lang="en-US" altLang="pt-BR" sz="1300"/>
              <a:pPr eaLnBrk="1" hangingPunct="1"/>
              <a:t>14</a:t>
            </a:fld>
            <a:endParaRPr lang="en-US" altLang="pt-BR" sz="1300"/>
          </a:p>
        </p:txBody>
      </p:sp>
      <p:sp>
        <p:nvSpPr>
          <p:cNvPr id="32773" name="Rectangle 2"/>
          <p:cNvSpPr>
            <a:spLocks noGrp="1" noRot="1" noChangeAspect="1" noChangeArrowheads="1" noTextEdit="1"/>
          </p:cNvSpPr>
          <p:nvPr>
            <p:ph type="sldImg"/>
          </p:nvPr>
        </p:nvSpPr>
        <p:spPr>
          <a:xfrm>
            <a:off x="381000" y="685800"/>
            <a:ext cx="6097588" cy="3429000"/>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t-BR" dirty="0" smtClean="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xfrm>
            <a:off x="0"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pt-BR" smtClean="0"/>
              <a:t>Chapter 9</a:t>
            </a:r>
          </a:p>
        </p:txBody>
      </p:sp>
      <p:sp>
        <p:nvSpPr>
          <p:cNvPr id="32771" name="Rectangle 3"/>
          <p:cNvSpPr>
            <a:spLocks noGrp="1" noChangeArrowheads="1"/>
          </p:cNvSpPr>
          <p:nvPr>
            <p:ph type="dt" sz="quarter" idx="1"/>
          </p:nvPr>
        </p:nvSpPr>
        <p:spPr>
          <a:xfrm>
            <a:off x="3883852" y="0"/>
            <a:ext cx="2972547" cy="457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AE081503-BA7D-4D74-B844-1D355AE4AC88}" type="datetime1">
              <a:rPr lang="en-US" altLang="pt-BR" smtClean="0"/>
              <a:pPr eaLnBrk="1" hangingPunct="1"/>
              <a:t>10/20/2017</a:t>
            </a:fld>
            <a:endParaRPr lang="en-US" altLang="pt-BR" smtClean="0"/>
          </a:p>
        </p:txBody>
      </p:sp>
      <p:sp>
        <p:nvSpPr>
          <p:cNvPr id="32772" name="Rectangle 6"/>
          <p:cNvSpPr>
            <a:spLocks noGrp="1" noChangeArrowheads="1"/>
          </p:cNvSpPr>
          <p:nvPr>
            <p:ph type="ftr" sz="quarter" idx="4"/>
          </p:nvPr>
        </p:nvSpPr>
        <p:spPr>
          <a:xfrm>
            <a:off x="0"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r>
              <a:rPr lang="en-US" altLang="pt-BR" smtClean="0"/>
              <a:t>Basic Biostat</a:t>
            </a:r>
          </a:p>
        </p:txBody>
      </p:sp>
      <p:sp>
        <p:nvSpPr>
          <p:cNvPr id="32773" name="Rectangle 7"/>
          <p:cNvSpPr>
            <a:spLocks noGrp="1" noChangeArrowheads="1"/>
          </p:cNvSpPr>
          <p:nvPr>
            <p:ph type="sldNum" sz="quarter" idx="5"/>
          </p:nvPr>
        </p:nvSpPr>
        <p:spPr>
          <a:xfrm>
            <a:off x="3883852" y="8684826"/>
            <a:ext cx="2972547" cy="4577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a:solidFill>
                  <a:schemeClr val="tx1"/>
                </a:solidFill>
                <a:latin typeface="Arial" charset="0"/>
              </a:defRPr>
            </a:lvl1pPr>
            <a:lvl2pPr marL="742950" indent="-285750" defTabSz="966788" eaLnBrk="0" hangingPunct="0">
              <a:defRPr>
                <a:solidFill>
                  <a:schemeClr val="tx1"/>
                </a:solidFill>
                <a:latin typeface="Arial" charset="0"/>
              </a:defRPr>
            </a:lvl2pPr>
            <a:lvl3pPr marL="1143000" indent="-228600" defTabSz="966788" eaLnBrk="0" hangingPunct="0">
              <a:defRPr>
                <a:solidFill>
                  <a:schemeClr val="tx1"/>
                </a:solidFill>
                <a:latin typeface="Arial" charset="0"/>
              </a:defRPr>
            </a:lvl3pPr>
            <a:lvl4pPr marL="1600200" indent="-228600" defTabSz="966788" eaLnBrk="0" hangingPunct="0">
              <a:defRPr>
                <a:solidFill>
                  <a:schemeClr val="tx1"/>
                </a:solidFill>
                <a:latin typeface="Arial" charset="0"/>
              </a:defRPr>
            </a:lvl4pPr>
            <a:lvl5pPr marL="2057400" indent="-228600" defTabSz="966788" eaLnBrk="0" hangingPunct="0">
              <a:defRPr>
                <a:solidFill>
                  <a:schemeClr val="tx1"/>
                </a:solidFill>
                <a:latin typeface="Arial" charset="0"/>
              </a:defRPr>
            </a:lvl5pPr>
            <a:lvl6pPr marL="2514600" indent="-228600" defTabSz="966788" eaLnBrk="0" fontAlgn="base" hangingPunct="0">
              <a:spcBef>
                <a:spcPct val="0"/>
              </a:spcBef>
              <a:spcAft>
                <a:spcPct val="0"/>
              </a:spcAft>
              <a:defRPr>
                <a:solidFill>
                  <a:schemeClr val="tx1"/>
                </a:solidFill>
                <a:latin typeface="Arial" charset="0"/>
              </a:defRPr>
            </a:lvl6pPr>
            <a:lvl7pPr marL="2971800" indent="-228600" defTabSz="966788" eaLnBrk="0" fontAlgn="base" hangingPunct="0">
              <a:spcBef>
                <a:spcPct val="0"/>
              </a:spcBef>
              <a:spcAft>
                <a:spcPct val="0"/>
              </a:spcAft>
              <a:defRPr>
                <a:solidFill>
                  <a:schemeClr val="tx1"/>
                </a:solidFill>
                <a:latin typeface="Arial" charset="0"/>
              </a:defRPr>
            </a:lvl7pPr>
            <a:lvl8pPr marL="3429000" indent="-228600" defTabSz="966788" eaLnBrk="0" fontAlgn="base" hangingPunct="0">
              <a:spcBef>
                <a:spcPct val="0"/>
              </a:spcBef>
              <a:spcAft>
                <a:spcPct val="0"/>
              </a:spcAft>
              <a:defRPr>
                <a:solidFill>
                  <a:schemeClr val="tx1"/>
                </a:solidFill>
                <a:latin typeface="Arial" charset="0"/>
              </a:defRPr>
            </a:lvl8pPr>
            <a:lvl9pPr marL="3886200" indent="-228600" defTabSz="966788" eaLnBrk="0" fontAlgn="base" hangingPunct="0">
              <a:spcBef>
                <a:spcPct val="0"/>
              </a:spcBef>
              <a:spcAft>
                <a:spcPct val="0"/>
              </a:spcAft>
              <a:defRPr>
                <a:solidFill>
                  <a:schemeClr val="tx1"/>
                </a:solidFill>
                <a:latin typeface="Arial" charset="0"/>
              </a:defRPr>
            </a:lvl9pPr>
          </a:lstStyle>
          <a:p>
            <a:pPr eaLnBrk="1" hangingPunct="1"/>
            <a:fld id="{3268B3A2-25ED-4AB7-8E8B-6734615DD3A6}" type="slidenum">
              <a:rPr lang="en-US" altLang="pt-BR" smtClean="0"/>
              <a:pPr eaLnBrk="1" hangingPunct="1"/>
              <a:t>18</a:t>
            </a:fld>
            <a:endParaRPr lang="en-US" altLang="pt-BR" smtClean="0"/>
          </a:p>
        </p:txBody>
      </p:sp>
      <p:sp>
        <p:nvSpPr>
          <p:cNvPr id="32774" name="Rectangle 2"/>
          <p:cNvSpPr>
            <a:spLocks noGrp="1" noRot="1" noChangeAspect="1" noChangeArrowheads="1" noTextEdit="1"/>
          </p:cNvSpPr>
          <p:nvPr>
            <p:ph type="sldImg"/>
          </p:nvPr>
        </p:nvSpPr>
        <p:spPr>
          <a:xfrm>
            <a:off x="381000" y="685800"/>
            <a:ext cx="6097588" cy="3429000"/>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pt-BR" smtClean="0"/>
              <a:t>In the late 1970s, the weight of U.S. men between 20- and 29-years of age had a log-normal distribution with a mean of 170 pounds and standard deviation of 40 pounds. As you know, the overweight and obese conditions seems to be more prevalent today, constituting a major public health problem. To illustrate the hypothesis testing procedure, we ask if body weight in this group has increased since 1970. Under the null hypothesis there is no difference in the mean body weight between then and now, in which case </a:t>
            </a:r>
            <a:r>
              <a:rPr lang="el-GR" altLang="pt-BR" smtClean="0">
                <a:cs typeface="Arial" charset="0"/>
              </a:rPr>
              <a:t>μ</a:t>
            </a:r>
            <a:r>
              <a:rPr lang="en-US" altLang="pt-BR" smtClean="0">
                <a:cs typeface="Arial" charset="0"/>
              </a:rPr>
              <a:t> would still equal 170 pounds. </a:t>
            </a:r>
          </a:p>
          <a:p>
            <a:pPr eaLnBrk="1" hangingPunct="1"/>
            <a:endParaRPr lang="en-US" altLang="pt-BR" smtClean="0">
              <a:cs typeface="Arial" charset="0"/>
            </a:endParaRPr>
          </a:p>
          <a:p>
            <a:pPr eaLnBrk="1" hangingPunct="1"/>
            <a:r>
              <a:rPr lang="en-US" altLang="pt-BR" smtClean="0">
                <a:cs typeface="Arial" charset="0"/>
              </a:rPr>
              <a:t>Under the alternative hypothesis, the mean weight has increased Therefore, </a:t>
            </a:r>
            <a:r>
              <a:rPr lang="en-US" altLang="pt-BR" i="1" smtClean="0"/>
              <a:t>H</a:t>
            </a:r>
            <a:r>
              <a:rPr lang="en-US" altLang="pt-BR" baseline="-25000" smtClean="0"/>
              <a:t>a: </a:t>
            </a:r>
            <a:r>
              <a:rPr lang="el-GR" altLang="pt-BR" smtClean="0">
                <a:cs typeface="Arial" charset="0"/>
              </a:rPr>
              <a:t>μ</a:t>
            </a:r>
            <a:r>
              <a:rPr lang="en-US" altLang="pt-BR" smtClean="0">
                <a:cs typeface="Arial" charset="0"/>
              </a:rPr>
              <a:t> &gt; 170. This statement of the alternative hypothesis is one-sided. That is, it looks only for values larger than stated under the null hypothesis. </a:t>
            </a:r>
          </a:p>
          <a:p>
            <a:pPr eaLnBrk="1" hangingPunct="1"/>
            <a:endParaRPr lang="en-US" altLang="pt-BR" smtClean="0">
              <a:cs typeface="Arial" charset="0"/>
            </a:endParaRPr>
          </a:p>
          <a:p>
            <a:pPr eaLnBrk="1" hangingPunct="1"/>
            <a:r>
              <a:rPr lang="en-US" altLang="pt-BR" smtClean="0">
                <a:cs typeface="Arial" charset="0"/>
              </a:rPr>
              <a:t>There is another way to state the alternative hypothesis. We could state it in a “two-sided” manner, looking for values that are either higher- or lower-than expected. For the current illustrative example, the two-sided alternative is </a:t>
            </a:r>
            <a:r>
              <a:rPr lang="en-US" altLang="pt-BR" i="1" smtClean="0"/>
              <a:t>H</a:t>
            </a:r>
            <a:r>
              <a:rPr lang="en-US" altLang="pt-BR" baseline="-25000" smtClean="0"/>
              <a:t>a: </a:t>
            </a:r>
            <a:r>
              <a:rPr lang="el-GR" altLang="pt-BR" smtClean="0">
                <a:cs typeface="Arial" charset="0"/>
              </a:rPr>
              <a:t>μ</a:t>
            </a:r>
            <a:r>
              <a:rPr lang="en-US" altLang="pt-BR" smtClean="0">
                <a:cs typeface="Arial" charset="0"/>
              </a:rPr>
              <a:t> ≠ 170. Although for the current illustrative example, this seems unnecessary, two-sided alternative offers several advantages and are much more common in practice. </a:t>
            </a:r>
          </a:p>
          <a:p>
            <a:pPr eaLnBrk="1" hangingPunct="1"/>
            <a:endParaRPr lang="en-US" altLang="pt-BR" smtClean="0">
              <a:cs typeface="Arial" charset="0"/>
            </a:endParaRPr>
          </a:p>
          <a:p>
            <a:pPr eaLnBrk="1" hangingPunct="1"/>
            <a:r>
              <a:rPr lang="el-GR" altLang="pt-BR" smtClean="0">
                <a:cs typeface="Arial" charset="0"/>
              </a:rPr>
              <a:t>0.453592</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lstStyle/>
          <a:p>
            <a:r>
              <a:rPr lang="pt-BR" dirty="0" smtClean="0"/>
              <a:t>Repare que </a:t>
            </a:r>
            <a:r>
              <a:rPr lang="pt-BR" dirty="0" smtClean="0">
                <a:sym typeface="Wingdings" panose="05000000000000000000" pitchFamily="2" charset="2"/>
              </a:rPr>
              <a:t>ambas as hipóteses</a:t>
            </a:r>
            <a:r>
              <a:rPr lang="pt-BR" baseline="0" dirty="0" smtClean="0">
                <a:sym typeface="Wingdings" panose="05000000000000000000" pitchFamily="2" charset="2"/>
              </a:rPr>
              <a:t> (nula ou alternativa) </a:t>
            </a:r>
            <a:r>
              <a:rPr lang="pt-BR" dirty="0" smtClean="0">
                <a:sym typeface="Wingdings" panose="05000000000000000000" pitchFamily="2" charset="2"/>
              </a:rPr>
              <a:t>podem corresponder à alegação original.</a:t>
            </a:r>
            <a:endParaRPr lang="pt-BR" dirty="0"/>
          </a:p>
        </p:txBody>
      </p:sp>
      <p:sp>
        <p:nvSpPr>
          <p:cNvPr id="4" name="Espaço Reservado para Número de Slide 3"/>
          <p:cNvSpPr>
            <a:spLocks noGrp="1"/>
          </p:cNvSpPr>
          <p:nvPr>
            <p:ph type="sldNum" sz="quarter" idx="10"/>
          </p:nvPr>
        </p:nvSpPr>
        <p:spPr>
          <a:xfrm>
            <a:off x="3883852" y="8684826"/>
            <a:ext cx="2972547" cy="457711"/>
          </a:xfrm>
          <a:prstGeom prst="rect">
            <a:avLst/>
          </a:prstGeom>
        </p:spPr>
        <p:txBody>
          <a:bodyPr/>
          <a:lstStyle/>
          <a:p>
            <a:pPr>
              <a:defRPr/>
            </a:pPr>
            <a:fld id="{951F94F5-58D1-42ED-AB38-DD97D2E49478}" type="slidenum">
              <a:rPr lang="en-US" smtClean="0"/>
              <a:pPr>
                <a:defRPr/>
              </a:pPr>
              <a:t>21</a:t>
            </a:fld>
            <a:endParaRPr lang="en-US"/>
          </a:p>
        </p:txBody>
      </p:sp>
    </p:spTree>
    <p:extLst>
      <p:ext uri="{BB962C8B-B14F-4D97-AF65-F5344CB8AC3E}">
        <p14:creationId xmlns:p14="http://schemas.microsoft.com/office/powerpoint/2010/main" val="370117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7" name="Retângulo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3028950"/>
            <a:ext cx="6477000" cy="1371600"/>
          </a:xfrm>
        </p:spPr>
        <p:txBody>
          <a:bodyPr anchor="b"/>
          <a:lstStyle>
            <a:lvl1pPr>
              <a:defRPr cap="all" baseline="0"/>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362200" y="4537528"/>
            <a:ext cx="6705600" cy="514350"/>
          </a:xfrm>
          <a:noFill/>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dirty="0" smtClean="0"/>
              <a:t>Clique para editar o estilo do subtítulo mestre</a:t>
            </a:r>
            <a:endParaRPr kumimoji="0" lang="en-US" dirty="0"/>
          </a:p>
        </p:txBody>
      </p:sp>
      <p:sp>
        <p:nvSpPr>
          <p:cNvPr id="28" name="Espaço Reservado para Data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pPr algn="ctr" eaLnBrk="1" latinLnBrk="0" hangingPunct="1"/>
            <a:endParaRPr lang="en-US" sz="2000" dirty="0">
              <a:solidFill>
                <a:srgbClr val="FFFFFF"/>
              </a:solidFill>
            </a:endParaRPr>
          </a:p>
        </p:txBody>
      </p:sp>
      <p:sp>
        <p:nvSpPr>
          <p:cNvPr id="17" name="Espaço Reservado para Rodapé 16"/>
          <p:cNvSpPr>
            <a:spLocks noGrp="1"/>
          </p:cNvSpPr>
          <p:nvPr>
            <p:ph type="ftr" sz="quarter" idx="11"/>
          </p:nvPr>
        </p:nvSpPr>
        <p:spPr>
          <a:xfrm>
            <a:off x="2085393" y="177404"/>
            <a:ext cx="5867400" cy="273844"/>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Espaço Reservado para Número de Slide 28"/>
          <p:cNvSpPr>
            <a:spLocks noGrp="1"/>
          </p:cNvSpPr>
          <p:nvPr>
            <p:ph type="sldNum" sz="quarter" idx="12"/>
          </p:nvPr>
        </p:nvSpPr>
        <p:spPr>
          <a:xfrm>
            <a:off x="8001000" y="171450"/>
            <a:ext cx="8382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457201"/>
            <a:ext cx="2057400" cy="4137422"/>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457200"/>
            <a:ext cx="5562600" cy="4137423"/>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a:xfrm>
            <a:off x="6553200" y="4686302"/>
            <a:ext cx="2209800" cy="273844"/>
          </a:xfrm>
        </p:spPr>
        <p:txBody>
          <a:bodyPr/>
          <a:lstStyle/>
          <a:p>
            <a:pPr eaLnBrk="1" latinLnBrk="0" hangingPunct="1"/>
            <a:endParaRPr lang="en-US" dirty="0"/>
          </a:p>
        </p:txBody>
      </p:sp>
      <p:sp>
        <p:nvSpPr>
          <p:cNvPr id="5" name="Espaço Reservado para Rodapé 4"/>
          <p:cNvSpPr>
            <a:spLocks noGrp="1"/>
          </p:cNvSpPr>
          <p:nvPr>
            <p:ph type="ftr" sz="quarter" idx="11"/>
          </p:nvPr>
        </p:nvSpPr>
        <p:spPr>
          <a:xfrm>
            <a:off x="457202" y="4686156"/>
            <a:ext cx="5573483" cy="273844"/>
          </a:xfrm>
        </p:spPr>
        <p:txBody>
          <a:bodyPr/>
          <a:lstStyle/>
          <a:p>
            <a:endParaRPr kumimoji="0" lang="en-US" dirty="0"/>
          </a:p>
        </p:txBody>
      </p:sp>
      <p:sp>
        <p:nvSpPr>
          <p:cNvPr id="7" name="Retângulo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6056313" y="77787"/>
            <a:ext cx="400050" cy="244476"/>
          </a:xfrm>
        </p:spPr>
        <p:txBody>
          <a:body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FB1944-EA53-407D-BB70-4677808A5F1C}" type="slidenum">
              <a:rPr lang="en-US"/>
              <a:pPr>
                <a:defRPr/>
              </a:pPr>
              <a:t>‹nº›</a:t>
            </a:fld>
            <a:endParaRPr lang="en-US"/>
          </a:p>
        </p:txBody>
      </p:sp>
    </p:spTree>
    <p:extLst>
      <p:ext uri="{BB962C8B-B14F-4D97-AF65-F5344CB8AC3E}">
        <p14:creationId xmlns:p14="http://schemas.microsoft.com/office/powerpoint/2010/main" val="332437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171450"/>
            <a:ext cx="8153400" cy="742950"/>
          </a:xfrm>
        </p:spPr>
        <p:txBody>
          <a:bodyPr/>
          <a:lstStyle/>
          <a:p>
            <a:r>
              <a:rPr kumimoji="0" lang="pt-BR" smtClean="0"/>
              <a:t>Clique para editar o título mestre</a:t>
            </a:r>
            <a:endParaRPr kumimoji="0" lang="en-US"/>
          </a:p>
        </p:txBody>
      </p:sp>
      <p:sp>
        <p:nvSpPr>
          <p:cNvPr id="4" name="Espaço Reservado para Data 3"/>
          <p:cNvSpPr>
            <a:spLocks noGrp="1"/>
          </p:cNvSpPr>
          <p:nvPr>
            <p:ph type="dt" sz="half" idx="10"/>
          </p:nvPr>
        </p:nvSpPr>
        <p:spPr/>
        <p:txBody>
          <a:bodyPr/>
          <a:lstStyle/>
          <a:p>
            <a:pPr eaLnBrk="1" latinLnBrk="0" hangingPunct="1"/>
            <a:endParaRPr lang="en-US" dirty="0"/>
          </a:p>
        </p:txBody>
      </p:sp>
      <p:sp>
        <p:nvSpPr>
          <p:cNvPr id="5" name="Espaço Reservado para Rodapé 4"/>
          <p:cNvSpPr>
            <a:spLocks noGrp="1"/>
          </p:cNvSpPr>
          <p:nvPr>
            <p:ph type="ftr" sz="quarter" idx="11"/>
          </p:nvPr>
        </p:nvSpPr>
        <p:spPr/>
        <p:txBody>
          <a:bodyPr/>
          <a:lstStyle/>
          <a:p>
            <a:endParaRPr kumimoji="0" lang="en-US"/>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8" name="Espaço Reservado para Conteúdo 7"/>
          <p:cNvSpPr>
            <a:spLocks noGrp="1"/>
          </p:cNvSpPr>
          <p:nvPr>
            <p:ph sz="quarter" idx="1"/>
          </p:nvPr>
        </p:nvSpPr>
        <p:spPr>
          <a:xfrm>
            <a:off x="612648" y="1200150"/>
            <a:ext cx="8153400" cy="337185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7" name="Retângulo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pt-BR" smtClean="0"/>
              <a:t>Clique para editar o título mestre</a:t>
            </a:r>
            <a:endParaRPr kumimoji="0" lang="en-US"/>
          </a:p>
        </p:txBody>
      </p:sp>
      <p:sp>
        <p:nvSpPr>
          <p:cNvPr id="12" name="Espaço Reservado para Data 11"/>
          <p:cNvSpPr>
            <a:spLocks noGrp="1"/>
          </p:cNvSpPr>
          <p:nvPr>
            <p:ph type="dt" sz="half" idx="10"/>
          </p:nvPr>
        </p:nvSpPr>
        <p:spPr/>
        <p:txBody>
          <a:bodyPr/>
          <a:lstStyle/>
          <a:p>
            <a:pPr eaLnBrk="1" latinLnBrk="0" hangingPunct="1"/>
            <a:endParaRPr lang="en-US"/>
          </a:p>
        </p:txBody>
      </p:sp>
      <p:sp>
        <p:nvSpPr>
          <p:cNvPr id="13" name="Espaço Reservado para Número de Slide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9" name="Espaço Reservado para Conteúdo 8"/>
          <p:cNvSpPr>
            <a:spLocks noGrp="1"/>
          </p:cNvSpPr>
          <p:nvPr>
            <p:ph sz="quarter" idx="1"/>
          </p:nvPr>
        </p:nvSpPr>
        <p:spPr>
          <a:xfrm>
            <a:off x="609600" y="1192175"/>
            <a:ext cx="3886200" cy="3429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844901" y="1192175"/>
            <a:ext cx="3886200" cy="3429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8" name="Espaço Reservado para Data 7"/>
          <p:cNvSpPr>
            <a:spLocks noGrp="1"/>
          </p:cNvSpPr>
          <p:nvPr>
            <p:ph type="dt" sz="half" idx="15"/>
          </p:nvPr>
        </p:nvSpPr>
        <p:spPr/>
        <p:txBody>
          <a:bodyPr rtlCol="0"/>
          <a:lstStyle/>
          <a:p>
            <a:pPr eaLnBrk="1" latinLnBrk="0" hangingPunct="1"/>
            <a:endParaRPr lang="en-US"/>
          </a:p>
        </p:txBody>
      </p:sp>
      <p:sp>
        <p:nvSpPr>
          <p:cNvPr id="10" name="Espaço Reservado para Número de Slide 9"/>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2" name="Espaço Reservado para Rodapé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04787"/>
            <a:ext cx="8153400" cy="652463"/>
          </a:xfrm>
        </p:spPr>
        <p:txBody>
          <a:bodyPr anchor="ctr"/>
          <a:lstStyle>
            <a:lvl1pPr>
              <a:defRPr/>
            </a:lvl1pPr>
          </a:lstStyle>
          <a:p>
            <a:r>
              <a:rPr kumimoji="0" lang="pt-BR" smtClean="0"/>
              <a:t>Clique para editar o título mestre</a:t>
            </a:r>
            <a:endParaRPr kumimoji="0" lang="en-US"/>
          </a:p>
        </p:txBody>
      </p:sp>
      <p:sp>
        <p:nvSpPr>
          <p:cNvPr id="11" name="Espaço Reservado para Conteúdo 10"/>
          <p:cNvSpPr>
            <a:spLocks noGrp="1"/>
          </p:cNvSpPr>
          <p:nvPr>
            <p:ph sz="quarter" idx="2"/>
          </p:nvPr>
        </p:nvSpPr>
        <p:spPr>
          <a:xfrm>
            <a:off x="609600" y="1828800"/>
            <a:ext cx="3886200" cy="268605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800600" y="1828800"/>
            <a:ext cx="3886200" cy="268605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0" name="Espaço Reservado para Data 9"/>
          <p:cNvSpPr>
            <a:spLocks noGrp="1"/>
          </p:cNvSpPr>
          <p:nvPr>
            <p:ph type="dt" sz="half" idx="15"/>
          </p:nvPr>
        </p:nvSpPr>
        <p:spPr/>
        <p:txBody>
          <a:bodyPr rtlCol="0"/>
          <a:lstStyle/>
          <a:p>
            <a:pPr eaLnBrk="1" latinLnBrk="0" hangingPunct="1"/>
            <a:endParaRPr lang="en-US"/>
          </a:p>
        </p:txBody>
      </p:sp>
      <p:sp>
        <p:nvSpPr>
          <p:cNvPr id="12" name="Espaço Reservado para Número de Slide 11"/>
          <p:cNvSpPr>
            <a:spLocks noGrp="1"/>
          </p:cNvSpPr>
          <p:nvPr>
            <p:ph type="sldNum" sz="quarter" idx="16"/>
          </p:nvPr>
        </p:nvSpPr>
        <p:spPr/>
        <p:txBody>
          <a:bodyPr rtlCol="0"/>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7"/>
          </p:nvPr>
        </p:nvSpPr>
        <p:spPr/>
        <p:txBody>
          <a:bodyPr rtlCol="0"/>
          <a:lstStyle/>
          <a:p>
            <a:endParaRPr kumimoji="0" lang="en-US"/>
          </a:p>
        </p:txBody>
      </p:sp>
      <p:sp>
        <p:nvSpPr>
          <p:cNvPr id="16" name="Espaço Reservado para Texto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5" name="Espaço Reservado para Texto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pPr eaLnBrk="1" latinLnBrk="0" hangingPunct="1"/>
            <a:endParaRPr lang="en-US"/>
          </a:p>
        </p:txBody>
      </p:sp>
      <p:sp>
        <p:nvSpPr>
          <p:cNvPr id="4" name="Espaço Reservado para Rodapé 3"/>
          <p:cNvSpPr>
            <a:spLocks noGrp="1"/>
          </p:cNvSpPr>
          <p:nvPr>
            <p:ph type="ftr" sz="quarter" idx="11"/>
          </p:nvPr>
        </p:nvSpPr>
        <p:spPr/>
        <p:txBody>
          <a:bodyPr/>
          <a:lstStyle/>
          <a:p>
            <a:endParaRPr kumimoji="0" lang="en-US"/>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eaLnBrk="1" latinLnBrk="0" hangingPunct="1"/>
            <a:endParaRPr lang="en-US"/>
          </a:p>
        </p:txBody>
      </p:sp>
      <p:sp>
        <p:nvSpPr>
          <p:cNvPr id="3" name="Espaço Reservado para Rodapé 2"/>
          <p:cNvSpPr>
            <a:spLocks noGrp="1"/>
          </p:cNvSpPr>
          <p:nvPr>
            <p:ph type="ftr" sz="quarter" idx="11"/>
          </p:nvPr>
        </p:nvSpPr>
        <p:spPr/>
        <p:txBody>
          <a:bodyPr/>
          <a:lstStyle/>
          <a:p>
            <a:endParaRPr kumimoji="0" lang="en-US" dirty="0"/>
          </a:p>
        </p:txBody>
      </p:sp>
      <p:sp>
        <p:nvSpPr>
          <p:cNvPr id="4" name="Espaço Reservado para Número de Slide 3"/>
          <p:cNvSpPr>
            <a:spLocks noGrp="1"/>
          </p:cNvSpPr>
          <p:nvPr>
            <p:ph type="sldNum" sz="quarter" idx="12"/>
          </p:nvPr>
        </p:nvSpPr>
        <p:spPr>
          <a:xfrm>
            <a:off x="0" y="4686300"/>
            <a:ext cx="533400" cy="285750"/>
          </a:xfrm>
        </p:spPr>
        <p:txBody>
          <a:bodyPr/>
          <a:lstStyle>
            <a:lvl1pPr>
              <a:defRPr>
                <a:solidFill>
                  <a:schemeClr val="tx2"/>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04787"/>
            <a:ext cx="8077200" cy="652463"/>
          </a:xfrm>
        </p:spPr>
        <p:txBody>
          <a:bodyPr anchor="ctr"/>
          <a:lstStyle>
            <a:lvl1pPr algn="l">
              <a:buNone/>
              <a:defRPr sz="4400" b="0"/>
            </a:lvl1p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pPr eaLnBrk="1" latinLnBrk="0" hangingPunct="1"/>
            <a:endParaRPr lang="en-US"/>
          </a:p>
        </p:txBody>
      </p:sp>
      <p:sp>
        <p:nvSpPr>
          <p:cNvPr id="6" name="Espaço Reservado para Rodapé 5"/>
          <p:cNvSpPr>
            <a:spLocks noGrp="1"/>
          </p:cNvSpPr>
          <p:nvPr>
            <p:ph type="ftr" sz="quarter" idx="11"/>
          </p:nvPr>
        </p:nvSpPr>
        <p:spPr/>
        <p:txBody>
          <a:bodyPr/>
          <a:lstStyle/>
          <a:p>
            <a:endParaRPr kumimoji="0" lang="en-US"/>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3" name="Espaço Reservado para Texto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9" name="Espaço Reservado para Conteúdo 8"/>
          <p:cNvSpPr>
            <a:spLocks noGrp="1"/>
          </p:cNvSpPr>
          <p:nvPr>
            <p:ph sz="quarter" idx="1"/>
          </p:nvPr>
        </p:nvSpPr>
        <p:spPr>
          <a:xfrm>
            <a:off x="2362200" y="1314450"/>
            <a:ext cx="6400800" cy="33147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 texto mestre</a:t>
            </a:r>
          </a:p>
        </p:txBody>
      </p:sp>
      <p:sp>
        <p:nvSpPr>
          <p:cNvPr id="8" name="Retângulo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pt-BR" smtClean="0"/>
              <a:t>Clique para editar o título mestre</a:t>
            </a:r>
            <a:endParaRPr kumimoji="0" lang="en-US"/>
          </a:p>
        </p:txBody>
      </p:sp>
      <p:sp>
        <p:nvSpPr>
          <p:cNvPr id="11" name="Retângulo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4686300"/>
            <a:ext cx="2667000" cy="273844"/>
          </a:xfrm>
        </p:spPr>
        <p:txBody>
          <a:bodyPr rtlCol="0"/>
          <a:lstStyle/>
          <a:p>
            <a:pPr eaLnBrk="1" latinLnBrk="0" hangingPunct="1"/>
            <a:endParaRPr lang="en-US"/>
          </a:p>
        </p:txBody>
      </p:sp>
      <p:sp>
        <p:nvSpPr>
          <p:cNvPr id="13" name="Espaço Reservado para Número de Slide 12"/>
          <p:cNvSpPr>
            <a:spLocks noGrp="1"/>
          </p:cNvSpPr>
          <p:nvPr>
            <p:ph type="sldNum" sz="quarter" idx="11"/>
          </p:nvPr>
        </p:nvSpPr>
        <p:spPr>
          <a:xfrm>
            <a:off x="0" y="3500437"/>
            <a:ext cx="1447800" cy="497684"/>
          </a:xfrm>
        </p:spPr>
        <p:txBody>
          <a:bodyPr rtlCol="0"/>
          <a:lstStyle>
            <a:lvl1pPr>
              <a:defRPr sz="2800"/>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
        <p:nvSpPr>
          <p:cNvPr id="14" name="Espaço Reservado para Rodapé 13"/>
          <p:cNvSpPr>
            <a:spLocks noGrp="1"/>
          </p:cNvSpPr>
          <p:nvPr>
            <p:ph type="ftr" sz="quarter" idx="12"/>
          </p:nvPr>
        </p:nvSpPr>
        <p:spPr>
          <a:xfrm>
            <a:off x="1600200" y="4686155"/>
            <a:ext cx="4572000" cy="273844"/>
          </a:xfrm>
        </p:spPr>
        <p:txBody>
          <a:bodyPr rtlCol="0"/>
          <a:lstStyle/>
          <a:p>
            <a:endParaRPr kumimoji="0" lang="en-US" dirty="0"/>
          </a:p>
        </p:txBody>
      </p:sp>
      <p:sp>
        <p:nvSpPr>
          <p:cNvPr id="3" name="Espaço Reservado para Imagem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pt-BR" smtClean="0"/>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171450"/>
            <a:ext cx="8153400" cy="742950"/>
          </a:xfrm>
          <a:prstGeom prst="rect">
            <a:avLst/>
          </a:prstGeom>
        </p:spPr>
        <p:txBody>
          <a:bodyPr vert="horz" anchor="ctr">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endParaRPr lang="en-US" sz="1400" dirty="0">
              <a:solidFill>
                <a:schemeClr val="tx2"/>
              </a:solidFill>
            </a:endParaRPr>
          </a:p>
        </p:txBody>
      </p:sp>
      <p:sp>
        <p:nvSpPr>
          <p:cNvPr id="3" name="Espaço Reservado para Rodapé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tângulo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lvl="0" algn="r" rtl="0">
              <a:spcBef>
                <a:spcPts val="0"/>
              </a:spcBef>
              <a:buNone/>
            </a:pPr>
            <a:fld id="{00000000-1234-1234-1234-123412341234}" type="slidenum">
              <a:rPr lang="en" sz="1000" smtClean="0">
                <a:solidFill>
                  <a:schemeClr val="dk2"/>
                </a:solidFill>
              </a:rPr>
              <a:pPr lvl="0" algn="r" rtl="0">
                <a:spcBef>
                  <a:spcPts val="0"/>
                </a:spcBef>
                <a:buNone/>
              </a:pPr>
              <a:t>‹nº›</a:t>
            </a:fld>
            <a:endParaRPr lang="en" sz="1000">
              <a:solidFill>
                <a:schemeClr val="dk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70.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www.statisticshowto.com/probability-and-statistics/chi-square/" TargetMode="External"/><Relationship Id="rId3" Type="http://schemas.openxmlformats.org/officeDocument/2006/relationships/hyperlink" Target="http://www.statisticshowto.com/probability-and-statistics/z-score/" TargetMode="External"/><Relationship Id="rId7" Type="http://schemas.openxmlformats.org/officeDocument/2006/relationships/hyperlink" Target="http://www.statisticshowto.com/f-statistic/" TargetMode="External"/><Relationship Id="rId2" Type="http://schemas.openxmlformats.org/officeDocument/2006/relationships/hyperlink" Target="http://www.statisticshowto.com/z-test/" TargetMode="External"/><Relationship Id="rId1" Type="http://schemas.openxmlformats.org/officeDocument/2006/relationships/slideLayout" Target="../slideLayouts/slideLayout2.xml"/><Relationship Id="rId6" Type="http://schemas.openxmlformats.org/officeDocument/2006/relationships/hyperlink" Target="http://www.statisticshowto.com/anova/" TargetMode="External"/><Relationship Id="rId5" Type="http://schemas.openxmlformats.org/officeDocument/2006/relationships/hyperlink" Target="http://www.statisticshowto.com/t-score-formula/" TargetMode="External"/><Relationship Id="rId4" Type="http://schemas.openxmlformats.org/officeDocument/2006/relationships/hyperlink" Target="http://www.statisticshowto.com/probability-and-statistics/t-test/"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9.wmf"/><Relationship Id="rId5" Type="http://schemas.openxmlformats.org/officeDocument/2006/relationships/oleObject" Target="../embeddings/oleObject5.bin"/><Relationship Id="rId4" Type="http://schemas.openxmlformats.org/officeDocument/2006/relationships/image" Target="../media/image8.w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 Id="rId4" Type="http://schemas.openxmlformats.org/officeDocument/2006/relationships/image" Target="../media/image1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image" Target="../media/image19.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ctrTitle"/>
          </p:nvPr>
        </p:nvSpPr>
        <p:spPr>
          <a:xfrm>
            <a:off x="369350" y="323475"/>
            <a:ext cx="8520599" cy="1705200"/>
          </a:xfrm>
          <a:prstGeom prst="rect">
            <a:avLst/>
          </a:prstGeom>
        </p:spPr>
        <p:txBody>
          <a:bodyPr lIns="91425" tIns="91425" rIns="91425" bIns="91425" anchor="b" anchorCtr="0">
            <a:noAutofit/>
          </a:bodyPr>
          <a:lstStyle/>
          <a:p>
            <a:pPr algn="ctr">
              <a:spcBef>
                <a:spcPts val="0"/>
              </a:spcBef>
            </a:pPr>
            <a:r>
              <a:rPr lang="pt-BR" dirty="0" smtClean="0"/>
              <a:t>Inferência Estatística</a:t>
            </a:r>
            <a:endParaRPr lang="en" dirty="0">
              <a:solidFill>
                <a:srgbClr val="00997D"/>
              </a:solidFill>
            </a:endParaRPr>
          </a:p>
        </p:txBody>
      </p:sp>
      <p:sp>
        <p:nvSpPr>
          <p:cNvPr id="54" name="Shape 54"/>
          <p:cNvSpPr txBox="1">
            <a:spLocks noGrp="1"/>
          </p:cNvSpPr>
          <p:nvPr>
            <p:ph type="subTitle" idx="1"/>
          </p:nvPr>
        </p:nvSpPr>
        <p:spPr>
          <a:xfrm>
            <a:off x="1763688" y="2242218"/>
            <a:ext cx="5112121" cy="1841700"/>
          </a:xfrm>
          <a:prstGeom prst="rect">
            <a:avLst/>
          </a:prstGeom>
        </p:spPr>
        <p:txBody>
          <a:bodyPr lIns="91425" tIns="91425" rIns="91425" bIns="91425" anchor="t" anchorCtr="0">
            <a:noAutofit/>
          </a:bodyPr>
          <a:lstStyle/>
          <a:p>
            <a:pPr algn="ctr" rtl="0">
              <a:spcBef>
                <a:spcPts val="0"/>
              </a:spcBef>
              <a:buNone/>
            </a:pPr>
            <a:r>
              <a:rPr lang="en" sz="3200" dirty="0" smtClean="0">
                <a:solidFill>
                  <a:schemeClr val="bg1"/>
                </a:solidFill>
              </a:rPr>
              <a:t> Prof. Eduardo Bezerra</a:t>
            </a:r>
          </a:p>
          <a:p>
            <a:pPr algn="ctr" rtl="0">
              <a:spcBef>
                <a:spcPts val="0"/>
              </a:spcBef>
              <a:buNone/>
            </a:pPr>
            <a:r>
              <a:rPr lang="en" sz="3200" dirty="0" smtClean="0">
                <a:solidFill>
                  <a:schemeClr val="bg1"/>
                </a:solidFill>
              </a:rPr>
              <a:t>(CEFET/RJ)</a:t>
            </a:r>
            <a:endParaRPr lang="en" sz="3200" dirty="0">
              <a:solidFill>
                <a:schemeClr val="bg1"/>
              </a:solidFill>
            </a:endParaRPr>
          </a:p>
          <a:p>
            <a:pPr algn="ctr" rtl="0">
              <a:spcBef>
                <a:spcPts val="0"/>
              </a:spcBef>
              <a:buNone/>
            </a:pPr>
            <a:r>
              <a:rPr lang="en" sz="2400" dirty="0" smtClean="0">
                <a:solidFill>
                  <a:schemeClr val="bg1"/>
                </a:solidFill>
              </a:rPr>
              <a:t>ebezerra@cefet-rj.br</a:t>
            </a:r>
            <a:endParaRPr sz="3200" dirty="0">
              <a:solidFill>
                <a:schemeClr val="bg1"/>
              </a:solidFill>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p:txBody>
          <a:bodyPr/>
          <a:lstStyle/>
          <a:p>
            <a:endParaRPr lang="pt-BR"/>
          </a:p>
        </p:txBody>
      </p:sp>
      <p:sp>
        <p:nvSpPr>
          <p:cNvPr id="5" name="Título 4"/>
          <p:cNvSpPr>
            <a:spLocks noGrp="1"/>
          </p:cNvSpPr>
          <p:nvPr>
            <p:ph type="title"/>
          </p:nvPr>
        </p:nvSpPr>
        <p:spPr/>
        <p:txBody>
          <a:bodyPr>
            <a:normAutofit fontScale="90000"/>
          </a:bodyPr>
          <a:lstStyle/>
          <a:p>
            <a:r>
              <a:rPr lang="pt-BR" dirty="0" smtClean="0"/>
              <a:t>Conceitos do Teste de Hipóteses </a:t>
            </a:r>
            <a:endParaRPr lang="pt-BR" dirty="0"/>
          </a:p>
        </p:txBody>
      </p:sp>
      <p:sp>
        <p:nvSpPr>
          <p:cNvPr id="3" name="Espaço Reservado para Número de Slide 2"/>
          <p:cNvSpPr>
            <a:spLocks noGrp="1"/>
          </p:cNvSpPr>
          <p:nvPr>
            <p:ph type="sldNum" sz="quarter" idx="11"/>
          </p:nvPr>
        </p:nvSpPr>
        <p:spPr/>
        <p:txBody>
          <a:bodyPr>
            <a:normAutofit/>
          </a:bodyPr>
          <a:lstStyle/>
          <a:p>
            <a:pPr lvl="0" algn="r" rtl="0">
              <a:spcBef>
                <a:spcPts val="0"/>
              </a:spcBef>
              <a:buNone/>
            </a:pPr>
            <a:fld id="{00000000-1234-1234-1234-123412341234}" type="slidenum">
              <a:rPr lang="en" sz="1000" smtClean="0">
                <a:solidFill>
                  <a:schemeClr val="dk2"/>
                </a:solidFill>
              </a:rPr>
              <a:pPr lvl="0" algn="r" rtl="0">
                <a:spcBef>
                  <a:spcPts val="0"/>
                </a:spcBef>
                <a:buNone/>
              </a:pPr>
              <a:t>10</a:t>
            </a:fld>
            <a:endParaRPr lang="en" sz="1000">
              <a:solidFill>
                <a:schemeClr val="dk2"/>
              </a:solidFill>
            </a:endParaRPr>
          </a:p>
        </p:txBody>
      </p:sp>
    </p:spTree>
    <p:extLst>
      <p:ext uri="{BB962C8B-B14F-4D97-AF65-F5344CB8AC3E}">
        <p14:creationId xmlns:p14="http://schemas.microsoft.com/office/powerpoint/2010/main" val="1720336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pt-BR" dirty="0" smtClean="0"/>
              <a:t>Motivação</a:t>
            </a:r>
            <a:endParaRPr lang="pt-BR" dirty="0"/>
          </a:p>
        </p:txBody>
      </p:sp>
      <p:sp>
        <p:nvSpPr>
          <p:cNvPr id="4" name="Espaço Reservado para Número de Slide 3"/>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11</a:t>
            </a:fld>
            <a:endParaRPr lang="en" sz="1000">
              <a:solidFill>
                <a:schemeClr val="dk2"/>
              </a:solidFill>
            </a:endParaRPr>
          </a:p>
        </p:txBody>
      </p:sp>
      <p:sp>
        <p:nvSpPr>
          <p:cNvPr id="6" name="Espaço Reservado para Conteúdo 5"/>
          <p:cNvSpPr>
            <a:spLocks noGrp="1"/>
          </p:cNvSpPr>
          <p:nvPr>
            <p:ph sz="quarter" idx="1"/>
          </p:nvPr>
        </p:nvSpPr>
        <p:spPr/>
        <p:txBody>
          <a:bodyPr/>
          <a:lstStyle/>
          <a:p>
            <a:r>
              <a:rPr lang="pt-BR" dirty="0" smtClean="0"/>
              <a:t>Considere um laboratório afirma ter </a:t>
            </a:r>
            <a:r>
              <a:rPr lang="pt-BR" dirty="0"/>
              <a:t>encontrado uma nova droga que cura </a:t>
            </a:r>
            <a:r>
              <a:rPr lang="pt-BR" dirty="0" smtClean="0"/>
              <a:t>um tipo câncer.</a:t>
            </a:r>
          </a:p>
          <a:p>
            <a:r>
              <a:rPr lang="pt-BR" dirty="0" smtClean="0"/>
              <a:t>Seria adequado verificar (testar) se essa alegação provavelmente é verdade</a:t>
            </a:r>
            <a:r>
              <a:rPr lang="pt-BR" dirty="0"/>
              <a:t>. </a:t>
            </a:r>
            <a:endParaRPr lang="pt-BR" dirty="0" smtClean="0"/>
          </a:p>
          <a:p>
            <a:r>
              <a:rPr lang="pt-BR" dirty="0" smtClean="0"/>
              <a:t>Um </a:t>
            </a:r>
            <a:r>
              <a:rPr lang="pt-BR" dirty="0"/>
              <a:t>teste de hipótese </a:t>
            </a:r>
            <a:r>
              <a:rPr lang="pt-BR" dirty="0" smtClean="0"/>
              <a:t>permite concluir se a afirmação é </a:t>
            </a:r>
            <a:r>
              <a:rPr lang="pt-BR" dirty="0"/>
              <a:t>provavelmente verdade, ou provavelmente </a:t>
            </a:r>
            <a:r>
              <a:rPr lang="pt-BR" dirty="0" smtClean="0"/>
              <a:t>falsa. </a:t>
            </a:r>
            <a:endParaRPr lang="pt-BR" dirty="0"/>
          </a:p>
        </p:txBody>
      </p:sp>
    </p:spTree>
    <p:extLst>
      <p:ext uri="{BB962C8B-B14F-4D97-AF65-F5344CB8AC3E}">
        <p14:creationId xmlns:p14="http://schemas.microsoft.com/office/powerpoint/2010/main" val="2354263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n-US" altLang="pt-BR" sz="4000" dirty="0">
                <a:ea typeface="ＭＳ Ｐゴシック" pitchFamily="34" charset="-128"/>
              </a:rPr>
              <a:t>Teste de </a:t>
            </a:r>
            <a:r>
              <a:rPr lang="pt-BR" altLang="pt-BR" sz="4000" dirty="0" smtClean="0">
                <a:ea typeface="ＭＳ Ｐゴシック" pitchFamily="34" charset="-128"/>
              </a:rPr>
              <a:t>Hipóteses </a:t>
            </a:r>
            <a:r>
              <a:rPr lang="en-US" altLang="pt-BR" sz="2800" i="1" dirty="0" smtClean="0">
                <a:ea typeface="ＭＳ Ｐゴシック" pitchFamily="34" charset="-128"/>
              </a:rPr>
              <a:t>(Hypothesis Test)</a:t>
            </a:r>
            <a:endParaRPr lang="en-US" sz="5400" i="1" dirty="0"/>
          </a:p>
        </p:txBody>
      </p:sp>
      <p:sp>
        <p:nvSpPr>
          <p:cNvPr id="6" name="Espaço Reservado para Conteúdo 5"/>
          <p:cNvSpPr>
            <a:spLocks noGrp="1"/>
          </p:cNvSpPr>
          <p:nvPr>
            <p:ph idx="1"/>
          </p:nvPr>
        </p:nvSpPr>
        <p:spPr/>
        <p:txBody>
          <a:bodyPr/>
          <a:lstStyle/>
          <a:p>
            <a:r>
              <a:rPr lang="pt-BR" dirty="0"/>
              <a:t>Também chamado de </a:t>
            </a:r>
            <a:r>
              <a:rPr lang="pt-BR" dirty="0">
                <a:solidFill>
                  <a:srgbClr val="FF0000"/>
                </a:solidFill>
              </a:rPr>
              <a:t>teste de </a:t>
            </a:r>
            <a:r>
              <a:rPr lang="pt-BR" dirty="0" smtClean="0">
                <a:solidFill>
                  <a:srgbClr val="FF0000"/>
                </a:solidFill>
              </a:rPr>
              <a:t>significância</a:t>
            </a:r>
            <a:r>
              <a:rPr lang="pt-BR" dirty="0" smtClean="0"/>
              <a:t>.</a:t>
            </a:r>
            <a:endParaRPr lang="pt-BR" dirty="0"/>
          </a:p>
          <a:p>
            <a:r>
              <a:rPr lang="pt-BR" dirty="0"/>
              <a:t>Verifica uma </a:t>
            </a:r>
            <a:r>
              <a:rPr lang="pt-BR" dirty="0">
                <a:solidFill>
                  <a:srgbClr val="FF0000"/>
                </a:solidFill>
              </a:rPr>
              <a:t>afirmação</a:t>
            </a:r>
            <a:r>
              <a:rPr lang="pt-BR" dirty="0"/>
              <a:t> acerca </a:t>
            </a:r>
            <a:r>
              <a:rPr lang="pt-BR" dirty="0" smtClean="0"/>
              <a:t>do valor de algum parâmetro em uma população.</a:t>
            </a:r>
            <a:endParaRPr lang="pt-BR" dirty="0" smtClean="0"/>
          </a:p>
          <a:p>
            <a:r>
              <a:rPr lang="pt-BR" dirty="0" smtClean="0"/>
              <a:t>Verificação realizada usando </a:t>
            </a:r>
            <a:r>
              <a:rPr lang="pt-BR" dirty="0">
                <a:solidFill>
                  <a:srgbClr val="FF0000"/>
                </a:solidFill>
              </a:rPr>
              <a:t>evidência</a:t>
            </a:r>
            <a:r>
              <a:rPr lang="pt-BR" dirty="0"/>
              <a:t> </a:t>
            </a:r>
            <a:r>
              <a:rPr lang="pt-BR" dirty="0" smtClean="0"/>
              <a:t>(retirada a partir de </a:t>
            </a:r>
            <a:r>
              <a:rPr lang="pt-BR" dirty="0" smtClean="0"/>
              <a:t>dados contidos em uma </a:t>
            </a:r>
            <a:r>
              <a:rPr lang="pt-BR" dirty="0" smtClean="0"/>
              <a:t>amostra da população).</a:t>
            </a:r>
            <a:endParaRPr lang="pt-BR" dirty="0"/>
          </a:p>
          <a:p>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12</a:t>
            </a:fld>
            <a:endParaRPr lang="en-US"/>
          </a:p>
        </p:txBody>
      </p:sp>
    </p:spTree>
    <p:extLst>
      <p:ext uri="{BB962C8B-B14F-4D97-AF65-F5344CB8AC3E}">
        <p14:creationId xmlns:p14="http://schemas.microsoft.com/office/powerpoint/2010/main" val="280740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dirty="0">
                <a:ea typeface="ＭＳ Ｐゴシック" pitchFamily="34" charset="-128"/>
              </a:rPr>
              <a:t>Passos do Teste de Hipóteses</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13</a:t>
            </a:fld>
            <a:endParaRPr lang="en" sz="1000">
              <a:solidFill>
                <a:schemeClr val="dk2"/>
              </a:solidFill>
            </a:endParaRPr>
          </a:p>
        </p:txBody>
      </p:sp>
      <p:sp>
        <p:nvSpPr>
          <p:cNvPr id="4" name="Espaço Reservado para Conteúdo 3"/>
          <p:cNvSpPr>
            <a:spLocks noGrp="1"/>
          </p:cNvSpPr>
          <p:nvPr>
            <p:ph sz="quarter" idx="1"/>
          </p:nvPr>
        </p:nvSpPr>
        <p:spPr/>
        <p:txBody>
          <a:bodyPr>
            <a:normAutofit/>
          </a:bodyPr>
          <a:lstStyle/>
          <a:p>
            <a:pPr marL="457200" indent="-457200">
              <a:buFont typeface="+mj-lt"/>
              <a:buAutoNum type="arabicPeriod"/>
            </a:pPr>
            <a:r>
              <a:rPr lang="pt-BR" altLang="pt-BR" sz="2800" dirty="0" smtClean="0">
                <a:ea typeface="ＭＳ Ｐゴシック" pitchFamily="34" charset="-128"/>
              </a:rPr>
              <a:t>Declarar as Hipóteses </a:t>
            </a:r>
            <a:r>
              <a:rPr lang="pt-BR" altLang="pt-BR" sz="2800" dirty="0">
                <a:ea typeface="ＭＳ Ｐゴシック" pitchFamily="34" charset="-128"/>
              </a:rPr>
              <a:t>Nula e </a:t>
            </a:r>
            <a:r>
              <a:rPr lang="pt-BR" altLang="pt-BR" sz="2800" dirty="0" smtClean="0">
                <a:ea typeface="ＭＳ Ｐゴシック" pitchFamily="34" charset="-128"/>
              </a:rPr>
              <a:t>Alternativa</a:t>
            </a:r>
          </a:p>
          <a:p>
            <a:pPr marL="457200" indent="-457200">
              <a:buFont typeface="+mj-lt"/>
              <a:buAutoNum type="arabicPeriod"/>
            </a:pPr>
            <a:r>
              <a:rPr lang="pt-BR" altLang="pt-BR" sz="2800" dirty="0" smtClean="0">
                <a:ea typeface="ＭＳ Ｐゴシック" pitchFamily="34" charset="-128"/>
              </a:rPr>
              <a:t>Computar a estatística </a:t>
            </a:r>
            <a:r>
              <a:rPr lang="pt-BR" altLang="pt-BR" sz="2800" dirty="0">
                <a:ea typeface="ＭＳ Ｐゴシック" pitchFamily="34" charset="-128"/>
              </a:rPr>
              <a:t>de </a:t>
            </a:r>
            <a:r>
              <a:rPr lang="pt-BR" altLang="pt-BR" sz="2800" dirty="0" smtClean="0">
                <a:ea typeface="ＭＳ Ｐゴシック" pitchFamily="34" charset="-128"/>
              </a:rPr>
              <a:t>teste</a:t>
            </a:r>
            <a:endParaRPr lang="pt-BR" altLang="pt-BR" sz="2800" dirty="0" smtClean="0">
              <a:ea typeface="ＭＳ Ｐゴシック" pitchFamily="34" charset="-128"/>
            </a:endParaRPr>
          </a:p>
          <a:p>
            <a:pPr marL="457200" indent="-457200">
              <a:buFont typeface="+mj-lt"/>
              <a:buAutoNum type="arabicPeriod"/>
            </a:pPr>
            <a:r>
              <a:rPr lang="pt-BR" altLang="pt-BR" sz="2800" dirty="0" smtClean="0">
                <a:ea typeface="ＭＳ Ｐゴシック" pitchFamily="34" charset="-128"/>
              </a:rPr>
              <a:t>Computar a p-valor </a:t>
            </a:r>
          </a:p>
          <a:p>
            <a:pPr marL="457200" indent="-457200">
              <a:buFont typeface="+mj-lt"/>
              <a:buAutoNum type="arabicPeriod"/>
            </a:pPr>
            <a:r>
              <a:rPr lang="pt-BR" altLang="pt-BR" sz="2800" dirty="0" smtClean="0">
                <a:ea typeface="ＭＳ Ｐゴシック" pitchFamily="34" charset="-128"/>
              </a:rPr>
              <a:t>Interpretar </a:t>
            </a:r>
            <a:r>
              <a:rPr lang="pt-BR" altLang="pt-BR" sz="2800" dirty="0" smtClean="0">
                <a:ea typeface="ＭＳ Ｐゴシック" pitchFamily="34" charset="-128"/>
              </a:rPr>
              <a:t>e declarar o resultado</a:t>
            </a:r>
            <a:endParaRPr lang="pt-BR" sz="3200" dirty="0"/>
          </a:p>
        </p:txBody>
      </p:sp>
    </p:spTree>
    <p:extLst>
      <p:ext uri="{BB962C8B-B14F-4D97-AF65-F5344CB8AC3E}">
        <p14:creationId xmlns:p14="http://schemas.microsoft.com/office/powerpoint/2010/main" val="4061540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457200" y="1200150"/>
            <a:ext cx="8229600" cy="3558779"/>
          </a:xfrm>
        </p:spPr>
        <p:txBody>
          <a:bodyPr>
            <a:normAutofit/>
          </a:bodyPr>
          <a:lstStyle/>
          <a:p>
            <a:pPr eaLnBrk="1" hangingPunct="1"/>
            <a:r>
              <a:rPr lang="pt-BR" altLang="pt-BR" dirty="0" smtClean="0">
                <a:ea typeface="ＭＳ Ｐゴシック" pitchFamily="34" charset="-128"/>
              </a:rPr>
              <a:t>Devemos converter a questão de pesquisa para as declarações das </a:t>
            </a:r>
            <a:r>
              <a:rPr lang="pt-BR" altLang="pt-BR" dirty="0" smtClean="0">
                <a:solidFill>
                  <a:srgbClr val="FF0000"/>
                </a:solidFill>
                <a:ea typeface="ＭＳ Ｐゴシック" pitchFamily="34" charset="-128"/>
              </a:rPr>
              <a:t>hipóteses nula e </a:t>
            </a:r>
            <a:r>
              <a:rPr lang="pt-BR" altLang="pt-BR" dirty="0" smtClean="0">
                <a:solidFill>
                  <a:srgbClr val="FF0000"/>
                </a:solidFill>
                <a:ea typeface="ＭＳ Ｐゴシック" pitchFamily="34" charset="-128"/>
              </a:rPr>
              <a:t>alternativa</a:t>
            </a:r>
            <a:r>
              <a:rPr lang="pt-BR" altLang="pt-BR" dirty="0" smtClean="0">
                <a:ea typeface="ＭＳ Ｐゴシック" pitchFamily="34" charset="-128"/>
              </a:rPr>
              <a:t>.</a:t>
            </a:r>
          </a:p>
          <a:p>
            <a:pPr eaLnBrk="1" hangingPunct="1"/>
            <a:r>
              <a:rPr lang="en-US" altLang="pt-BR" dirty="0" smtClean="0">
                <a:ea typeface="ＭＳ Ｐゴシック" pitchFamily="34" charset="-128"/>
              </a:rPr>
              <a:t>A </a:t>
            </a:r>
            <a:r>
              <a:rPr lang="pt-BR" altLang="pt-BR" b="1" dirty="0" smtClean="0">
                <a:ea typeface="ＭＳ Ｐゴシック" pitchFamily="34" charset="-128"/>
              </a:rPr>
              <a:t>hipótese</a:t>
            </a:r>
            <a:r>
              <a:rPr lang="en-US" altLang="pt-BR" b="1" dirty="0" smtClean="0">
                <a:ea typeface="ＭＳ Ｐゴシック" pitchFamily="34" charset="-128"/>
              </a:rPr>
              <a:t> </a:t>
            </a:r>
            <a:r>
              <a:rPr lang="pt-BR" altLang="pt-BR" b="1" dirty="0" smtClean="0">
                <a:ea typeface="ＭＳ Ｐゴシック" pitchFamily="34" charset="-128"/>
              </a:rPr>
              <a:t>nula</a:t>
            </a:r>
            <a:r>
              <a:rPr lang="en-US" altLang="pt-BR" b="1" dirty="0" smtClean="0">
                <a:ea typeface="ＭＳ Ｐゴシック" pitchFamily="34" charset="-128"/>
              </a:rPr>
              <a:t> </a:t>
            </a:r>
            <a:r>
              <a:rPr lang="en-US" altLang="pt-BR" b="1" dirty="0" smtClean="0">
                <a:ea typeface="ＭＳ Ｐゴシック" pitchFamily="34" charset="-128"/>
              </a:rPr>
              <a:t>(</a:t>
            </a:r>
            <a:r>
              <a:rPr lang="en-US" altLang="pt-BR" i="1" dirty="0" smtClean="0">
                <a:ea typeface="ＭＳ Ｐゴシック" pitchFamily="34" charset="-128"/>
              </a:rPr>
              <a:t>null hypothesis</a:t>
            </a:r>
            <a:r>
              <a:rPr lang="en-US" altLang="pt-BR" dirty="0" smtClean="0">
                <a:ea typeface="ＭＳ Ｐゴシック" pitchFamily="34" charset="-128"/>
              </a:rPr>
              <a:t>, </a:t>
            </a:r>
            <a:r>
              <a:rPr lang="en-US" altLang="pt-BR" i="1" dirty="0" smtClean="0">
                <a:ea typeface="ＭＳ Ｐゴシック" pitchFamily="34" charset="-128"/>
              </a:rPr>
              <a:t>H</a:t>
            </a:r>
            <a:r>
              <a:rPr lang="en-US" altLang="pt-BR" baseline="-25000" dirty="0" smtClean="0">
                <a:ea typeface="ＭＳ Ｐゴシック" pitchFamily="34" charset="-128"/>
              </a:rPr>
              <a:t>0</a:t>
            </a:r>
            <a:r>
              <a:rPr lang="en-US" altLang="pt-BR" b="1" dirty="0" smtClean="0">
                <a:ea typeface="ＭＳ Ｐゴシック" pitchFamily="34" charset="-128"/>
              </a:rPr>
              <a:t>)</a:t>
            </a:r>
            <a:r>
              <a:rPr lang="en-US" altLang="pt-BR" dirty="0" smtClean="0">
                <a:ea typeface="ＭＳ Ｐゴシック" pitchFamily="34" charset="-128"/>
              </a:rPr>
              <a:t> é </a:t>
            </a:r>
            <a:r>
              <a:rPr lang="pt-BR" altLang="pt-BR" dirty="0" smtClean="0">
                <a:ea typeface="ＭＳ Ｐゴシック" pitchFamily="34" charset="-128"/>
              </a:rPr>
              <a:t>uma afirmação</a:t>
            </a:r>
            <a:r>
              <a:rPr lang="en-US" altLang="pt-BR" dirty="0" smtClean="0">
                <a:ea typeface="ＭＳ Ｐゴシック" pitchFamily="34" charset="-128"/>
              </a:rPr>
              <a:t> de </a:t>
            </a:r>
            <a:r>
              <a:rPr lang="ja-JP" altLang="en-US" dirty="0" smtClean="0">
                <a:ea typeface="ＭＳ Ｐゴシック" pitchFamily="34" charset="-128"/>
              </a:rPr>
              <a:t>“</a:t>
            </a:r>
            <a:r>
              <a:rPr lang="pt-BR" altLang="ja-JP" dirty="0" smtClean="0">
                <a:ea typeface="ＭＳ Ｐゴシック" pitchFamily="34" charset="-128"/>
              </a:rPr>
              <a:t>nenhuma diferença na população</a:t>
            </a:r>
            <a:r>
              <a:rPr lang="ja-JP" altLang="en-US" dirty="0" smtClean="0">
                <a:ea typeface="ＭＳ Ｐゴシック" pitchFamily="34" charset="-128"/>
              </a:rPr>
              <a:t>”</a:t>
            </a:r>
            <a:r>
              <a:rPr lang="en-US" altLang="ja-JP" dirty="0" smtClean="0">
                <a:ea typeface="ＭＳ Ｐゴシック" pitchFamily="34" charset="-128"/>
              </a:rPr>
              <a:t> </a:t>
            </a:r>
            <a:endParaRPr lang="en-US" altLang="ja-JP" dirty="0" smtClean="0">
              <a:ea typeface="ＭＳ Ｐゴシック" pitchFamily="34" charset="-128"/>
            </a:endParaRPr>
          </a:p>
          <a:p>
            <a:pPr lvl="1"/>
            <a:r>
              <a:rPr lang="en-US" altLang="ja-JP" dirty="0" err="1" smtClean="0">
                <a:ea typeface="ＭＳ Ｐゴシック" pitchFamily="34" charset="-128"/>
              </a:rPr>
              <a:t>Representa</a:t>
            </a:r>
            <a:r>
              <a:rPr lang="en-US" altLang="ja-JP" dirty="0" smtClean="0">
                <a:ea typeface="ＭＳ Ｐゴシック" pitchFamily="34" charset="-128"/>
              </a:rPr>
              <a:t> o </a:t>
            </a:r>
            <a:r>
              <a:rPr lang="en-US" altLang="ja-JP" i="1" dirty="0" smtClean="0">
                <a:ea typeface="ＭＳ Ｐゴシック" pitchFamily="34" charset="-128"/>
              </a:rPr>
              <a:t>“status quo”</a:t>
            </a:r>
            <a:endParaRPr lang="en-US" altLang="ja-JP" i="1" dirty="0" smtClean="0">
              <a:ea typeface="ＭＳ Ｐゴシック" pitchFamily="34" charset="-128"/>
            </a:endParaRPr>
          </a:p>
          <a:p>
            <a:pPr eaLnBrk="1" hangingPunct="1"/>
            <a:r>
              <a:rPr lang="en-US" altLang="pt-BR" dirty="0" smtClean="0">
                <a:ea typeface="ＭＳ Ｐゴシック" pitchFamily="34" charset="-128"/>
              </a:rPr>
              <a:t>A </a:t>
            </a:r>
            <a:r>
              <a:rPr lang="pt-BR" altLang="pt-BR" b="1" dirty="0" smtClean="0">
                <a:ea typeface="ＭＳ Ｐゴシック" pitchFamily="34" charset="-128"/>
              </a:rPr>
              <a:t>hipótese alternativa</a:t>
            </a:r>
            <a:r>
              <a:rPr lang="en-US" altLang="pt-BR" b="1" dirty="0" smtClean="0">
                <a:ea typeface="ＭＳ Ｐゴシック" pitchFamily="34" charset="-128"/>
              </a:rPr>
              <a:t> </a:t>
            </a:r>
            <a:r>
              <a:rPr lang="en-US" altLang="pt-BR" b="1" dirty="0" smtClean="0">
                <a:ea typeface="ＭＳ Ｐゴシック" pitchFamily="34" charset="-128"/>
              </a:rPr>
              <a:t>(</a:t>
            </a:r>
            <a:r>
              <a:rPr lang="en-US" altLang="pt-BR" i="1" dirty="0" smtClean="0">
                <a:ea typeface="ＭＳ Ｐゴシック" pitchFamily="34" charset="-128"/>
              </a:rPr>
              <a:t>alternative hypothesis</a:t>
            </a:r>
            <a:r>
              <a:rPr lang="en-US" altLang="pt-BR" dirty="0" smtClean="0">
                <a:ea typeface="ＭＳ Ｐゴシック" pitchFamily="34" charset="-128"/>
              </a:rPr>
              <a:t>, </a:t>
            </a:r>
            <a:r>
              <a:rPr lang="en-US" altLang="pt-BR" i="1" dirty="0" smtClean="0">
                <a:ea typeface="ＭＳ Ｐゴシック" pitchFamily="34" charset="-128"/>
              </a:rPr>
              <a:t>H</a:t>
            </a:r>
            <a:r>
              <a:rPr lang="en-US" altLang="pt-BR" baseline="-25000" dirty="0" smtClean="0">
                <a:ea typeface="ＭＳ Ｐゴシック" pitchFamily="34" charset="-128"/>
              </a:rPr>
              <a:t>a</a:t>
            </a:r>
            <a:r>
              <a:rPr lang="en-US" altLang="pt-BR" b="1" dirty="0" smtClean="0">
                <a:ea typeface="ＭＳ Ｐゴシック" pitchFamily="34" charset="-128"/>
              </a:rPr>
              <a:t>)</a:t>
            </a:r>
            <a:r>
              <a:rPr lang="en-US" altLang="pt-BR" dirty="0" smtClean="0">
                <a:ea typeface="ＭＳ Ｐゴシック" pitchFamily="34" charset="-128"/>
              </a:rPr>
              <a:t> </a:t>
            </a:r>
            <a:r>
              <a:rPr lang="pt-BR" altLang="pt-BR" dirty="0" smtClean="0">
                <a:ea typeface="ＭＳ Ｐゴシック" pitchFamily="34" charset="-128"/>
              </a:rPr>
              <a:t>afirma</a:t>
            </a:r>
            <a:r>
              <a:rPr lang="en-US" altLang="pt-BR" dirty="0" smtClean="0">
                <a:ea typeface="ＭＳ Ｐゴシック" pitchFamily="34" charset="-128"/>
              </a:rPr>
              <a:t> que </a:t>
            </a:r>
            <a:r>
              <a:rPr lang="ja-JP" altLang="en-US" dirty="0" smtClean="0">
                <a:ea typeface="ＭＳ Ｐゴシック" pitchFamily="34" charset="-128"/>
              </a:rPr>
              <a:t>“</a:t>
            </a:r>
            <a:r>
              <a:rPr lang="en-US" altLang="ja-JP" i="1" dirty="0" smtClean="0">
                <a:ea typeface="ＭＳ Ｐゴシック" pitchFamily="34" charset="-128"/>
              </a:rPr>
              <a:t>H</a:t>
            </a:r>
            <a:r>
              <a:rPr lang="en-US" altLang="ja-JP" baseline="-25000" dirty="0" smtClean="0">
                <a:ea typeface="ＭＳ Ｐゴシック" pitchFamily="34" charset="-128"/>
              </a:rPr>
              <a:t>0</a:t>
            </a:r>
            <a:r>
              <a:rPr lang="en-US" altLang="ja-JP" dirty="0" smtClean="0">
                <a:ea typeface="ＭＳ Ｐゴシック" pitchFamily="34" charset="-128"/>
              </a:rPr>
              <a:t> é falsa</a:t>
            </a:r>
            <a:r>
              <a:rPr lang="ja-JP" altLang="en-US" dirty="0" smtClean="0">
                <a:ea typeface="ＭＳ Ｐゴシック" pitchFamily="34" charset="-128"/>
              </a:rPr>
              <a:t>”</a:t>
            </a:r>
            <a:endParaRPr lang="en-US" altLang="ja-JP" dirty="0" smtClean="0">
              <a:ea typeface="ＭＳ Ｐゴシック" pitchFamily="34" charset="-128"/>
            </a:endParaRPr>
          </a:p>
        </p:txBody>
      </p:sp>
      <p:sp>
        <p:nvSpPr>
          <p:cNvPr id="2" name="Título 1"/>
          <p:cNvSpPr>
            <a:spLocks noGrp="1"/>
          </p:cNvSpPr>
          <p:nvPr>
            <p:ph type="title"/>
          </p:nvPr>
        </p:nvSpPr>
        <p:spPr/>
        <p:txBody>
          <a:bodyPr>
            <a:normAutofit fontScale="90000"/>
          </a:bodyPr>
          <a:lstStyle/>
          <a:p>
            <a:r>
              <a:rPr lang="pt-BR" dirty="0"/>
              <a:t>Hipóteses Nula e Alternativa</a:t>
            </a:r>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14</a:t>
            </a:fld>
            <a:endParaRPr lang="en-US"/>
          </a:p>
        </p:txBody>
      </p:sp>
    </p:spTree>
    <p:extLst>
      <p:ext uri="{BB962C8B-B14F-4D97-AF65-F5344CB8AC3E}">
        <p14:creationId xmlns:p14="http://schemas.microsoft.com/office/powerpoint/2010/main" val="2609828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Hipóteses Nula e Alternativa</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fontScale="92500" lnSpcReduction="10000"/>
              </a:bodyPr>
              <a:lstStyle/>
              <a:p>
                <a:r>
                  <a:rPr lang="pt-BR" b="1" dirty="0" smtClean="0"/>
                  <a:t>Hipótese </a:t>
                </a:r>
                <a:r>
                  <a:rPr lang="pt-BR" b="1" dirty="0"/>
                  <a:t>Nula</a:t>
                </a:r>
                <a:r>
                  <a:rPr lang="pt-BR" dirty="0"/>
                  <a:t>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i="1">
                            <a:solidFill>
                              <a:srgbClr val="FF0000"/>
                            </a:solidFill>
                            <a:latin typeface="Cambria Math"/>
                          </a:rPr>
                          <m:t>0</m:t>
                        </m:r>
                      </m:sub>
                    </m:sSub>
                  </m:oMath>
                </a14:m>
                <a:r>
                  <a:rPr lang="pt-BR" dirty="0"/>
                  <a:t>) </a:t>
                </a:r>
                <a:r>
                  <a:rPr lang="pt-BR" dirty="0">
                    <a:sym typeface="Wingdings" panose="05000000000000000000" pitchFamily="2" charset="2"/>
                  </a:rPr>
                  <a:t> </a:t>
                </a:r>
                <a:r>
                  <a:rPr lang="pt-BR" dirty="0" smtClean="0">
                    <a:sym typeface="Wingdings" panose="05000000000000000000" pitchFamily="2" charset="2"/>
                  </a:rPr>
                  <a:t>afirmação </a:t>
                </a:r>
                <a:r>
                  <a:rPr lang="pt-BR" dirty="0">
                    <a:sym typeface="Wingdings" panose="05000000000000000000" pitchFamily="2" charset="2"/>
                  </a:rPr>
                  <a:t>declarada com o uso de um símbolo que “envolve” igualdade.</a:t>
                </a:r>
              </a:p>
              <a:p>
                <a:pPr lvl="1"/>
                <a:r>
                  <a:rPr lang="pt-BR" dirty="0">
                    <a:sym typeface="Wingdings" panose="05000000000000000000" pitchFamily="2" charset="2"/>
                  </a:rPr>
                  <a:t>Definida para fazer menção ao valor </a:t>
                </a:r>
                <a:r>
                  <a:rPr lang="pt-BR" dirty="0" smtClean="0">
                    <a:sym typeface="Wingdings" panose="05000000000000000000" pitchFamily="2" charset="2"/>
                  </a:rPr>
                  <a:t>(</a:t>
                </a:r>
                <a:r>
                  <a:rPr lang="pt-BR" dirty="0">
                    <a:sym typeface="Wingdings" panose="05000000000000000000" pitchFamily="2" charset="2"/>
                  </a:rPr>
                  <a:t>correntemente aceito</a:t>
                </a:r>
                <a:r>
                  <a:rPr lang="pt-BR" dirty="0" smtClean="0">
                    <a:sym typeface="Wingdings" panose="05000000000000000000" pitchFamily="2" charset="2"/>
                  </a:rPr>
                  <a:t>) de </a:t>
                </a:r>
                <a:r>
                  <a:rPr lang="pt-BR" dirty="0">
                    <a:sym typeface="Wingdings" panose="05000000000000000000" pitchFamily="2" charset="2"/>
                  </a:rPr>
                  <a:t>um </a:t>
                </a:r>
                <a:r>
                  <a:rPr lang="pt-BR" dirty="0" smtClean="0">
                    <a:sym typeface="Wingdings" panose="05000000000000000000" pitchFamily="2" charset="2"/>
                  </a:rPr>
                  <a:t>parâmetro populacional.</a:t>
                </a:r>
                <a:endParaRPr lang="pt-BR" dirty="0">
                  <a:sym typeface="Wingdings" panose="05000000000000000000" pitchFamily="2" charset="2"/>
                </a:endParaRPr>
              </a:p>
              <a:p>
                <a:r>
                  <a:rPr lang="pt-BR" b="1" dirty="0"/>
                  <a:t>Hipótese Alternativa</a:t>
                </a:r>
                <a:r>
                  <a:rPr lang="pt-BR" dirty="0"/>
                  <a:t>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i="1">
                            <a:solidFill>
                              <a:srgbClr val="FF0000"/>
                            </a:solidFill>
                            <a:latin typeface="Cambria Math"/>
                          </a:rPr>
                          <m:t>𝑎</m:t>
                        </m:r>
                      </m:sub>
                    </m:sSub>
                  </m:oMath>
                </a14:m>
                <a:r>
                  <a:rPr lang="pt-BR" dirty="0"/>
                  <a:t>) </a:t>
                </a:r>
                <a:r>
                  <a:rPr lang="pt-BR" dirty="0">
                    <a:sym typeface="Wingdings" panose="05000000000000000000" pitchFamily="2" charset="2"/>
                  </a:rPr>
                  <a:t> </a:t>
                </a:r>
                <a:r>
                  <a:rPr lang="pt-BR" dirty="0" smtClean="0">
                    <a:sym typeface="Wingdings" panose="05000000000000000000" pitchFamily="2" charset="2"/>
                  </a:rPr>
                  <a:t>afirmação </a:t>
                </a:r>
                <a:r>
                  <a:rPr lang="pt-BR" dirty="0">
                    <a:sym typeface="Wingdings" panose="05000000000000000000" pitchFamily="2" charset="2"/>
                  </a:rPr>
                  <a:t>excludente à da hipótese nula</a:t>
                </a:r>
                <a:r>
                  <a:rPr lang="pt-BR" dirty="0" smtClean="0">
                    <a:sym typeface="Wingdings" panose="05000000000000000000" pitchFamily="2" charset="2"/>
                  </a:rPr>
                  <a:t>.</a:t>
                </a:r>
              </a:p>
              <a:p>
                <a:pPr lvl="1"/>
                <a:r>
                  <a:rPr lang="pt-BR" dirty="0" smtClean="0">
                    <a:sym typeface="Wingdings" panose="05000000000000000000" pitchFamily="2" charset="2"/>
                  </a:rPr>
                  <a:t>Envolve a afirmação a ser testada.</a:t>
                </a:r>
              </a:p>
              <a:p>
                <a:r>
                  <a:rPr lang="pt-BR" dirty="0" smtClean="0"/>
                  <a:t>Em geral,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i="1">
                            <a:solidFill>
                              <a:srgbClr val="FF0000"/>
                            </a:solidFill>
                            <a:latin typeface="Cambria Math"/>
                          </a:rPr>
                          <m:t>0</m:t>
                        </m:r>
                      </m:sub>
                    </m:sSub>
                  </m:oMath>
                </a14:m>
                <a:r>
                  <a:rPr lang="pt-BR" dirty="0" smtClean="0"/>
                  <a:t> e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b="0" i="1" smtClean="0">
                            <a:solidFill>
                              <a:srgbClr val="FF0000"/>
                            </a:solidFill>
                            <a:latin typeface="Cambria Math"/>
                          </a:rPr>
                          <m:t>𝑎</m:t>
                        </m:r>
                      </m:sub>
                    </m:sSub>
                  </m:oMath>
                </a14:m>
                <a:r>
                  <a:rPr lang="pt-BR" dirty="0" smtClean="0"/>
                  <a:t> são excludentes entre si.</a:t>
                </a:r>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374" t="-2893" r="-1720" b="-1447"/>
                </a:stretch>
              </a:blipFill>
            </p:spPr>
            <p:txBody>
              <a:bodyPr/>
              <a:lstStyle/>
              <a:p>
                <a:r>
                  <a:rPr lang="pt-BR">
                    <a:noFill/>
                  </a:rPr>
                  <a:t> </a:t>
                </a:r>
              </a:p>
            </p:txBody>
          </p:sp>
        </mc:Fallback>
      </mc:AlternateContent>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15</a:t>
            </a:fld>
            <a:endParaRPr lang="en-US"/>
          </a:p>
        </p:txBody>
      </p:sp>
    </p:spTree>
    <p:extLst>
      <p:ext uri="{BB962C8B-B14F-4D97-AF65-F5344CB8AC3E}">
        <p14:creationId xmlns:p14="http://schemas.microsoft.com/office/powerpoint/2010/main" val="4236017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Hipóteses Nula e Alternativa</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16</a:t>
            </a:fld>
            <a:endParaRPr lang="en" sz="1000">
              <a:solidFill>
                <a:schemeClr val="dk2"/>
              </a:solidFill>
            </a:endParaRPr>
          </a:p>
        </p:txBody>
      </p:sp>
      <mc:AlternateContent xmlns:mc="http://schemas.openxmlformats.org/markup-compatibility/2006" xmlns:a14="http://schemas.microsoft.com/office/drawing/2010/main">
        <mc:Choice Requires="a14">
          <p:sp>
            <p:nvSpPr>
              <p:cNvPr id="4" name="Espaço Reservado para Conteúdo 3"/>
              <p:cNvSpPr>
                <a:spLocks noGrp="1"/>
              </p:cNvSpPr>
              <p:nvPr>
                <p:ph sz="quarter" idx="1"/>
              </p:nvPr>
            </p:nvSpPr>
            <p:spPr/>
            <p:txBody>
              <a:bodyPr>
                <a:normAutofit lnSpcReduction="10000"/>
              </a:bodyPr>
              <a:lstStyle/>
              <a:p>
                <a:r>
                  <a:rPr lang="pt-BR" dirty="0" smtClean="0"/>
                  <a:t>A </a:t>
                </a:r>
                <a:r>
                  <a:rPr lang="pt-BR" b="1" dirty="0"/>
                  <a:t>hipótese nula </a:t>
                </a:r>
                <a14:m>
                  <m:oMath xmlns:m="http://schemas.openxmlformats.org/officeDocument/2006/math">
                    <m:sSub>
                      <m:sSubPr>
                        <m:ctrlPr>
                          <a:rPr lang="pt-BR" b="1" i="1">
                            <a:latin typeface="Cambria Math"/>
                          </a:rPr>
                        </m:ctrlPr>
                      </m:sSubPr>
                      <m:e>
                        <m:r>
                          <a:rPr lang="pt-BR" b="1" i="1">
                            <a:latin typeface="Cambria Math"/>
                          </a:rPr>
                          <m:t>𝑯</m:t>
                        </m:r>
                      </m:e>
                      <m:sub>
                        <m:r>
                          <a:rPr lang="pt-BR" b="1" i="1">
                            <a:latin typeface="Cambria Math"/>
                          </a:rPr>
                          <m:t>𝟎</m:t>
                        </m:r>
                      </m:sub>
                    </m:sSub>
                  </m:oMath>
                </a14:m>
                <a:r>
                  <a:rPr lang="pt-BR" dirty="0"/>
                  <a:t> contém uma afirmativa que envolve igualdade, tal como: </a:t>
                </a:r>
                <a14:m>
                  <m:oMath xmlns:m="http://schemas.openxmlformats.org/officeDocument/2006/math">
                    <m:r>
                      <a:rPr lang="pt-BR" b="1" i="1">
                        <a:latin typeface="Cambria Math"/>
                        <a:ea typeface="Cambria Math"/>
                      </a:rPr>
                      <m:t>≤ , =</m:t>
                    </m:r>
                    <m:r>
                      <m:rPr>
                        <m:nor/>
                      </m:rPr>
                      <a:rPr lang="pt-BR" b="1">
                        <a:latin typeface="Cambria Math"/>
                        <a:ea typeface="Cambria Math"/>
                      </a:rPr>
                      <m:t>ou</m:t>
                    </m:r>
                    <m:r>
                      <a:rPr lang="pt-BR" b="1" i="1">
                        <a:latin typeface="Cambria Math"/>
                        <a:ea typeface="Cambria Math"/>
                      </a:rPr>
                      <m:t>≥</m:t>
                    </m:r>
                  </m:oMath>
                </a14:m>
                <a:r>
                  <a:rPr lang="pt-BR" dirty="0" smtClean="0"/>
                  <a:t>.</a:t>
                </a:r>
              </a:p>
              <a:p>
                <a:r>
                  <a:rPr lang="pt-BR" dirty="0" smtClean="0"/>
                  <a:t>A </a:t>
                </a:r>
                <a:r>
                  <a:rPr lang="pt-BR" b="1" dirty="0"/>
                  <a:t>hipótese alternativa </a:t>
                </a:r>
                <a14:m>
                  <m:oMath xmlns:m="http://schemas.openxmlformats.org/officeDocument/2006/math">
                    <m:sSub>
                      <m:sSubPr>
                        <m:ctrlPr>
                          <a:rPr lang="pt-BR" b="1" i="1">
                            <a:latin typeface="Cambria Math"/>
                          </a:rPr>
                        </m:ctrlPr>
                      </m:sSubPr>
                      <m:e>
                        <m:r>
                          <a:rPr lang="pt-BR" b="1" i="1">
                            <a:latin typeface="Cambria Math"/>
                          </a:rPr>
                          <m:t>𝑯</m:t>
                        </m:r>
                      </m:e>
                      <m:sub>
                        <m:r>
                          <a:rPr lang="pt-BR" b="1" i="1">
                            <a:latin typeface="Cambria Math"/>
                          </a:rPr>
                          <m:t>𝒂</m:t>
                        </m:r>
                      </m:sub>
                    </m:sSub>
                  </m:oMath>
                </a14:m>
                <a:r>
                  <a:rPr lang="pt-BR" dirty="0"/>
                  <a:t> é o complemento da hipótese nula. </a:t>
                </a:r>
                <a:endParaRPr lang="pt-BR" dirty="0" smtClean="0"/>
              </a:p>
              <a:p>
                <a:pPr lvl="1"/>
                <a:r>
                  <a:rPr lang="pt-BR" dirty="0" smtClean="0"/>
                  <a:t>É </a:t>
                </a:r>
                <a:r>
                  <a:rPr lang="pt-BR" dirty="0"/>
                  <a:t>uma afirmativa que deve ser verdadeira se </a:t>
                </a:r>
                <a14:m>
                  <m:oMath xmlns:m="http://schemas.openxmlformats.org/officeDocument/2006/math">
                    <m:sSub>
                      <m:sSubPr>
                        <m:ctrlPr>
                          <a:rPr lang="pt-BR" i="1">
                            <a:latin typeface="Cambria Math"/>
                          </a:rPr>
                        </m:ctrlPr>
                      </m:sSubPr>
                      <m:e>
                        <m:r>
                          <a:rPr lang="pt-BR" i="1">
                            <a:latin typeface="Cambria Math"/>
                          </a:rPr>
                          <m:t>𝐻</m:t>
                        </m:r>
                      </m:e>
                      <m:sub>
                        <m:r>
                          <a:rPr lang="pt-BR" i="1">
                            <a:latin typeface="Cambria Math"/>
                          </a:rPr>
                          <m:t>0</m:t>
                        </m:r>
                      </m:sub>
                    </m:sSub>
                  </m:oMath>
                </a14:m>
                <a:r>
                  <a:rPr lang="pt-BR" dirty="0"/>
                  <a:t> for </a:t>
                </a:r>
                <a:r>
                  <a:rPr lang="pt-BR" dirty="0" smtClean="0"/>
                  <a:t>falsa</a:t>
                </a:r>
              </a:p>
              <a:p>
                <a:pPr lvl="1"/>
                <a:r>
                  <a:rPr lang="pt-BR" dirty="0" smtClean="0"/>
                  <a:t>Contém </a:t>
                </a:r>
                <a:r>
                  <a:rPr lang="pt-BR" dirty="0"/>
                  <a:t>uma afirmativa que envolve desigualdade: </a:t>
                </a:r>
                <a14:m>
                  <m:oMath xmlns:m="http://schemas.openxmlformats.org/officeDocument/2006/math">
                    <m:r>
                      <a:rPr lang="pt-BR" b="1" i="1">
                        <a:latin typeface="Cambria Math"/>
                        <a:ea typeface="Cambria Math"/>
                      </a:rPr>
                      <m:t>&gt; , ≠</m:t>
                    </m:r>
                    <m:r>
                      <m:rPr>
                        <m:nor/>
                      </m:rPr>
                      <a:rPr lang="pt-BR" b="1">
                        <a:latin typeface="Cambria Math"/>
                        <a:ea typeface="Cambria Math"/>
                      </a:rPr>
                      <m:t>ou</m:t>
                    </m:r>
                    <m:r>
                      <m:rPr>
                        <m:nor/>
                      </m:rPr>
                      <a:rPr lang="pt-BR" b="1">
                        <a:latin typeface="Cambria Math"/>
                        <a:ea typeface="Cambria Math"/>
                      </a:rPr>
                      <m:t> </m:t>
                    </m:r>
                    <m:r>
                      <a:rPr lang="pt-BR" b="1" i="1">
                        <a:latin typeface="Cambria Math"/>
                        <a:ea typeface="Cambria Math"/>
                      </a:rPr>
                      <m:t>&lt;</m:t>
                    </m:r>
                  </m:oMath>
                </a14:m>
                <a:r>
                  <a:rPr lang="pt-BR" b="1" dirty="0"/>
                  <a:t>.</a:t>
                </a:r>
              </a:p>
              <a:p>
                <a:endParaRPr lang="pt-BR" dirty="0"/>
              </a:p>
            </p:txBody>
          </p:sp>
        </mc:Choice>
        <mc:Fallback xmlns="">
          <p:sp>
            <p:nvSpPr>
              <p:cNvPr id="4" name="Espaço Reservado para Conteúdo 3"/>
              <p:cNvSpPr>
                <a:spLocks noGrp="1" noRot="1" noChangeAspect="1" noMove="1" noResize="1" noEditPoints="1" noAdjustHandles="1" noChangeArrowheads="1" noChangeShapeType="1" noTextEdit="1"/>
              </p:cNvSpPr>
              <p:nvPr>
                <p:ph sz="quarter" idx="1"/>
              </p:nvPr>
            </p:nvSpPr>
            <p:spPr>
              <a:blipFill rotWithShape="1">
                <a:blip r:embed="rId2"/>
                <a:stretch>
                  <a:fillRect l="-449" t="-3074" b="-3978"/>
                </a:stretch>
              </a:blipFill>
            </p:spPr>
            <p:txBody>
              <a:bodyPr/>
              <a:lstStyle/>
              <a:p>
                <a:r>
                  <a:rPr lang="pt-BR">
                    <a:noFill/>
                  </a:rPr>
                  <a:t> </a:t>
                </a:r>
              </a:p>
            </p:txBody>
          </p:sp>
        </mc:Fallback>
      </mc:AlternateContent>
    </p:spTree>
    <p:extLst>
      <p:ext uri="{BB962C8B-B14F-4D97-AF65-F5344CB8AC3E}">
        <p14:creationId xmlns:p14="http://schemas.microsoft.com/office/powerpoint/2010/main" val="1863002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Hipóteses Nula e Alternativa</a:t>
            </a:r>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17</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altLang="pt-BR" dirty="0" smtClean="0">
                <a:ea typeface="ＭＳ Ｐゴシック" pitchFamily="34" charset="-128"/>
              </a:rPr>
              <a:t>No teste de hipóteses, buscamos </a:t>
            </a:r>
            <a:r>
              <a:rPr lang="pt-BR" altLang="pt-BR" dirty="0">
                <a:ea typeface="ＭＳ Ｐゴシック" pitchFamily="34" charset="-128"/>
              </a:rPr>
              <a:t>evidência </a:t>
            </a:r>
            <a:r>
              <a:rPr lang="pt-BR" altLang="pt-BR" dirty="0" smtClean="0">
                <a:ea typeface="ＭＳ Ｐゴシック" pitchFamily="34" charset="-128"/>
              </a:rPr>
              <a:t>(nos dados) contra </a:t>
            </a:r>
            <a:r>
              <a:rPr lang="pt-BR" altLang="pt-BR" i="1" dirty="0">
                <a:ea typeface="ＭＳ Ｐゴシック" pitchFamily="34" charset="-128"/>
                <a:sym typeface="Symbol" pitchFamily="18" charset="2"/>
              </a:rPr>
              <a:t>H</a:t>
            </a:r>
            <a:r>
              <a:rPr lang="pt-BR" altLang="pt-BR" baseline="-25000" dirty="0">
                <a:ea typeface="ＭＳ Ｐゴシック" pitchFamily="34" charset="-128"/>
                <a:sym typeface="Symbol" pitchFamily="18" charset="2"/>
              </a:rPr>
              <a:t>0 </a:t>
            </a:r>
            <a:r>
              <a:rPr lang="pt-BR" altLang="pt-BR" dirty="0">
                <a:ea typeface="ＭＳ Ｐゴシック" pitchFamily="34" charset="-128"/>
              </a:rPr>
              <a:t>como um modo de dar suporte </a:t>
            </a:r>
            <a:r>
              <a:rPr lang="pt-BR" altLang="pt-BR" dirty="0" smtClean="0">
                <a:ea typeface="ＭＳ Ｐゴシック" pitchFamily="34" charset="-128"/>
              </a:rPr>
              <a:t>à alternativa, </a:t>
            </a:r>
            <a:r>
              <a:rPr lang="pt-BR" altLang="pt-BR" i="1" dirty="0" smtClean="0">
                <a:ea typeface="ＭＳ Ｐゴシック" pitchFamily="34" charset="-128"/>
                <a:sym typeface="Symbol" pitchFamily="18" charset="2"/>
              </a:rPr>
              <a:t>H</a:t>
            </a:r>
            <a:r>
              <a:rPr lang="pt-BR" altLang="pt-BR" baseline="-25000" dirty="0" smtClean="0">
                <a:ea typeface="ＭＳ Ｐゴシック" pitchFamily="34" charset="-128"/>
                <a:sym typeface="Symbol" pitchFamily="18" charset="2"/>
              </a:rPr>
              <a:t>a</a:t>
            </a:r>
            <a:r>
              <a:rPr lang="pt-BR" altLang="pt-BR" dirty="0" smtClean="0">
                <a:ea typeface="ＭＳ Ｐゴシック" pitchFamily="34" charset="-128"/>
                <a:sym typeface="Symbol" pitchFamily="18" charset="2"/>
              </a:rPr>
              <a:t>.</a:t>
            </a:r>
            <a:endParaRPr lang="pt-BR" altLang="pt-BR" dirty="0">
              <a:ea typeface="ＭＳ Ｐゴシック" pitchFamily="34" charset="-128"/>
              <a:sym typeface="Symbol" pitchFamily="18" charset="2"/>
            </a:endParaRPr>
          </a:p>
          <a:p>
            <a:r>
              <a:rPr lang="pt-BR" dirty="0" smtClean="0"/>
              <a:t>Resultados </a:t>
            </a:r>
            <a:r>
              <a:rPr lang="pt-BR" dirty="0"/>
              <a:t>possíveis de um teste de hipótese:</a:t>
            </a:r>
          </a:p>
          <a:p>
            <a:pPr lvl="1"/>
            <a:r>
              <a:rPr lang="pt-BR" dirty="0"/>
              <a:t>Rejeitar a hipótese nula</a:t>
            </a:r>
          </a:p>
          <a:p>
            <a:pPr lvl="1"/>
            <a:r>
              <a:rPr lang="pt-BR" dirty="0"/>
              <a:t>Aceitar a hipótese </a:t>
            </a:r>
            <a:r>
              <a:rPr lang="pt-BR" dirty="0" smtClean="0"/>
              <a:t>nula (em favor da hipótese alternativa)</a:t>
            </a:r>
            <a:endParaRPr lang="pt-BR" dirty="0"/>
          </a:p>
          <a:p>
            <a:endParaRPr lang="pt-BR" dirty="0"/>
          </a:p>
        </p:txBody>
      </p:sp>
    </p:spTree>
    <p:extLst>
      <p:ext uri="{BB962C8B-B14F-4D97-AF65-F5344CB8AC3E}">
        <p14:creationId xmlns:p14="http://schemas.microsoft.com/office/powerpoint/2010/main" val="2317678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pPr eaLnBrk="1" hangingPunct="1"/>
            <a:r>
              <a:rPr lang="pt-BR" sz="4000" dirty="0"/>
              <a:t>Hipóteses Nula e </a:t>
            </a:r>
            <a:r>
              <a:rPr lang="pt-BR" sz="4000" dirty="0" smtClean="0"/>
              <a:t>Alternativa</a:t>
            </a:r>
            <a:r>
              <a:rPr lang="pt-BR" altLang="pt-BR" sz="4000" dirty="0" smtClean="0"/>
              <a:t> - </a:t>
            </a:r>
            <a:r>
              <a:rPr lang="pt-BR" altLang="pt-BR" sz="3600" dirty="0" smtClean="0"/>
              <a:t>exemplo</a:t>
            </a:r>
            <a:endParaRPr lang="pt-BR" altLang="pt-BR" sz="4000" dirty="0" smtClean="0"/>
          </a:p>
        </p:txBody>
      </p:sp>
      <p:sp>
        <p:nvSpPr>
          <p:cNvPr id="141315" name="Rectangle 3"/>
          <p:cNvSpPr>
            <a:spLocks noGrp="1" noChangeArrowheads="1"/>
          </p:cNvSpPr>
          <p:nvPr>
            <p:ph type="body" idx="1"/>
          </p:nvPr>
        </p:nvSpPr>
        <p:spPr>
          <a:xfrm>
            <a:off x="457200" y="1138238"/>
            <a:ext cx="8229600" cy="3570685"/>
          </a:xfrm>
        </p:spPr>
        <p:txBody>
          <a:bodyPr>
            <a:normAutofit lnSpcReduction="10000"/>
          </a:bodyPr>
          <a:lstStyle/>
          <a:p>
            <a:pPr eaLnBrk="1" hangingPunct="1">
              <a:lnSpc>
                <a:spcPct val="90000"/>
              </a:lnSpc>
            </a:pPr>
            <a:r>
              <a:rPr lang="pt-BR" altLang="pt-BR" dirty="0" smtClean="0"/>
              <a:t>Problema</a:t>
            </a:r>
            <a:r>
              <a:rPr lang="pt-BR" altLang="pt-BR" b="1" dirty="0" smtClean="0"/>
              <a:t>: </a:t>
            </a:r>
          </a:p>
          <a:p>
            <a:pPr lvl="1" eaLnBrk="1" hangingPunct="1">
              <a:lnSpc>
                <a:spcPct val="90000"/>
              </a:lnSpc>
            </a:pPr>
            <a:r>
              <a:rPr lang="pt-BR" altLang="pt-BR" dirty="0" smtClean="0"/>
              <a:t>Nos anos 1970s, homens de 20–29 anos nos USA tinham um peso corporal médio </a:t>
            </a:r>
            <a:r>
              <a:rPr lang="pt-BR" altLang="pt-BR" dirty="0" smtClean="0">
                <a:cs typeface="Arial" charset="0"/>
              </a:rPr>
              <a:t>μ </a:t>
            </a:r>
            <a:r>
              <a:rPr lang="pt-BR" altLang="pt-BR" dirty="0" smtClean="0"/>
              <a:t>de </a:t>
            </a:r>
            <a:r>
              <a:rPr lang="pt-BR" altLang="pt-BR" dirty="0" smtClean="0">
                <a:cs typeface="Arial" charset="0"/>
              </a:rPr>
              <a:t>170 libras. </a:t>
            </a:r>
          </a:p>
          <a:p>
            <a:pPr lvl="1" eaLnBrk="1" hangingPunct="1">
              <a:lnSpc>
                <a:spcPct val="90000"/>
              </a:lnSpc>
            </a:pPr>
            <a:r>
              <a:rPr lang="pt-BR" altLang="pt-BR" dirty="0" smtClean="0">
                <a:cs typeface="Arial" charset="0"/>
              </a:rPr>
              <a:t>O desvio padrão σ era 40 </a:t>
            </a:r>
            <a:r>
              <a:rPr lang="pt-BR" altLang="pt-BR" dirty="0">
                <a:cs typeface="Arial" charset="0"/>
              </a:rPr>
              <a:t>libras</a:t>
            </a:r>
            <a:r>
              <a:rPr lang="pt-BR" altLang="pt-BR" sz="2500" dirty="0" smtClean="0">
                <a:cs typeface="Arial" charset="0"/>
              </a:rPr>
              <a:t>.</a:t>
            </a:r>
            <a:r>
              <a:rPr lang="pt-BR" altLang="pt-BR" dirty="0" smtClean="0">
                <a:cs typeface="Arial" charset="0"/>
              </a:rPr>
              <a:t> </a:t>
            </a:r>
          </a:p>
          <a:p>
            <a:pPr lvl="1" eaLnBrk="1" hangingPunct="1">
              <a:lnSpc>
                <a:spcPct val="90000"/>
              </a:lnSpc>
            </a:pPr>
            <a:r>
              <a:rPr lang="pt-BR" altLang="pt-BR" dirty="0" smtClean="0">
                <a:cs typeface="Arial" charset="0"/>
              </a:rPr>
              <a:t>Queremos verificar se o peso corporal médio atualmente é diferente.</a:t>
            </a:r>
            <a:endParaRPr lang="pt-BR" altLang="pt-BR" dirty="0" smtClean="0"/>
          </a:p>
          <a:p>
            <a:pPr eaLnBrk="1" hangingPunct="1">
              <a:lnSpc>
                <a:spcPct val="90000"/>
              </a:lnSpc>
            </a:pPr>
            <a:r>
              <a:rPr lang="pt-BR" altLang="pt-BR" i="1" dirty="0" smtClean="0"/>
              <a:t>H</a:t>
            </a:r>
            <a:r>
              <a:rPr lang="pt-BR" altLang="pt-BR" baseline="-25000" dirty="0" smtClean="0"/>
              <a:t>0</a:t>
            </a:r>
            <a:r>
              <a:rPr lang="pt-BR" altLang="pt-BR" baseline="-25000" dirty="0" smtClean="0"/>
              <a:t>: </a:t>
            </a:r>
            <a:r>
              <a:rPr lang="pt-BR" altLang="pt-BR" dirty="0" smtClean="0">
                <a:cs typeface="Arial" charset="0"/>
              </a:rPr>
              <a:t>μ = 170</a:t>
            </a:r>
            <a:r>
              <a:rPr lang="pt-BR" altLang="pt-BR" sz="2800" dirty="0" smtClean="0">
                <a:cs typeface="Arial" charset="0"/>
              </a:rPr>
              <a:t> (</a:t>
            </a:r>
            <a:r>
              <a:rPr lang="pt-BR" altLang="pt-BR" dirty="0" smtClean="0">
                <a:cs typeface="Arial" charset="0"/>
              </a:rPr>
              <a:t>“nenhuma diferença”</a:t>
            </a:r>
            <a:r>
              <a:rPr lang="pt-BR" altLang="pt-BR" sz="2800" dirty="0" smtClean="0">
                <a:cs typeface="Arial" charset="0"/>
              </a:rPr>
              <a:t>)</a:t>
            </a:r>
          </a:p>
          <a:p>
            <a:pPr eaLnBrk="1" hangingPunct="1">
              <a:lnSpc>
                <a:spcPct val="90000"/>
              </a:lnSpc>
            </a:pPr>
            <a:r>
              <a:rPr lang="pt-BR" altLang="pt-BR" i="1" dirty="0" smtClean="0"/>
              <a:t>H</a:t>
            </a:r>
            <a:r>
              <a:rPr lang="pt-BR" altLang="pt-BR" baseline="-25000" dirty="0" smtClean="0"/>
              <a:t>a</a:t>
            </a:r>
            <a:r>
              <a:rPr lang="pt-BR" altLang="pt-BR" dirty="0" smtClean="0">
                <a:cs typeface="Arial" charset="0"/>
              </a:rPr>
              <a:t>:</a:t>
            </a:r>
            <a:r>
              <a:rPr lang="pt-BR" altLang="pt-BR" baseline="-25000" dirty="0" smtClean="0"/>
              <a:t> </a:t>
            </a:r>
            <a:r>
              <a:rPr lang="pt-BR" altLang="pt-BR" dirty="0" smtClean="0">
                <a:cs typeface="Arial" charset="0"/>
              </a:rPr>
              <a:t>μ &gt; 170 (</a:t>
            </a:r>
            <a:r>
              <a:rPr lang="pt-BR" altLang="pt-BR" i="1" dirty="0" err="1" smtClean="0">
                <a:cs typeface="Arial" charset="0"/>
              </a:rPr>
              <a:t>one-sided</a:t>
            </a:r>
            <a:r>
              <a:rPr lang="pt-BR" altLang="pt-BR" i="1" dirty="0" smtClean="0">
                <a:cs typeface="Arial" charset="0"/>
              </a:rPr>
              <a:t> </a:t>
            </a:r>
            <a:r>
              <a:rPr lang="pt-BR" altLang="pt-BR" i="1" dirty="0" err="1" smtClean="0">
                <a:cs typeface="Arial" charset="0"/>
              </a:rPr>
              <a:t>test</a:t>
            </a:r>
            <a:r>
              <a:rPr lang="pt-BR" altLang="pt-BR" dirty="0" smtClean="0">
                <a:cs typeface="Arial" charset="0"/>
              </a:rPr>
              <a:t>) ou  </a:t>
            </a:r>
            <a:r>
              <a:rPr lang="pt-BR" altLang="pt-BR" i="1" dirty="0" smtClean="0"/>
              <a:t>H</a:t>
            </a:r>
            <a:r>
              <a:rPr lang="pt-BR" altLang="pt-BR" baseline="-25000" dirty="0" smtClean="0"/>
              <a:t>a</a:t>
            </a:r>
            <a:r>
              <a:rPr lang="pt-BR" altLang="pt-BR" dirty="0" smtClean="0">
                <a:cs typeface="Arial" charset="0"/>
              </a:rPr>
              <a:t>: μ ≠ 170 (</a:t>
            </a:r>
            <a:r>
              <a:rPr lang="pt-BR" altLang="pt-BR" i="1" dirty="0" err="1" smtClean="0">
                <a:cs typeface="Arial" charset="0"/>
              </a:rPr>
              <a:t>two-sided</a:t>
            </a:r>
            <a:r>
              <a:rPr lang="pt-BR" altLang="pt-BR" i="1" dirty="0" smtClean="0">
                <a:cs typeface="Arial" charset="0"/>
              </a:rPr>
              <a:t> </a:t>
            </a:r>
            <a:r>
              <a:rPr lang="pt-BR" altLang="pt-BR" i="1" dirty="0" err="1" smtClean="0">
                <a:cs typeface="Arial" charset="0"/>
              </a:rPr>
              <a:t>test</a:t>
            </a:r>
            <a:r>
              <a:rPr lang="pt-BR" altLang="pt-BR" dirty="0" smtClean="0">
                <a:cs typeface="Arial" charset="0"/>
              </a:rPr>
              <a:t>)</a:t>
            </a:r>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18</a:t>
            </a:fld>
            <a:endParaRPr lang="en-US"/>
          </a:p>
        </p:txBody>
      </p:sp>
    </p:spTree>
    <p:extLst>
      <p:ext uri="{BB962C8B-B14F-4D97-AF65-F5344CB8AC3E}">
        <p14:creationId xmlns:p14="http://schemas.microsoft.com/office/powerpoint/2010/main" val="3412551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41315">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14131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41315">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14131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41315">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14131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41315">
                                            <p:txEl>
                                              <p:pRg st="3" end="3"/>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131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41315">
                                            <p:txEl>
                                              <p:pRg st="4" end="4"/>
                                            </p:txEl>
                                          </p:spTgt>
                                        </p:tgtEl>
                                        <p:attrNameLst>
                                          <p:attrName>ppt_c</p:attrName>
                                        </p:attrNameLst>
                                      </p:cBhvr>
                                      <p:to>
                                        <a:schemeClr val="bg2"/>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131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41315">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Formulação de um Teste </a:t>
            </a:r>
            <a:r>
              <a:rPr lang="pt-BR" dirty="0"/>
              <a:t>de Hipótese</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lstStyle/>
              <a:p>
                <a:r>
                  <a:rPr lang="pt-BR" dirty="0" smtClean="0"/>
                  <a:t>Dada a alegação original (</a:t>
                </a:r>
                <a:r>
                  <a:rPr lang="pt-BR" dirty="0" smtClean="0">
                    <a:solidFill>
                      <a:srgbClr val="FF0000"/>
                    </a:solidFill>
                  </a:rPr>
                  <a:t>sobre </a:t>
                </a:r>
                <a:r>
                  <a:rPr lang="pt-BR" dirty="0">
                    <a:solidFill>
                      <a:srgbClr val="FF0000"/>
                    </a:solidFill>
                  </a:rPr>
                  <a:t>o parâmetro populacional</a:t>
                </a:r>
                <a:r>
                  <a:rPr lang="pt-BR" dirty="0" smtClean="0"/>
                  <a:t>), devemos formular as hipóteses:</a:t>
                </a:r>
              </a:p>
              <a:p>
                <a:pPr lvl="1"/>
                <a:r>
                  <a:rPr lang="pt-BR" b="1" dirty="0" smtClean="0"/>
                  <a:t>Formulação </a:t>
                </a:r>
                <a:r>
                  <a:rPr lang="pt-BR" b="1" dirty="0"/>
                  <a:t>Verbal </a:t>
                </a:r>
                <a:endParaRPr lang="pt-BR" b="1" dirty="0" smtClean="0"/>
              </a:p>
              <a:p>
                <a:pPr lvl="2"/>
                <a14:m>
                  <m:oMath xmlns:m="http://schemas.openxmlformats.org/officeDocument/2006/math">
                    <m:sSub>
                      <m:sSubPr>
                        <m:ctrlPr>
                          <a:rPr lang="pt-BR" i="1">
                            <a:latin typeface="Cambria Math"/>
                          </a:rPr>
                        </m:ctrlPr>
                      </m:sSubPr>
                      <m:e>
                        <m:r>
                          <a:rPr lang="pt-BR" i="1">
                            <a:latin typeface="Cambria Math"/>
                          </a:rPr>
                          <m:t>𝐻</m:t>
                        </m:r>
                      </m:e>
                      <m:sub>
                        <m:r>
                          <a:rPr lang="pt-BR" i="1">
                            <a:latin typeface="Cambria Math"/>
                          </a:rPr>
                          <m:t>0</m:t>
                        </m:r>
                      </m:sub>
                    </m:sSub>
                  </m:oMath>
                </a14:m>
                <a:r>
                  <a:rPr lang="pt-BR" dirty="0" smtClean="0"/>
                  <a:t>: “A </a:t>
                </a:r>
                <a:r>
                  <a:rPr lang="pt-BR" dirty="0"/>
                  <a:t>média é </a:t>
                </a:r>
                <a:r>
                  <a:rPr lang="pt-BR" dirty="0" smtClean="0"/>
                  <a:t>maior do que ou </a:t>
                </a:r>
                <a:r>
                  <a:rPr lang="pt-BR" dirty="0"/>
                  <a:t>igual a K</a:t>
                </a:r>
                <a:r>
                  <a:rPr lang="pt-BR" dirty="0" smtClean="0"/>
                  <a:t>”</a:t>
                </a:r>
              </a:p>
              <a:p>
                <a:pPr lvl="2"/>
                <a14:m>
                  <m:oMath xmlns:m="http://schemas.openxmlformats.org/officeDocument/2006/math">
                    <m:sSub>
                      <m:sSubPr>
                        <m:ctrlPr>
                          <a:rPr lang="pt-BR" i="1">
                            <a:latin typeface="Cambria Math"/>
                          </a:rPr>
                        </m:ctrlPr>
                      </m:sSubPr>
                      <m:e>
                        <m:r>
                          <a:rPr lang="pt-BR" i="1">
                            <a:latin typeface="Cambria Math"/>
                          </a:rPr>
                          <m:t>𝐻</m:t>
                        </m:r>
                      </m:e>
                      <m:sub>
                        <m:r>
                          <a:rPr lang="pt-BR" b="0" i="1" smtClean="0">
                            <a:latin typeface="Cambria Math"/>
                          </a:rPr>
                          <m:t>𝑎</m:t>
                        </m:r>
                      </m:sub>
                    </m:sSub>
                  </m:oMath>
                </a14:m>
                <a:r>
                  <a:rPr lang="pt-BR" dirty="0"/>
                  <a:t>: “A média é </a:t>
                </a:r>
                <a:r>
                  <a:rPr lang="pt-BR" dirty="0" smtClean="0"/>
                  <a:t>menor do que a </a:t>
                </a:r>
                <a:r>
                  <a:rPr lang="pt-BR" dirty="0"/>
                  <a:t>K”</a:t>
                </a:r>
                <a:endParaRPr lang="pt-BR" b="1" dirty="0"/>
              </a:p>
              <a:p>
                <a:pPr lvl="1"/>
                <a:r>
                  <a:rPr lang="pt-BR" b="1" dirty="0" smtClean="0"/>
                  <a:t>Formulação </a:t>
                </a:r>
                <a:r>
                  <a:rPr lang="pt-BR" b="1" dirty="0"/>
                  <a:t>Matemática</a:t>
                </a:r>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449" t="-1808"/>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4" name="CaixaDeTexto 3"/>
              <p:cNvSpPr txBox="1"/>
              <p:nvPr/>
            </p:nvSpPr>
            <p:spPr>
              <a:xfrm>
                <a:off x="3156544" y="4083918"/>
                <a:ext cx="126166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sz="1800" i="1">
                              <a:latin typeface="Cambria Math"/>
                            </a:rPr>
                          </m:ctrlPr>
                        </m:sSubPr>
                        <m:e>
                          <m:r>
                            <a:rPr lang="pt-BR" sz="1800" i="1">
                              <a:latin typeface="Cambria Math"/>
                            </a:rPr>
                            <m:t>𝐻</m:t>
                          </m:r>
                        </m:e>
                        <m:sub>
                          <m:r>
                            <a:rPr lang="pt-BR" sz="1800" i="1">
                              <a:latin typeface="Cambria Math"/>
                            </a:rPr>
                            <m:t>0</m:t>
                          </m:r>
                        </m:sub>
                      </m:sSub>
                      <m:r>
                        <a:rPr lang="pt-BR" sz="1800" i="1">
                          <a:latin typeface="Cambria Math"/>
                        </a:rPr>
                        <m:t>:</m:t>
                      </m:r>
                      <m:r>
                        <a:rPr lang="pt-BR" sz="1800" i="1" smtClean="0">
                          <a:latin typeface="Cambria Math"/>
                          <a:ea typeface="Cambria Math"/>
                        </a:rPr>
                        <m:t>𝞵</m:t>
                      </m:r>
                      <m:r>
                        <a:rPr lang="pt-BR" sz="1800" i="1">
                          <a:latin typeface="Cambria Math"/>
                          <a:ea typeface="Cambria Math"/>
                        </a:rPr>
                        <m:t>≥</m:t>
                      </m:r>
                      <m:r>
                        <a:rPr lang="pt-BR" sz="1800" i="1">
                          <a:latin typeface="Cambria Math"/>
                          <a:ea typeface="Cambria Math"/>
                        </a:rPr>
                        <m:t>𝐾</m:t>
                      </m:r>
                    </m:oMath>
                  </m:oMathPara>
                </a14:m>
                <a:endParaRPr lang="pt-BR" sz="1800" dirty="0" err="1" smtClean="0">
                  <a:latin typeface="Calibri"/>
                  <a:cs typeface="Calibri"/>
                </a:endParaRPr>
              </a:p>
            </p:txBody>
          </p:sp>
        </mc:Choice>
        <mc:Fallback xmlns="">
          <p:sp>
            <p:nvSpPr>
              <p:cNvPr id="4" name="CaixaDeTexto 3"/>
              <p:cNvSpPr txBox="1">
                <a:spLocks noRot="1" noChangeAspect="1" noMove="1" noResize="1" noEditPoints="1" noAdjustHandles="1" noChangeArrowheads="1" noChangeShapeType="1" noTextEdit="1"/>
              </p:cNvSpPr>
              <p:nvPr/>
            </p:nvSpPr>
            <p:spPr>
              <a:xfrm>
                <a:off x="3156544" y="4083918"/>
                <a:ext cx="1261661" cy="369332"/>
              </a:xfrm>
              <a:prstGeom prst="rect">
                <a:avLst/>
              </a:prstGeom>
              <a:blipFill rotWithShape="1">
                <a:blip r:embed="rId3"/>
                <a:stretch>
                  <a:fillRect b="-4918"/>
                </a:stretch>
              </a:blipFill>
            </p:spPr>
            <p:txBody>
              <a:bodyPr/>
              <a:lstStyle/>
              <a:p>
                <a:r>
                  <a:rPr lang="pt-BR">
                    <a:noFill/>
                  </a:rPr>
                  <a:t> </a:t>
                </a:r>
              </a:p>
            </p:txBody>
          </p:sp>
        </mc:Fallback>
      </mc:AlternateContent>
      <mc:AlternateContent xmlns:mc="http://schemas.openxmlformats.org/markup-compatibility/2006" xmlns:a14="http://schemas.microsoft.com/office/drawing/2010/main">
        <mc:Choice Requires="a14">
          <p:sp>
            <p:nvSpPr>
              <p:cNvPr id="5" name="CaixaDeTexto 4"/>
              <p:cNvSpPr txBox="1"/>
              <p:nvPr/>
            </p:nvSpPr>
            <p:spPr>
              <a:xfrm>
                <a:off x="3131840" y="4448269"/>
                <a:ext cx="126166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pt-BR" sz="1800" i="1" smtClean="0">
                              <a:latin typeface="Cambria Math"/>
                            </a:rPr>
                          </m:ctrlPr>
                        </m:sSubPr>
                        <m:e>
                          <m:r>
                            <a:rPr lang="pt-BR" sz="1800" i="1">
                              <a:latin typeface="Cambria Math"/>
                            </a:rPr>
                            <m:t>𝐻</m:t>
                          </m:r>
                        </m:e>
                        <m:sub>
                          <m:r>
                            <a:rPr lang="pt-BR" sz="1800" b="0" i="1" smtClean="0">
                              <a:latin typeface="Cambria Math"/>
                            </a:rPr>
                            <m:t>𝑎</m:t>
                          </m:r>
                        </m:sub>
                      </m:sSub>
                      <m:r>
                        <a:rPr lang="pt-BR" sz="1800" i="1">
                          <a:latin typeface="Cambria Math"/>
                        </a:rPr>
                        <m:t>:</m:t>
                      </m:r>
                      <m:r>
                        <a:rPr lang="pt-BR" sz="1800" i="1" smtClean="0">
                          <a:latin typeface="Cambria Math"/>
                          <a:ea typeface="Cambria Math"/>
                        </a:rPr>
                        <m:t>𝞵</m:t>
                      </m:r>
                      <m:r>
                        <a:rPr lang="pt-BR" sz="1800" b="0" i="1" smtClean="0">
                          <a:latin typeface="Cambria Math"/>
                          <a:ea typeface="Cambria Math"/>
                        </a:rPr>
                        <m:t>&lt;</m:t>
                      </m:r>
                      <m:r>
                        <a:rPr lang="pt-BR" sz="1800" i="1">
                          <a:latin typeface="Cambria Math"/>
                          <a:ea typeface="Cambria Math"/>
                        </a:rPr>
                        <m:t>𝐾</m:t>
                      </m:r>
                    </m:oMath>
                  </m:oMathPara>
                </a14:m>
                <a:endParaRPr lang="pt-BR" sz="1800" dirty="0" err="1" smtClean="0">
                  <a:latin typeface="Calibri"/>
                  <a:cs typeface="Calibri"/>
                </a:endParaRPr>
              </a:p>
            </p:txBody>
          </p:sp>
        </mc:Choice>
        <mc:Fallback xmlns="">
          <p:sp>
            <p:nvSpPr>
              <p:cNvPr id="5" name="CaixaDeTexto 4"/>
              <p:cNvSpPr txBox="1">
                <a:spLocks noRot="1" noChangeAspect="1" noMove="1" noResize="1" noEditPoints="1" noAdjustHandles="1" noChangeArrowheads="1" noChangeShapeType="1" noTextEdit="1"/>
              </p:cNvSpPr>
              <p:nvPr/>
            </p:nvSpPr>
            <p:spPr>
              <a:xfrm>
                <a:off x="3131840" y="4448269"/>
                <a:ext cx="1261661" cy="369332"/>
              </a:xfrm>
              <a:prstGeom prst="rect">
                <a:avLst/>
              </a:prstGeom>
              <a:blipFill rotWithShape="1">
                <a:blip r:embed="rId4"/>
                <a:stretch>
                  <a:fillRect b="-6667"/>
                </a:stretch>
              </a:blipFill>
            </p:spPr>
            <p:txBody>
              <a:bodyPr/>
              <a:lstStyle/>
              <a:p>
                <a:r>
                  <a:rPr lang="pt-BR">
                    <a:noFill/>
                  </a:rPr>
                  <a:t> </a:t>
                </a:r>
              </a:p>
            </p:txBody>
          </p:sp>
        </mc:Fallback>
      </mc:AlternateContent>
      <p:sp>
        <p:nvSpPr>
          <p:cNvPr id="6" name="Espaço Reservado para Número de Slide 5"/>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19</a:t>
            </a:fld>
            <a:endParaRPr lang="en-US"/>
          </a:p>
        </p:txBody>
      </p:sp>
    </p:spTree>
    <p:extLst>
      <p:ext uri="{BB962C8B-B14F-4D97-AF65-F5344CB8AC3E}">
        <p14:creationId xmlns:p14="http://schemas.microsoft.com/office/powerpoint/2010/main" val="1601985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1354932"/>
            <a:ext cx="9144000" cy="1102519"/>
          </a:xfrm>
        </p:spPr>
        <p:txBody>
          <a:bodyPr>
            <a:normAutofit/>
          </a:bodyPr>
          <a:lstStyle/>
          <a:p>
            <a:pPr algn="ctr">
              <a:lnSpc>
                <a:spcPct val="150000"/>
              </a:lnSpc>
            </a:pPr>
            <a:r>
              <a:rPr lang="pt-BR" sz="3600" dirty="0" smtClean="0"/>
              <a:t>Testes </a:t>
            </a:r>
            <a:r>
              <a:rPr lang="pt-BR" sz="3600" dirty="0"/>
              <a:t>de Hipóteses</a:t>
            </a:r>
            <a:endParaRPr lang="pt-BR" dirty="0"/>
          </a:p>
        </p:txBody>
      </p:sp>
      <p:sp>
        <p:nvSpPr>
          <p:cNvPr id="4" name="Subtítulo 3"/>
          <p:cNvSpPr>
            <a:spLocks noGrp="1"/>
          </p:cNvSpPr>
          <p:nvPr>
            <p:ph type="subTitle" idx="1"/>
          </p:nvPr>
        </p:nvSpPr>
        <p:spPr/>
        <p:txBody>
          <a:bodyPr/>
          <a:lstStyle/>
          <a:p>
            <a:endParaRPr lang="pt-BR"/>
          </a:p>
        </p:txBody>
      </p:sp>
    </p:spTree>
    <p:extLst>
      <p:ext uri="{BB962C8B-B14F-4D97-AF65-F5344CB8AC3E}">
        <p14:creationId xmlns:p14="http://schemas.microsoft.com/office/powerpoint/2010/main" val="1848456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Exemplo</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lstStyle/>
              <a:p>
                <a:r>
                  <a:rPr lang="pt-BR" dirty="0" smtClean="0"/>
                  <a:t>Acredita-se que uma máquina de fabricar chocolate em barra produz unidades de 5g em média. </a:t>
                </a:r>
              </a:p>
              <a:p>
                <a:r>
                  <a:rPr lang="pt-BR" dirty="0" smtClean="0"/>
                  <a:t>Um funcionário afirma que, após a realização de uma manutenção, a máquina não mais está produzindo barras de 5g. </a:t>
                </a:r>
              </a:p>
              <a:p>
                <a:r>
                  <a:rPr lang="pt-BR" dirty="0" smtClean="0"/>
                  <a:t>Declare as hipóteses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i="1">
                            <a:solidFill>
                              <a:srgbClr val="FF0000"/>
                            </a:solidFill>
                            <a:latin typeface="Cambria Math"/>
                          </a:rPr>
                          <m:t>0</m:t>
                        </m:r>
                      </m:sub>
                    </m:sSub>
                  </m:oMath>
                </a14:m>
                <a:r>
                  <a:rPr lang="pt-BR" dirty="0" smtClean="0"/>
                  <a:t> e </a:t>
                </a:r>
                <a14:m>
                  <m:oMath xmlns:m="http://schemas.openxmlformats.org/officeDocument/2006/math">
                    <m:sSub>
                      <m:sSubPr>
                        <m:ctrlPr>
                          <a:rPr lang="pt-BR" i="1">
                            <a:solidFill>
                              <a:srgbClr val="FF0000"/>
                            </a:solidFill>
                            <a:latin typeface="Cambria Math"/>
                          </a:rPr>
                        </m:ctrlPr>
                      </m:sSubPr>
                      <m:e>
                        <m:r>
                          <a:rPr lang="pt-BR" i="1">
                            <a:solidFill>
                              <a:srgbClr val="FF0000"/>
                            </a:solidFill>
                            <a:latin typeface="Cambria Math"/>
                          </a:rPr>
                          <m:t>𝐻</m:t>
                        </m:r>
                      </m:e>
                      <m:sub>
                        <m:r>
                          <a:rPr lang="pt-BR" b="0" i="1" smtClean="0">
                            <a:solidFill>
                              <a:srgbClr val="FF0000"/>
                            </a:solidFill>
                            <a:latin typeface="Cambria Math"/>
                          </a:rPr>
                          <m:t>𝑎</m:t>
                        </m:r>
                      </m:sub>
                    </m:sSub>
                  </m:oMath>
                </a14:m>
                <a:r>
                  <a:rPr lang="pt-BR" dirty="0" smtClean="0"/>
                  <a:t>.</a:t>
                </a:r>
              </a:p>
              <a:p>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449" t="-1808" b="-5063"/>
                </a:stretch>
              </a:blipFill>
            </p:spPr>
            <p:txBody>
              <a:bodyPr/>
              <a:lstStyle/>
              <a:p>
                <a:r>
                  <a:rPr lang="pt-BR">
                    <a:noFill/>
                  </a:rPr>
                  <a:t> </a:t>
                </a:r>
              </a:p>
            </p:txBody>
          </p:sp>
        </mc:Fallback>
      </mc:AlternateContent>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20</a:t>
            </a:fld>
            <a:endParaRPr lang="en-US"/>
          </a:p>
        </p:txBody>
      </p:sp>
    </p:spTree>
    <p:extLst>
      <p:ext uri="{BB962C8B-B14F-4D97-AF65-F5344CB8AC3E}">
        <p14:creationId xmlns:p14="http://schemas.microsoft.com/office/powerpoint/2010/main" val="18870938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Exemplo (cont.)</a:t>
            </a:r>
            <a:endParaRPr lang="pt-BR" dirty="0"/>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fontScale="85000" lnSpcReduction="20000"/>
              </a:bodyPr>
              <a:lstStyle/>
              <a:p>
                <a:pPr marL="0" indent="0">
                  <a:buNone/>
                </a:pPr>
                <a:r>
                  <a:rPr lang="pt-BR" dirty="0"/>
                  <a:t>Para </a:t>
                </a:r>
                <a:r>
                  <a:rPr lang="pt-BR" dirty="0" smtClean="0"/>
                  <a:t>os problemas a seguir, </a:t>
                </a:r>
                <a:r>
                  <a:rPr lang="pt-BR" dirty="0"/>
                  <a:t>estabeleça:</a:t>
                </a:r>
              </a:p>
              <a:p>
                <a:pPr lvl="1"/>
                <a:r>
                  <a:rPr lang="pt-BR" dirty="0" smtClean="0"/>
                  <a:t>A </a:t>
                </a:r>
                <a:r>
                  <a:rPr lang="pt-BR" dirty="0"/>
                  <a:t>formulação </a:t>
                </a:r>
                <a:r>
                  <a:rPr lang="pt-BR" dirty="0" smtClean="0"/>
                  <a:t>matemática</a:t>
                </a:r>
                <a:endParaRPr lang="pt-BR" dirty="0"/>
              </a:p>
              <a:p>
                <a:pPr lvl="1"/>
                <a14:m>
                  <m:oMath xmlns:m="http://schemas.openxmlformats.org/officeDocument/2006/math">
                    <m:sSub>
                      <m:sSubPr>
                        <m:ctrlPr>
                          <a:rPr lang="pt-BR" i="1">
                            <a:latin typeface="Cambria Math"/>
                          </a:rPr>
                        </m:ctrlPr>
                      </m:sSubPr>
                      <m:e>
                        <m:r>
                          <a:rPr lang="pt-BR" i="1">
                            <a:latin typeface="Cambria Math"/>
                          </a:rPr>
                          <m:t>𝐻</m:t>
                        </m:r>
                      </m:e>
                      <m:sub>
                        <m:r>
                          <a:rPr lang="pt-BR" i="1">
                            <a:latin typeface="Cambria Math"/>
                          </a:rPr>
                          <m:t>0</m:t>
                        </m:r>
                      </m:sub>
                    </m:sSub>
                    <m:r>
                      <a:rPr lang="pt-BR" i="1">
                        <a:latin typeface="Cambria Math"/>
                      </a:rPr>
                      <m:t> </m:t>
                    </m:r>
                    <m:r>
                      <m:rPr>
                        <m:nor/>
                      </m:rPr>
                      <a:rPr lang="pt-BR">
                        <a:latin typeface="Cambria Math"/>
                      </a:rPr>
                      <m:t>e</m:t>
                    </m:r>
                    <m:r>
                      <m:rPr>
                        <m:nor/>
                      </m:rPr>
                      <a:rPr lang="pt-BR">
                        <a:latin typeface="Cambria Math"/>
                      </a:rPr>
                      <m:t> </m:t>
                    </m:r>
                    <m:sSub>
                      <m:sSubPr>
                        <m:ctrlPr>
                          <a:rPr lang="pt-BR" i="1">
                            <a:latin typeface="Cambria Math"/>
                          </a:rPr>
                        </m:ctrlPr>
                      </m:sSubPr>
                      <m:e>
                        <m:r>
                          <a:rPr lang="pt-BR" i="1">
                            <a:latin typeface="Cambria Math"/>
                          </a:rPr>
                          <m:t>𝐻</m:t>
                        </m:r>
                      </m:e>
                      <m:sub>
                        <m:r>
                          <a:rPr lang="pt-BR" i="1">
                            <a:latin typeface="Cambria Math"/>
                          </a:rPr>
                          <m:t>𝑎</m:t>
                        </m:r>
                      </m:sub>
                    </m:sSub>
                  </m:oMath>
                </a14:m>
                <a:endParaRPr lang="pt-BR" dirty="0"/>
              </a:p>
              <a:p>
                <a:pPr lvl="1"/>
                <a:r>
                  <a:rPr lang="pt-BR" dirty="0"/>
                  <a:t>A representação da alegação</a:t>
                </a:r>
              </a:p>
              <a:p>
                <a:pPr marL="514350" indent="-514350">
                  <a:buAutoNum type="arabicParenR"/>
                </a:pPr>
                <a:endParaRPr lang="pt-BR" dirty="0" smtClean="0"/>
              </a:p>
              <a:p>
                <a:pPr marL="514350" indent="-514350">
                  <a:buAutoNum type="arabicParenR"/>
                </a:pPr>
                <a:r>
                  <a:rPr lang="pt-BR" dirty="0" smtClean="0"/>
                  <a:t>Um </a:t>
                </a:r>
                <a:r>
                  <a:rPr lang="pt-BR" dirty="0"/>
                  <a:t>fabricante de </a:t>
                </a:r>
                <a:r>
                  <a:rPr lang="pt-BR" dirty="0" smtClean="0"/>
                  <a:t>baterias </a:t>
                </a:r>
                <a:r>
                  <a:rPr lang="pt-BR" dirty="0"/>
                  <a:t>para automóveis alega que a vida média de um determinado modelo é de 74 meses.</a:t>
                </a:r>
              </a:p>
              <a:p>
                <a:pPr marL="514350" indent="-514350">
                  <a:buAutoNum type="arabicParenR"/>
                </a:pPr>
                <a:r>
                  <a:rPr lang="pt-BR" dirty="0"/>
                  <a:t>Uma estação de rádio alega que sua proporção de audiência local é maior do que 39%.</a:t>
                </a:r>
              </a:p>
              <a:p>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3"/>
                <a:stretch>
                  <a:fillRect l="-1272" t="-3436" b="-1989"/>
                </a:stretch>
              </a:blipFill>
            </p:spPr>
            <p:txBody>
              <a:bodyPr/>
              <a:lstStyle/>
              <a:p>
                <a:r>
                  <a:rPr lang="pt-BR">
                    <a:noFill/>
                  </a:rPr>
                  <a:t> </a:t>
                </a:r>
              </a:p>
            </p:txBody>
          </p:sp>
        </mc:Fallback>
      </mc:AlternateContent>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21</a:t>
            </a:fld>
            <a:endParaRPr lang="en-US"/>
          </a:p>
        </p:txBody>
      </p:sp>
    </p:spTree>
    <p:extLst>
      <p:ext uri="{BB962C8B-B14F-4D97-AF65-F5344CB8AC3E}">
        <p14:creationId xmlns:p14="http://schemas.microsoft.com/office/powerpoint/2010/main" val="13030763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Teste de hipótese - analogia</a:t>
            </a:r>
            <a:endParaRPr lang="pt-BR" dirty="0"/>
          </a:p>
        </p:txBody>
      </p:sp>
      <p:sp>
        <p:nvSpPr>
          <p:cNvPr id="3" name="Espaço Reservado para Conteúdo 2"/>
          <p:cNvSpPr>
            <a:spLocks noGrp="1"/>
          </p:cNvSpPr>
          <p:nvPr>
            <p:ph idx="1"/>
          </p:nvPr>
        </p:nvSpPr>
        <p:spPr/>
        <p:txBody>
          <a:bodyPr>
            <a:normAutofit/>
          </a:bodyPr>
          <a:lstStyle/>
          <a:p>
            <a:pPr marL="0" indent="0">
              <a:buNone/>
            </a:pPr>
            <a:endParaRPr lang="pt-BR" dirty="0" smtClean="0"/>
          </a:p>
          <a:p>
            <a:pPr fontAlgn="t"/>
            <a:endParaRPr lang="pt-BR" dirty="0"/>
          </a:p>
          <a:p>
            <a:pPr fontAlgn="t"/>
            <a:endParaRPr lang="pt-BR" dirty="0"/>
          </a:p>
          <a:p>
            <a:pPr marL="0" indent="0">
              <a:buNone/>
            </a:pPr>
            <a:endParaRPr lang="pt-BR" dirty="0" smtClean="0"/>
          </a:p>
          <a:p>
            <a:pPr marL="0" indent="0">
              <a:buNone/>
            </a:pPr>
            <a:endParaRPr lang="pt-BR" dirty="0" smtClean="0"/>
          </a:p>
          <a:p>
            <a:pPr marL="0" indent="0">
              <a:buNone/>
            </a:pPr>
            <a:endParaRPr lang="pt-BR" dirty="0"/>
          </a:p>
          <a:p>
            <a:pPr marL="0" indent="0">
              <a:buNone/>
            </a:pPr>
            <a:endParaRPr lang="pt-BR" dirty="0" smtClean="0"/>
          </a:p>
          <a:p>
            <a:pPr marL="0" indent="0">
              <a:buNone/>
            </a:pPr>
            <a:endParaRPr lang="pt-BR" dirty="0"/>
          </a:p>
          <a:p>
            <a:pPr marL="0" indent="0">
              <a:buNone/>
            </a:pPr>
            <a:endParaRPr lang="pt-BR" dirty="0" smtClean="0"/>
          </a:p>
          <a:p>
            <a:pPr marL="0" indent="0">
              <a:buNone/>
            </a:pPr>
            <a:endParaRPr lang="pt-BR" dirty="0"/>
          </a:p>
        </p:txBody>
      </p:sp>
      <p:graphicFrame>
        <p:nvGraphicFramePr>
          <p:cNvPr id="5" name="Tabela 4"/>
          <p:cNvGraphicFramePr>
            <a:graphicFrameLocks noGrp="1"/>
          </p:cNvGraphicFramePr>
          <p:nvPr>
            <p:extLst>
              <p:ext uri="{D42A27DB-BD31-4B8C-83A1-F6EECF244321}">
                <p14:modId xmlns:p14="http://schemas.microsoft.com/office/powerpoint/2010/main" val="3031552047"/>
              </p:ext>
            </p:extLst>
          </p:nvPr>
        </p:nvGraphicFramePr>
        <p:xfrm>
          <a:off x="539552" y="1617643"/>
          <a:ext cx="8064897" cy="3042339"/>
        </p:xfrm>
        <a:graphic>
          <a:graphicData uri="http://schemas.openxmlformats.org/drawingml/2006/table">
            <a:tbl>
              <a:tblPr firstRow="1" bandRow="1">
                <a:tableStyleId>{08FB837D-C827-4EFA-A057-4D05807E0F7C}</a:tableStyleId>
              </a:tblPr>
              <a:tblGrid>
                <a:gridCol w="3048489"/>
                <a:gridCol w="2328109"/>
                <a:gridCol w="2688299"/>
              </a:tblGrid>
              <a:tr h="1014113">
                <a:tc>
                  <a:txBody>
                    <a:bodyPr/>
                    <a:lstStyle/>
                    <a:p>
                      <a:endParaRPr lang="pt-BR" sz="2400" dirty="0"/>
                    </a:p>
                  </a:txBody>
                  <a:tcPr marT="34290" marB="34290"/>
                </a:tc>
                <a:tc>
                  <a:txBody>
                    <a:bodyPr/>
                    <a:lstStyle/>
                    <a:p>
                      <a:pPr algn="ctr"/>
                      <a:r>
                        <a:rPr lang="pt-BR" sz="2400" dirty="0" smtClean="0"/>
                        <a:t>O réu é inocente</a:t>
                      </a:r>
                      <a:endParaRPr lang="pt-BR" sz="2400" dirty="0"/>
                    </a:p>
                  </a:txBody>
                  <a:tcPr marT="34290" marB="34290" anchor="ctr"/>
                </a:tc>
                <a:tc>
                  <a:txBody>
                    <a:bodyPr/>
                    <a:lstStyle/>
                    <a:p>
                      <a:pPr algn="ctr"/>
                      <a:r>
                        <a:rPr lang="pt-BR" sz="2400" dirty="0" smtClean="0"/>
                        <a:t>O réu é culpado</a:t>
                      </a:r>
                      <a:endParaRPr lang="pt-BR" sz="2400" dirty="0"/>
                    </a:p>
                  </a:txBody>
                  <a:tcPr marT="34290" marB="34290" anchor="ctr"/>
                </a:tc>
              </a:tr>
              <a:tr h="1014113">
                <a:tc>
                  <a:txBody>
                    <a:bodyPr/>
                    <a:lstStyle/>
                    <a:p>
                      <a:pPr algn="ctr"/>
                      <a:r>
                        <a:rPr lang="pt-BR" sz="2400" b="1" dirty="0" smtClean="0"/>
                        <a:t>Veredicto INOCENTE</a:t>
                      </a:r>
                      <a:endParaRPr lang="pt-BR" sz="2400" b="1" dirty="0"/>
                    </a:p>
                  </a:txBody>
                  <a:tcPr marT="34290" marB="34290" anchor="ctr"/>
                </a:tc>
                <a:tc>
                  <a:txBody>
                    <a:bodyPr/>
                    <a:lstStyle/>
                    <a:p>
                      <a:pPr algn="ctr"/>
                      <a:r>
                        <a:rPr lang="pt-BR" sz="2400" dirty="0" smtClean="0"/>
                        <a:t>Justiça</a:t>
                      </a:r>
                      <a:endParaRPr lang="pt-BR" sz="2400" dirty="0"/>
                    </a:p>
                  </a:txBody>
                  <a:tcPr marT="34290" marB="34290" anchor="ctr"/>
                </a:tc>
                <a:tc>
                  <a:txBody>
                    <a:bodyPr/>
                    <a:lstStyle/>
                    <a:p>
                      <a:pPr algn="ctr"/>
                      <a:r>
                        <a:rPr lang="pt-BR" sz="2400" dirty="0" smtClean="0"/>
                        <a:t>Erro Tipo II</a:t>
                      </a:r>
                      <a:endParaRPr lang="pt-BR" sz="2400" dirty="0"/>
                    </a:p>
                  </a:txBody>
                  <a:tcPr marT="34290" marB="34290" anchor="ctr"/>
                </a:tc>
              </a:tr>
              <a:tr h="1014113">
                <a:tc>
                  <a:txBody>
                    <a:bodyPr/>
                    <a:lstStyle/>
                    <a:p>
                      <a:pPr algn="ctr"/>
                      <a:r>
                        <a:rPr lang="pt-BR" sz="2400" b="1" dirty="0" smtClean="0"/>
                        <a:t>Veredicto CULPADO</a:t>
                      </a:r>
                      <a:endParaRPr lang="pt-BR" sz="2400" b="1" dirty="0"/>
                    </a:p>
                  </a:txBody>
                  <a:tcPr marT="34290" marB="34290" anchor="ctr"/>
                </a:tc>
                <a:tc>
                  <a:txBody>
                    <a:bodyPr/>
                    <a:lstStyle/>
                    <a:p>
                      <a:pPr algn="ctr"/>
                      <a:r>
                        <a:rPr lang="pt-BR" sz="2400" dirty="0" smtClean="0"/>
                        <a:t>Erro Tipo I</a:t>
                      </a:r>
                      <a:endParaRPr lang="pt-BR" sz="2400" dirty="0"/>
                    </a:p>
                  </a:txBody>
                  <a:tcPr marT="34290" marB="34290" anchor="ctr"/>
                </a:tc>
                <a:tc>
                  <a:txBody>
                    <a:bodyPr/>
                    <a:lstStyle/>
                    <a:p>
                      <a:pPr algn="ctr"/>
                      <a:r>
                        <a:rPr lang="pt-BR" sz="2400" dirty="0" smtClean="0"/>
                        <a:t>Justiça</a:t>
                      </a:r>
                      <a:endParaRPr lang="pt-BR" sz="2400" dirty="0"/>
                    </a:p>
                  </a:txBody>
                  <a:tcPr marT="34290" marB="34290" anchor="ctr"/>
                </a:tc>
              </a:tr>
            </a:tbl>
          </a:graphicData>
        </a:graphic>
      </p:graphicFrame>
      <p:sp>
        <p:nvSpPr>
          <p:cNvPr id="6" name="Espaço Reservado para Número de Slide 5"/>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22</a:t>
            </a:fld>
            <a:endParaRPr lang="en-US"/>
          </a:p>
        </p:txBody>
      </p:sp>
    </p:spTree>
    <p:extLst>
      <p:ext uri="{BB962C8B-B14F-4D97-AF65-F5344CB8AC3E}">
        <p14:creationId xmlns:p14="http://schemas.microsoft.com/office/powerpoint/2010/main" val="26960298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normAutofit fontScale="90000"/>
          </a:bodyPr>
          <a:lstStyle/>
          <a:p>
            <a:r>
              <a:rPr lang="pt-BR" dirty="0" smtClean="0"/>
              <a:t>Tipos </a:t>
            </a:r>
            <a:r>
              <a:rPr lang="pt-BR" dirty="0" smtClean="0"/>
              <a:t>de </a:t>
            </a:r>
            <a:r>
              <a:rPr lang="pt-BR" dirty="0" smtClean="0"/>
              <a:t>amostra</a:t>
            </a:r>
            <a:endParaRPr lang="pt-BR" dirty="0"/>
          </a:p>
        </p:txBody>
      </p:sp>
      <p:sp>
        <p:nvSpPr>
          <p:cNvPr id="7" name="Espaço Reservado para Conteúdo 6"/>
          <p:cNvSpPr>
            <a:spLocks noGrp="1"/>
          </p:cNvSpPr>
          <p:nvPr>
            <p:ph idx="1"/>
          </p:nvPr>
        </p:nvSpPr>
        <p:spPr>
          <a:xfrm>
            <a:off x="612648" y="1200150"/>
            <a:ext cx="8153400" cy="3603848"/>
          </a:xfrm>
        </p:spPr>
        <p:txBody>
          <a:bodyPr>
            <a:normAutofit lnSpcReduction="10000"/>
          </a:bodyPr>
          <a:lstStyle/>
          <a:p>
            <a:pPr>
              <a:lnSpc>
                <a:spcPct val="90000"/>
              </a:lnSpc>
            </a:pPr>
            <a:r>
              <a:rPr lang="pt-BR" dirty="0" smtClean="0"/>
              <a:t>Há abordagens diferentes para realizar testes de hipóteses, dependendo do objetivo.</a:t>
            </a:r>
          </a:p>
          <a:p>
            <a:pPr lvl="1">
              <a:lnSpc>
                <a:spcPct val="90000"/>
              </a:lnSpc>
            </a:pPr>
            <a:r>
              <a:rPr lang="pt-BR" b="1" dirty="0" smtClean="0"/>
              <a:t>Testes em uma amostra </a:t>
            </a:r>
            <a:r>
              <a:rPr lang="pt-BR" b="1" dirty="0" smtClean="0"/>
              <a:t>única</a:t>
            </a:r>
            <a:endParaRPr lang="pt-BR" dirty="0" smtClean="0"/>
          </a:p>
          <a:p>
            <a:pPr lvl="2">
              <a:lnSpc>
                <a:spcPct val="90000"/>
              </a:lnSpc>
            </a:pPr>
            <a:r>
              <a:rPr lang="pt-BR" dirty="0" smtClean="0"/>
              <a:t>Apenas um grupo de indivíduos;</a:t>
            </a:r>
          </a:p>
          <a:p>
            <a:pPr lvl="1">
              <a:lnSpc>
                <a:spcPct val="90000"/>
              </a:lnSpc>
            </a:pPr>
            <a:r>
              <a:rPr lang="pt-BR" b="1" dirty="0"/>
              <a:t>Testes </a:t>
            </a:r>
            <a:r>
              <a:rPr lang="pt-BR" b="1" dirty="0" smtClean="0"/>
              <a:t>em amostras </a:t>
            </a:r>
            <a:r>
              <a:rPr lang="pt-BR" b="1" dirty="0" smtClean="0"/>
              <a:t>pareadas</a:t>
            </a:r>
          </a:p>
          <a:p>
            <a:pPr lvl="2">
              <a:lnSpc>
                <a:spcPct val="90000"/>
              </a:lnSpc>
            </a:pPr>
            <a:r>
              <a:rPr lang="pt-BR" dirty="0" smtClean="0"/>
              <a:t>Duas </a:t>
            </a:r>
            <a:r>
              <a:rPr lang="pt-BR" dirty="0" smtClean="0"/>
              <a:t>amostras; associação </a:t>
            </a:r>
            <a:r>
              <a:rPr lang="pt-BR" dirty="0" smtClean="0">
                <a:solidFill>
                  <a:srgbClr val="FF0000"/>
                </a:solidFill>
              </a:rPr>
              <a:t>um-para-um</a:t>
            </a:r>
            <a:r>
              <a:rPr lang="pt-BR" dirty="0" smtClean="0"/>
              <a:t> entre pontos de dados dessas amostras. </a:t>
            </a:r>
          </a:p>
          <a:p>
            <a:pPr lvl="1">
              <a:lnSpc>
                <a:spcPct val="90000"/>
              </a:lnSpc>
            </a:pPr>
            <a:r>
              <a:rPr lang="pt-BR" b="1" dirty="0"/>
              <a:t>Testes </a:t>
            </a:r>
            <a:r>
              <a:rPr lang="pt-BR" b="1" dirty="0" smtClean="0"/>
              <a:t>em a</a:t>
            </a:r>
            <a:r>
              <a:rPr lang="pt-BR" b="1" dirty="0" smtClean="0">
                <a:cs typeface="Arial" charset="0"/>
              </a:rPr>
              <a:t>mostras </a:t>
            </a:r>
            <a:r>
              <a:rPr lang="pt-BR" b="1" dirty="0" smtClean="0">
                <a:cs typeface="Arial" charset="0"/>
              </a:rPr>
              <a:t>independentes</a:t>
            </a:r>
            <a:r>
              <a:rPr lang="pt-BR" dirty="0" smtClean="0">
                <a:cs typeface="Arial" charset="0"/>
              </a:rPr>
              <a:t> </a:t>
            </a:r>
          </a:p>
          <a:p>
            <a:pPr lvl="2">
              <a:lnSpc>
                <a:spcPct val="90000"/>
              </a:lnSpc>
            </a:pPr>
            <a:r>
              <a:rPr lang="pt-BR" dirty="0" smtClean="0">
                <a:cs typeface="Arial" charset="0"/>
              </a:rPr>
              <a:t>Duas </a:t>
            </a:r>
            <a:r>
              <a:rPr lang="pt-BR" dirty="0" smtClean="0">
                <a:cs typeface="Arial" charset="0"/>
              </a:rPr>
              <a:t>amostras; grupos </a:t>
            </a:r>
            <a:r>
              <a:rPr lang="pt-BR" dirty="0" smtClean="0">
                <a:cs typeface="Arial" charset="0"/>
              </a:rPr>
              <a:t>separados (não relacionados). </a:t>
            </a:r>
            <a:endParaRPr lang="pt-BR" dirty="0"/>
          </a:p>
        </p:txBody>
      </p:sp>
      <p:sp>
        <p:nvSpPr>
          <p:cNvPr id="2" name="Espaço Reservado para Número de Slide 1"/>
          <p:cNvSpPr>
            <a:spLocks noGrp="1"/>
          </p:cNvSpPr>
          <p:nvPr>
            <p:ph type="sldNum" sz="quarter" idx="12"/>
          </p:nvPr>
        </p:nvSpPr>
        <p:spPr/>
        <p:txBody>
          <a:bodyPr>
            <a:normAutofit fontScale="47500" lnSpcReduction="20000"/>
          </a:bodyPr>
          <a:lstStyle/>
          <a:p>
            <a:pPr>
              <a:defRPr/>
            </a:pPr>
            <a:fld id="{529FA7E6-6E6F-4B77-AE36-D459A899DDD1}" type="slidenum">
              <a:rPr lang="en-US" smtClean="0"/>
              <a:pPr>
                <a:defRPr/>
              </a:pPr>
              <a:t>23</a:t>
            </a:fld>
            <a:endParaRPr lang="en-US"/>
          </a:p>
        </p:txBody>
      </p:sp>
    </p:spTree>
    <p:extLst>
      <p:ext uri="{BB962C8B-B14F-4D97-AF65-F5344CB8AC3E}">
        <p14:creationId xmlns:p14="http://schemas.microsoft.com/office/powerpoint/2010/main" val="3594220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p:txBody>
          <a:bodyPr/>
          <a:lstStyle/>
          <a:p>
            <a:endParaRPr lang="pt-BR"/>
          </a:p>
        </p:txBody>
      </p:sp>
      <p:sp>
        <p:nvSpPr>
          <p:cNvPr id="5" name="Título 4"/>
          <p:cNvSpPr>
            <a:spLocks noGrp="1"/>
          </p:cNvSpPr>
          <p:nvPr>
            <p:ph type="title"/>
          </p:nvPr>
        </p:nvSpPr>
        <p:spPr/>
        <p:txBody>
          <a:bodyPr>
            <a:normAutofit fontScale="90000"/>
          </a:bodyPr>
          <a:lstStyle/>
          <a:p>
            <a:r>
              <a:rPr lang="pt-BR" dirty="0"/>
              <a:t>Estatística de Teste (</a:t>
            </a:r>
            <a:r>
              <a:rPr lang="pt-BR" i="1" dirty="0" err="1"/>
              <a:t>test</a:t>
            </a:r>
            <a:r>
              <a:rPr lang="pt-BR" i="1" dirty="0"/>
              <a:t> </a:t>
            </a:r>
            <a:r>
              <a:rPr lang="pt-BR" i="1" dirty="0" err="1"/>
              <a:t>statistics</a:t>
            </a:r>
            <a:r>
              <a:rPr lang="pt-BR" dirty="0"/>
              <a:t>) </a:t>
            </a:r>
          </a:p>
        </p:txBody>
      </p:sp>
      <p:sp>
        <p:nvSpPr>
          <p:cNvPr id="3" name="Espaço Reservado para Número de Slide 2"/>
          <p:cNvSpPr>
            <a:spLocks noGrp="1"/>
          </p:cNvSpPr>
          <p:nvPr>
            <p:ph type="sldNum" sz="quarter" idx="11"/>
          </p:nvPr>
        </p:nvSpPr>
        <p:spPr/>
        <p:txBody>
          <a:bodyPr>
            <a:normAutofit/>
          </a:bodyPr>
          <a:lstStyle/>
          <a:p>
            <a:pPr lvl="0" algn="r" rtl="0">
              <a:spcBef>
                <a:spcPts val="0"/>
              </a:spcBef>
              <a:buNone/>
            </a:pPr>
            <a:fld id="{00000000-1234-1234-1234-123412341234}" type="slidenum">
              <a:rPr lang="en" sz="1000" smtClean="0">
                <a:solidFill>
                  <a:schemeClr val="dk2"/>
                </a:solidFill>
              </a:rPr>
              <a:pPr lvl="0" algn="r" rtl="0">
                <a:spcBef>
                  <a:spcPts val="0"/>
                </a:spcBef>
                <a:buNone/>
              </a:pPr>
              <a:t>24</a:t>
            </a:fld>
            <a:endParaRPr lang="en" sz="1000">
              <a:solidFill>
                <a:schemeClr val="dk2"/>
              </a:solidFill>
            </a:endParaRPr>
          </a:p>
        </p:txBody>
      </p:sp>
    </p:spTree>
    <p:extLst>
      <p:ext uri="{BB962C8B-B14F-4D97-AF65-F5344CB8AC3E}">
        <p14:creationId xmlns:p14="http://schemas.microsoft.com/office/powerpoint/2010/main" val="39657644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Estatística de </a:t>
            </a:r>
            <a:r>
              <a:rPr lang="pt-BR" dirty="0"/>
              <a:t>Teste (</a:t>
            </a:r>
            <a:r>
              <a:rPr lang="pt-BR" i="1" dirty="0" err="1"/>
              <a:t>test</a:t>
            </a:r>
            <a:r>
              <a:rPr lang="pt-BR" i="1" dirty="0"/>
              <a:t> </a:t>
            </a:r>
            <a:r>
              <a:rPr lang="pt-BR" i="1" dirty="0" err="1"/>
              <a:t>statistics</a:t>
            </a:r>
            <a:r>
              <a:rPr lang="pt-BR" dirty="0"/>
              <a:t>) </a:t>
            </a:r>
          </a:p>
        </p:txBody>
      </p:sp>
      <mc:AlternateContent xmlns:mc="http://schemas.openxmlformats.org/markup-compatibility/2006" xmlns:a14="http://schemas.microsoft.com/office/drawing/2010/main">
        <mc:Choice Requires="a14">
          <p:sp>
            <p:nvSpPr>
              <p:cNvPr id="3" name="Espaço Reservado para Conteúdo 2"/>
              <p:cNvSpPr>
                <a:spLocks noGrp="1"/>
              </p:cNvSpPr>
              <p:nvPr>
                <p:ph idx="1"/>
              </p:nvPr>
            </p:nvSpPr>
            <p:spPr/>
            <p:txBody>
              <a:bodyPr>
                <a:normAutofit lnSpcReduction="10000"/>
              </a:bodyPr>
              <a:lstStyle/>
              <a:p>
                <a:r>
                  <a:rPr lang="pt-BR" dirty="0" smtClean="0"/>
                  <a:t>Uma estatística </a:t>
                </a:r>
                <a:r>
                  <a:rPr lang="pt-BR" dirty="0"/>
                  <a:t>de </a:t>
                </a:r>
                <a:r>
                  <a:rPr lang="pt-BR" dirty="0" smtClean="0"/>
                  <a:t>teste é uma </a:t>
                </a:r>
                <a:r>
                  <a:rPr lang="pt-BR" dirty="0" smtClean="0">
                    <a:solidFill>
                      <a:srgbClr val="FF0000"/>
                    </a:solidFill>
                  </a:rPr>
                  <a:t>estatística</a:t>
                </a:r>
                <a:r>
                  <a:rPr lang="pt-BR" dirty="0" smtClean="0"/>
                  <a:t>.</a:t>
                </a:r>
              </a:p>
              <a:p>
                <a:pPr lvl="1"/>
                <a:r>
                  <a:rPr lang="pt-BR" dirty="0" smtClean="0"/>
                  <a:t>i.e., é uma </a:t>
                </a:r>
                <a:r>
                  <a:rPr lang="pt-BR" dirty="0" smtClean="0">
                    <a:solidFill>
                      <a:srgbClr val="FF0000"/>
                    </a:solidFill>
                  </a:rPr>
                  <a:t>variável aleatória</a:t>
                </a:r>
                <a:r>
                  <a:rPr lang="pt-BR" dirty="0" smtClean="0"/>
                  <a:t> calculada a partir de uma amostra da população.</a:t>
                </a:r>
              </a:p>
              <a:p>
                <a:r>
                  <a:rPr lang="pt-BR" dirty="0" smtClean="0"/>
                  <a:t>Usada para determinar </a:t>
                </a:r>
                <a:r>
                  <a:rPr lang="pt-BR" dirty="0"/>
                  <a:t>o resultado do </a:t>
                </a:r>
                <a:r>
                  <a:rPr lang="pt-BR" dirty="0" smtClean="0"/>
                  <a:t>teste (i.e., se devemos rejeitar a hipótese nula).</a:t>
                </a:r>
                <a:endParaRPr lang="pt-BR" dirty="0"/>
              </a:p>
              <a:p>
                <a:pPr lvl="1"/>
                <a:r>
                  <a:rPr lang="pt-BR" dirty="0" smtClean="0"/>
                  <a:t>Em geral, quando a amostra apresenta forte </a:t>
                </a:r>
                <a:r>
                  <a:rPr lang="pt-BR" dirty="0"/>
                  <a:t>evidência </a:t>
                </a:r>
                <a:r>
                  <a:rPr lang="pt-BR" u="sng" dirty="0" smtClean="0"/>
                  <a:t>contra</a:t>
                </a:r>
                <a:r>
                  <a:rPr lang="pt-BR" dirty="0" smtClean="0"/>
                  <a:t> </a:t>
                </a:r>
                <a14:m>
                  <m:oMath xmlns:m="http://schemas.openxmlformats.org/officeDocument/2006/math">
                    <m:sSub>
                      <m:sSubPr>
                        <m:ctrlPr>
                          <a:rPr lang="pt-BR" i="1">
                            <a:latin typeface="Cambria Math"/>
                          </a:rPr>
                        </m:ctrlPr>
                      </m:sSubPr>
                      <m:e>
                        <m:r>
                          <a:rPr lang="pt-BR" i="1">
                            <a:latin typeface="Cambria Math"/>
                          </a:rPr>
                          <m:t>𝐻</m:t>
                        </m:r>
                      </m:e>
                      <m:sub>
                        <m:r>
                          <a:rPr lang="pt-BR" i="1">
                            <a:latin typeface="Cambria Math"/>
                          </a:rPr>
                          <m:t>0</m:t>
                        </m:r>
                      </m:sub>
                    </m:sSub>
                  </m:oMath>
                </a14:m>
                <a:r>
                  <a:rPr lang="pt-BR" dirty="0" smtClean="0"/>
                  <a:t>, a </a:t>
                </a:r>
                <a:r>
                  <a:rPr lang="pt-BR" u="sng" dirty="0" smtClean="0"/>
                  <a:t>magnitude</a:t>
                </a:r>
                <a:r>
                  <a:rPr lang="pt-BR" dirty="0" smtClean="0"/>
                  <a:t> desse valor se torna muito grande.</a:t>
                </a:r>
                <a:endParaRPr lang="pt-BR" dirty="0"/>
              </a:p>
            </p:txBody>
          </p:sp>
        </mc:Choice>
        <mc:Fallback xmlns="">
          <p:sp>
            <p:nvSpPr>
              <p:cNvPr id="3" name="Espaço Reservado para Conteúdo 2"/>
              <p:cNvSpPr>
                <a:spLocks noGrp="1" noRot="1" noChangeAspect="1" noMove="1" noResize="1" noEditPoints="1" noAdjustHandles="1" noChangeArrowheads="1" noChangeShapeType="1" noTextEdit="1"/>
              </p:cNvSpPr>
              <p:nvPr>
                <p:ph idx="1"/>
              </p:nvPr>
            </p:nvSpPr>
            <p:spPr>
              <a:blipFill rotWithShape="1">
                <a:blip r:embed="rId2"/>
                <a:stretch>
                  <a:fillRect l="-449" t="-3074" r="-2842" b="-2712"/>
                </a:stretch>
              </a:blipFill>
            </p:spPr>
            <p:txBody>
              <a:bodyPr/>
              <a:lstStyle/>
              <a:p>
                <a:r>
                  <a:rPr lang="pt-BR">
                    <a:noFill/>
                  </a:rPr>
                  <a:t> </a:t>
                </a:r>
              </a:p>
            </p:txBody>
          </p:sp>
        </mc:Fallback>
      </mc:AlternateContent>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25</a:t>
            </a:fld>
            <a:endParaRPr lang="en-US"/>
          </a:p>
        </p:txBody>
      </p:sp>
    </p:spTree>
    <p:extLst>
      <p:ext uri="{BB962C8B-B14F-4D97-AF65-F5344CB8AC3E}">
        <p14:creationId xmlns:p14="http://schemas.microsoft.com/office/powerpoint/2010/main" val="9539389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Testes </a:t>
            </a:r>
            <a:r>
              <a:rPr lang="pt-BR" i="1" dirty="0" err="1" smtClean="0"/>
              <a:t>vs</a:t>
            </a:r>
            <a:r>
              <a:rPr lang="pt-BR" dirty="0" smtClean="0"/>
              <a:t> estatísticas</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26</a:t>
            </a:fld>
            <a:endParaRPr lang="en" sz="1000">
              <a:solidFill>
                <a:schemeClr val="dk2"/>
              </a:solidFill>
            </a:endParaRPr>
          </a:p>
        </p:txBody>
      </p:sp>
      <p:graphicFrame>
        <p:nvGraphicFramePr>
          <p:cNvPr id="5" name="Espaço Reservado para Conteúdo 4"/>
          <p:cNvGraphicFramePr>
            <a:graphicFrameLocks noGrp="1"/>
          </p:cNvGraphicFramePr>
          <p:nvPr>
            <p:ph sz="quarter" idx="1"/>
            <p:extLst>
              <p:ext uri="{D42A27DB-BD31-4B8C-83A1-F6EECF244321}">
                <p14:modId xmlns:p14="http://schemas.microsoft.com/office/powerpoint/2010/main" val="3315302928"/>
              </p:ext>
            </p:extLst>
          </p:nvPr>
        </p:nvGraphicFramePr>
        <p:xfrm>
          <a:off x="1043608" y="2377440"/>
          <a:ext cx="6696744" cy="2400300"/>
        </p:xfrm>
        <a:graphic>
          <a:graphicData uri="http://schemas.openxmlformats.org/drawingml/2006/table">
            <a:tbl>
              <a:tblPr/>
              <a:tblGrid>
                <a:gridCol w="3384376"/>
                <a:gridCol w="3312368"/>
              </a:tblGrid>
              <a:tr h="0">
                <a:tc>
                  <a:txBody>
                    <a:bodyPr/>
                    <a:lstStyle/>
                    <a:p>
                      <a:pPr algn="l" fontAlgn="base"/>
                      <a:r>
                        <a:rPr kumimoji="0" lang="pt-BR" sz="2400" b="0" i="0" u="none" strike="noStrike" kern="1200" cap="none" baseline="0" dirty="0" smtClean="0">
                          <a:solidFill>
                            <a:schemeClr val="tx1"/>
                          </a:solidFill>
                          <a:latin typeface="+mn-lt"/>
                          <a:ea typeface="+mn-ea"/>
                          <a:cs typeface="+mn-cs"/>
                          <a:sym typeface="Arial"/>
                        </a:rPr>
                        <a:t>Tipo de teste de hipótese</a:t>
                      </a:r>
                      <a:endParaRPr kumimoji="0" lang="pt-BR" sz="2400" b="0" i="0" u="none" strike="noStrike" kern="1200" cap="none" baseline="0" dirty="0">
                        <a:solidFill>
                          <a:schemeClr val="tx1"/>
                        </a:solidFill>
                        <a:latin typeface="+mn-lt"/>
                        <a:ea typeface="+mn-ea"/>
                        <a:cs typeface="+mn-cs"/>
                        <a:sym typeface="Arial"/>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l" rtl="0" eaLnBrk="1" fontAlgn="base" latinLnBrk="0" hangingPunct="1"/>
                      <a:r>
                        <a:rPr kumimoji="0" lang="pt-BR" sz="2400" b="0" i="0" u="none" strike="noStrike" kern="1200" cap="none" baseline="0" dirty="0" smtClean="0">
                          <a:solidFill>
                            <a:schemeClr val="tx1"/>
                          </a:solidFill>
                          <a:latin typeface="+mn-lt"/>
                          <a:ea typeface="+mn-ea"/>
                          <a:cs typeface="+mn-cs"/>
                        </a:rPr>
                        <a:t>Estatística de teste</a:t>
                      </a:r>
                      <a:endParaRPr kumimoji="0" lang="pt-BR" sz="2400" b="0" i="0" u="none" strike="noStrike" kern="1200" cap="none" baseline="0" dirty="0">
                        <a:solidFill>
                          <a:schemeClr val="tx1"/>
                        </a:solidFill>
                        <a:latin typeface="+mn-lt"/>
                        <a:ea typeface="+mn-ea"/>
                        <a:cs typeface="+mn-cs"/>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algn="l" fontAlgn="base"/>
                      <a:r>
                        <a:rPr kumimoji="0" lang="pt-BR" sz="2400" b="0" i="0" u="none" strike="noStrike" kern="1200" cap="none" baseline="0" dirty="0">
                          <a:solidFill>
                            <a:srgbClr val="FF0000"/>
                          </a:solidFill>
                          <a:latin typeface="+mn-lt"/>
                          <a:ea typeface="+mn-ea"/>
                          <a:cs typeface="+mn-cs"/>
                          <a:sym typeface="Arial"/>
                          <a:hlinkClick r:id="rId2"/>
                        </a:rPr>
                        <a:t>Z-Test</a:t>
                      </a:r>
                      <a:endParaRPr kumimoji="0" lang="pt-BR" sz="2400" b="0" i="0" u="none" strike="noStrike" kern="1200" cap="none" baseline="0" dirty="0">
                        <a:solidFill>
                          <a:srgbClr val="FF0000"/>
                        </a:solidFill>
                        <a:latin typeface="+mn-lt"/>
                        <a:ea typeface="+mn-ea"/>
                        <a:cs typeface="+mn-cs"/>
                        <a:sym typeface="Arial"/>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l" rtl="0" eaLnBrk="1" fontAlgn="base" latinLnBrk="0" hangingPunct="1"/>
                      <a:r>
                        <a:rPr kumimoji="0" lang="pt-BR" sz="2400" b="0" i="0" u="none" strike="noStrike" kern="1200" cap="none" baseline="0" dirty="0">
                          <a:solidFill>
                            <a:srgbClr val="FF0000"/>
                          </a:solidFill>
                          <a:latin typeface="+mn-lt"/>
                          <a:ea typeface="+mn-ea"/>
                          <a:cs typeface="+mn-cs"/>
                          <a:hlinkClick r:id="rId3"/>
                        </a:rPr>
                        <a:t>Z-Score</a:t>
                      </a:r>
                      <a:endParaRPr kumimoji="0" lang="pt-BR" sz="2400" b="0" i="0" u="none" strike="noStrike" kern="1200" cap="none" baseline="0" dirty="0">
                        <a:solidFill>
                          <a:srgbClr val="FF0000"/>
                        </a:solidFill>
                        <a:latin typeface="+mn-lt"/>
                        <a:ea typeface="+mn-ea"/>
                        <a:cs typeface="+mn-cs"/>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algn="l" fontAlgn="base"/>
                      <a:r>
                        <a:rPr kumimoji="0" lang="pt-BR" sz="2400" b="0" i="0" u="none" strike="noStrike" kern="1200" cap="none" baseline="0" dirty="0">
                          <a:solidFill>
                            <a:srgbClr val="FF0000"/>
                          </a:solidFill>
                          <a:latin typeface="+mn-lt"/>
                          <a:ea typeface="+mn-ea"/>
                          <a:cs typeface="+mn-cs"/>
                          <a:sym typeface="Arial"/>
                          <a:hlinkClick r:id="rId4"/>
                        </a:rPr>
                        <a:t>T-Test</a:t>
                      </a:r>
                      <a:endParaRPr kumimoji="0" lang="pt-BR" sz="2400" b="0" i="0" u="none" strike="noStrike" kern="1200" cap="none" baseline="0" dirty="0">
                        <a:solidFill>
                          <a:srgbClr val="FF0000"/>
                        </a:solidFill>
                        <a:latin typeface="+mn-lt"/>
                        <a:ea typeface="+mn-ea"/>
                        <a:cs typeface="+mn-cs"/>
                        <a:sym typeface="Arial"/>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l" rtl="0" eaLnBrk="1" fontAlgn="base" latinLnBrk="0" hangingPunct="1"/>
                      <a:r>
                        <a:rPr kumimoji="0" lang="pt-BR" sz="2400" b="0" i="0" u="none" strike="noStrike" kern="1200" cap="none" baseline="0" dirty="0">
                          <a:solidFill>
                            <a:srgbClr val="FF0000"/>
                          </a:solidFill>
                          <a:latin typeface="+mn-lt"/>
                          <a:ea typeface="+mn-ea"/>
                          <a:cs typeface="+mn-cs"/>
                          <a:hlinkClick r:id="rId5"/>
                        </a:rPr>
                        <a:t>T-Score</a:t>
                      </a:r>
                      <a:endParaRPr kumimoji="0" lang="pt-BR" sz="2400" b="0" i="0" u="none" strike="noStrike" kern="1200" cap="none" baseline="0" dirty="0">
                        <a:solidFill>
                          <a:srgbClr val="FF0000"/>
                        </a:solidFill>
                        <a:latin typeface="+mn-lt"/>
                        <a:ea typeface="+mn-ea"/>
                        <a:cs typeface="+mn-cs"/>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algn="l" fontAlgn="base"/>
                      <a:r>
                        <a:rPr kumimoji="0" lang="pt-BR" sz="2400" b="0" i="0" u="none" strike="noStrike" kern="1200" cap="none" baseline="0" dirty="0">
                          <a:solidFill>
                            <a:srgbClr val="FF0000"/>
                          </a:solidFill>
                          <a:latin typeface="+mn-lt"/>
                          <a:ea typeface="+mn-ea"/>
                          <a:cs typeface="+mn-cs"/>
                          <a:sym typeface="Arial"/>
                          <a:hlinkClick r:id="rId6"/>
                        </a:rPr>
                        <a:t>ANOVA</a:t>
                      </a:r>
                      <a:endParaRPr kumimoji="0" lang="pt-BR" sz="2400" b="0" i="0" u="none" strike="noStrike" kern="1200" cap="none" baseline="0" dirty="0">
                        <a:solidFill>
                          <a:srgbClr val="FF0000"/>
                        </a:solidFill>
                        <a:latin typeface="+mn-lt"/>
                        <a:ea typeface="+mn-ea"/>
                        <a:cs typeface="+mn-cs"/>
                        <a:sym typeface="Arial"/>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marL="0" algn="l" rtl="0" eaLnBrk="1" fontAlgn="base" latinLnBrk="0" hangingPunct="1"/>
                      <a:r>
                        <a:rPr kumimoji="0" lang="pt-BR" sz="2400" b="0" i="0" u="none" strike="noStrike" kern="1200" cap="none" baseline="0" dirty="0">
                          <a:solidFill>
                            <a:srgbClr val="FF0000"/>
                          </a:solidFill>
                          <a:latin typeface="+mn-lt"/>
                          <a:ea typeface="+mn-ea"/>
                          <a:cs typeface="+mn-cs"/>
                          <a:hlinkClick r:id="rId7"/>
                        </a:rPr>
                        <a:t>F-</a:t>
                      </a:r>
                      <a:r>
                        <a:rPr kumimoji="0" lang="pt-BR" sz="2400" b="0" i="0" u="none" strike="noStrike" kern="1200" cap="none" baseline="0" dirty="0" err="1">
                          <a:solidFill>
                            <a:srgbClr val="FF0000"/>
                          </a:solidFill>
                          <a:latin typeface="+mn-lt"/>
                          <a:ea typeface="+mn-ea"/>
                          <a:cs typeface="+mn-cs"/>
                          <a:hlinkClick r:id="rId7"/>
                        </a:rPr>
                        <a:t>statistic</a:t>
                      </a:r>
                      <a:endParaRPr kumimoji="0" lang="pt-BR" sz="2400" b="0" i="0" u="none" strike="noStrike" kern="1200" cap="none" baseline="0" dirty="0">
                        <a:solidFill>
                          <a:srgbClr val="FF0000"/>
                        </a:solidFill>
                        <a:latin typeface="+mn-lt"/>
                        <a:ea typeface="+mn-ea"/>
                        <a:cs typeface="+mn-cs"/>
                      </a:endParaRPr>
                    </a:p>
                  </a:txBody>
                  <a:tcPr marR="95250" marT="57150" marB="57150" anchor="ctr">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0">
                <a:tc>
                  <a:txBody>
                    <a:bodyPr/>
                    <a:lstStyle/>
                    <a:p>
                      <a:pPr algn="l" fontAlgn="base"/>
                      <a:r>
                        <a:rPr kumimoji="0" lang="pt-BR" sz="2400" b="0" i="0" u="none" strike="noStrike" kern="1200" cap="none" baseline="0" dirty="0">
                          <a:solidFill>
                            <a:srgbClr val="FF0000"/>
                          </a:solidFill>
                          <a:latin typeface="+mn-lt"/>
                          <a:ea typeface="+mn-ea"/>
                          <a:cs typeface="+mn-cs"/>
                          <a:sym typeface="Arial"/>
                          <a:hlinkClick r:id="rId8"/>
                        </a:rPr>
                        <a:t>Chi-Square Test</a:t>
                      </a:r>
                      <a:endParaRPr kumimoji="0" lang="pt-BR" sz="2400" b="0" i="0" u="none" strike="noStrike" kern="1200" cap="none" baseline="0" dirty="0">
                        <a:solidFill>
                          <a:srgbClr val="FF0000"/>
                        </a:solidFill>
                        <a:latin typeface="+mn-lt"/>
                        <a:ea typeface="+mn-ea"/>
                        <a:cs typeface="+mn-cs"/>
                        <a:sym typeface="Arial"/>
                      </a:endParaRPr>
                    </a:p>
                  </a:txBody>
                  <a:tcPr marR="95250" marT="57150" marB="57150"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marL="0" algn="l" rtl="0" eaLnBrk="1" fontAlgn="base" latinLnBrk="0" hangingPunct="1"/>
                      <a:r>
                        <a:rPr kumimoji="0" lang="pt-BR" sz="2400" b="0" i="0" u="none" strike="noStrike" kern="1200" cap="none" baseline="0" dirty="0">
                          <a:solidFill>
                            <a:srgbClr val="FF0000"/>
                          </a:solidFill>
                          <a:latin typeface="+mn-lt"/>
                          <a:ea typeface="+mn-ea"/>
                          <a:cs typeface="+mn-cs"/>
                          <a:hlinkClick r:id="rId8"/>
                        </a:rPr>
                        <a:t>Chi-</a:t>
                      </a:r>
                      <a:r>
                        <a:rPr kumimoji="0" lang="pt-BR" sz="2400" b="0" i="0" u="none" strike="noStrike" kern="1200" cap="none" baseline="0" dirty="0" err="1">
                          <a:solidFill>
                            <a:srgbClr val="FF0000"/>
                          </a:solidFill>
                          <a:latin typeface="+mn-lt"/>
                          <a:ea typeface="+mn-ea"/>
                          <a:cs typeface="+mn-cs"/>
                          <a:hlinkClick r:id="rId8"/>
                        </a:rPr>
                        <a:t>square</a:t>
                      </a:r>
                      <a:r>
                        <a:rPr kumimoji="0" lang="pt-BR" sz="2400" b="0" i="0" u="none" strike="noStrike" kern="1200" cap="none" baseline="0" dirty="0">
                          <a:solidFill>
                            <a:srgbClr val="FF0000"/>
                          </a:solidFill>
                          <a:latin typeface="+mn-lt"/>
                          <a:ea typeface="+mn-ea"/>
                          <a:cs typeface="+mn-cs"/>
                          <a:hlinkClick r:id="rId8"/>
                        </a:rPr>
                        <a:t> </a:t>
                      </a:r>
                      <a:r>
                        <a:rPr kumimoji="0" lang="pt-BR" sz="2400" b="0" i="0" u="none" strike="noStrike" kern="1200" cap="none" baseline="0" dirty="0" err="1">
                          <a:solidFill>
                            <a:srgbClr val="FF0000"/>
                          </a:solidFill>
                          <a:latin typeface="+mn-lt"/>
                          <a:ea typeface="+mn-ea"/>
                          <a:cs typeface="+mn-cs"/>
                          <a:hlinkClick r:id="rId8"/>
                        </a:rPr>
                        <a:t>statistic</a:t>
                      </a:r>
                      <a:endParaRPr kumimoji="0" lang="pt-BR" sz="2400" b="0" i="0" u="none" strike="noStrike" kern="1200" cap="none" baseline="0" dirty="0">
                        <a:solidFill>
                          <a:srgbClr val="FF0000"/>
                        </a:solidFill>
                        <a:latin typeface="+mn-lt"/>
                        <a:ea typeface="+mn-ea"/>
                        <a:cs typeface="+mn-cs"/>
                      </a:endParaRPr>
                    </a:p>
                  </a:txBody>
                  <a:tcPr marR="95250" marT="57150" marB="57150" anchor="ctr">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
        <p:nvSpPr>
          <p:cNvPr id="6" name="Espaço Reservado para Conteúdo 3"/>
          <p:cNvSpPr txBox="1">
            <a:spLocks/>
          </p:cNvSpPr>
          <p:nvPr/>
        </p:nvSpPr>
        <p:spPr>
          <a:xfrm>
            <a:off x="612648" y="1200150"/>
            <a:ext cx="8153400" cy="337185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pt-BR" dirty="0" smtClean="0"/>
              <a:t>Em função do tipo de teste de hipótese, usamos diferentes estatísticas de teste.</a:t>
            </a:r>
            <a:endParaRPr lang="pt-BR" dirty="0"/>
          </a:p>
        </p:txBody>
      </p:sp>
    </p:spTree>
    <p:extLst>
      <p:ext uri="{BB962C8B-B14F-4D97-AF65-F5344CB8AC3E}">
        <p14:creationId xmlns:p14="http://schemas.microsoft.com/office/powerpoint/2010/main" val="37982956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Estatística de </a:t>
            </a:r>
            <a:r>
              <a:rPr lang="pt-BR" dirty="0" smtClean="0"/>
              <a:t>Teste – exemplo</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No problema da máquina que </a:t>
            </a:r>
            <a:r>
              <a:rPr lang="pt-BR" dirty="0"/>
              <a:t>produz barras de </a:t>
            </a:r>
            <a:r>
              <a:rPr lang="pt-BR" dirty="0" smtClean="0"/>
              <a:t>chocolate:</a:t>
            </a:r>
          </a:p>
          <a:p>
            <a:pPr lvl="1"/>
            <a:r>
              <a:rPr lang="pt-BR" dirty="0" smtClean="0"/>
              <a:t>Obtermos uma amostra de 50 barras.</a:t>
            </a:r>
          </a:p>
          <a:p>
            <a:pPr lvl="1"/>
            <a:r>
              <a:rPr lang="pt-BR" dirty="0" smtClean="0"/>
              <a:t>Calculamos a média dos pesos das barras dessa amostra.</a:t>
            </a:r>
          </a:p>
          <a:p>
            <a:pPr lvl="1"/>
            <a:r>
              <a:rPr lang="pt-BR" dirty="0" smtClean="0"/>
              <a:t>Calculamos a estatística de teste T usando a média da amostra.</a:t>
            </a:r>
          </a:p>
          <a:p>
            <a:r>
              <a:rPr lang="pt-BR" dirty="0" smtClean="0"/>
              <a:t>Se o valor de T for muito diferente do </a:t>
            </a:r>
            <a:r>
              <a:rPr lang="pt-BR" dirty="0" smtClean="0">
                <a:solidFill>
                  <a:srgbClr val="FF0000"/>
                </a:solidFill>
              </a:rPr>
              <a:t>esperado</a:t>
            </a:r>
            <a:r>
              <a:rPr lang="pt-BR" dirty="0" smtClean="0"/>
              <a:t>, isso é um </a:t>
            </a:r>
            <a:r>
              <a:rPr lang="pt-BR" u="sng" dirty="0" smtClean="0"/>
              <a:t>indício</a:t>
            </a:r>
            <a:r>
              <a:rPr lang="pt-BR" dirty="0" smtClean="0"/>
              <a:t> de que a máquina está desregulada.</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27</a:t>
            </a:fld>
            <a:endParaRPr lang="en-US"/>
          </a:p>
        </p:txBody>
      </p:sp>
    </p:spTree>
    <p:extLst>
      <p:ext uri="{BB962C8B-B14F-4D97-AF65-F5344CB8AC3E}">
        <p14:creationId xmlns:p14="http://schemas.microsoft.com/office/powerpoint/2010/main" val="12584432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dirty="0"/>
              <a:t>Estatística z-score</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28</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smtClean="0"/>
              <a:t>Estatística de teste a ser usada em testes de hipóteses </a:t>
            </a:r>
            <a:r>
              <a:rPr lang="pt-BR" u="sng" dirty="0" smtClean="0"/>
              <a:t>sobre a média de uma população</a:t>
            </a:r>
            <a:r>
              <a:rPr lang="pt-BR" dirty="0" smtClean="0"/>
              <a:t> quando:</a:t>
            </a:r>
          </a:p>
          <a:p>
            <a:pPr lvl="1"/>
            <a:r>
              <a:rPr lang="pt-BR" dirty="0" smtClean="0"/>
              <a:t>a variância da população é conhecida;</a:t>
            </a:r>
          </a:p>
          <a:p>
            <a:pPr lvl="1"/>
            <a:r>
              <a:rPr lang="pt-BR" dirty="0" smtClean="0"/>
              <a:t>a distribuição da população é normal (ou pelo menos </a:t>
            </a:r>
            <a:r>
              <a:rPr lang="pt-BR" dirty="0"/>
              <a:t>aproximadamente </a:t>
            </a:r>
            <a:r>
              <a:rPr lang="pt-BR" dirty="0" smtClean="0"/>
              <a:t>normal).</a:t>
            </a:r>
          </a:p>
        </p:txBody>
      </p:sp>
    </p:spTree>
    <p:extLst>
      <p:ext uri="{BB962C8B-B14F-4D97-AF65-F5344CB8AC3E}">
        <p14:creationId xmlns:p14="http://schemas.microsoft.com/office/powerpoint/2010/main" val="5401479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dirty="0"/>
              <a:t>Estatística </a:t>
            </a:r>
            <a:r>
              <a:rPr lang="pt-BR" altLang="pt-BR" dirty="0" smtClean="0"/>
              <a:t>z-score</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29</a:t>
            </a:fld>
            <a:endParaRPr lang="en" sz="1000">
              <a:solidFill>
                <a:schemeClr val="dk2"/>
              </a:solidFill>
            </a:endParaRPr>
          </a:p>
        </p:txBody>
      </p:sp>
      <p:sp>
        <p:nvSpPr>
          <p:cNvPr id="4" name="Espaço Reservado para Conteúdo 3"/>
          <p:cNvSpPr>
            <a:spLocks noGrp="1"/>
          </p:cNvSpPr>
          <p:nvPr>
            <p:ph sz="quarter" idx="1"/>
          </p:nvPr>
        </p:nvSpPr>
        <p:spPr/>
        <p:txBody>
          <a:bodyPr>
            <a:normAutofit/>
          </a:bodyPr>
          <a:lstStyle/>
          <a:p>
            <a:r>
              <a:rPr lang="pt-BR" altLang="pt-BR" sz="2800" dirty="0" smtClean="0">
                <a:cs typeface="Arial" charset="0"/>
              </a:rPr>
              <a:t>A estatística de teste z-score é calculada por meio da seguinte expressão:</a:t>
            </a:r>
            <a:endParaRPr lang="pt-BR" altLang="pt-BR" sz="2800" dirty="0">
              <a:cs typeface="Arial" charset="0"/>
            </a:endParaRPr>
          </a:p>
          <a:p>
            <a:endParaRPr lang="pt-BR" sz="2800" dirty="0"/>
          </a:p>
        </p:txBody>
      </p:sp>
      <p:graphicFrame>
        <p:nvGraphicFramePr>
          <p:cNvPr id="5" name="Objeto 4"/>
          <p:cNvGraphicFramePr>
            <a:graphicFrameLocks noChangeAspect="1"/>
          </p:cNvGraphicFramePr>
          <p:nvPr>
            <p:extLst>
              <p:ext uri="{D42A27DB-BD31-4B8C-83A1-F6EECF244321}">
                <p14:modId xmlns:p14="http://schemas.microsoft.com/office/powerpoint/2010/main" val="68241603"/>
              </p:ext>
            </p:extLst>
          </p:nvPr>
        </p:nvGraphicFramePr>
        <p:xfrm>
          <a:off x="755576" y="2067694"/>
          <a:ext cx="7920880" cy="2232248"/>
        </p:xfrm>
        <a:graphic>
          <a:graphicData uri="http://schemas.openxmlformats.org/presentationml/2006/ole">
            <mc:AlternateContent xmlns:mc="http://schemas.openxmlformats.org/markup-compatibility/2006">
              <mc:Choice xmlns:v="urn:schemas-microsoft-com:vml" Requires="v">
                <p:oleObj spid="_x0000_s7190" name="Equação" r:id="rId3" imgW="3873240" imgH="1104840" progId="Equation.3">
                  <p:embed/>
                </p:oleObj>
              </mc:Choice>
              <mc:Fallback>
                <p:oleObj name="Equação" r:id="rId3" imgW="3873240" imgH="1104840" progId="Equation.3">
                  <p:embed/>
                  <p:pic>
                    <p:nvPicPr>
                      <p:cNvPr id="0" name="Object 4"/>
                      <p:cNvPicPr>
                        <a:picLocks noChangeAspect="1" noChangeArrowheads="1"/>
                      </p:cNvPicPr>
                      <p:nvPr/>
                    </p:nvPicPr>
                    <p:blipFill>
                      <a:blip r:embed="rId4"/>
                      <a:srcRect/>
                      <a:stretch>
                        <a:fillRect/>
                      </a:stretch>
                    </p:blipFill>
                    <p:spPr bwMode="auto">
                      <a:xfrm>
                        <a:off x="755576" y="2067694"/>
                        <a:ext cx="7920880" cy="2232248"/>
                      </a:xfrm>
                      <a:prstGeom prst="rect">
                        <a:avLst/>
                      </a:prstGeom>
                      <a:noFill/>
                      <a:ln>
                        <a:noFill/>
                      </a:ln>
                    </p:spPr>
                  </p:pic>
                </p:oleObj>
              </mc:Fallback>
            </mc:AlternateContent>
          </a:graphicData>
        </a:graphic>
      </p:graphicFrame>
      <p:sp>
        <p:nvSpPr>
          <p:cNvPr id="6" name="Retângulo 5"/>
          <p:cNvSpPr/>
          <p:nvPr/>
        </p:nvSpPr>
        <p:spPr>
          <a:xfrm>
            <a:off x="1835696" y="4568810"/>
            <a:ext cx="5328592" cy="523220"/>
          </a:xfrm>
          <a:prstGeom prst="rect">
            <a:avLst/>
          </a:prstGeom>
        </p:spPr>
        <p:txBody>
          <a:bodyPr wrap="square">
            <a:spAutoFit/>
          </a:bodyPr>
          <a:lstStyle/>
          <a:p>
            <a:r>
              <a:rPr lang="pt-BR" dirty="0" smtClean="0">
                <a:solidFill>
                  <a:srgbClr val="FF0000"/>
                </a:solidFill>
              </a:rPr>
              <a:t>O z-score indica </a:t>
            </a:r>
            <a:r>
              <a:rPr lang="pt-BR" dirty="0">
                <a:solidFill>
                  <a:srgbClr val="FF0000"/>
                </a:solidFill>
              </a:rPr>
              <a:t>quantos </a:t>
            </a:r>
            <a:r>
              <a:rPr lang="pt-BR" b="1" dirty="0">
                <a:solidFill>
                  <a:srgbClr val="FF0000"/>
                </a:solidFill>
              </a:rPr>
              <a:t>erros padrão</a:t>
            </a:r>
            <a:r>
              <a:rPr lang="pt-BR" dirty="0">
                <a:solidFill>
                  <a:srgbClr val="FF0000"/>
                </a:solidFill>
              </a:rPr>
              <a:t> </a:t>
            </a:r>
            <a:r>
              <a:rPr lang="pt-BR" dirty="0" smtClean="0">
                <a:solidFill>
                  <a:srgbClr val="FF0000"/>
                </a:solidFill>
              </a:rPr>
              <a:t>(</a:t>
            </a:r>
            <a:r>
              <a:rPr lang="pt-BR" i="1" dirty="0" smtClean="0">
                <a:solidFill>
                  <a:srgbClr val="FF0000"/>
                </a:solidFill>
              </a:rPr>
              <a:t>standard </a:t>
            </a:r>
            <a:r>
              <a:rPr lang="pt-BR" i="1" dirty="0" err="1" smtClean="0">
                <a:solidFill>
                  <a:srgbClr val="FF0000"/>
                </a:solidFill>
              </a:rPr>
              <a:t>errors</a:t>
            </a:r>
            <a:r>
              <a:rPr lang="pt-BR" dirty="0" smtClean="0">
                <a:solidFill>
                  <a:srgbClr val="FF0000"/>
                </a:solidFill>
              </a:rPr>
              <a:t>) existem </a:t>
            </a:r>
            <a:r>
              <a:rPr lang="pt-BR" dirty="0">
                <a:solidFill>
                  <a:srgbClr val="FF0000"/>
                </a:solidFill>
              </a:rPr>
              <a:t>entre a média da amostra e a </a:t>
            </a:r>
            <a:r>
              <a:rPr lang="pt-BR" dirty="0" smtClean="0">
                <a:solidFill>
                  <a:srgbClr val="FF0000"/>
                </a:solidFill>
              </a:rPr>
              <a:t>(suposta) média </a:t>
            </a:r>
            <a:r>
              <a:rPr lang="pt-BR" dirty="0">
                <a:solidFill>
                  <a:srgbClr val="FF0000"/>
                </a:solidFill>
              </a:rPr>
              <a:t>da população.</a:t>
            </a:r>
          </a:p>
        </p:txBody>
      </p:sp>
    </p:spTree>
    <p:extLst>
      <p:ext uri="{BB962C8B-B14F-4D97-AF65-F5344CB8AC3E}">
        <p14:creationId xmlns:p14="http://schemas.microsoft.com/office/powerpoint/2010/main" val="1451330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Conteúdo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smtClean="0"/>
              <a:t>Revisão</a:t>
            </a:r>
          </a:p>
          <a:p>
            <a:r>
              <a:rPr lang="pt-BR" dirty="0"/>
              <a:t>Conceitos do Teste de Hipóteses </a:t>
            </a:r>
            <a:endParaRPr lang="pt-BR" dirty="0" smtClean="0"/>
          </a:p>
          <a:p>
            <a:r>
              <a:rPr lang="pt-BR" dirty="0" smtClean="0"/>
              <a:t>estatística </a:t>
            </a:r>
            <a:r>
              <a:rPr lang="pt-BR" dirty="0"/>
              <a:t>de </a:t>
            </a:r>
            <a:r>
              <a:rPr lang="pt-BR" dirty="0" smtClean="0"/>
              <a:t>teste </a:t>
            </a:r>
            <a:r>
              <a:rPr lang="pt-BR" dirty="0"/>
              <a:t>(</a:t>
            </a:r>
            <a:r>
              <a:rPr lang="pt-BR" i="1" dirty="0" err="1"/>
              <a:t>test</a:t>
            </a:r>
            <a:r>
              <a:rPr lang="pt-BR" i="1" dirty="0"/>
              <a:t> </a:t>
            </a:r>
            <a:r>
              <a:rPr lang="pt-BR" i="1" dirty="0" err="1"/>
              <a:t>statistics</a:t>
            </a:r>
            <a:r>
              <a:rPr lang="pt-BR" dirty="0"/>
              <a:t>) </a:t>
            </a:r>
            <a:endParaRPr lang="pt-BR" dirty="0" smtClean="0"/>
          </a:p>
          <a:p>
            <a:r>
              <a:rPr lang="pt-BR" dirty="0"/>
              <a:t>p-valor (</a:t>
            </a:r>
            <a:r>
              <a:rPr lang="pt-BR" i="1" dirty="0"/>
              <a:t>p-</a:t>
            </a:r>
            <a:r>
              <a:rPr lang="pt-BR" i="1" dirty="0" err="1"/>
              <a:t>value</a:t>
            </a:r>
            <a:r>
              <a:rPr lang="pt-BR" dirty="0"/>
              <a:t>) </a:t>
            </a:r>
            <a:endParaRPr lang="pt-BR" dirty="0" smtClean="0"/>
          </a:p>
          <a:p>
            <a:r>
              <a:rPr lang="pt-BR" dirty="0" smtClean="0"/>
              <a:t>Interpretação</a:t>
            </a:r>
          </a:p>
          <a:p>
            <a:r>
              <a:rPr lang="pt-BR" dirty="0" smtClean="0"/>
              <a:t>Considerações finais</a:t>
            </a:r>
            <a:endParaRPr lang="pt-BR" dirty="0"/>
          </a:p>
        </p:txBody>
      </p:sp>
    </p:spTree>
    <p:extLst>
      <p:ext uri="{BB962C8B-B14F-4D97-AF65-F5344CB8AC3E}">
        <p14:creationId xmlns:p14="http://schemas.microsoft.com/office/powerpoint/2010/main" val="25669677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dirty="0"/>
              <a:t>Exemplo: estatística </a:t>
            </a:r>
            <a:r>
              <a:rPr lang="pt-BR" altLang="pt-BR" i="1" dirty="0" smtClean="0"/>
              <a:t>z-score</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30</a:t>
            </a:fld>
            <a:endParaRPr lang="en" sz="1000">
              <a:solidFill>
                <a:schemeClr val="dk2"/>
              </a:solidFill>
            </a:endParaRPr>
          </a:p>
        </p:txBody>
      </p:sp>
      <p:sp>
        <p:nvSpPr>
          <p:cNvPr id="4" name="Espaço Reservado para Conteúdo 3"/>
          <p:cNvSpPr>
            <a:spLocks noGrp="1"/>
          </p:cNvSpPr>
          <p:nvPr>
            <p:ph sz="quarter" idx="1"/>
          </p:nvPr>
        </p:nvSpPr>
        <p:spPr/>
        <p:txBody>
          <a:bodyPr/>
          <a:lstStyle/>
          <a:p>
            <a:pPr>
              <a:spcBef>
                <a:spcPct val="15000"/>
              </a:spcBef>
            </a:pPr>
            <a:r>
              <a:rPr lang="pt-BR" altLang="pt-BR" dirty="0"/>
              <a:t>Para o exemplo do peso corporal</a:t>
            </a:r>
            <a:r>
              <a:rPr lang="pt-BR" altLang="pt-BR" dirty="0" smtClean="0"/>
              <a:t>, desejamos testar se </a:t>
            </a:r>
            <a:r>
              <a:rPr lang="pt-BR" altLang="pt-BR" dirty="0" smtClean="0">
                <a:cs typeface="Arial" charset="0"/>
              </a:rPr>
              <a:t>μ</a:t>
            </a:r>
            <a:r>
              <a:rPr lang="pt-BR" altLang="pt-BR" baseline="-25000" dirty="0" smtClean="0"/>
              <a:t>0</a:t>
            </a:r>
            <a:r>
              <a:rPr lang="pt-BR" altLang="pt-BR" dirty="0" smtClean="0"/>
              <a:t> </a:t>
            </a:r>
            <a:r>
              <a:rPr lang="pt-BR" altLang="pt-BR" dirty="0"/>
              <a:t>= </a:t>
            </a:r>
            <a:r>
              <a:rPr lang="pt-BR" altLang="pt-BR" dirty="0" smtClean="0"/>
              <a:t>170.</a:t>
            </a:r>
            <a:endParaRPr lang="pt-BR" altLang="pt-BR" dirty="0"/>
          </a:p>
          <a:p>
            <a:pPr lvl="1">
              <a:spcBef>
                <a:spcPct val="15000"/>
              </a:spcBef>
            </a:pPr>
            <a:r>
              <a:rPr lang="pt-BR" altLang="pt-BR" dirty="0">
                <a:cs typeface="Arial" charset="0"/>
              </a:rPr>
              <a:t>Considere </a:t>
            </a:r>
            <a:r>
              <a:rPr lang="pt-BR" altLang="pt-BR" dirty="0" smtClean="0">
                <a:cs typeface="Arial" charset="0"/>
              </a:rPr>
              <a:t>que </a:t>
            </a:r>
            <a:r>
              <a:rPr lang="pt-BR" altLang="pt-BR" dirty="0">
                <a:cs typeface="Arial" charset="0"/>
              </a:rPr>
              <a:t>σ = </a:t>
            </a:r>
            <a:r>
              <a:rPr lang="pt-BR" altLang="pt-BR" dirty="0" smtClean="0">
                <a:cs typeface="Arial" charset="0"/>
              </a:rPr>
              <a:t>40 e que </a:t>
            </a:r>
            <a:r>
              <a:rPr lang="pt-BR" altLang="pt-BR" i="1" dirty="0" smtClean="0"/>
              <a:t>n </a:t>
            </a:r>
            <a:r>
              <a:rPr lang="pt-BR" altLang="pt-BR" dirty="0"/>
              <a:t>= 64. </a:t>
            </a:r>
            <a:endParaRPr lang="pt-BR" altLang="pt-BR" dirty="0" smtClean="0"/>
          </a:p>
          <a:p>
            <a:pPr lvl="1">
              <a:spcBef>
                <a:spcPct val="15000"/>
              </a:spcBef>
            </a:pPr>
            <a:r>
              <a:rPr lang="pt-BR" altLang="pt-BR" dirty="0" smtClean="0"/>
              <a:t>Portanto</a:t>
            </a:r>
            <a:endParaRPr lang="pt-BR" altLang="pt-BR" dirty="0"/>
          </a:p>
          <a:p>
            <a:endParaRPr lang="pt-BR" dirty="0"/>
          </a:p>
        </p:txBody>
      </p:sp>
      <p:graphicFrame>
        <p:nvGraphicFramePr>
          <p:cNvPr id="5" name="Objeto 4"/>
          <p:cNvGraphicFramePr>
            <a:graphicFrameLocks noChangeAspect="1"/>
          </p:cNvGraphicFramePr>
          <p:nvPr>
            <p:extLst>
              <p:ext uri="{D42A27DB-BD31-4B8C-83A1-F6EECF244321}">
                <p14:modId xmlns:p14="http://schemas.microsoft.com/office/powerpoint/2010/main" val="251530888"/>
              </p:ext>
            </p:extLst>
          </p:nvPr>
        </p:nvGraphicFramePr>
        <p:xfrm>
          <a:off x="2717800" y="3186113"/>
          <a:ext cx="3279775" cy="1168400"/>
        </p:xfrm>
        <a:graphic>
          <a:graphicData uri="http://schemas.openxmlformats.org/presentationml/2006/ole">
            <mc:AlternateContent xmlns:mc="http://schemas.openxmlformats.org/markup-compatibility/2006">
              <mc:Choice xmlns:v="urn:schemas-microsoft-com:vml" Requires="v">
                <p:oleObj spid="_x0000_s9237" name="Equação" r:id="rId3" imgW="1218960" imgH="419040" progId="Equation.3">
                  <p:embed/>
                </p:oleObj>
              </mc:Choice>
              <mc:Fallback>
                <p:oleObj name="Equação" r:id="rId3" imgW="1218960" imgH="419040" progId="Equation.3">
                  <p:embed/>
                  <p:pic>
                    <p:nvPicPr>
                      <p:cNvPr id="0" name="Object 4"/>
                      <p:cNvPicPr>
                        <a:picLocks noChangeAspect="1" noChangeArrowheads="1"/>
                      </p:cNvPicPr>
                      <p:nvPr/>
                    </p:nvPicPr>
                    <p:blipFill>
                      <a:blip r:embed="rId4"/>
                      <a:srcRect/>
                      <a:stretch>
                        <a:fillRect/>
                      </a:stretch>
                    </p:blipFill>
                    <p:spPr bwMode="auto">
                      <a:xfrm>
                        <a:off x="2717800" y="3186113"/>
                        <a:ext cx="3279775" cy="11684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4602751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dirty="0"/>
              <a:t>Exemplo: estatística </a:t>
            </a:r>
            <a:r>
              <a:rPr lang="pt-BR" altLang="pt-BR" i="1" dirty="0" smtClean="0"/>
              <a:t>z-score (cont.)</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31</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altLang="pt-BR" dirty="0" smtClean="0"/>
              <a:t>Se </a:t>
            </a:r>
            <a:r>
              <a:rPr lang="pt-BR" altLang="pt-BR" dirty="0"/>
              <a:t>encontrássemos uma média amostral de 173, </a:t>
            </a:r>
            <a:r>
              <a:rPr lang="pt-BR" altLang="pt-BR" dirty="0" smtClean="0"/>
              <a:t>então</a:t>
            </a:r>
          </a:p>
          <a:p>
            <a:endParaRPr lang="pt-BR" dirty="0"/>
          </a:p>
          <a:p>
            <a:endParaRPr lang="pt-BR" sz="2000" dirty="0" smtClean="0"/>
          </a:p>
          <a:p>
            <a:r>
              <a:rPr lang="pt-BR" altLang="pt-BR" dirty="0" smtClean="0"/>
              <a:t>Mas, se </a:t>
            </a:r>
            <a:r>
              <a:rPr lang="pt-BR" altLang="pt-BR" dirty="0"/>
              <a:t>tivéssemos encontrado uma média amostral de 185, então</a:t>
            </a:r>
            <a:endParaRPr lang="pt-BR" dirty="0"/>
          </a:p>
        </p:txBody>
      </p:sp>
      <p:graphicFrame>
        <p:nvGraphicFramePr>
          <p:cNvPr id="5" name="Objeto 4"/>
          <p:cNvGraphicFramePr>
            <a:graphicFrameLocks noChangeAspect="1"/>
          </p:cNvGraphicFramePr>
          <p:nvPr>
            <p:extLst>
              <p:ext uri="{D42A27DB-BD31-4B8C-83A1-F6EECF244321}">
                <p14:modId xmlns:p14="http://schemas.microsoft.com/office/powerpoint/2010/main" val="1430488111"/>
              </p:ext>
            </p:extLst>
          </p:nvPr>
        </p:nvGraphicFramePr>
        <p:xfrm>
          <a:off x="1995488" y="1925638"/>
          <a:ext cx="5053012" cy="1189037"/>
        </p:xfrm>
        <a:graphic>
          <a:graphicData uri="http://schemas.openxmlformats.org/presentationml/2006/ole">
            <mc:AlternateContent xmlns:mc="http://schemas.openxmlformats.org/markup-compatibility/2006">
              <mc:Choice xmlns:v="urn:schemas-microsoft-com:vml" Requires="v">
                <p:oleObj spid="_x0000_s8230" name="Equação" r:id="rId3" imgW="1854000" imgH="431640" progId="Equation.3">
                  <p:embed/>
                </p:oleObj>
              </mc:Choice>
              <mc:Fallback>
                <p:oleObj name="Equação" r:id="rId3" imgW="1854000" imgH="431640" progId="Equation.3">
                  <p:embed/>
                  <p:pic>
                    <p:nvPicPr>
                      <p:cNvPr id="0" name="Object 5"/>
                      <p:cNvPicPr>
                        <a:picLocks noChangeAspect="1" noChangeArrowheads="1"/>
                      </p:cNvPicPr>
                      <p:nvPr/>
                    </p:nvPicPr>
                    <p:blipFill>
                      <a:blip r:embed="rId4"/>
                      <a:srcRect/>
                      <a:stretch>
                        <a:fillRect/>
                      </a:stretch>
                    </p:blipFill>
                    <p:spPr bwMode="auto">
                      <a:xfrm>
                        <a:off x="1995488" y="1925638"/>
                        <a:ext cx="5053012" cy="1189037"/>
                      </a:xfrm>
                      <a:prstGeom prst="rect">
                        <a:avLst/>
                      </a:prstGeom>
                      <a:noFill/>
                      <a:ln>
                        <a:noFill/>
                      </a:ln>
                      <a:effectLst/>
                    </p:spPr>
                  </p:pic>
                </p:oleObj>
              </mc:Fallback>
            </mc:AlternateContent>
          </a:graphicData>
        </a:graphic>
      </p:graphicFrame>
      <p:graphicFrame>
        <p:nvGraphicFramePr>
          <p:cNvPr id="6" name="Objeto 5"/>
          <p:cNvGraphicFramePr>
            <a:graphicFrameLocks noChangeAspect="1"/>
          </p:cNvGraphicFramePr>
          <p:nvPr>
            <p:extLst>
              <p:ext uri="{D42A27DB-BD31-4B8C-83A1-F6EECF244321}">
                <p14:modId xmlns:p14="http://schemas.microsoft.com/office/powerpoint/2010/main" val="1578355282"/>
              </p:ext>
            </p:extLst>
          </p:nvPr>
        </p:nvGraphicFramePr>
        <p:xfrm>
          <a:off x="2123728" y="3939902"/>
          <a:ext cx="5229225" cy="1133748"/>
        </p:xfrm>
        <a:graphic>
          <a:graphicData uri="http://schemas.openxmlformats.org/presentationml/2006/ole">
            <mc:AlternateContent xmlns:mc="http://schemas.openxmlformats.org/markup-compatibility/2006">
              <mc:Choice xmlns:v="urn:schemas-microsoft-com:vml" Requires="v">
                <p:oleObj spid="_x0000_s8231" name="Equação" r:id="rId5" imgW="1854000" imgH="431640" progId="Equation.3">
                  <p:embed/>
                </p:oleObj>
              </mc:Choice>
              <mc:Fallback>
                <p:oleObj name="Equação" r:id="rId5" imgW="1854000" imgH="431640" progId="Equation.3">
                  <p:embed/>
                  <p:pic>
                    <p:nvPicPr>
                      <p:cNvPr id="0" name="Object 6"/>
                      <p:cNvPicPr>
                        <a:picLocks noChangeAspect="1" noChangeArrowheads="1"/>
                      </p:cNvPicPr>
                      <p:nvPr/>
                    </p:nvPicPr>
                    <p:blipFill>
                      <a:blip r:embed="rId6"/>
                      <a:srcRect/>
                      <a:stretch>
                        <a:fillRect/>
                      </a:stretch>
                    </p:blipFill>
                    <p:spPr bwMode="auto">
                      <a:xfrm>
                        <a:off x="2123728" y="3939902"/>
                        <a:ext cx="5229225" cy="1133748"/>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84099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dirty="0"/>
              <a:t>Raciocinando sobre </a:t>
            </a:r>
            <a:r>
              <a:rPr lang="pt-BR" altLang="pt-BR" i="1" dirty="0" smtClean="0"/>
              <a:t>z-score</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32</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a:p>
        </p:txBody>
      </p:sp>
      <p:pic>
        <p:nvPicPr>
          <p:cNvPr id="5"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755576" y="1368468"/>
            <a:ext cx="7661102" cy="2859466"/>
          </a:xfrm>
          <a:prstGeom prst="rect">
            <a:avLst/>
          </a:prstGeom>
          <a:noFill/>
          <a:ln w="3175">
            <a:solidFill>
              <a:schemeClr val="tx1"/>
            </a:solidFill>
            <a:miter lim="800000"/>
            <a:headEnd/>
            <a:tailEnd/>
          </a:ln>
        </p:spPr>
      </p:pic>
      <p:graphicFrame>
        <p:nvGraphicFramePr>
          <p:cNvPr id="6" name="Object 7"/>
          <p:cNvGraphicFramePr>
            <a:graphicFrameLocks noChangeAspect="1"/>
          </p:cNvGraphicFramePr>
          <p:nvPr>
            <p:extLst>
              <p:ext uri="{D42A27DB-BD31-4B8C-83A1-F6EECF244321}">
                <p14:modId xmlns:p14="http://schemas.microsoft.com/office/powerpoint/2010/main" val="811918210"/>
              </p:ext>
            </p:extLst>
          </p:nvPr>
        </p:nvGraphicFramePr>
        <p:xfrm>
          <a:off x="6516216" y="4371950"/>
          <a:ext cx="1944216" cy="523935"/>
        </p:xfrm>
        <a:graphic>
          <a:graphicData uri="http://schemas.openxmlformats.org/presentationml/2006/ole">
            <mc:AlternateContent xmlns:mc="http://schemas.openxmlformats.org/markup-compatibility/2006">
              <mc:Choice xmlns:v="urn:schemas-microsoft-com:vml" Requires="v">
                <p:oleObj spid="_x0000_s10256" name="Equation" r:id="rId5" imgW="698500" imgH="190500" progId="Equation.3">
                  <p:embed/>
                </p:oleObj>
              </mc:Choice>
              <mc:Fallback>
                <p:oleObj name="Equation" r:id="rId5" imgW="698500" imgH="1905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16216" y="4371950"/>
                        <a:ext cx="1944216" cy="523935"/>
                      </a:xfrm>
                      <a:prstGeom prst="rect">
                        <a:avLst/>
                      </a:prstGeom>
                      <a:noFill/>
                      <a:extLst/>
                    </p:spPr>
                  </p:pic>
                </p:oleObj>
              </mc:Fallback>
            </mc:AlternateContent>
          </a:graphicData>
        </a:graphic>
      </p:graphicFrame>
      <p:sp>
        <p:nvSpPr>
          <p:cNvPr id="7" name="Text Box 8"/>
          <p:cNvSpPr txBox="1">
            <a:spLocks noChangeArrowheads="1"/>
          </p:cNvSpPr>
          <p:nvPr/>
        </p:nvSpPr>
        <p:spPr bwMode="auto">
          <a:xfrm>
            <a:off x="755576" y="4440713"/>
            <a:ext cx="5760640" cy="37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altLang="pt-BR" sz="1600" dirty="0"/>
              <a:t>Distribuição amostral de </a:t>
            </a:r>
            <a:r>
              <a:rPr lang="pt-BR" altLang="pt-BR" sz="1600" dirty="0" err="1"/>
              <a:t>xbar</a:t>
            </a:r>
            <a:r>
              <a:rPr lang="pt-BR" altLang="pt-BR" sz="1600" dirty="0"/>
              <a:t> com </a:t>
            </a:r>
            <a:r>
              <a:rPr lang="pt-BR" altLang="pt-BR" sz="1600" i="1" dirty="0"/>
              <a:t>H</a:t>
            </a:r>
            <a:r>
              <a:rPr lang="pt-BR" altLang="pt-BR" sz="1600" baseline="-25000" dirty="0"/>
              <a:t>0</a:t>
            </a:r>
            <a:r>
              <a:rPr lang="pt-BR" altLang="pt-BR" sz="1600" dirty="0"/>
              <a:t>: </a:t>
            </a:r>
            <a:r>
              <a:rPr lang="pt-BR" altLang="pt-BR" sz="1600" dirty="0" smtClean="0"/>
              <a:t>µ </a:t>
            </a:r>
            <a:r>
              <a:rPr lang="pt-BR" altLang="pt-BR" sz="1600" dirty="0"/>
              <a:t>=  170 </a:t>
            </a:r>
            <a:r>
              <a:rPr lang="pt-BR" altLang="pt-BR" sz="1600" dirty="0" smtClean="0"/>
              <a:t>para </a:t>
            </a:r>
            <a:r>
              <a:rPr lang="pt-BR" altLang="pt-BR" sz="1600" i="1" dirty="0" smtClean="0">
                <a:cs typeface="Arial" charset="0"/>
              </a:rPr>
              <a:t>n </a:t>
            </a:r>
            <a:r>
              <a:rPr lang="pt-BR" altLang="pt-BR" sz="1600" dirty="0">
                <a:cs typeface="Arial" charset="0"/>
              </a:rPr>
              <a:t>= 64 </a:t>
            </a:r>
            <a:r>
              <a:rPr lang="pt-BR" altLang="pt-BR" sz="1600" dirty="0">
                <a:cs typeface="Arial" charset="0"/>
                <a:sym typeface="Symbol" pitchFamily="18" charset="2"/>
              </a:rPr>
              <a:t></a:t>
            </a:r>
          </a:p>
        </p:txBody>
      </p:sp>
      <p:sp>
        <p:nvSpPr>
          <p:cNvPr id="8" name="Retângulo 7"/>
          <p:cNvSpPr/>
          <p:nvPr/>
        </p:nvSpPr>
        <p:spPr>
          <a:xfrm>
            <a:off x="-36512" y="4917817"/>
            <a:ext cx="7740352" cy="246221"/>
          </a:xfrm>
          <a:prstGeom prst="rect">
            <a:avLst/>
          </a:prstGeom>
        </p:spPr>
        <p:txBody>
          <a:bodyPr wrap="square">
            <a:spAutoFit/>
          </a:bodyPr>
          <a:lstStyle/>
          <a:p>
            <a:r>
              <a:rPr lang="en-US" sz="1000" i="1" dirty="0"/>
              <a:t>Fonte: B. Burt Gerstman, Basic Biostatistics: Statistics for Public Health Practice 2nd Edition</a:t>
            </a:r>
            <a:endParaRPr lang="pt-BR" sz="1000" i="1" dirty="0"/>
          </a:p>
        </p:txBody>
      </p:sp>
    </p:spTree>
    <p:extLst>
      <p:ext uri="{BB962C8B-B14F-4D97-AF65-F5344CB8AC3E}">
        <p14:creationId xmlns:p14="http://schemas.microsoft.com/office/powerpoint/2010/main" val="9683119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dirty="0"/>
              <a:t>Raciocinando sobre </a:t>
            </a:r>
            <a:r>
              <a:rPr lang="pt-BR" altLang="pt-BR" i="1" dirty="0"/>
              <a:t>z-score</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33</a:t>
            </a:fld>
            <a:endParaRPr lang="en" sz="1000">
              <a:solidFill>
                <a:schemeClr val="dk2"/>
              </a:solidFill>
            </a:endParaRPr>
          </a:p>
        </p:txBody>
      </p:sp>
      <mc:AlternateContent xmlns:mc="http://schemas.openxmlformats.org/markup-compatibility/2006" xmlns:a14="http://schemas.microsoft.com/office/drawing/2010/main">
        <mc:Choice Requires="a14">
          <p:sp>
            <p:nvSpPr>
              <p:cNvPr id="4" name="Espaço Reservado para Conteúdo 3"/>
              <p:cNvSpPr>
                <a:spLocks noGrp="1"/>
              </p:cNvSpPr>
              <p:nvPr>
                <p:ph sz="quarter" idx="1"/>
              </p:nvPr>
            </p:nvSpPr>
            <p:spPr/>
            <p:txBody>
              <a:bodyPr>
                <a:normAutofit/>
              </a:bodyPr>
              <a:lstStyle/>
              <a:p>
                <a:r>
                  <a:rPr lang="pt-BR" dirty="0" smtClean="0"/>
                  <a:t>Em geral, repare que:</a:t>
                </a:r>
              </a:p>
              <a:p>
                <a:pPr lvl="1"/>
                <a:r>
                  <a:rPr lang="pt-BR" dirty="0" smtClean="0"/>
                  <a:t>(pelo TLC) a </a:t>
                </a:r>
                <a:r>
                  <a:rPr lang="pt-BR" dirty="0"/>
                  <a:t>distribuição amostral da média amostral é aproximadamente normal</a:t>
                </a:r>
                <a:r>
                  <a:rPr lang="pt-BR" dirty="0" smtClean="0"/>
                  <a:t>.</a:t>
                </a:r>
              </a:p>
              <a:p>
                <a:pPr lvl="1"/>
                <a:r>
                  <a:rPr lang="pt-BR" dirty="0" smtClean="0"/>
                  <a:t>o z-escore é uma função da média amostral, e também possui distribuição aproximadamente normal.</a:t>
                </a:r>
              </a:p>
              <a:p>
                <a:pPr lvl="1"/>
                <a:r>
                  <a:rPr lang="pt-BR" dirty="0" smtClean="0"/>
                  <a:t>quanto mais distante de zero é o z-escore, mais forte é a evidência contra </a:t>
                </a:r>
                <a14:m>
                  <m:oMath xmlns:m="http://schemas.openxmlformats.org/officeDocument/2006/math">
                    <m:sSub>
                      <m:sSubPr>
                        <m:ctrlPr>
                          <a:rPr lang="pt-BR" i="1">
                            <a:latin typeface="Cambria Math"/>
                          </a:rPr>
                        </m:ctrlPr>
                      </m:sSubPr>
                      <m:e>
                        <m:r>
                          <a:rPr lang="pt-BR" i="1">
                            <a:latin typeface="Cambria Math"/>
                          </a:rPr>
                          <m:t>𝐻</m:t>
                        </m:r>
                      </m:e>
                      <m:sub>
                        <m:r>
                          <a:rPr lang="pt-BR" i="1">
                            <a:latin typeface="Cambria Math"/>
                          </a:rPr>
                          <m:t>0</m:t>
                        </m:r>
                      </m:sub>
                    </m:sSub>
                  </m:oMath>
                </a14:m>
                <a:r>
                  <a:rPr lang="pt-BR" dirty="0" smtClean="0"/>
                  <a:t>.</a:t>
                </a:r>
                <a:endParaRPr lang="pt-BR" dirty="0"/>
              </a:p>
              <a:p>
                <a:endParaRPr lang="pt-BR" dirty="0"/>
              </a:p>
            </p:txBody>
          </p:sp>
        </mc:Choice>
        <mc:Fallback xmlns="">
          <p:sp>
            <p:nvSpPr>
              <p:cNvPr id="4" name="Espaço Reservado para Conteúdo 3"/>
              <p:cNvSpPr>
                <a:spLocks noGrp="1" noRot="1" noChangeAspect="1" noMove="1" noResize="1" noEditPoints="1" noAdjustHandles="1" noChangeArrowheads="1" noChangeShapeType="1" noTextEdit="1"/>
              </p:cNvSpPr>
              <p:nvPr>
                <p:ph sz="quarter" idx="1"/>
              </p:nvPr>
            </p:nvSpPr>
            <p:spPr>
              <a:blipFill rotWithShape="1">
                <a:blip r:embed="rId2"/>
                <a:stretch>
                  <a:fillRect l="-449" t="-1808" r="-1870"/>
                </a:stretch>
              </a:blipFill>
            </p:spPr>
            <p:txBody>
              <a:bodyPr/>
              <a:lstStyle/>
              <a:p>
                <a:r>
                  <a:rPr lang="pt-BR">
                    <a:noFill/>
                  </a:rPr>
                  <a:t> </a:t>
                </a:r>
              </a:p>
            </p:txBody>
          </p:sp>
        </mc:Fallback>
      </mc:AlternateContent>
    </p:spTree>
    <p:extLst>
      <p:ext uri="{BB962C8B-B14F-4D97-AF65-F5344CB8AC3E}">
        <p14:creationId xmlns:p14="http://schemas.microsoft.com/office/powerpoint/2010/main" val="23241704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p:txBody>
          <a:bodyPr/>
          <a:lstStyle/>
          <a:p>
            <a:endParaRPr lang="pt-BR"/>
          </a:p>
        </p:txBody>
      </p:sp>
      <p:sp>
        <p:nvSpPr>
          <p:cNvPr id="5" name="Título 4"/>
          <p:cNvSpPr>
            <a:spLocks noGrp="1"/>
          </p:cNvSpPr>
          <p:nvPr>
            <p:ph type="title"/>
          </p:nvPr>
        </p:nvSpPr>
        <p:spPr/>
        <p:txBody>
          <a:bodyPr>
            <a:normAutofit fontScale="90000"/>
          </a:bodyPr>
          <a:lstStyle/>
          <a:p>
            <a:r>
              <a:rPr lang="pt-BR" dirty="0" smtClean="0"/>
              <a:t>p-valor (</a:t>
            </a:r>
            <a:r>
              <a:rPr lang="pt-BR" i="1" dirty="0" smtClean="0"/>
              <a:t>p-</a:t>
            </a:r>
            <a:r>
              <a:rPr lang="pt-BR" i="1" dirty="0" err="1" smtClean="0"/>
              <a:t>value</a:t>
            </a:r>
            <a:r>
              <a:rPr lang="pt-BR" dirty="0" smtClean="0"/>
              <a:t>) </a:t>
            </a:r>
            <a:endParaRPr lang="pt-BR" dirty="0"/>
          </a:p>
        </p:txBody>
      </p:sp>
      <p:sp>
        <p:nvSpPr>
          <p:cNvPr id="3" name="Espaço Reservado para Número de Slide 2"/>
          <p:cNvSpPr>
            <a:spLocks noGrp="1"/>
          </p:cNvSpPr>
          <p:nvPr>
            <p:ph type="sldNum" sz="quarter" idx="11"/>
          </p:nvPr>
        </p:nvSpPr>
        <p:spPr/>
        <p:txBody>
          <a:bodyPr>
            <a:normAutofit/>
          </a:bodyPr>
          <a:lstStyle/>
          <a:p>
            <a:pPr lvl="0" algn="r" rtl="0">
              <a:spcBef>
                <a:spcPts val="0"/>
              </a:spcBef>
              <a:buNone/>
            </a:pPr>
            <a:fld id="{00000000-1234-1234-1234-123412341234}" type="slidenum">
              <a:rPr lang="en" sz="1000" smtClean="0">
                <a:solidFill>
                  <a:schemeClr val="dk2"/>
                </a:solidFill>
              </a:rPr>
              <a:pPr lvl="0" algn="r" rtl="0">
                <a:spcBef>
                  <a:spcPts val="0"/>
                </a:spcBef>
                <a:buNone/>
              </a:pPr>
              <a:t>34</a:t>
            </a:fld>
            <a:endParaRPr lang="en" sz="1000">
              <a:solidFill>
                <a:schemeClr val="dk2"/>
              </a:solidFill>
            </a:endParaRPr>
          </a:p>
        </p:txBody>
      </p:sp>
    </p:spTree>
    <p:extLst>
      <p:ext uri="{BB962C8B-B14F-4D97-AF65-F5344CB8AC3E}">
        <p14:creationId xmlns:p14="http://schemas.microsoft.com/office/powerpoint/2010/main" val="25374961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altLang="pt-BR" dirty="0">
                <a:cs typeface="Arial" charset="0"/>
              </a:rPr>
              <a:t>Valor-p (</a:t>
            </a:r>
            <a:r>
              <a:rPr lang="en-US" altLang="pt-BR" i="1" dirty="0"/>
              <a:t>p-value</a:t>
            </a:r>
            <a:r>
              <a:rPr lang="en-US" altLang="pt-BR" dirty="0"/>
              <a:t>)</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35</a:t>
            </a:fld>
            <a:endParaRPr lang="en" sz="1000">
              <a:solidFill>
                <a:schemeClr val="dk2"/>
              </a:solidFill>
            </a:endParaRPr>
          </a:p>
        </p:txBody>
      </p:sp>
      <p:sp>
        <p:nvSpPr>
          <p:cNvPr id="4" name="Espaço Reservado para Conteúdo 3"/>
          <p:cNvSpPr>
            <a:spLocks noGrp="1"/>
          </p:cNvSpPr>
          <p:nvPr>
            <p:ph sz="quarter" idx="1"/>
          </p:nvPr>
        </p:nvSpPr>
        <p:spPr/>
        <p:txBody>
          <a:bodyPr>
            <a:normAutofit/>
          </a:bodyPr>
          <a:lstStyle/>
          <a:p>
            <a:r>
              <a:rPr lang="pt-BR" altLang="pt-BR" sz="2800" dirty="0" smtClean="0"/>
              <a:t>valor-</a:t>
            </a:r>
            <a:r>
              <a:rPr lang="pt-BR" altLang="pt-BR" sz="2800" i="1" dirty="0" smtClean="0"/>
              <a:t>p</a:t>
            </a:r>
            <a:r>
              <a:rPr lang="pt-BR" altLang="pt-BR" sz="2800" dirty="0" smtClean="0"/>
              <a:t>: </a:t>
            </a:r>
            <a:r>
              <a:rPr lang="pt-BR" altLang="pt-BR" sz="2800" dirty="0" smtClean="0">
                <a:solidFill>
                  <a:srgbClr val="FF0000"/>
                </a:solidFill>
              </a:rPr>
              <a:t>probabilidade de se </a:t>
            </a:r>
            <a:r>
              <a:rPr lang="pt-BR" altLang="pt-BR" sz="2800" dirty="0">
                <a:solidFill>
                  <a:srgbClr val="FF0000"/>
                </a:solidFill>
              </a:rPr>
              <a:t>obter o valor observado para a estatística de teste, ou de um valor mais extremo, </a:t>
            </a:r>
            <a:r>
              <a:rPr lang="pt-BR" altLang="pt-BR" sz="2800" b="1" dirty="0">
                <a:solidFill>
                  <a:srgbClr val="FF0000"/>
                </a:solidFill>
              </a:rPr>
              <a:t>presumindo que </a:t>
            </a:r>
            <a:r>
              <a:rPr lang="pt-BR" altLang="pt-BR" sz="2800" b="1" i="1" dirty="0">
                <a:solidFill>
                  <a:srgbClr val="FF0000"/>
                </a:solidFill>
              </a:rPr>
              <a:t>H</a:t>
            </a:r>
            <a:r>
              <a:rPr lang="pt-BR" altLang="pt-BR" sz="2800" b="1" baseline="-25000" dirty="0">
                <a:solidFill>
                  <a:srgbClr val="FF0000"/>
                </a:solidFill>
              </a:rPr>
              <a:t>0</a:t>
            </a:r>
            <a:r>
              <a:rPr lang="pt-BR" altLang="pt-BR" sz="2800" b="1" i="1" dirty="0">
                <a:solidFill>
                  <a:srgbClr val="FF0000"/>
                </a:solidFill>
              </a:rPr>
              <a:t> seja </a:t>
            </a:r>
            <a:r>
              <a:rPr lang="pt-BR" altLang="pt-BR" sz="2800" b="1" i="1" dirty="0" smtClean="0">
                <a:solidFill>
                  <a:srgbClr val="FF0000"/>
                </a:solidFill>
              </a:rPr>
              <a:t>verdadeira</a:t>
            </a:r>
            <a:r>
              <a:rPr lang="pt-BR" altLang="pt-BR" sz="2800" b="1" dirty="0" smtClean="0"/>
              <a:t>.</a:t>
            </a:r>
            <a:endParaRPr lang="pt-BR" altLang="pt-BR" sz="2800" b="1" dirty="0"/>
          </a:p>
          <a:p>
            <a:r>
              <a:rPr lang="pt-BR" altLang="pt-BR" sz="2800" dirty="0" smtClean="0"/>
              <a:t>Corresponde </a:t>
            </a:r>
            <a:r>
              <a:rPr lang="pt-BR" altLang="pt-BR" sz="2800" dirty="0"/>
              <a:t>à </a:t>
            </a:r>
            <a:r>
              <a:rPr lang="pt-BR" altLang="pt-BR" sz="2800" u="sng" dirty="0"/>
              <a:t>área sob a curva</a:t>
            </a:r>
            <a:r>
              <a:rPr lang="pt-BR" altLang="pt-BR" sz="2800" dirty="0"/>
              <a:t> na cauda da distribuição normal padrão além do valor </a:t>
            </a:r>
            <a:r>
              <a:rPr lang="pt-BR" altLang="pt-BR" sz="2800" i="1" dirty="0" smtClean="0"/>
              <a:t>z-score.</a:t>
            </a:r>
            <a:r>
              <a:rPr lang="pt-BR" altLang="pt-BR" sz="2800" baseline="-25000" dirty="0" smtClean="0"/>
              <a:t> </a:t>
            </a:r>
          </a:p>
        </p:txBody>
      </p:sp>
    </p:spTree>
    <p:extLst>
      <p:ext uri="{BB962C8B-B14F-4D97-AF65-F5344CB8AC3E}">
        <p14:creationId xmlns:p14="http://schemas.microsoft.com/office/powerpoint/2010/main" val="60677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altLang="pt-BR" dirty="0">
                <a:cs typeface="Arial" charset="0"/>
              </a:rPr>
              <a:t>Valor-p (</a:t>
            </a:r>
            <a:r>
              <a:rPr lang="en-US" altLang="pt-BR" i="1" dirty="0"/>
              <a:t>p-value</a:t>
            </a:r>
            <a:r>
              <a:rPr lang="en-US" altLang="pt-BR" dirty="0"/>
              <a:t>)</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36</a:t>
            </a:fld>
            <a:endParaRPr lang="en" sz="1000">
              <a:solidFill>
                <a:schemeClr val="dk2"/>
              </a:solidFill>
            </a:endParaRPr>
          </a:p>
        </p:txBody>
      </p:sp>
      <p:sp>
        <p:nvSpPr>
          <p:cNvPr id="4" name="Espaço Reservado para Conteúdo 3"/>
          <p:cNvSpPr>
            <a:spLocks noGrp="1"/>
          </p:cNvSpPr>
          <p:nvPr>
            <p:ph sz="quarter" idx="1"/>
          </p:nvPr>
        </p:nvSpPr>
        <p:spPr/>
        <p:txBody>
          <a:bodyPr/>
          <a:lstStyle/>
          <a:p>
            <a:endParaRPr lang="pt-BR"/>
          </a:p>
        </p:txBody>
      </p:sp>
      <p:pic>
        <p:nvPicPr>
          <p:cNvPr id="12290" name="Picture 2" descr="test statisti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347614"/>
            <a:ext cx="4743450" cy="3095625"/>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35496" y="4876006"/>
            <a:ext cx="2428870" cy="230832"/>
          </a:xfrm>
          <a:prstGeom prst="rect">
            <a:avLst/>
          </a:prstGeom>
        </p:spPr>
        <p:txBody>
          <a:bodyPr wrap="none">
            <a:spAutoFit/>
          </a:bodyPr>
          <a:lstStyle/>
          <a:p>
            <a:r>
              <a:rPr lang="pt-BR" sz="900" dirty="0"/>
              <a:t>http://www.statisticshowto.com/test-statistic/</a:t>
            </a:r>
          </a:p>
        </p:txBody>
      </p:sp>
      <p:sp>
        <p:nvSpPr>
          <p:cNvPr id="6" name="Retângulo 5"/>
          <p:cNvSpPr/>
          <p:nvPr/>
        </p:nvSpPr>
        <p:spPr>
          <a:xfrm>
            <a:off x="4644008" y="1725364"/>
            <a:ext cx="3510136" cy="738664"/>
          </a:xfrm>
          <a:prstGeom prst="rect">
            <a:avLst/>
          </a:prstGeom>
        </p:spPr>
        <p:txBody>
          <a:bodyPr wrap="square">
            <a:spAutoFit/>
          </a:bodyPr>
          <a:lstStyle/>
          <a:p>
            <a:r>
              <a:rPr lang="pt-BR" dirty="0">
                <a:solidFill>
                  <a:srgbClr val="FF0000"/>
                </a:solidFill>
              </a:rPr>
              <a:t>Um </a:t>
            </a:r>
            <a:r>
              <a:rPr lang="pt-BR" dirty="0" smtClean="0">
                <a:solidFill>
                  <a:srgbClr val="FF0000"/>
                </a:solidFill>
              </a:rPr>
              <a:t>p-valor é </a:t>
            </a:r>
            <a:r>
              <a:rPr lang="pt-BR" dirty="0">
                <a:solidFill>
                  <a:srgbClr val="FF0000"/>
                </a:solidFill>
              </a:rPr>
              <a:t>uma área na cauda de uma distribuição que informa </a:t>
            </a:r>
            <a:r>
              <a:rPr lang="pt-BR" dirty="0" smtClean="0">
                <a:solidFill>
                  <a:srgbClr val="FF0000"/>
                </a:solidFill>
              </a:rPr>
              <a:t>a chance de </a:t>
            </a:r>
            <a:r>
              <a:rPr lang="pt-BR" dirty="0">
                <a:solidFill>
                  <a:srgbClr val="FF0000"/>
                </a:solidFill>
              </a:rPr>
              <a:t>um resultado acontecer por </a:t>
            </a:r>
            <a:r>
              <a:rPr lang="pt-BR" dirty="0" smtClean="0">
                <a:solidFill>
                  <a:srgbClr val="FF0000"/>
                </a:solidFill>
              </a:rPr>
              <a:t>acaso.</a:t>
            </a:r>
            <a:endParaRPr lang="pt-BR" dirty="0">
              <a:solidFill>
                <a:srgbClr val="FF0000"/>
              </a:solidFill>
            </a:endParaRPr>
          </a:p>
        </p:txBody>
      </p:sp>
    </p:spTree>
    <p:extLst>
      <p:ext uri="{BB962C8B-B14F-4D97-AF65-F5344CB8AC3E}">
        <p14:creationId xmlns:p14="http://schemas.microsoft.com/office/powerpoint/2010/main" val="14367336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3"/>
          <p:cNvSpPr txBox="1">
            <a:spLocks/>
          </p:cNvSpPr>
          <p:nvPr/>
        </p:nvSpPr>
        <p:spPr>
          <a:xfrm>
            <a:off x="612648" y="1200150"/>
            <a:ext cx="8153400" cy="3371850"/>
          </a:xfrm>
          <a:prstGeom prst="rect">
            <a:avLst/>
          </a:prstGeom>
        </p:spPr>
        <p:txBody>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spcBef>
                <a:spcPct val="15000"/>
              </a:spcBef>
            </a:pPr>
            <a:r>
              <a:rPr lang="pt-BR" altLang="pt-BR" dirty="0" smtClean="0"/>
              <a:t>Exemplo do peso corporal: testar se </a:t>
            </a:r>
            <a:r>
              <a:rPr lang="pt-BR" altLang="pt-BR" dirty="0" smtClean="0">
                <a:cs typeface="Arial" charset="0"/>
              </a:rPr>
              <a:t>μ</a:t>
            </a:r>
            <a:r>
              <a:rPr lang="pt-BR" altLang="pt-BR" baseline="-25000" dirty="0" smtClean="0"/>
              <a:t>0</a:t>
            </a:r>
            <a:r>
              <a:rPr lang="pt-BR" altLang="pt-BR" dirty="0" smtClean="0"/>
              <a:t> = 170.</a:t>
            </a:r>
          </a:p>
        </p:txBody>
      </p:sp>
      <p:sp>
        <p:nvSpPr>
          <p:cNvPr id="2" name="Título 1"/>
          <p:cNvSpPr>
            <a:spLocks noGrp="1"/>
          </p:cNvSpPr>
          <p:nvPr>
            <p:ph type="title"/>
          </p:nvPr>
        </p:nvSpPr>
        <p:spPr/>
        <p:txBody>
          <a:bodyPr>
            <a:normAutofit fontScale="90000"/>
          </a:bodyPr>
          <a:lstStyle/>
          <a:p>
            <a:r>
              <a:rPr lang="en-US" altLang="pt-BR" dirty="0">
                <a:cs typeface="Arial" charset="0"/>
              </a:rPr>
              <a:t>Valor-p (</a:t>
            </a:r>
            <a:r>
              <a:rPr lang="en-US" altLang="pt-BR" i="1" dirty="0"/>
              <a:t>p-value</a:t>
            </a:r>
            <a:r>
              <a:rPr lang="en-US" altLang="pt-BR" dirty="0" smtClean="0"/>
              <a:t>) </a:t>
            </a:r>
            <a:r>
              <a:rPr lang="en-US" dirty="0" smtClean="0"/>
              <a:t>- </a:t>
            </a:r>
            <a:r>
              <a:rPr lang="en-US" dirty="0" err="1" smtClean="0"/>
              <a:t>exemplo</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37</a:t>
            </a:fld>
            <a:endParaRPr lang="en" sz="1000">
              <a:solidFill>
                <a:schemeClr val="dk2"/>
              </a:solidFill>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851670"/>
            <a:ext cx="3691309" cy="2316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7374" y="1860635"/>
            <a:ext cx="3813098" cy="227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tângulo 3"/>
          <p:cNvSpPr/>
          <p:nvPr/>
        </p:nvSpPr>
        <p:spPr>
          <a:xfrm>
            <a:off x="3203848" y="2367925"/>
            <a:ext cx="726481" cy="307777"/>
          </a:xfrm>
          <a:prstGeom prst="rect">
            <a:avLst/>
          </a:prstGeom>
        </p:spPr>
        <p:txBody>
          <a:bodyPr wrap="none">
            <a:spAutoFit/>
          </a:bodyPr>
          <a:lstStyle/>
          <a:p>
            <a:r>
              <a:rPr lang="en-US" altLang="pt-BR" i="1" dirty="0">
                <a:solidFill>
                  <a:srgbClr val="FF0000"/>
                </a:solidFill>
              </a:rPr>
              <a:t>z </a:t>
            </a:r>
            <a:r>
              <a:rPr lang="en-US" altLang="pt-BR" dirty="0">
                <a:solidFill>
                  <a:srgbClr val="FF0000"/>
                </a:solidFill>
              </a:rPr>
              <a:t>= 0.6</a:t>
            </a:r>
            <a:endParaRPr lang="pt-BR" dirty="0">
              <a:solidFill>
                <a:srgbClr val="FF0000"/>
              </a:solidFill>
            </a:endParaRPr>
          </a:p>
        </p:txBody>
      </p:sp>
      <p:sp>
        <p:nvSpPr>
          <p:cNvPr id="7" name="Retângulo 6"/>
          <p:cNvSpPr/>
          <p:nvPr/>
        </p:nvSpPr>
        <p:spPr>
          <a:xfrm>
            <a:off x="7236296" y="2367925"/>
            <a:ext cx="726481" cy="307777"/>
          </a:xfrm>
          <a:prstGeom prst="rect">
            <a:avLst/>
          </a:prstGeom>
        </p:spPr>
        <p:txBody>
          <a:bodyPr wrap="none">
            <a:spAutoFit/>
          </a:bodyPr>
          <a:lstStyle/>
          <a:p>
            <a:r>
              <a:rPr lang="en-US" altLang="pt-BR" i="1" dirty="0">
                <a:solidFill>
                  <a:srgbClr val="FF0000"/>
                </a:solidFill>
              </a:rPr>
              <a:t>z </a:t>
            </a:r>
            <a:r>
              <a:rPr lang="en-US" altLang="pt-BR" dirty="0">
                <a:solidFill>
                  <a:srgbClr val="FF0000"/>
                </a:solidFill>
              </a:rPr>
              <a:t>= </a:t>
            </a:r>
            <a:r>
              <a:rPr lang="en-US" altLang="pt-BR" dirty="0" smtClean="0">
                <a:solidFill>
                  <a:srgbClr val="FF0000"/>
                </a:solidFill>
              </a:rPr>
              <a:t>3.0</a:t>
            </a:r>
            <a:endParaRPr lang="pt-BR" dirty="0">
              <a:solidFill>
                <a:srgbClr val="FF0000"/>
              </a:solidFill>
            </a:endParaRPr>
          </a:p>
        </p:txBody>
      </p:sp>
      <mc:AlternateContent xmlns:mc="http://schemas.openxmlformats.org/markup-compatibility/2006">
        <mc:Choice xmlns:a14="http://schemas.microsoft.com/office/drawing/2010/main" Requires="a14">
          <p:sp>
            <p:nvSpPr>
              <p:cNvPr id="9" name="Retângulo 8"/>
              <p:cNvSpPr/>
              <p:nvPr/>
            </p:nvSpPr>
            <p:spPr>
              <a:xfrm>
                <a:off x="749175" y="4587974"/>
                <a:ext cx="7855273" cy="307777"/>
              </a:xfrm>
              <a:prstGeom prst="rect">
                <a:avLst/>
              </a:prstGeom>
            </p:spPr>
            <p:txBody>
              <a:bodyPr wrap="square">
                <a:spAutoFit/>
              </a:bodyPr>
              <a:lstStyle/>
              <a:p>
                <a:pPr algn="ctr"/>
                <a:r>
                  <a:rPr lang="pt-BR" dirty="0" smtClean="0">
                    <a:solidFill>
                      <a:srgbClr val="FF0000"/>
                    </a:solidFill>
                  </a:rPr>
                  <a:t>Em geral: quanto maior a estatística de teste, menor o p-valor e mais forte a evidência contra </a:t>
                </a:r>
                <a14:m>
                  <m:oMath xmlns:m="http://schemas.openxmlformats.org/officeDocument/2006/math">
                    <m:sSub>
                      <m:sSubPr>
                        <m:ctrlPr>
                          <a:rPr lang="pt-BR" i="1" smtClean="0">
                            <a:solidFill>
                              <a:srgbClr val="FF0000"/>
                            </a:solidFill>
                            <a:latin typeface="Cambria Math"/>
                          </a:rPr>
                        </m:ctrlPr>
                      </m:sSubPr>
                      <m:e>
                        <m:r>
                          <a:rPr lang="pt-BR" i="1">
                            <a:solidFill>
                              <a:srgbClr val="FF0000"/>
                            </a:solidFill>
                            <a:latin typeface="Cambria Math"/>
                          </a:rPr>
                          <m:t>𝐻</m:t>
                        </m:r>
                      </m:e>
                      <m:sub>
                        <m:r>
                          <a:rPr lang="pt-BR" i="1">
                            <a:solidFill>
                              <a:srgbClr val="FF0000"/>
                            </a:solidFill>
                            <a:latin typeface="Cambria Math"/>
                          </a:rPr>
                          <m:t>0</m:t>
                        </m:r>
                      </m:sub>
                    </m:sSub>
                  </m:oMath>
                </a14:m>
                <a:r>
                  <a:rPr lang="pt-BR" dirty="0" smtClean="0">
                    <a:solidFill>
                      <a:srgbClr val="FF0000"/>
                    </a:solidFill>
                  </a:rPr>
                  <a:t>.</a:t>
                </a:r>
                <a:endParaRPr lang="pt-BR" dirty="0">
                  <a:solidFill>
                    <a:srgbClr val="FF0000"/>
                  </a:solidFill>
                </a:endParaRPr>
              </a:p>
            </p:txBody>
          </p:sp>
        </mc:Choice>
        <mc:Fallback>
          <p:sp>
            <p:nvSpPr>
              <p:cNvPr id="9" name="Retângulo 8"/>
              <p:cNvSpPr>
                <a:spLocks noRot="1" noChangeAspect="1" noMove="1" noResize="1" noEditPoints="1" noAdjustHandles="1" noChangeArrowheads="1" noChangeShapeType="1" noTextEdit="1"/>
              </p:cNvSpPr>
              <p:nvPr/>
            </p:nvSpPr>
            <p:spPr>
              <a:xfrm>
                <a:off x="749175" y="4587974"/>
                <a:ext cx="7855273" cy="307777"/>
              </a:xfrm>
              <a:prstGeom prst="rect">
                <a:avLst/>
              </a:prstGeom>
              <a:blipFill rotWithShape="1">
                <a:blip r:embed="rId4"/>
                <a:stretch>
                  <a:fillRect t="-2000" b="-20000"/>
                </a:stretch>
              </a:blipFill>
            </p:spPr>
            <p:txBody>
              <a:bodyPr/>
              <a:lstStyle/>
              <a:p>
                <a:r>
                  <a:rPr lang="pt-BR">
                    <a:noFill/>
                  </a:rPr>
                  <a:t> </a:t>
                </a:r>
              </a:p>
            </p:txBody>
          </p:sp>
        </mc:Fallback>
      </mc:AlternateContent>
    </p:spTree>
    <p:extLst>
      <p:ext uri="{BB962C8B-B14F-4D97-AF65-F5344CB8AC3E}">
        <p14:creationId xmlns:p14="http://schemas.microsoft.com/office/powerpoint/2010/main" val="91481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dirty="0"/>
              <a:t>Conversão </a:t>
            </a:r>
            <a:r>
              <a:rPr lang="pt-BR" altLang="pt-BR" dirty="0" smtClean="0"/>
              <a:t>de </a:t>
            </a:r>
            <a:r>
              <a:rPr lang="pt-BR" altLang="pt-BR" i="1" dirty="0" smtClean="0"/>
              <a:t>z</a:t>
            </a:r>
            <a:r>
              <a:rPr lang="pt-BR" altLang="pt-BR" dirty="0" smtClean="0"/>
              <a:t> </a:t>
            </a:r>
            <a:r>
              <a:rPr lang="pt-BR" altLang="pt-BR" dirty="0"/>
              <a:t>para </a:t>
            </a:r>
            <a:r>
              <a:rPr lang="pt-BR" altLang="pt-BR" i="1" dirty="0" smtClean="0"/>
              <a:t>p-</a:t>
            </a:r>
            <a:r>
              <a:rPr lang="pt-BR" altLang="pt-BR" i="1" dirty="0" err="1" smtClean="0"/>
              <a:t>value</a:t>
            </a:r>
            <a:endParaRPr lang="pt-BR" i="1" dirty="0"/>
          </a:p>
        </p:txBody>
      </p:sp>
      <p:sp>
        <p:nvSpPr>
          <p:cNvPr id="3" name="Espaço Reservado para Conteúdo 2"/>
          <p:cNvSpPr>
            <a:spLocks noGrp="1"/>
          </p:cNvSpPr>
          <p:nvPr>
            <p:ph idx="1"/>
          </p:nvPr>
        </p:nvSpPr>
        <p:spPr>
          <a:xfrm>
            <a:off x="612648" y="1200150"/>
            <a:ext cx="8153400" cy="3891880"/>
          </a:xfrm>
        </p:spPr>
        <p:txBody>
          <a:bodyPr>
            <a:noAutofit/>
          </a:bodyPr>
          <a:lstStyle/>
          <a:p>
            <a:r>
              <a:rPr lang="pt-BR" altLang="pt-BR" sz="2800" dirty="0"/>
              <a:t>Dado um </a:t>
            </a:r>
            <a:r>
              <a:rPr lang="pt-BR" altLang="pt-BR" sz="2800" i="1" dirty="0"/>
              <a:t>z-score, é </a:t>
            </a:r>
            <a:r>
              <a:rPr lang="pt-BR" altLang="pt-BR" sz="2800" dirty="0"/>
              <a:t>possível usar tabela ou software para encontrar </a:t>
            </a:r>
            <a:r>
              <a:rPr lang="pt-BR" altLang="pt-BR" sz="2800" dirty="0" smtClean="0"/>
              <a:t>o valor-</a:t>
            </a:r>
            <a:r>
              <a:rPr lang="pt-BR" altLang="pt-BR" sz="2800" i="1" dirty="0" smtClean="0"/>
              <a:t>p</a:t>
            </a:r>
            <a:r>
              <a:rPr lang="pt-BR" altLang="pt-BR" sz="2800" dirty="0" smtClean="0"/>
              <a:t> correspondente:</a:t>
            </a:r>
            <a:endParaRPr lang="pt-BR" sz="2800" dirty="0"/>
          </a:p>
          <a:p>
            <a:pPr lvl="1"/>
            <a:r>
              <a:rPr lang="pt-BR" altLang="pt-BR" sz="2500" dirty="0" smtClean="0"/>
              <a:t>Para </a:t>
            </a:r>
            <a:r>
              <a:rPr lang="pt-BR" altLang="pt-BR" sz="2500" i="1" dirty="0" smtClean="0">
                <a:solidFill>
                  <a:srgbClr val="FF0000"/>
                </a:solidFill>
              </a:rPr>
              <a:t>H</a:t>
            </a:r>
            <a:r>
              <a:rPr lang="pt-BR" altLang="pt-BR" sz="2500" baseline="-25000" dirty="0" smtClean="0">
                <a:solidFill>
                  <a:srgbClr val="FF0000"/>
                </a:solidFill>
              </a:rPr>
              <a:t>a</a:t>
            </a:r>
            <a:r>
              <a:rPr lang="pt-BR" altLang="pt-BR" sz="2500" dirty="0">
                <a:solidFill>
                  <a:srgbClr val="FF0000"/>
                </a:solidFill>
              </a:rPr>
              <a:t>: </a:t>
            </a:r>
            <a:r>
              <a:rPr lang="pt-BR" altLang="pt-BR" sz="2500" dirty="0">
                <a:solidFill>
                  <a:srgbClr val="FF0000"/>
                </a:solidFill>
                <a:cs typeface="Arial" charset="0"/>
              </a:rPr>
              <a:t>μ</a:t>
            </a:r>
            <a:r>
              <a:rPr lang="pt-BR" altLang="pt-BR" sz="2500" dirty="0">
                <a:solidFill>
                  <a:srgbClr val="FF0000"/>
                </a:solidFill>
                <a:latin typeface="Symbol" pitchFamily="18" charset="2"/>
              </a:rPr>
              <a:t> </a:t>
            </a:r>
            <a:r>
              <a:rPr lang="pt-BR" altLang="pt-BR" sz="2500" dirty="0">
                <a:solidFill>
                  <a:srgbClr val="FF0000"/>
                </a:solidFill>
              </a:rPr>
              <a:t>&gt; </a:t>
            </a:r>
            <a:r>
              <a:rPr lang="pt-BR" altLang="pt-BR" sz="2500" dirty="0">
                <a:solidFill>
                  <a:srgbClr val="FF0000"/>
                </a:solidFill>
                <a:cs typeface="Arial" charset="0"/>
              </a:rPr>
              <a:t>μ</a:t>
            </a:r>
            <a:r>
              <a:rPr lang="pt-BR" altLang="pt-BR" sz="2500" baseline="-25000" dirty="0">
                <a:solidFill>
                  <a:srgbClr val="FF0000"/>
                </a:solidFill>
              </a:rPr>
              <a:t>0</a:t>
            </a:r>
            <a:r>
              <a:rPr lang="pt-BR" altLang="pt-BR" sz="2500" baseline="-25000" dirty="0"/>
              <a:t> </a:t>
            </a:r>
            <a:r>
              <a:rPr lang="pt-BR" altLang="pt-BR" sz="2500" dirty="0">
                <a:sym typeface="Symbol" pitchFamily="18" charset="2"/>
              </a:rPr>
              <a:t> </a:t>
            </a:r>
            <a:r>
              <a:rPr lang="pt-BR" altLang="pt-BR" sz="2500" i="1" dirty="0" smtClean="0"/>
              <a:t>p</a:t>
            </a:r>
            <a:r>
              <a:rPr lang="pt-BR" altLang="pt-BR" sz="2500" dirty="0" smtClean="0"/>
              <a:t> </a:t>
            </a:r>
            <a:r>
              <a:rPr lang="pt-BR" altLang="pt-BR" sz="2500" dirty="0"/>
              <a:t>= </a:t>
            </a:r>
            <a:r>
              <a:rPr lang="pt-BR" altLang="pt-BR" sz="2500" dirty="0" err="1"/>
              <a:t>Pr</a:t>
            </a:r>
            <a:r>
              <a:rPr lang="pt-BR" altLang="pt-BR" sz="2500" dirty="0"/>
              <a:t>(Z &gt; </a:t>
            </a:r>
            <a:r>
              <a:rPr lang="pt-BR" altLang="pt-BR" sz="2500" i="1" dirty="0" smtClean="0"/>
              <a:t>z</a:t>
            </a:r>
            <a:r>
              <a:rPr lang="pt-BR" altLang="pt-BR" sz="2500" dirty="0" smtClean="0"/>
              <a:t>) </a:t>
            </a:r>
          </a:p>
          <a:p>
            <a:pPr lvl="2"/>
            <a:r>
              <a:rPr lang="pt-BR" altLang="pt-BR" sz="2200" dirty="0"/>
              <a:t>Área da cauda </a:t>
            </a:r>
            <a:r>
              <a:rPr lang="pt-BR" altLang="pt-BR" sz="2200" dirty="0" smtClean="0"/>
              <a:t>à direita além de </a:t>
            </a:r>
            <a:r>
              <a:rPr lang="pt-BR" altLang="pt-BR" sz="2200" dirty="0" smtClean="0"/>
              <a:t>z </a:t>
            </a:r>
            <a:r>
              <a:rPr lang="pt-BR" altLang="pt-BR" sz="1800" i="1" dirty="0" smtClean="0"/>
              <a:t>(</a:t>
            </a:r>
            <a:r>
              <a:rPr lang="pt-BR" altLang="pt-BR" sz="1800" i="1" dirty="0" err="1" smtClean="0"/>
              <a:t>right-sided</a:t>
            </a:r>
            <a:r>
              <a:rPr lang="pt-BR" altLang="pt-BR" sz="1800" i="1" dirty="0" smtClean="0"/>
              <a:t> </a:t>
            </a:r>
            <a:r>
              <a:rPr lang="pt-BR" altLang="pt-BR" sz="1800" i="1" dirty="0"/>
              <a:t>p-</a:t>
            </a:r>
            <a:r>
              <a:rPr lang="pt-BR" altLang="pt-BR" sz="1800" i="1" dirty="0" err="1"/>
              <a:t>value</a:t>
            </a:r>
            <a:r>
              <a:rPr lang="pt-BR" altLang="pt-BR" sz="1800" i="1" dirty="0"/>
              <a:t>)</a:t>
            </a:r>
            <a:r>
              <a:rPr lang="pt-BR" altLang="pt-BR" sz="2200" dirty="0"/>
              <a:t>.</a:t>
            </a:r>
          </a:p>
          <a:p>
            <a:pPr lvl="1"/>
            <a:r>
              <a:rPr lang="pt-BR" altLang="pt-BR" sz="2500" dirty="0" smtClean="0"/>
              <a:t>Para </a:t>
            </a:r>
            <a:r>
              <a:rPr lang="pt-BR" altLang="pt-BR" sz="2500" i="1" dirty="0" smtClean="0">
                <a:solidFill>
                  <a:srgbClr val="FF0000"/>
                </a:solidFill>
              </a:rPr>
              <a:t>H</a:t>
            </a:r>
            <a:r>
              <a:rPr lang="pt-BR" altLang="pt-BR" sz="2500" baseline="-25000" dirty="0" smtClean="0">
                <a:solidFill>
                  <a:srgbClr val="FF0000"/>
                </a:solidFill>
              </a:rPr>
              <a:t>a</a:t>
            </a:r>
            <a:r>
              <a:rPr lang="pt-BR" altLang="pt-BR" sz="2500" dirty="0">
                <a:solidFill>
                  <a:srgbClr val="FF0000"/>
                </a:solidFill>
              </a:rPr>
              <a:t>: </a:t>
            </a:r>
            <a:r>
              <a:rPr lang="pt-BR" altLang="pt-BR" sz="2500" dirty="0">
                <a:solidFill>
                  <a:srgbClr val="FF0000"/>
                </a:solidFill>
                <a:cs typeface="Arial" charset="0"/>
              </a:rPr>
              <a:t>μ</a:t>
            </a:r>
            <a:r>
              <a:rPr lang="pt-BR" altLang="pt-BR" sz="2500" dirty="0">
                <a:solidFill>
                  <a:srgbClr val="FF0000"/>
                </a:solidFill>
                <a:latin typeface="Symbol" pitchFamily="18" charset="2"/>
              </a:rPr>
              <a:t> </a:t>
            </a:r>
            <a:r>
              <a:rPr lang="pt-BR" altLang="pt-BR" sz="2500" dirty="0">
                <a:solidFill>
                  <a:srgbClr val="FF0000"/>
                </a:solidFill>
              </a:rPr>
              <a:t>&lt; </a:t>
            </a:r>
            <a:r>
              <a:rPr lang="pt-BR" altLang="pt-BR" sz="2500" dirty="0">
                <a:solidFill>
                  <a:srgbClr val="FF0000"/>
                </a:solidFill>
                <a:cs typeface="Arial" charset="0"/>
              </a:rPr>
              <a:t>μ</a:t>
            </a:r>
            <a:r>
              <a:rPr lang="pt-BR" altLang="pt-BR" sz="2500" baseline="-25000" dirty="0">
                <a:solidFill>
                  <a:srgbClr val="FF0000"/>
                </a:solidFill>
              </a:rPr>
              <a:t>0</a:t>
            </a:r>
            <a:r>
              <a:rPr lang="pt-BR" altLang="pt-BR" sz="2500" baseline="-25000" dirty="0"/>
              <a:t> </a:t>
            </a:r>
            <a:r>
              <a:rPr lang="pt-BR" altLang="pt-BR" sz="2500" dirty="0">
                <a:sym typeface="Symbol" pitchFamily="18" charset="2"/>
              </a:rPr>
              <a:t> </a:t>
            </a:r>
            <a:r>
              <a:rPr lang="pt-BR" altLang="pt-BR" sz="2500" i="1" dirty="0" smtClean="0"/>
              <a:t>p </a:t>
            </a:r>
            <a:r>
              <a:rPr lang="pt-BR" altLang="pt-BR" sz="2500" dirty="0"/>
              <a:t>= </a:t>
            </a:r>
            <a:r>
              <a:rPr lang="pt-BR" altLang="pt-BR" sz="2500" dirty="0" err="1"/>
              <a:t>Pr</a:t>
            </a:r>
            <a:r>
              <a:rPr lang="pt-BR" altLang="pt-BR" sz="2500" dirty="0"/>
              <a:t>(Z &lt; </a:t>
            </a:r>
            <a:r>
              <a:rPr lang="pt-BR" altLang="pt-BR" sz="2500" dirty="0" smtClean="0"/>
              <a:t>z) </a:t>
            </a:r>
          </a:p>
          <a:p>
            <a:pPr lvl="2"/>
            <a:r>
              <a:rPr lang="pt-BR" altLang="pt-BR" sz="2200" dirty="0" smtClean="0"/>
              <a:t>Área da cauda à esquerda além de </a:t>
            </a:r>
            <a:r>
              <a:rPr lang="pt-BR" altLang="pt-BR" sz="2200" dirty="0"/>
              <a:t>z </a:t>
            </a:r>
            <a:r>
              <a:rPr lang="pt-BR" altLang="pt-BR" sz="1800" i="1" dirty="0" smtClean="0"/>
              <a:t>(</a:t>
            </a:r>
            <a:r>
              <a:rPr lang="pt-BR" altLang="pt-BR" sz="1800" i="1" dirty="0" err="1" smtClean="0"/>
              <a:t>left-sided</a:t>
            </a:r>
            <a:r>
              <a:rPr lang="pt-BR" altLang="pt-BR" sz="1800" i="1" dirty="0" smtClean="0"/>
              <a:t> </a:t>
            </a:r>
            <a:r>
              <a:rPr lang="pt-BR" altLang="pt-BR" sz="1800" i="1" dirty="0"/>
              <a:t>p-</a:t>
            </a:r>
            <a:r>
              <a:rPr lang="pt-BR" altLang="pt-BR" sz="1800" i="1" dirty="0" err="1"/>
              <a:t>value</a:t>
            </a:r>
            <a:r>
              <a:rPr lang="pt-BR" altLang="pt-BR" sz="1800" i="1" dirty="0"/>
              <a:t>)</a:t>
            </a:r>
            <a:r>
              <a:rPr lang="pt-BR" altLang="pt-BR" sz="2200" dirty="0"/>
              <a:t>.</a:t>
            </a:r>
            <a:endParaRPr lang="pt-BR" altLang="pt-BR" sz="2200" dirty="0" smtClean="0"/>
          </a:p>
          <a:p>
            <a:pPr lvl="1"/>
            <a:r>
              <a:rPr lang="pt-BR" altLang="pt-BR" sz="2500" dirty="0" smtClean="0"/>
              <a:t>Para </a:t>
            </a:r>
            <a:r>
              <a:rPr lang="pt-BR" altLang="pt-BR" sz="2500" i="1" dirty="0" smtClean="0">
                <a:solidFill>
                  <a:srgbClr val="FF0000"/>
                </a:solidFill>
              </a:rPr>
              <a:t>H</a:t>
            </a:r>
            <a:r>
              <a:rPr lang="pt-BR" altLang="pt-BR" sz="2500" baseline="-25000" dirty="0" smtClean="0">
                <a:solidFill>
                  <a:srgbClr val="FF0000"/>
                </a:solidFill>
              </a:rPr>
              <a:t>a</a:t>
            </a:r>
            <a:r>
              <a:rPr lang="pt-BR" altLang="pt-BR" sz="2500" dirty="0">
                <a:solidFill>
                  <a:srgbClr val="FF0000"/>
                </a:solidFill>
              </a:rPr>
              <a:t>: </a:t>
            </a:r>
            <a:r>
              <a:rPr lang="pt-BR" altLang="pt-BR" sz="2500" dirty="0">
                <a:solidFill>
                  <a:srgbClr val="FF0000"/>
                </a:solidFill>
                <a:cs typeface="Arial" charset="0"/>
              </a:rPr>
              <a:t>μ</a:t>
            </a:r>
            <a:r>
              <a:rPr lang="pt-BR" altLang="pt-BR" sz="2500" dirty="0">
                <a:solidFill>
                  <a:srgbClr val="FF0000"/>
                </a:solidFill>
                <a:latin typeface="Symbol" pitchFamily="18" charset="2"/>
              </a:rPr>
              <a:t> ¹ </a:t>
            </a:r>
            <a:r>
              <a:rPr lang="pt-BR" altLang="pt-BR" sz="2500" dirty="0">
                <a:solidFill>
                  <a:srgbClr val="FF0000"/>
                </a:solidFill>
                <a:cs typeface="Arial" charset="0"/>
              </a:rPr>
              <a:t>μ</a:t>
            </a:r>
            <a:r>
              <a:rPr lang="pt-BR" altLang="pt-BR" sz="2500" baseline="-25000" dirty="0">
                <a:solidFill>
                  <a:srgbClr val="FF0000"/>
                </a:solidFill>
              </a:rPr>
              <a:t>0</a:t>
            </a:r>
            <a:r>
              <a:rPr lang="pt-BR" altLang="pt-BR" sz="2500" baseline="-25000" dirty="0"/>
              <a:t> </a:t>
            </a:r>
            <a:r>
              <a:rPr lang="pt-BR" altLang="pt-BR" sz="2500" dirty="0">
                <a:sym typeface="Symbol" pitchFamily="18" charset="2"/>
              </a:rPr>
              <a:t> </a:t>
            </a:r>
            <a:r>
              <a:rPr lang="pt-BR" altLang="pt-BR" sz="2500" i="1" dirty="0" smtClean="0"/>
              <a:t>p </a:t>
            </a:r>
            <a:r>
              <a:rPr lang="pt-BR" altLang="pt-BR" sz="2500" dirty="0"/>
              <a:t>= 2 </a:t>
            </a:r>
            <a:r>
              <a:rPr lang="pt-BR" altLang="pt-BR" sz="2500" dirty="0">
                <a:cs typeface="Arial" charset="0"/>
              </a:rPr>
              <a:t>× </a:t>
            </a:r>
            <a:r>
              <a:rPr lang="pt-BR" altLang="pt-BR" sz="2500" dirty="0" err="1"/>
              <a:t>Pr</a:t>
            </a:r>
            <a:r>
              <a:rPr lang="pt-BR" altLang="pt-BR" sz="2500" dirty="0"/>
              <a:t>(Z &lt; z</a:t>
            </a:r>
            <a:r>
              <a:rPr lang="pt-BR" altLang="pt-BR" sz="2500" dirty="0" smtClean="0"/>
              <a:t>) = </a:t>
            </a:r>
            <a:r>
              <a:rPr lang="pt-BR" altLang="pt-BR" sz="2500" dirty="0"/>
              <a:t>2 </a:t>
            </a:r>
            <a:r>
              <a:rPr lang="pt-BR" altLang="pt-BR" sz="2500" dirty="0">
                <a:cs typeface="Arial" charset="0"/>
              </a:rPr>
              <a:t>× </a:t>
            </a:r>
            <a:r>
              <a:rPr lang="pt-BR" altLang="pt-BR" sz="2500" dirty="0" err="1"/>
              <a:t>Pr</a:t>
            </a:r>
            <a:r>
              <a:rPr lang="pt-BR" altLang="pt-BR" sz="2500" dirty="0"/>
              <a:t>(Z </a:t>
            </a:r>
            <a:r>
              <a:rPr lang="pt-BR" altLang="pt-BR" sz="2500" dirty="0" smtClean="0"/>
              <a:t>&gt; </a:t>
            </a:r>
            <a:r>
              <a:rPr lang="pt-BR" altLang="pt-BR" sz="2500" dirty="0"/>
              <a:t>z) </a:t>
            </a:r>
            <a:endParaRPr lang="pt-BR" altLang="pt-BR" sz="2500" dirty="0" smtClean="0"/>
          </a:p>
          <a:p>
            <a:pPr lvl="2"/>
            <a:r>
              <a:rPr lang="pt-BR" altLang="pt-BR" sz="2200" dirty="0"/>
              <a:t>Área </a:t>
            </a:r>
            <a:r>
              <a:rPr lang="pt-BR" altLang="pt-BR" sz="2200" dirty="0" smtClean="0"/>
              <a:t>de ambas as </a:t>
            </a:r>
            <a:r>
              <a:rPr lang="pt-BR" altLang="pt-BR" sz="2200" dirty="0"/>
              <a:t>cauda </a:t>
            </a:r>
            <a:r>
              <a:rPr lang="pt-BR" altLang="pt-BR" sz="1800" i="1" dirty="0" smtClean="0"/>
              <a:t>(</a:t>
            </a:r>
            <a:r>
              <a:rPr lang="pt-BR" altLang="pt-BR" sz="1800" i="1" dirty="0" err="1" smtClean="0"/>
              <a:t>two-sided</a:t>
            </a:r>
            <a:r>
              <a:rPr lang="pt-BR" altLang="pt-BR" sz="1800" i="1" dirty="0" smtClean="0"/>
              <a:t> </a:t>
            </a:r>
            <a:r>
              <a:rPr lang="pt-BR" altLang="pt-BR" sz="1800" i="1" dirty="0"/>
              <a:t>p-</a:t>
            </a:r>
            <a:r>
              <a:rPr lang="pt-BR" altLang="pt-BR" sz="1800" i="1" dirty="0" err="1"/>
              <a:t>value</a:t>
            </a:r>
            <a:r>
              <a:rPr lang="pt-BR" altLang="pt-BR" sz="1800" i="1" dirty="0" smtClean="0"/>
              <a:t>)</a:t>
            </a:r>
            <a:r>
              <a:rPr lang="pt-BR" altLang="pt-BR" sz="2200" dirty="0" smtClean="0"/>
              <a:t>.</a:t>
            </a:r>
            <a:endParaRPr lang="pt-BR" altLang="pt-BR" sz="2200" dirty="0"/>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38</a:t>
            </a:fld>
            <a:endParaRPr lang="en-US"/>
          </a:p>
        </p:txBody>
      </p:sp>
    </p:spTree>
    <p:extLst>
      <p:ext uri="{BB962C8B-B14F-4D97-AF65-F5344CB8AC3E}">
        <p14:creationId xmlns:p14="http://schemas.microsoft.com/office/powerpoint/2010/main" val="2221935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p:txBody>
          <a:bodyPr/>
          <a:lstStyle/>
          <a:p>
            <a:endParaRPr lang="pt-BR"/>
          </a:p>
        </p:txBody>
      </p:sp>
      <p:sp>
        <p:nvSpPr>
          <p:cNvPr id="5" name="Título 4"/>
          <p:cNvSpPr>
            <a:spLocks noGrp="1"/>
          </p:cNvSpPr>
          <p:nvPr>
            <p:ph type="title"/>
          </p:nvPr>
        </p:nvSpPr>
        <p:spPr/>
        <p:txBody>
          <a:bodyPr>
            <a:normAutofit fontScale="90000"/>
          </a:bodyPr>
          <a:lstStyle/>
          <a:p>
            <a:r>
              <a:rPr lang="pt-BR" dirty="0" smtClean="0"/>
              <a:t>Interpretação</a:t>
            </a:r>
            <a:endParaRPr lang="pt-BR" dirty="0"/>
          </a:p>
        </p:txBody>
      </p:sp>
      <p:sp>
        <p:nvSpPr>
          <p:cNvPr id="3" name="Espaço Reservado para Número de Slide 2"/>
          <p:cNvSpPr>
            <a:spLocks noGrp="1"/>
          </p:cNvSpPr>
          <p:nvPr>
            <p:ph type="sldNum" sz="quarter" idx="11"/>
          </p:nvPr>
        </p:nvSpPr>
        <p:spPr/>
        <p:txBody>
          <a:bodyPr>
            <a:normAutofit/>
          </a:bodyPr>
          <a:lstStyle/>
          <a:p>
            <a:pPr lvl="0" algn="r" rtl="0">
              <a:spcBef>
                <a:spcPts val="0"/>
              </a:spcBef>
              <a:buNone/>
            </a:pPr>
            <a:fld id="{00000000-1234-1234-1234-123412341234}" type="slidenum">
              <a:rPr lang="en" sz="1000" smtClean="0">
                <a:solidFill>
                  <a:schemeClr val="dk2"/>
                </a:solidFill>
              </a:rPr>
              <a:pPr lvl="0" algn="r" rtl="0">
                <a:spcBef>
                  <a:spcPts val="0"/>
                </a:spcBef>
                <a:buNone/>
              </a:pPr>
              <a:t>39</a:t>
            </a:fld>
            <a:endParaRPr lang="en" sz="1000">
              <a:solidFill>
                <a:schemeClr val="dk2"/>
              </a:solidFill>
            </a:endParaRPr>
          </a:p>
        </p:txBody>
      </p:sp>
    </p:spTree>
    <p:extLst>
      <p:ext uri="{BB962C8B-B14F-4D97-AF65-F5344CB8AC3E}">
        <p14:creationId xmlns:p14="http://schemas.microsoft.com/office/powerpoint/2010/main" val="1720336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p:txBody>
          <a:bodyPr/>
          <a:lstStyle/>
          <a:p>
            <a:endParaRPr lang="pt-BR"/>
          </a:p>
        </p:txBody>
      </p:sp>
      <p:sp>
        <p:nvSpPr>
          <p:cNvPr id="5" name="Título 4"/>
          <p:cNvSpPr>
            <a:spLocks noGrp="1"/>
          </p:cNvSpPr>
          <p:nvPr>
            <p:ph type="title"/>
          </p:nvPr>
        </p:nvSpPr>
        <p:spPr/>
        <p:txBody>
          <a:bodyPr>
            <a:normAutofit fontScale="90000"/>
          </a:bodyPr>
          <a:lstStyle/>
          <a:p>
            <a:r>
              <a:rPr lang="pt-BR" dirty="0" smtClean="0"/>
              <a:t>Revisão </a:t>
            </a:r>
            <a:endParaRPr lang="pt-BR" dirty="0"/>
          </a:p>
        </p:txBody>
      </p:sp>
      <p:sp>
        <p:nvSpPr>
          <p:cNvPr id="3" name="Espaço Reservado para Número de Slide 2"/>
          <p:cNvSpPr>
            <a:spLocks noGrp="1"/>
          </p:cNvSpPr>
          <p:nvPr>
            <p:ph type="sldNum" sz="quarter" idx="11"/>
          </p:nvPr>
        </p:nvSpPr>
        <p:spPr/>
        <p:txBody>
          <a:bodyPr>
            <a:normAutofit/>
          </a:bodyPr>
          <a:lstStyle/>
          <a:p>
            <a:pPr lvl="0" algn="r" rtl="0">
              <a:spcBef>
                <a:spcPts val="0"/>
              </a:spcBef>
              <a:buNone/>
            </a:pPr>
            <a:fld id="{00000000-1234-1234-1234-123412341234}" type="slidenum">
              <a:rPr lang="en" sz="1000" smtClean="0">
                <a:solidFill>
                  <a:schemeClr val="dk2"/>
                </a:solidFill>
              </a:rPr>
              <a:pPr lvl="0" algn="r" rtl="0">
                <a:spcBef>
                  <a:spcPts val="0"/>
                </a:spcBef>
                <a:buNone/>
              </a:pPr>
              <a:t>4</a:t>
            </a:fld>
            <a:endParaRPr lang="en" sz="1000">
              <a:solidFill>
                <a:schemeClr val="dk2"/>
              </a:solidFill>
            </a:endParaRPr>
          </a:p>
        </p:txBody>
      </p:sp>
    </p:spTree>
    <p:extLst>
      <p:ext uri="{BB962C8B-B14F-4D97-AF65-F5344CB8AC3E}">
        <p14:creationId xmlns:p14="http://schemas.microsoft.com/office/powerpoint/2010/main" val="17203366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457200" y="1147763"/>
            <a:ext cx="8229600" cy="3623072"/>
          </a:xfrm>
        </p:spPr>
        <p:txBody>
          <a:bodyPr/>
          <a:lstStyle/>
          <a:p>
            <a:pPr eaLnBrk="1" hangingPunct="1"/>
            <a:r>
              <a:rPr lang="pt-BR" altLang="pt-BR" i="1" dirty="0" smtClean="0"/>
              <a:t>O p</a:t>
            </a:r>
            <a:r>
              <a:rPr lang="pt-BR" altLang="pt-BR" dirty="0" smtClean="0"/>
              <a:t>-</a:t>
            </a:r>
            <a:r>
              <a:rPr lang="pt-BR" altLang="pt-BR" dirty="0" err="1" smtClean="0"/>
              <a:t>value</a:t>
            </a:r>
            <a:r>
              <a:rPr lang="pt-BR" altLang="pt-BR" dirty="0" smtClean="0"/>
              <a:t> é </a:t>
            </a:r>
            <a:r>
              <a:rPr lang="pt-BR" altLang="pt-BR" dirty="0" smtClean="0"/>
              <a:t>a probabilidade do valor observado da estatística de </a:t>
            </a:r>
            <a:r>
              <a:rPr lang="pt-BR" altLang="pt-BR" dirty="0" smtClean="0"/>
              <a:t>teste, </a:t>
            </a:r>
            <a:r>
              <a:rPr lang="pt-BR" altLang="pt-BR" i="1" dirty="0" smtClean="0">
                <a:solidFill>
                  <a:srgbClr val="FF0000"/>
                </a:solidFill>
              </a:rPr>
              <a:t>presumindo </a:t>
            </a:r>
            <a:r>
              <a:rPr lang="pt-BR" altLang="pt-BR" i="1" dirty="0" smtClean="0">
                <a:solidFill>
                  <a:srgbClr val="FF0000"/>
                </a:solidFill>
              </a:rPr>
              <a:t>que H</a:t>
            </a:r>
            <a:r>
              <a:rPr lang="pt-BR" altLang="pt-BR" i="1" baseline="-25000" dirty="0" smtClean="0">
                <a:solidFill>
                  <a:srgbClr val="FF0000"/>
                </a:solidFill>
              </a:rPr>
              <a:t>0</a:t>
            </a:r>
            <a:r>
              <a:rPr lang="pt-BR" altLang="pt-BR" i="1" dirty="0" smtClean="0">
                <a:solidFill>
                  <a:srgbClr val="FF0000"/>
                </a:solidFill>
              </a:rPr>
              <a:t> seja </a:t>
            </a:r>
            <a:r>
              <a:rPr lang="pt-BR" altLang="pt-BR" i="1" dirty="0" smtClean="0">
                <a:solidFill>
                  <a:srgbClr val="FF0000"/>
                </a:solidFill>
              </a:rPr>
              <a:t>verdadeira</a:t>
            </a:r>
            <a:r>
              <a:rPr lang="pt-BR" altLang="pt-BR" b="1" dirty="0" smtClean="0">
                <a:sym typeface="Symbol" pitchFamily="18" charset="2"/>
              </a:rPr>
              <a:t>.</a:t>
            </a:r>
            <a:endParaRPr lang="pt-BR" altLang="pt-BR" b="1" dirty="0" smtClean="0">
              <a:sym typeface="Symbol" pitchFamily="18" charset="2"/>
            </a:endParaRPr>
          </a:p>
          <a:p>
            <a:pPr eaLnBrk="1" hangingPunct="1"/>
            <a:r>
              <a:rPr lang="pt-BR" altLang="pt-BR" dirty="0" smtClean="0">
                <a:sym typeface="Symbol" pitchFamily="18" charset="2"/>
              </a:rPr>
              <a:t>Valores </a:t>
            </a:r>
            <a:r>
              <a:rPr lang="pt-BR" altLang="pt-BR" dirty="0" smtClean="0">
                <a:sym typeface="Symbol" pitchFamily="18" charset="2"/>
              </a:rPr>
              <a:t>cada vez menores do </a:t>
            </a:r>
            <a:r>
              <a:rPr lang="pt-BR" altLang="pt-BR" i="1" dirty="0" smtClean="0">
                <a:sym typeface="Symbol" pitchFamily="18" charset="2"/>
              </a:rPr>
              <a:t>p</a:t>
            </a:r>
            <a:r>
              <a:rPr lang="pt-BR" altLang="pt-BR" dirty="0" smtClean="0">
                <a:sym typeface="Symbol" pitchFamily="18" charset="2"/>
              </a:rPr>
              <a:t>-</a:t>
            </a:r>
            <a:r>
              <a:rPr lang="pt-BR" altLang="pt-BR" i="1" dirty="0" err="1" smtClean="0">
                <a:sym typeface="Symbol" pitchFamily="18" charset="2"/>
              </a:rPr>
              <a:t>value</a:t>
            </a:r>
            <a:r>
              <a:rPr lang="pt-BR" altLang="pt-BR" dirty="0" smtClean="0">
                <a:sym typeface="Symbol" pitchFamily="18" charset="2"/>
              </a:rPr>
              <a:t> </a:t>
            </a:r>
            <a:r>
              <a:rPr lang="pt-BR" altLang="pt-BR" dirty="0" smtClean="0">
                <a:sym typeface="Symbol" pitchFamily="18" charset="2"/>
              </a:rPr>
              <a:t>fornecem </a:t>
            </a:r>
            <a:r>
              <a:rPr lang="pt-BR" altLang="pt-BR" dirty="0" smtClean="0">
                <a:sym typeface="Symbol" pitchFamily="18" charset="2"/>
              </a:rPr>
              <a:t>evidência </a:t>
            </a:r>
            <a:r>
              <a:rPr lang="pt-BR" altLang="pt-BR" dirty="0" smtClean="0">
                <a:sym typeface="Symbol" pitchFamily="18" charset="2"/>
              </a:rPr>
              <a:t>cada vez mais </a:t>
            </a:r>
            <a:r>
              <a:rPr lang="pt-BR" altLang="pt-BR" dirty="0" smtClean="0">
                <a:sym typeface="Symbol" pitchFamily="18" charset="2"/>
              </a:rPr>
              <a:t>forte </a:t>
            </a:r>
            <a:r>
              <a:rPr lang="pt-BR" altLang="pt-BR" u="sng" dirty="0" smtClean="0">
                <a:sym typeface="Symbol" pitchFamily="18" charset="2"/>
              </a:rPr>
              <a:t>contra</a:t>
            </a:r>
            <a:r>
              <a:rPr lang="pt-BR" altLang="pt-BR" dirty="0" smtClean="0">
                <a:sym typeface="Symbol" pitchFamily="18" charset="2"/>
              </a:rPr>
              <a:t> </a:t>
            </a:r>
            <a:r>
              <a:rPr lang="pt-BR" altLang="pt-BR" i="1" dirty="0" smtClean="0">
                <a:sym typeface="Symbol" pitchFamily="18" charset="2"/>
              </a:rPr>
              <a:t>H</a:t>
            </a:r>
            <a:r>
              <a:rPr lang="pt-BR" altLang="pt-BR" baseline="-25000" dirty="0" smtClean="0">
                <a:sym typeface="Symbol" pitchFamily="18" charset="2"/>
              </a:rPr>
              <a:t>0</a:t>
            </a:r>
          </a:p>
          <a:p>
            <a:pPr lvl="1"/>
            <a:r>
              <a:rPr lang="pt-BR" altLang="pt-BR" i="1" dirty="0" smtClean="0">
                <a:sym typeface="Symbol" pitchFamily="18" charset="2"/>
              </a:rPr>
              <a:t>p</a:t>
            </a:r>
            <a:r>
              <a:rPr lang="pt-BR" altLang="pt-BR" dirty="0" smtClean="0">
                <a:sym typeface="Symbol" pitchFamily="18" charset="2"/>
              </a:rPr>
              <a:t>-valor </a:t>
            </a:r>
            <a:r>
              <a:rPr lang="pt-BR" altLang="pt-BR" dirty="0" smtClean="0">
                <a:sym typeface="Symbol" pitchFamily="18" charset="2"/>
              </a:rPr>
              <a:t>pequeno  evidência </a:t>
            </a:r>
            <a:r>
              <a:rPr lang="pt-BR" altLang="pt-BR" dirty="0" smtClean="0">
                <a:sym typeface="Symbol" pitchFamily="18" charset="2"/>
              </a:rPr>
              <a:t>forte contra</a:t>
            </a:r>
            <a:r>
              <a:rPr lang="pt-BR" altLang="pt-BR" i="1" dirty="0">
                <a:sym typeface="Symbol" pitchFamily="18" charset="2"/>
              </a:rPr>
              <a:t> H</a:t>
            </a:r>
            <a:r>
              <a:rPr lang="pt-BR" altLang="pt-BR" baseline="-25000" dirty="0">
                <a:sym typeface="Symbol" pitchFamily="18" charset="2"/>
              </a:rPr>
              <a:t>0</a:t>
            </a:r>
            <a:endParaRPr lang="pt-BR" altLang="pt-BR" dirty="0" smtClean="0">
              <a:sym typeface="Symbol" pitchFamily="18" charset="2"/>
            </a:endParaRPr>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40</a:t>
            </a:fld>
            <a:endParaRPr lang="en-US"/>
          </a:p>
        </p:txBody>
      </p:sp>
      <p:sp>
        <p:nvSpPr>
          <p:cNvPr id="6" name="Título 1"/>
          <p:cNvSpPr>
            <a:spLocks noGrp="1"/>
          </p:cNvSpPr>
          <p:nvPr>
            <p:ph type="title"/>
          </p:nvPr>
        </p:nvSpPr>
        <p:spPr/>
        <p:txBody>
          <a:bodyPr>
            <a:normAutofit/>
          </a:bodyPr>
          <a:lstStyle/>
          <a:p>
            <a:r>
              <a:rPr lang="pt-BR" altLang="pt-BR" sz="4000" dirty="0" smtClean="0"/>
              <a:t>Interpretação</a:t>
            </a:r>
            <a:endParaRPr lang="pt-BR" sz="4800" dirty="0"/>
          </a:p>
        </p:txBody>
      </p:sp>
    </p:spTree>
    <p:extLst>
      <p:ext uri="{BB962C8B-B14F-4D97-AF65-F5344CB8AC3E}">
        <p14:creationId xmlns:p14="http://schemas.microsoft.com/office/powerpoint/2010/main" val="8266528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56675">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66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56675">
                                            <p:txEl>
                                              <p:pRg st="1" end="1"/>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1566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56675">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41</a:t>
            </a:fld>
            <a:endParaRPr lang="en" sz="1000">
              <a:solidFill>
                <a:schemeClr val="dk2"/>
              </a:solidFill>
            </a:endParaRPr>
          </a:p>
        </p:txBody>
      </p:sp>
      <p:sp>
        <p:nvSpPr>
          <p:cNvPr id="4" name="Espaço Reservado para Conteúdo 3"/>
          <p:cNvSpPr>
            <a:spLocks noGrp="1"/>
          </p:cNvSpPr>
          <p:nvPr>
            <p:ph sz="quarter" idx="1"/>
          </p:nvPr>
        </p:nvSpPr>
        <p:spPr/>
        <p:txBody>
          <a:bodyPr>
            <a:normAutofit fontScale="92500" lnSpcReduction="10000"/>
          </a:bodyPr>
          <a:lstStyle/>
          <a:p>
            <a:r>
              <a:rPr lang="pt-BR" sz="2800" dirty="0" smtClean="0">
                <a:sym typeface="Symbol" pitchFamily="18" charset="2"/>
              </a:rPr>
              <a:t>Convenções </a:t>
            </a:r>
            <a:r>
              <a:rPr lang="pt-BR" sz="2800" dirty="0">
                <a:sym typeface="Symbol" pitchFamily="18" charset="2"/>
              </a:rPr>
              <a:t>sobre a evidência contra </a:t>
            </a:r>
            <a:r>
              <a:rPr lang="pt-BR" sz="2800" i="1" dirty="0" smtClean="0">
                <a:sym typeface="Symbol" pitchFamily="18" charset="2"/>
              </a:rPr>
              <a:t>H</a:t>
            </a:r>
            <a:r>
              <a:rPr lang="pt-BR" sz="2800" baseline="-25000" dirty="0" smtClean="0">
                <a:sym typeface="Symbol" pitchFamily="18" charset="2"/>
              </a:rPr>
              <a:t>0</a:t>
            </a:r>
            <a:r>
              <a:rPr lang="pt-BR" sz="2800" dirty="0" smtClean="0">
                <a:sym typeface="Symbol" pitchFamily="18" charset="2"/>
              </a:rPr>
              <a:t>:</a:t>
            </a:r>
          </a:p>
          <a:p>
            <a:pPr lvl="1"/>
            <a:r>
              <a:rPr lang="pt-BR" i="1" dirty="0" smtClean="0"/>
              <a:t>p</a:t>
            </a:r>
            <a:r>
              <a:rPr lang="pt-BR" dirty="0" smtClean="0"/>
              <a:t> </a:t>
            </a:r>
            <a:r>
              <a:rPr lang="pt-BR" dirty="0"/>
              <a:t>&gt; 0.10 </a:t>
            </a:r>
            <a:r>
              <a:rPr lang="pt-BR" dirty="0">
                <a:sym typeface="Symbol" pitchFamily="18" charset="2"/>
              </a:rPr>
              <a:t> </a:t>
            </a:r>
            <a:r>
              <a:rPr lang="pt-BR" dirty="0">
                <a:solidFill>
                  <a:srgbClr val="FF0000"/>
                </a:solidFill>
                <a:sym typeface="Symbol" pitchFamily="18" charset="2"/>
              </a:rPr>
              <a:t>não </a:t>
            </a:r>
            <a:r>
              <a:rPr lang="pt-BR" dirty="0" smtClean="0">
                <a:solidFill>
                  <a:srgbClr val="FF0000"/>
                </a:solidFill>
                <a:sym typeface="Symbol" pitchFamily="18" charset="2"/>
              </a:rPr>
              <a:t>significativa</a:t>
            </a:r>
          </a:p>
          <a:p>
            <a:pPr lvl="1"/>
            <a:r>
              <a:rPr lang="pt-BR" dirty="0" smtClean="0">
                <a:sym typeface="Symbol" pitchFamily="18" charset="2"/>
              </a:rPr>
              <a:t>0.05 </a:t>
            </a:r>
            <a:r>
              <a:rPr lang="pt-BR" dirty="0">
                <a:sym typeface="Symbol" pitchFamily="18" charset="2"/>
              </a:rPr>
              <a:t>&lt; </a:t>
            </a:r>
            <a:r>
              <a:rPr lang="pt-BR" i="1" dirty="0"/>
              <a:t>p</a:t>
            </a:r>
            <a:r>
              <a:rPr lang="pt-BR" dirty="0" smtClean="0">
                <a:sym typeface="Symbol" pitchFamily="18" charset="2"/>
              </a:rPr>
              <a:t> </a:t>
            </a:r>
            <a:r>
              <a:rPr lang="pt-BR" dirty="0">
                <a:sym typeface="Symbol" pitchFamily="18" charset="2"/>
              </a:rPr>
              <a:t> 0.10  </a:t>
            </a:r>
            <a:r>
              <a:rPr lang="pt-BR" dirty="0">
                <a:solidFill>
                  <a:srgbClr val="FF0000"/>
                </a:solidFill>
                <a:sym typeface="Symbol" pitchFamily="18" charset="2"/>
              </a:rPr>
              <a:t>marginalmente </a:t>
            </a:r>
            <a:r>
              <a:rPr lang="pt-BR" dirty="0" smtClean="0">
                <a:solidFill>
                  <a:srgbClr val="FF0000"/>
                </a:solidFill>
                <a:sym typeface="Symbol" pitchFamily="18" charset="2"/>
              </a:rPr>
              <a:t>significativa</a:t>
            </a:r>
          </a:p>
          <a:p>
            <a:pPr lvl="1"/>
            <a:r>
              <a:rPr lang="pt-BR" dirty="0" smtClean="0">
                <a:sym typeface="Symbol" pitchFamily="18" charset="2"/>
              </a:rPr>
              <a:t>0.01 </a:t>
            </a:r>
            <a:r>
              <a:rPr lang="pt-BR" dirty="0">
                <a:sym typeface="Symbol" pitchFamily="18" charset="2"/>
              </a:rPr>
              <a:t>&lt; </a:t>
            </a:r>
            <a:r>
              <a:rPr lang="pt-BR" i="1" dirty="0"/>
              <a:t>p</a:t>
            </a:r>
            <a:r>
              <a:rPr lang="pt-BR" i="1" dirty="0" smtClean="0">
                <a:sym typeface="Symbol" pitchFamily="18" charset="2"/>
              </a:rPr>
              <a:t> </a:t>
            </a:r>
            <a:r>
              <a:rPr lang="pt-BR" dirty="0">
                <a:sym typeface="Symbol" pitchFamily="18" charset="2"/>
              </a:rPr>
              <a:t> 0.05  </a:t>
            </a:r>
            <a:r>
              <a:rPr lang="pt-BR" dirty="0" smtClean="0">
                <a:solidFill>
                  <a:srgbClr val="FF0000"/>
                </a:solidFill>
                <a:sym typeface="Symbol" pitchFamily="18" charset="2"/>
              </a:rPr>
              <a:t>significativa</a:t>
            </a:r>
          </a:p>
          <a:p>
            <a:pPr lvl="1"/>
            <a:r>
              <a:rPr lang="pt-BR" i="1" dirty="0"/>
              <a:t>p</a:t>
            </a:r>
            <a:r>
              <a:rPr lang="pt-BR" dirty="0" smtClean="0">
                <a:sym typeface="Symbol" pitchFamily="18" charset="2"/>
              </a:rPr>
              <a:t> </a:t>
            </a:r>
            <a:r>
              <a:rPr lang="pt-BR" dirty="0">
                <a:sym typeface="Symbol" pitchFamily="18" charset="2"/>
              </a:rPr>
              <a:t> 0.01  </a:t>
            </a:r>
            <a:r>
              <a:rPr lang="pt-BR" dirty="0">
                <a:solidFill>
                  <a:srgbClr val="FF0000"/>
                </a:solidFill>
                <a:sym typeface="Symbol" pitchFamily="18" charset="2"/>
              </a:rPr>
              <a:t>altamente significativa</a:t>
            </a:r>
          </a:p>
          <a:p>
            <a:pPr>
              <a:defRPr/>
            </a:pPr>
            <a:r>
              <a:rPr lang="pt-BR" sz="2800" dirty="0" smtClean="0">
                <a:sym typeface="Symbol" pitchFamily="18" charset="2"/>
              </a:rPr>
              <a:t>Exemplos</a:t>
            </a:r>
          </a:p>
          <a:p>
            <a:pPr lvl="1">
              <a:defRPr/>
            </a:pPr>
            <a:r>
              <a:rPr lang="pt-BR" i="1" dirty="0" smtClean="0">
                <a:sym typeface="Symbol" pitchFamily="18" charset="2"/>
              </a:rPr>
              <a:t>p </a:t>
            </a:r>
            <a:r>
              <a:rPr lang="pt-BR" i="1" dirty="0">
                <a:sym typeface="Symbol" pitchFamily="18" charset="2"/>
              </a:rPr>
              <a:t>=</a:t>
            </a:r>
            <a:r>
              <a:rPr lang="pt-BR" dirty="0">
                <a:sym typeface="Symbol" pitchFamily="18" charset="2"/>
              </a:rPr>
              <a:t>.27 </a:t>
            </a:r>
            <a:r>
              <a:rPr lang="pt-BR" sz="2100" dirty="0">
                <a:sym typeface="Symbol" pitchFamily="18" charset="2"/>
              </a:rPr>
              <a:t> </a:t>
            </a:r>
            <a:r>
              <a:rPr lang="pt-BR" dirty="0">
                <a:sym typeface="Symbol" pitchFamily="18" charset="2"/>
              </a:rPr>
              <a:t>evidência não significativa contra </a:t>
            </a:r>
            <a:r>
              <a:rPr lang="pt-BR" i="1" dirty="0">
                <a:sym typeface="Symbol" pitchFamily="18" charset="2"/>
              </a:rPr>
              <a:t>H</a:t>
            </a:r>
            <a:r>
              <a:rPr lang="pt-BR" baseline="-25000" dirty="0">
                <a:sym typeface="Symbol" pitchFamily="18" charset="2"/>
              </a:rPr>
              <a:t>0</a:t>
            </a:r>
            <a:r>
              <a:rPr lang="pt-BR" dirty="0">
                <a:sym typeface="Symbol" pitchFamily="18" charset="2"/>
              </a:rPr>
              <a:t> </a:t>
            </a:r>
            <a:endParaRPr lang="pt-BR" dirty="0" smtClean="0">
              <a:sym typeface="Symbol" pitchFamily="18" charset="2"/>
            </a:endParaRPr>
          </a:p>
          <a:p>
            <a:pPr lvl="1">
              <a:defRPr/>
            </a:pPr>
            <a:r>
              <a:rPr lang="pt-BR" i="1" dirty="0" smtClean="0">
                <a:sym typeface="Symbol" pitchFamily="18" charset="2"/>
              </a:rPr>
              <a:t>p</a:t>
            </a:r>
            <a:r>
              <a:rPr lang="pt-BR" dirty="0" smtClean="0">
                <a:sym typeface="Symbol" pitchFamily="18" charset="2"/>
              </a:rPr>
              <a:t> </a:t>
            </a:r>
            <a:r>
              <a:rPr lang="pt-BR" dirty="0">
                <a:sym typeface="Symbol" pitchFamily="18" charset="2"/>
              </a:rPr>
              <a:t>=.01 </a:t>
            </a:r>
            <a:r>
              <a:rPr lang="pt-BR" sz="2400" dirty="0">
                <a:sym typeface="Symbol" pitchFamily="18" charset="2"/>
              </a:rPr>
              <a:t> </a:t>
            </a:r>
            <a:r>
              <a:rPr lang="pt-BR" dirty="0">
                <a:sym typeface="Symbol" pitchFamily="18" charset="2"/>
              </a:rPr>
              <a:t>evidência altamente significativa contra </a:t>
            </a:r>
            <a:r>
              <a:rPr lang="pt-BR" i="1" dirty="0">
                <a:sym typeface="Symbol" pitchFamily="18" charset="2"/>
              </a:rPr>
              <a:t>H</a:t>
            </a:r>
            <a:r>
              <a:rPr lang="pt-BR" baseline="-25000" dirty="0">
                <a:sym typeface="Symbol" pitchFamily="18" charset="2"/>
              </a:rPr>
              <a:t>0</a:t>
            </a:r>
            <a:r>
              <a:rPr lang="pt-BR" dirty="0">
                <a:sym typeface="Symbol" pitchFamily="18" charset="2"/>
              </a:rPr>
              <a:t> </a:t>
            </a:r>
          </a:p>
          <a:p>
            <a:endParaRPr lang="pt-BR" dirty="0"/>
          </a:p>
        </p:txBody>
      </p:sp>
      <p:sp>
        <p:nvSpPr>
          <p:cNvPr id="5" name="Text Box 4"/>
          <p:cNvSpPr txBox="1">
            <a:spLocks noChangeArrowheads="1"/>
          </p:cNvSpPr>
          <p:nvPr/>
        </p:nvSpPr>
        <p:spPr bwMode="auto">
          <a:xfrm>
            <a:off x="1032558" y="4686240"/>
            <a:ext cx="6995826" cy="400110"/>
          </a:xfrm>
          <a:prstGeom prst="rect">
            <a:avLst/>
          </a:prstGeom>
          <a:solidFill>
            <a:srgbClr val="FFC000"/>
          </a:solidFill>
          <a:ln w="15875">
            <a:solidFill>
              <a:schemeClr val="tx1"/>
            </a:solidFill>
            <a:miter lim="800000"/>
            <a:headEnd/>
            <a:tailEnd/>
          </a:ln>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pt-BR" altLang="pt-BR" sz="2000" dirty="0"/>
              <a:t>* É inadequado considerar limites firmes para “significância”</a:t>
            </a:r>
          </a:p>
        </p:txBody>
      </p:sp>
      <p:sp>
        <p:nvSpPr>
          <p:cNvPr id="6" name="Título 1"/>
          <p:cNvSpPr>
            <a:spLocks noGrp="1"/>
          </p:cNvSpPr>
          <p:nvPr>
            <p:ph type="title"/>
          </p:nvPr>
        </p:nvSpPr>
        <p:spPr/>
        <p:txBody>
          <a:bodyPr>
            <a:normAutofit/>
          </a:bodyPr>
          <a:lstStyle/>
          <a:p>
            <a:r>
              <a:rPr lang="pt-BR" altLang="pt-BR" sz="4000" dirty="0" smtClean="0"/>
              <a:t>Interpretação</a:t>
            </a:r>
            <a:endParaRPr lang="pt-BR" sz="4800" dirty="0"/>
          </a:p>
        </p:txBody>
      </p:sp>
    </p:spTree>
    <p:extLst>
      <p:ext uri="{BB962C8B-B14F-4D97-AF65-F5344CB8AC3E}">
        <p14:creationId xmlns:p14="http://schemas.microsoft.com/office/powerpoint/2010/main" val="3967536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pt-BR" altLang="pt-BR" sz="3600" dirty="0" smtClean="0">
                <a:cs typeface="Arial" charset="0"/>
                <a:sym typeface="Symbol" pitchFamily="18" charset="2"/>
              </a:rPr>
              <a:t>Nível de significância (</a:t>
            </a:r>
            <a:r>
              <a:rPr lang="el-GR" altLang="pt-BR" sz="3600" i="1" dirty="0" smtClean="0">
                <a:cs typeface="Arial" charset="0"/>
                <a:sym typeface="Symbol" pitchFamily="18" charset="2"/>
              </a:rPr>
              <a:t>α</a:t>
            </a:r>
            <a:r>
              <a:rPr lang="en-US" altLang="pt-BR" sz="3600" i="1" dirty="0" smtClean="0">
                <a:cs typeface="Arial" charset="0"/>
                <a:sym typeface="Symbol" pitchFamily="18" charset="2"/>
              </a:rPr>
              <a:t>-</a:t>
            </a:r>
            <a:r>
              <a:rPr lang="en-US" altLang="pt-BR" sz="4000" i="1" dirty="0" smtClean="0"/>
              <a:t>level</a:t>
            </a:r>
            <a:r>
              <a:rPr lang="en-US" altLang="pt-BR" sz="4000" dirty="0" smtClean="0"/>
              <a:t>)</a:t>
            </a:r>
            <a:endParaRPr lang="en-US" altLang="pt-BR" sz="4000" dirty="0" smtClean="0"/>
          </a:p>
        </p:txBody>
      </p:sp>
      <p:sp>
        <p:nvSpPr>
          <p:cNvPr id="222211" name="Rectangle 3"/>
          <p:cNvSpPr>
            <a:spLocks noGrp="1" noChangeArrowheads="1"/>
          </p:cNvSpPr>
          <p:nvPr>
            <p:ph type="body" idx="1"/>
          </p:nvPr>
        </p:nvSpPr>
        <p:spPr/>
        <p:txBody>
          <a:bodyPr/>
          <a:lstStyle/>
          <a:p>
            <a:pPr eaLnBrk="1" hangingPunct="1"/>
            <a:r>
              <a:rPr lang="el-GR" altLang="pt-BR" sz="2800" dirty="0" smtClean="0">
                <a:cs typeface="Arial" charset="0"/>
                <a:sym typeface="Symbol" pitchFamily="18" charset="2"/>
              </a:rPr>
              <a:t>α</a:t>
            </a:r>
            <a:r>
              <a:rPr lang="en-US" altLang="pt-BR" sz="2800" dirty="0" smtClean="0">
                <a:cs typeface="Arial" charset="0"/>
                <a:sym typeface="Symbol" pitchFamily="18" charset="2"/>
              </a:rPr>
              <a:t> ≡ </a:t>
            </a:r>
            <a:r>
              <a:rPr lang="pt-BR" altLang="pt-BR" sz="2800" dirty="0" smtClean="0">
                <a:cs typeface="Arial" charset="0"/>
                <a:sym typeface="Symbol" pitchFamily="18" charset="2"/>
              </a:rPr>
              <a:t>probabilidade de erroneamente rejeitar</a:t>
            </a:r>
            <a:r>
              <a:rPr lang="en-US" altLang="pt-BR" sz="2800" dirty="0" smtClean="0">
                <a:cs typeface="Arial" charset="0"/>
                <a:sym typeface="Symbol" pitchFamily="18" charset="2"/>
              </a:rPr>
              <a:t> </a:t>
            </a:r>
            <a:r>
              <a:rPr lang="en-US" altLang="pt-BR" sz="2800" i="1" dirty="0" smtClean="0">
                <a:sym typeface="Symbol" pitchFamily="18" charset="2"/>
              </a:rPr>
              <a:t>H</a:t>
            </a:r>
            <a:r>
              <a:rPr lang="en-US" altLang="pt-BR" sz="2800" baseline="-25000" dirty="0" smtClean="0">
                <a:sym typeface="Symbol" pitchFamily="18" charset="2"/>
              </a:rPr>
              <a:t>0</a:t>
            </a:r>
            <a:r>
              <a:rPr lang="en-US" altLang="pt-BR" sz="2800" dirty="0" smtClean="0">
                <a:sym typeface="Symbol" pitchFamily="18" charset="2"/>
              </a:rPr>
              <a:t> </a:t>
            </a:r>
          </a:p>
          <a:p>
            <a:pPr eaLnBrk="1" hangingPunct="1"/>
            <a:r>
              <a:rPr lang="pt-BR" altLang="pt-BR" sz="2800" dirty="0" smtClean="0">
                <a:cs typeface="Arial" charset="0"/>
                <a:sym typeface="Symbol" pitchFamily="18" charset="2"/>
              </a:rPr>
              <a:t>Definir</a:t>
            </a:r>
            <a:r>
              <a:rPr lang="en-US" altLang="pt-BR" sz="2800" dirty="0" smtClean="0">
                <a:cs typeface="Arial" charset="0"/>
                <a:sym typeface="Symbol" pitchFamily="18" charset="2"/>
              </a:rPr>
              <a:t> </a:t>
            </a:r>
            <a:r>
              <a:rPr lang="el-GR" altLang="pt-BR" sz="2800" dirty="0" smtClean="0">
                <a:cs typeface="Arial" charset="0"/>
                <a:sym typeface="Symbol" pitchFamily="18" charset="2"/>
              </a:rPr>
              <a:t>α</a:t>
            </a:r>
            <a:r>
              <a:rPr lang="en-US" altLang="pt-BR" sz="2800" dirty="0" smtClean="0">
                <a:cs typeface="Arial" charset="0"/>
                <a:sym typeface="Symbol" pitchFamily="18" charset="2"/>
              </a:rPr>
              <a:t> (e.g., </a:t>
            </a:r>
            <a:r>
              <a:rPr lang="el-GR" altLang="pt-BR" sz="2800" dirty="0" smtClean="0">
                <a:cs typeface="Arial" charset="0"/>
                <a:sym typeface="Symbol" pitchFamily="18" charset="2"/>
              </a:rPr>
              <a:t>α</a:t>
            </a:r>
            <a:r>
              <a:rPr lang="en-US" altLang="pt-BR" sz="2800" dirty="0" smtClean="0">
                <a:cs typeface="Arial" charset="0"/>
                <a:sym typeface="Symbol" pitchFamily="18" charset="2"/>
              </a:rPr>
              <a:t> = .10, .05, </a:t>
            </a:r>
            <a:r>
              <a:rPr lang="en-US" altLang="pt-BR" sz="2800" i="1" dirty="0" err="1" smtClean="0">
                <a:cs typeface="Arial" charset="0"/>
                <a:sym typeface="Symbol" pitchFamily="18" charset="2"/>
              </a:rPr>
              <a:t>ou</a:t>
            </a:r>
            <a:r>
              <a:rPr lang="en-US" altLang="pt-BR" sz="2800" i="1" dirty="0" smtClean="0">
                <a:cs typeface="Arial" charset="0"/>
                <a:sym typeface="Symbol" pitchFamily="18" charset="2"/>
              </a:rPr>
              <a:t> outro valor</a:t>
            </a:r>
            <a:r>
              <a:rPr lang="en-US" altLang="pt-BR" sz="2800" dirty="0" smtClean="0">
                <a:cs typeface="Arial" charset="0"/>
                <a:sym typeface="Symbol" pitchFamily="18" charset="2"/>
              </a:rPr>
              <a:t>)</a:t>
            </a:r>
          </a:p>
          <a:p>
            <a:pPr lvl="1" eaLnBrk="1" hangingPunct="1"/>
            <a:r>
              <a:rPr lang="pt-BR" altLang="pt-BR" sz="2400" dirty="0" smtClean="0">
                <a:solidFill>
                  <a:srgbClr val="FF0000"/>
                </a:solidFill>
                <a:cs typeface="Arial" charset="0"/>
                <a:sym typeface="Symbol" pitchFamily="18" charset="2"/>
              </a:rPr>
              <a:t>Rejeitar </a:t>
            </a:r>
            <a:r>
              <a:rPr lang="pt-BR" altLang="pt-BR" sz="2400" i="1" dirty="0" smtClean="0">
                <a:solidFill>
                  <a:srgbClr val="FF0000"/>
                </a:solidFill>
                <a:cs typeface="Arial" charset="0"/>
                <a:sym typeface="Symbol" pitchFamily="18" charset="2"/>
              </a:rPr>
              <a:t>H</a:t>
            </a:r>
            <a:r>
              <a:rPr lang="pt-BR" altLang="pt-BR" sz="2400" baseline="-25000" dirty="0" smtClean="0">
                <a:solidFill>
                  <a:srgbClr val="FF0000"/>
                </a:solidFill>
                <a:cs typeface="Arial" charset="0"/>
                <a:sym typeface="Symbol" pitchFamily="18" charset="2"/>
              </a:rPr>
              <a:t>0</a:t>
            </a:r>
            <a:r>
              <a:rPr lang="pt-BR" altLang="pt-BR" sz="2400" dirty="0" smtClean="0">
                <a:solidFill>
                  <a:srgbClr val="FF0000"/>
                </a:solidFill>
                <a:cs typeface="Arial" charset="0"/>
                <a:sym typeface="Symbol" pitchFamily="18" charset="2"/>
              </a:rPr>
              <a:t> quando </a:t>
            </a:r>
            <a:r>
              <a:rPr lang="en-US" altLang="pt-BR" sz="2400" i="1" dirty="0" smtClean="0">
                <a:solidFill>
                  <a:srgbClr val="FF0000"/>
                </a:solidFill>
                <a:cs typeface="Arial" charset="0"/>
                <a:sym typeface="Symbol" pitchFamily="18" charset="2"/>
              </a:rPr>
              <a:t>p </a:t>
            </a:r>
            <a:r>
              <a:rPr lang="en-US" altLang="pt-BR" sz="2400" dirty="0" smtClean="0">
                <a:solidFill>
                  <a:srgbClr val="FF0000"/>
                </a:solidFill>
                <a:cs typeface="Arial" charset="0"/>
                <a:sym typeface="Symbol" pitchFamily="18" charset="2"/>
              </a:rPr>
              <a:t>≤ </a:t>
            </a:r>
            <a:r>
              <a:rPr lang="el-GR" altLang="pt-BR" sz="2400" dirty="0" smtClean="0">
                <a:solidFill>
                  <a:srgbClr val="FF0000"/>
                </a:solidFill>
                <a:cs typeface="Arial" charset="0"/>
                <a:sym typeface="Symbol" pitchFamily="18" charset="2"/>
              </a:rPr>
              <a:t>α</a:t>
            </a:r>
            <a:endParaRPr lang="en-US" altLang="pt-BR" sz="2400" dirty="0" smtClean="0">
              <a:solidFill>
                <a:srgbClr val="FF0000"/>
              </a:solidFill>
              <a:cs typeface="Arial" charset="0"/>
              <a:sym typeface="Symbol" pitchFamily="18" charset="2"/>
            </a:endParaRPr>
          </a:p>
          <a:p>
            <a:pPr lvl="1"/>
            <a:r>
              <a:rPr lang="pt-BR" altLang="pt-BR" sz="2400" dirty="0" smtClean="0">
                <a:solidFill>
                  <a:srgbClr val="FF0000"/>
                </a:solidFill>
                <a:cs typeface="Arial" charset="0"/>
                <a:sym typeface="Symbol" pitchFamily="18" charset="2"/>
              </a:rPr>
              <a:t>Não rejeitar </a:t>
            </a:r>
            <a:r>
              <a:rPr lang="pt-BR" altLang="pt-BR" sz="2400" i="1" dirty="0" smtClean="0">
                <a:solidFill>
                  <a:srgbClr val="FF0000"/>
                </a:solidFill>
                <a:cs typeface="Arial" charset="0"/>
                <a:sym typeface="Symbol" pitchFamily="18" charset="2"/>
              </a:rPr>
              <a:t>H</a:t>
            </a:r>
            <a:r>
              <a:rPr lang="pt-BR" altLang="pt-BR" sz="2400" baseline="-25000" dirty="0" smtClean="0">
                <a:solidFill>
                  <a:srgbClr val="FF0000"/>
                </a:solidFill>
                <a:cs typeface="Arial" charset="0"/>
                <a:sym typeface="Symbol" pitchFamily="18" charset="2"/>
              </a:rPr>
              <a:t>0</a:t>
            </a:r>
            <a:r>
              <a:rPr lang="pt-BR" altLang="pt-BR" sz="2400" dirty="0" smtClean="0">
                <a:solidFill>
                  <a:srgbClr val="FF0000"/>
                </a:solidFill>
                <a:cs typeface="Arial" charset="0"/>
                <a:sym typeface="Symbol" pitchFamily="18" charset="2"/>
              </a:rPr>
              <a:t> quando </a:t>
            </a:r>
            <a:r>
              <a:rPr lang="en-US" altLang="pt-BR" sz="2400" i="1" dirty="0" smtClean="0">
                <a:solidFill>
                  <a:srgbClr val="FF0000"/>
                </a:solidFill>
                <a:cs typeface="Arial" charset="0"/>
                <a:sym typeface="Symbol" pitchFamily="18" charset="2"/>
              </a:rPr>
              <a:t>p </a:t>
            </a:r>
            <a:r>
              <a:rPr lang="en-US" altLang="pt-BR" sz="2400" dirty="0" smtClean="0">
                <a:solidFill>
                  <a:srgbClr val="FF0000"/>
                </a:solidFill>
                <a:cs typeface="Arial" charset="0"/>
                <a:sym typeface="Symbol" pitchFamily="18" charset="2"/>
              </a:rPr>
              <a:t>&gt; </a:t>
            </a:r>
            <a:r>
              <a:rPr lang="el-GR" altLang="pt-BR" sz="2400" dirty="0" smtClean="0">
                <a:solidFill>
                  <a:srgbClr val="FF0000"/>
                </a:solidFill>
                <a:cs typeface="Arial" charset="0"/>
                <a:sym typeface="Symbol" pitchFamily="18" charset="2"/>
              </a:rPr>
              <a:t>α</a:t>
            </a:r>
          </a:p>
          <a:p>
            <a:pPr eaLnBrk="1" hangingPunct="1"/>
            <a:r>
              <a:rPr lang="pt-BR" altLang="pt-BR" sz="2800" dirty="0" smtClean="0">
                <a:sym typeface="Symbol" pitchFamily="18" charset="2"/>
              </a:rPr>
              <a:t>Exemplos</a:t>
            </a:r>
            <a:r>
              <a:rPr lang="en-US" altLang="pt-BR" sz="2800" dirty="0" smtClean="0">
                <a:sym typeface="Symbol" pitchFamily="18" charset="2"/>
              </a:rPr>
              <a:t>: </a:t>
            </a:r>
            <a:endParaRPr lang="en-US" altLang="pt-BR" sz="2800" dirty="0" smtClean="0">
              <a:sym typeface="Symbol" pitchFamily="18" charset="2"/>
            </a:endParaRPr>
          </a:p>
          <a:p>
            <a:pPr lvl="1" eaLnBrk="1" hangingPunct="1"/>
            <a:r>
              <a:rPr lang="el-GR" altLang="pt-BR" sz="2500" dirty="0" smtClean="0">
                <a:cs typeface="Arial" charset="0"/>
                <a:sym typeface="Symbol" pitchFamily="18" charset="2"/>
              </a:rPr>
              <a:t>α</a:t>
            </a:r>
            <a:r>
              <a:rPr lang="en-US" altLang="pt-BR" sz="2500" dirty="0" smtClean="0">
                <a:cs typeface="Arial" charset="0"/>
                <a:sym typeface="Symbol" pitchFamily="18" charset="2"/>
              </a:rPr>
              <a:t> </a:t>
            </a:r>
            <a:r>
              <a:rPr lang="en-US" altLang="pt-BR" sz="2500" dirty="0" smtClean="0">
                <a:cs typeface="Arial" charset="0"/>
                <a:sym typeface="Symbol" pitchFamily="18" charset="2"/>
              </a:rPr>
              <a:t>= .</a:t>
            </a:r>
            <a:r>
              <a:rPr lang="en-US" altLang="pt-BR" sz="2500" dirty="0" smtClean="0">
                <a:cs typeface="Arial" charset="0"/>
                <a:sym typeface="Symbol" pitchFamily="18" charset="2"/>
              </a:rPr>
              <a:t>10 </a:t>
            </a:r>
            <a:r>
              <a:rPr lang="pt-BR" altLang="pt-BR" sz="2500" dirty="0" smtClean="0">
                <a:cs typeface="Arial" charset="0"/>
                <a:sym typeface="Symbol" pitchFamily="18" charset="2"/>
              </a:rPr>
              <a:t>e</a:t>
            </a:r>
            <a:r>
              <a:rPr lang="en-US" altLang="pt-BR" sz="2500" dirty="0" smtClean="0">
                <a:cs typeface="Arial" charset="0"/>
                <a:sym typeface="Symbol" pitchFamily="18" charset="2"/>
              </a:rPr>
              <a:t> </a:t>
            </a:r>
            <a:r>
              <a:rPr lang="en-US" altLang="pt-BR" sz="2500" i="1" dirty="0" smtClean="0">
                <a:sym typeface="Symbol" pitchFamily="18" charset="2"/>
              </a:rPr>
              <a:t>p </a:t>
            </a:r>
            <a:r>
              <a:rPr lang="en-US" altLang="pt-BR" sz="2500" dirty="0" smtClean="0">
                <a:sym typeface="Symbol" pitchFamily="18" charset="2"/>
              </a:rPr>
              <a:t>= 0.27  </a:t>
            </a:r>
            <a:r>
              <a:rPr lang="en-US" altLang="pt-BR" sz="2500" dirty="0" err="1" smtClean="0">
                <a:sym typeface="Symbol" pitchFamily="18" charset="2"/>
              </a:rPr>
              <a:t>não</a:t>
            </a:r>
            <a:r>
              <a:rPr lang="en-US" altLang="pt-BR" sz="2500" dirty="0" smtClean="0">
                <a:sym typeface="Symbol" pitchFamily="18" charset="2"/>
              </a:rPr>
              <a:t> </a:t>
            </a:r>
            <a:r>
              <a:rPr lang="pt-BR" altLang="pt-BR" sz="2500" dirty="0" smtClean="0">
                <a:sym typeface="Symbol" pitchFamily="18" charset="2"/>
              </a:rPr>
              <a:t>rejeitar</a:t>
            </a:r>
            <a:r>
              <a:rPr lang="en-US" altLang="pt-BR" sz="2500" dirty="0" smtClean="0">
                <a:sym typeface="Symbol" pitchFamily="18" charset="2"/>
              </a:rPr>
              <a:t> </a:t>
            </a:r>
            <a:r>
              <a:rPr lang="en-US" altLang="pt-BR" sz="2500" i="1" dirty="0" smtClean="0">
                <a:sym typeface="Symbol" pitchFamily="18" charset="2"/>
              </a:rPr>
              <a:t>H</a:t>
            </a:r>
            <a:r>
              <a:rPr lang="en-US" altLang="pt-BR" sz="2500" baseline="-25000" dirty="0" smtClean="0">
                <a:sym typeface="Symbol" pitchFamily="18" charset="2"/>
              </a:rPr>
              <a:t>0</a:t>
            </a:r>
            <a:endParaRPr lang="en-US" altLang="pt-BR" sz="2500" dirty="0" smtClean="0">
              <a:sym typeface="Symbol" pitchFamily="18" charset="2"/>
            </a:endParaRPr>
          </a:p>
          <a:p>
            <a:pPr lvl="1" eaLnBrk="1" hangingPunct="1"/>
            <a:r>
              <a:rPr lang="el-GR" altLang="pt-BR" sz="2500" dirty="0" smtClean="0">
                <a:cs typeface="Arial" charset="0"/>
                <a:sym typeface="Symbol" pitchFamily="18" charset="2"/>
              </a:rPr>
              <a:t>α</a:t>
            </a:r>
            <a:r>
              <a:rPr lang="en-US" altLang="pt-BR" sz="2500" dirty="0" smtClean="0">
                <a:cs typeface="Arial" charset="0"/>
                <a:sym typeface="Symbol" pitchFamily="18" charset="2"/>
              </a:rPr>
              <a:t> </a:t>
            </a:r>
            <a:r>
              <a:rPr lang="en-US" altLang="pt-BR" sz="2500" dirty="0" smtClean="0">
                <a:cs typeface="Arial" charset="0"/>
                <a:sym typeface="Symbol" pitchFamily="18" charset="2"/>
              </a:rPr>
              <a:t>= .</a:t>
            </a:r>
            <a:r>
              <a:rPr lang="en-US" altLang="pt-BR" sz="2500" dirty="0" smtClean="0">
                <a:cs typeface="Arial" charset="0"/>
                <a:sym typeface="Symbol" pitchFamily="18" charset="2"/>
              </a:rPr>
              <a:t>01 </a:t>
            </a:r>
            <a:r>
              <a:rPr lang="pt-BR" altLang="pt-BR" sz="2500" dirty="0" smtClean="0">
                <a:cs typeface="Arial" charset="0"/>
                <a:sym typeface="Symbol" pitchFamily="18" charset="2"/>
              </a:rPr>
              <a:t>e </a:t>
            </a:r>
            <a:r>
              <a:rPr lang="en-US" altLang="pt-BR" sz="2500" i="1" dirty="0" smtClean="0">
                <a:sym typeface="Symbol" pitchFamily="18" charset="2"/>
              </a:rPr>
              <a:t>p </a:t>
            </a:r>
            <a:r>
              <a:rPr lang="en-US" altLang="pt-BR" sz="2500" dirty="0" smtClean="0">
                <a:sym typeface="Symbol" pitchFamily="18" charset="2"/>
              </a:rPr>
              <a:t>= .001  </a:t>
            </a:r>
            <a:r>
              <a:rPr lang="pt-BR" altLang="pt-BR" sz="2500" dirty="0" smtClean="0">
                <a:sym typeface="Symbol" pitchFamily="18" charset="2"/>
              </a:rPr>
              <a:t>rejeitar</a:t>
            </a:r>
            <a:r>
              <a:rPr lang="en-US" altLang="pt-BR" sz="2500" dirty="0" smtClean="0">
                <a:sym typeface="Symbol" pitchFamily="18" charset="2"/>
              </a:rPr>
              <a:t> </a:t>
            </a:r>
            <a:r>
              <a:rPr lang="en-US" altLang="pt-BR" sz="2500" i="1" dirty="0" smtClean="0">
                <a:sym typeface="Symbol" pitchFamily="18" charset="2"/>
              </a:rPr>
              <a:t>H</a:t>
            </a:r>
            <a:r>
              <a:rPr lang="en-US" altLang="pt-BR" sz="2500" baseline="-25000" dirty="0" smtClean="0">
                <a:sym typeface="Symbol" pitchFamily="18" charset="2"/>
              </a:rPr>
              <a:t>0</a:t>
            </a:r>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42</a:t>
            </a:fld>
            <a:endParaRPr lang="en-US"/>
          </a:p>
        </p:txBody>
      </p:sp>
    </p:spTree>
    <p:extLst>
      <p:ext uri="{BB962C8B-B14F-4D97-AF65-F5344CB8AC3E}">
        <p14:creationId xmlns:p14="http://schemas.microsoft.com/office/powerpoint/2010/main" val="4217789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22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22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1" end="1"/>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2222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2" end="2"/>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2222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3" end="3"/>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22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4" end="4"/>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0"/>
                                          </p:stCondLst>
                                        </p:cTn>
                                        <p:tgtEl>
                                          <p:spTgt spid="22221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5" end="5"/>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222211">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22211">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Confiança </a:t>
            </a:r>
            <a:r>
              <a:rPr lang="pt-BR" dirty="0" err="1" smtClean="0"/>
              <a:t>vs</a:t>
            </a:r>
            <a:r>
              <a:rPr lang="pt-BR" dirty="0" smtClean="0"/>
              <a:t> significância</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43</a:t>
            </a:fld>
            <a:endParaRPr lang="en" sz="1000">
              <a:solidFill>
                <a:schemeClr val="dk2"/>
              </a:solidFill>
            </a:endParaRPr>
          </a:p>
        </p:txBody>
      </p:sp>
      <p:sp>
        <p:nvSpPr>
          <p:cNvPr id="4" name="Espaço Reservado para Conteúdo 3"/>
          <p:cNvSpPr>
            <a:spLocks noGrp="1"/>
          </p:cNvSpPr>
          <p:nvPr>
            <p:ph sz="quarter" idx="1"/>
          </p:nvPr>
        </p:nvSpPr>
        <p:spPr/>
        <p:txBody>
          <a:bodyPr/>
          <a:lstStyle/>
          <a:p>
            <a:r>
              <a:rPr lang="pt-BR" dirty="0" smtClean="0"/>
              <a:t>Relacionamento entre nível de confiança e o nível de significância:</a:t>
            </a:r>
            <a:endParaRPr lang="pt-BR" dirty="0"/>
          </a:p>
        </p:txBody>
      </p:sp>
      <p:pic>
        <p:nvPicPr>
          <p:cNvPr id="14338" name="Picture 2" descr="z alph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499742"/>
            <a:ext cx="5277031" cy="1152128"/>
          </a:xfrm>
          <a:prstGeom prst="rect">
            <a:avLst/>
          </a:prstGeom>
          <a:noFill/>
          <a:extLst>
            <a:ext uri="{909E8E84-426E-40DD-AFC4-6F175D3DCCD1}">
              <a14:hiddenFill xmlns:a14="http://schemas.microsoft.com/office/drawing/2010/main">
                <a:solidFill>
                  <a:srgbClr val="FFFFFF"/>
                </a:solidFill>
              </a14:hiddenFill>
            </a:ext>
          </a:extLst>
        </p:spPr>
      </p:pic>
      <p:sp>
        <p:nvSpPr>
          <p:cNvPr id="5" name="Retângulo 4"/>
          <p:cNvSpPr/>
          <p:nvPr/>
        </p:nvSpPr>
        <p:spPr>
          <a:xfrm>
            <a:off x="35496" y="4838114"/>
            <a:ext cx="2420856" cy="253916"/>
          </a:xfrm>
          <a:prstGeom prst="rect">
            <a:avLst/>
          </a:prstGeom>
        </p:spPr>
        <p:txBody>
          <a:bodyPr wrap="none">
            <a:spAutoFit/>
          </a:bodyPr>
          <a:lstStyle/>
          <a:p>
            <a:r>
              <a:rPr lang="pt-BR" sz="1050" dirty="0"/>
              <a:t>http://www.statisticshowto.com/z-test/</a:t>
            </a:r>
          </a:p>
        </p:txBody>
      </p:sp>
    </p:spTree>
    <p:extLst>
      <p:ext uri="{BB962C8B-B14F-4D97-AF65-F5344CB8AC3E}">
        <p14:creationId xmlns:p14="http://schemas.microsoft.com/office/powerpoint/2010/main" val="12728365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Texto 5"/>
          <p:cNvSpPr>
            <a:spLocks noGrp="1"/>
          </p:cNvSpPr>
          <p:nvPr>
            <p:ph type="body" idx="1"/>
          </p:nvPr>
        </p:nvSpPr>
        <p:spPr/>
        <p:txBody>
          <a:bodyPr/>
          <a:lstStyle/>
          <a:p>
            <a:endParaRPr lang="pt-BR"/>
          </a:p>
        </p:txBody>
      </p:sp>
      <p:sp>
        <p:nvSpPr>
          <p:cNvPr id="5" name="Título 4"/>
          <p:cNvSpPr>
            <a:spLocks noGrp="1"/>
          </p:cNvSpPr>
          <p:nvPr>
            <p:ph type="title"/>
          </p:nvPr>
        </p:nvSpPr>
        <p:spPr/>
        <p:txBody>
          <a:bodyPr>
            <a:normAutofit fontScale="90000"/>
          </a:bodyPr>
          <a:lstStyle/>
          <a:p>
            <a:r>
              <a:rPr lang="pt-BR" dirty="0" smtClean="0"/>
              <a:t>Considerações finais </a:t>
            </a:r>
            <a:endParaRPr lang="pt-BR" dirty="0"/>
          </a:p>
        </p:txBody>
      </p:sp>
      <p:sp>
        <p:nvSpPr>
          <p:cNvPr id="3" name="Espaço Reservado para Número de Slide 2"/>
          <p:cNvSpPr>
            <a:spLocks noGrp="1"/>
          </p:cNvSpPr>
          <p:nvPr>
            <p:ph type="sldNum" sz="quarter" idx="11"/>
          </p:nvPr>
        </p:nvSpPr>
        <p:spPr/>
        <p:txBody>
          <a:bodyPr>
            <a:normAutofit/>
          </a:bodyPr>
          <a:lstStyle/>
          <a:p>
            <a:pPr lvl="0" algn="r" rtl="0">
              <a:spcBef>
                <a:spcPts val="0"/>
              </a:spcBef>
              <a:buNone/>
            </a:pPr>
            <a:fld id="{00000000-1234-1234-1234-123412341234}" type="slidenum">
              <a:rPr lang="en" sz="1000" smtClean="0">
                <a:solidFill>
                  <a:schemeClr val="dk2"/>
                </a:solidFill>
              </a:rPr>
              <a:pPr lvl="0" algn="r" rtl="0">
                <a:spcBef>
                  <a:spcPts val="0"/>
                </a:spcBef>
                <a:buNone/>
              </a:pPr>
              <a:t>44</a:t>
            </a:fld>
            <a:endParaRPr lang="en" sz="1000">
              <a:solidFill>
                <a:schemeClr val="dk2"/>
              </a:solidFill>
            </a:endParaRPr>
          </a:p>
        </p:txBody>
      </p:sp>
    </p:spTree>
    <p:extLst>
      <p:ext uri="{BB962C8B-B14F-4D97-AF65-F5344CB8AC3E}">
        <p14:creationId xmlns:p14="http://schemas.microsoft.com/office/powerpoint/2010/main" val="17203366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p:txBody>
          <a:bodyPr>
            <a:normAutofit fontScale="90000"/>
          </a:bodyPr>
          <a:lstStyle/>
          <a:p>
            <a:pPr eaLnBrk="1" hangingPunct="1"/>
            <a:r>
              <a:rPr lang="pt-BR" altLang="pt-BR" dirty="0" smtClean="0"/>
              <a:t>(Sumário) </a:t>
            </a:r>
            <a:r>
              <a:rPr lang="pt-BR" altLang="pt-BR" dirty="0" err="1" smtClean="0"/>
              <a:t>One-Sample</a:t>
            </a:r>
            <a:r>
              <a:rPr lang="pt-BR" altLang="pt-BR" dirty="0" smtClean="0"/>
              <a:t> </a:t>
            </a:r>
            <a:r>
              <a:rPr lang="pt-BR" altLang="pt-BR" i="1" dirty="0" smtClean="0"/>
              <a:t>z</a:t>
            </a:r>
            <a:r>
              <a:rPr lang="pt-BR" altLang="pt-BR" dirty="0" smtClean="0"/>
              <a:t> Test</a:t>
            </a:r>
          </a:p>
        </p:txBody>
      </p:sp>
      <p:sp>
        <p:nvSpPr>
          <p:cNvPr id="7173" name="Rectangle 6"/>
          <p:cNvSpPr>
            <a:spLocks noGrp="1" noChangeArrowheads="1"/>
          </p:cNvSpPr>
          <p:nvPr>
            <p:ph type="body" sz="half" idx="2"/>
          </p:nvPr>
        </p:nvSpPr>
        <p:spPr>
          <a:xfrm>
            <a:off x="457200" y="1275606"/>
            <a:ext cx="8350250" cy="3732609"/>
          </a:xfrm>
          <a:solidFill>
            <a:srgbClr val="FFC000"/>
          </a:solidFill>
          <a:ln>
            <a:solidFill>
              <a:schemeClr val="tx1"/>
            </a:solidFill>
            <a:miter lim="800000"/>
            <a:headEnd/>
            <a:tailEnd/>
          </a:ln>
        </p:spPr>
        <p:txBody>
          <a:bodyPr>
            <a:normAutofit/>
          </a:bodyPr>
          <a:lstStyle/>
          <a:p>
            <a:pPr marL="457200" indent="-457200" eaLnBrk="1" hangingPunct="1">
              <a:buFontTx/>
              <a:buAutoNum type="alphaUcPeriod"/>
            </a:pPr>
            <a:r>
              <a:rPr lang="pt-BR" altLang="pt-BR" dirty="0" smtClean="0"/>
              <a:t>Declarações das </a:t>
            </a:r>
            <a:r>
              <a:rPr lang="pt-BR" altLang="pt-BR" dirty="0" smtClean="0"/>
              <a:t>hipóteses</a:t>
            </a:r>
            <a:r>
              <a:rPr lang="pt-BR" altLang="pt-BR" i="1" dirty="0" smtClean="0"/>
              <a:t/>
            </a:r>
            <a:br>
              <a:rPr lang="pt-BR" altLang="pt-BR" i="1" dirty="0" smtClean="0"/>
            </a:br>
            <a:r>
              <a:rPr lang="pt-BR" altLang="pt-BR" sz="2600" i="1" dirty="0" smtClean="0">
                <a:solidFill>
                  <a:srgbClr val="FF0000"/>
                </a:solidFill>
              </a:rPr>
              <a:t>H</a:t>
            </a:r>
            <a:r>
              <a:rPr lang="pt-BR" altLang="pt-BR" sz="2600" baseline="-25000" dirty="0" smtClean="0">
                <a:solidFill>
                  <a:srgbClr val="FF0000"/>
                </a:solidFill>
              </a:rPr>
              <a:t>0</a:t>
            </a:r>
            <a:r>
              <a:rPr lang="pt-BR" altLang="pt-BR" sz="2600" dirty="0" smtClean="0">
                <a:solidFill>
                  <a:srgbClr val="FF0000"/>
                </a:solidFill>
              </a:rPr>
              <a:t>: µ = µ</a:t>
            </a:r>
            <a:r>
              <a:rPr lang="pt-BR" altLang="pt-BR" sz="2600" baseline="-25000" dirty="0" smtClean="0">
                <a:solidFill>
                  <a:srgbClr val="FF0000"/>
                </a:solidFill>
              </a:rPr>
              <a:t>0</a:t>
            </a:r>
            <a:r>
              <a:rPr lang="pt-BR" altLang="pt-BR" sz="2600" dirty="0" smtClean="0"/>
              <a:t> </a:t>
            </a:r>
            <a:r>
              <a:rPr lang="pt-BR" altLang="pt-BR" sz="2600" dirty="0" smtClean="0"/>
              <a:t>vs</a:t>
            </a:r>
            <a:r>
              <a:rPr lang="pt-BR" altLang="pt-BR" sz="2600" dirty="0" smtClean="0"/>
              <a:t>. </a:t>
            </a:r>
            <a:r>
              <a:rPr lang="pt-BR" altLang="pt-BR" sz="2600" i="1" dirty="0" smtClean="0">
                <a:solidFill>
                  <a:srgbClr val="FF0000"/>
                </a:solidFill>
              </a:rPr>
              <a:t>H</a:t>
            </a:r>
            <a:r>
              <a:rPr lang="pt-BR" altLang="pt-BR" sz="2600" baseline="-25000" dirty="0" smtClean="0">
                <a:solidFill>
                  <a:srgbClr val="FF0000"/>
                </a:solidFill>
              </a:rPr>
              <a:t>a</a:t>
            </a:r>
            <a:r>
              <a:rPr lang="pt-BR" altLang="pt-BR" sz="2600" dirty="0" smtClean="0">
                <a:solidFill>
                  <a:srgbClr val="FF0000"/>
                </a:solidFill>
              </a:rPr>
              <a:t>: µ </a:t>
            </a:r>
            <a:r>
              <a:rPr lang="pt-BR" altLang="pt-BR" sz="2600" dirty="0" smtClean="0">
                <a:solidFill>
                  <a:srgbClr val="FF0000"/>
                </a:solidFill>
                <a:cs typeface="Arial" charset="0"/>
              </a:rPr>
              <a:t>≠</a:t>
            </a:r>
            <a:r>
              <a:rPr lang="pt-BR" altLang="pt-BR" sz="2600" dirty="0" smtClean="0">
                <a:solidFill>
                  <a:srgbClr val="FF0000"/>
                </a:solidFill>
              </a:rPr>
              <a:t> µ</a:t>
            </a:r>
            <a:r>
              <a:rPr lang="pt-BR" altLang="pt-BR" sz="2600" baseline="-25000" dirty="0" smtClean="0">
                <a:solidFill>
                  <a:srgbClr val="FF0000"/>
                </a:solidFill>
              </a:rPr>
              <a:t>0</a:t>
            </a:r>
            <a:r>
              <a:rPr lang="pt-BR" altLang="pt-BR" sz="2600" dirty="0" smtClean="0"/>
              <a:t> </a:t>
            </a:r>
            <a:r>
              <a:rPr lang="pt-BR" altLang="pt-BR" sz="2600" dirty="0" smtClean="0"/>
              <a:t>ou </a:t>
            </a:r>
            <a:r>
              <a:rPr lang="pt-BR" altLang="pt-BR" sz="2600" i="1" dirty="0" smtClean="0">
                <a:solidFill>
                  <a:srgbClr val="FF0000"/>
                </a:solidFill>
              </a:rPr>
              <a:t>H</a:t>
            </a:r>
            <a:r>
              <a:rPr lang="pt-BR" altLang="pt-BR" sz="2600" baseline="-25000" dirty="0" smtClean="0">
                <a:solidFill>
                  <a:srgbClr val="FF0000"/>
                </a:solidFill>
              </a:rPr>
              <a:t>a</a:t>
            </a:r>
            <a:r>
              <a:rPr lang="pt-BR" altLang="pt-BR" sz="2600" dirty="0" smtClean="0">
                <a:solidFill>
                  <a:srgbClr val="FF0000"/>
                </a:solidFill>
              </a:rPr>
              <a:t>: µ &lt; µ</a:t>
            </a:r>
            <a:r>
              <a:rPr lang="pt-BR" altLang="pt-BR" sz="2600" baseline="-25000" dirty="0" smtClean="0">
                <a:solidFill>
                  <a:srgbClr val="FF0000"/>
                </a:solidFill>
              </a:rPr>
              <a:t>0</a:t>
            </a:r>
            <a:r>
              <a:rPr lang="pt-BR" altLang="pt-BR" sz="2600" dirty="0" smtClean="0"/>
              <a:t> </a:t>
            </a:r>
            <a:r>
              <a:rPr lang="pt-BR" altLang="pt-BR" sz="2600" dirty="0" smtClean="0"/>
              <a:t>ou </a:t>
            </a:r>
            <a:r>
              <a:rPr lang="pt-BR" altLang="pt-BR" sz="2600" i="1" dirty="0" smtClean="0">
                <a:solidFill>
                  <a:srgbClr val="FF0000"/>
                </a:solidFill>
              </a:rPr>
              <a:t>H</a:t>
            </a:r>
            <a:r>
              <a:rPr lang="pt-BR" altLang="pt-BR" sz="2600" baseline="-25000" dirty="0" smtClean="0">
                <a:solidFill>
                  <a:srgbClr val="FF0000"/>
                </a:solidFill>
              </a:rPr>
              <a:t>a</a:t>
            </a:r>
            <a:r>
              <a:rPr lang="pt-BR" altLang="pt-BR" sz="2600" dirty="0" smtClean="0">
                <a:solidFill>
                  <a:srgbClr val="FF0000"/>
                </a:solidFill>
              </a:rPr>
              <a:t>: µ &gt; </a:t>
            </a:r>
            <a:r>
              <a:rPr lang="pt-BR" altLang="pt-BR" sz="2600" dirty="0" smtClean="0">
                <a:solidFill>
                  <a:srgbClr val="FF0000"/>
                </a:solidFill>
              </a:rPr>
              <a:t>µ</a:t>
            </a:r>
            <a:r>
              <a:rPr lang="pt-BR" altLang="pt-BR" sz="2600" baseline="-25000" dirty="0" smtClean="0">
                <a:solidFill>
                  <a:srgbClr val="FF0000"/>
                </a:solidFill>
              </a:rPr>
              <a:t>0</a:t>
            </a:r>
            <a:endParaRPr lang="pt-BR" altLang="pt-BR" sz="2600" dirty="0" smtClean="0">
              <a:solidFill>
                <a:srgbClr val="FF0000"/>
              </a:solidFill>
            </a:endParaRPr>
          </a:p>
          <a:p>
            <a:pPr marL="457200" indent="-457200" eaLnBrk="1" hangingPunct="1">
              <a:buFontTx/>
              <a:buAutoNum type="alphaUcPeriod"/>
            </a:pPr>
            <a:r>
              <a:rPr lang="pt-BR" altLang="pt-BR" dirty="0" smtClean="0"/>
              <a:t>Computar e</a:t>
            </a:r>
            <a:r>
              <a:rPr lang="pt-BR" altLang="pt-BR" dirty="0" smtClean="0"/>
              <a:t>statística </a:t>
            </a:r>
            <a:r>
              <a:rPr lang="pt-BR" altLang="pt-BR" dirty="0" smtClean="0"/>
              <a:t>de </a:t>
            </a:r>
            <a:r>
              <a:rPr lang="pt-BR" altLang="pt-BR" dirty="0" smtClean="0"/>
              <a:t>teste</a:t>
            </a:r>
            <a:r>
              <a:rPr lang="pt-BR" altLang="pt-BR" dirty="0" smtClean="0"/>
              <a:t/>
            </a:r>
            <a:br>
              <a:rPr lang="pt-BR" altLang="pt-BR" dirty="0" smtClean="0"/>
            </a:br>
            <a:r>
              <a:rPr lang="pt-BR" altLang="pt-BR" dirty="0" smtClean="0"/>
              <a:t/>
            </a:r>
            <a:br>
              <a:rPr lang="pt-BR" altLang="pt-BR" dirty="0" smtClean="0"/>
            </a:br>
            <a:endParaRPr lang="pt-BR" altLang="pt-BR" dirty="0" smtClean="0"/>
          </a:p>
          <a:p>
            <a:pPr marL="457200" indent="-457200" eaLnBrk="1" hangingPunct="1">
              <a:buFontTx/>
              <a:buAutoNum type="alphaUcPeriod"/>
            </a:pPr>
            <a:r>
              <a:rPr lang="pt-BR" altLang="pt-BR" dirty="0" smtClean="0"/>
              <a:t>Converter </a:t>
            </a:r>
            <a:r>
              <a:rPr lang="pt-BR" altLang="pt-BR" i="1" dirty="0" smtClean="0"/>
              <a:t>z-score</a:t>
            </a:r>
            <a:r>
              <a:rPr lang="pt-BR" altLang="pt-BR" baseline="-25000" dirty="0" smtClean="0"/>
              <a:t> </a:t>
            </a:r>
            <a:r>
              <a:rPr lang="pt-BR" altLang="pt-BR" dirty="0" smtClean="0"/>
              <a:t>para </a:t>
            </a:r>
            <a:r>
              <a:rPr lang="pt-BR" altLang="pt-BR" i="1" dirty="0" smtClean="0"/>
              <a:t>p-</a:t>
            </a:r>
            <a:r>
              <a:rPr lang="pt-BR" altLang="pt-BR" i="1" dirty="0" err="1" smtClean="0"/>
              <a:t>value</a:t>
            </a:r>
            <a:endParaRPr lang="pt-BR" altLang="pt-BR" i="1" dirty="0" smtClean="0"/>
          </a:p>
          <a:p>
            <a:pPr marL="457200" indent="-457200" eaLnBrk="1" hangingPunct="1">
              <a:buFontTx/>
              <a:buAutoNum type="alphaUcPeriod"/>
            </a:pPr>
            <a:r>
              <a:rPr lang="pt-BR" altLang="pt-BR" dirty="0" smtClean="0"/>
              <a:t>Declaração </a:t>
            </a:r>
            <a:r>
              <a:rPr lang="pt-BR" altLang="pt-BR" dirty="0" smtClean="0"/>
              <a:t>do resultado</a:t>
            </a:r>
            <a:endParaRPr lang="pt-BR" altLang="pt-BR" dirty="0" smtClean="0"/>
          </a:p>
        </p:txBody>
      </p:sp>
      <p:graphicFrame>
        <p:nvGraphicFramePr>
          <p:cNvPr id="7170" name="Object 7"/>
          <p:cNvGraphicFramePr>
            <a:graphicFrameLocks noChangeAspect="1"/>
          </p:cNvGraphicFramePr>
          <p:nvPr>
            <p:extLst>
              <p:ext uri="{D42A27DB-BD31-4B8C-83A1-F6EECF244321}">
                <p14:modId xmlns:p14="http://schemas.microsoft.com/office/powerpoint/2010/main" val="1333918106"/>
              </p:ext>
            </p:extLst>
          </p:nvPr>
        </p:nvGraphicFramePr>
        <p:xfrm>
          <a:off x="2459162" y="2679700"/>
          <a:ext cx="4201070" cy="973138"/>
        </p:xfrm>
        <a:graphic>
          <a:graphicData uri="http://schemas.openxmlformats.org/presentationml/2006/ole">
            <mc:AlternateContent xmlns:mc="http://schemas.openxmlformats.org/markup-compatibility/2006">
              <mc:Choice xmlns:v="urn:schemas-microsoft-com:vml" Requires="v">
                <p:oleObj spid="_x0000_s6171" name="Equação" r:id="rId3" imgW="1676160" imgH="431640" progId="Equation.3">
                  <p:embed/>
                </p:oleObj>
              </mc:Choice>
              <mc:Fallback>
                <p:oleObj name="Equação" r:id="rId3" imgW="1676160" imgH="431640" progId="Equation.3">
                  <p:embed/>
                  <p:pic>
                    <p:nvPicPr>
                      <p:cNvPr id="0" name=""/>
                      <p:cNvPicPr>
                        <a:picLocks noChangeAspect="1" noChangeArrowheads="1"/>
                      </p:cNvPicPr>
                      <p:nvPr/>
                    </p:nvPicPr>
                    <p:blipFill>
                      <a:blip r:embed="rId4"/>
                      <a:srcRect/>
                      <a:stretch>
                        <a:fillRect/>
                      </a:stretch>
                    </p:blipFill>
                    <p:spPr bwMode="auto">
                      <a:xfrm>
                        <a:off x="2459162" y="2679700"/>
                        <a:ext cx="4201070" cy="973138"/>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27362685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pt-BR" dirty="0"/>
              <a:t>Condições de </a:t>
            </a:r>
            <a:r>
              <a:rPr lang="pt-BR" dirty="0" smtClean="0"/>
              <a:t>aplicabilidade</a:t>
            </a:r>
            <a:endParaRPr lang="pt-BR" dirty="0"/>
          </a:p>
        </p:txBody>
      </p:sp>
      <p:sp>
        <p:nvSpPr>
          <p:cNvPr id="6" name="Espaço Reservado para Conteúdo 5"/>
          <p:cNvSpPr>
            <a:spLocks noGrp="1"/>
          </p:cNvSpPr>
          <p:nvPr>
            <p:ph idx="1"/>
          </p:nvPr>
        </p:nvSpPr>
        <p:spPr/>
        <p:txBody>
          <a:bodyPr>
            <a:normAutofit/>
          </a:bodyPr>
          <a:lstStyle/>
          <a:p>
            <a:r>
              <a:rPr lang="pt-BR" dirty="0"/>
              <a:t>Condições de aplicabilidade do teste </a:t>
            </a:r>
            <a:r>
              <a:rPr lang="pt-BR" dirty="0" smtClean="0"/>
              <a:t>z:</a:t>
            </a:r>
            <a:endParaRPr lang="pt-BR" altLang="pt-BR" dirty="0" smtClean="0">
              <a:cs typeface="Arial" charset="0"/>
            </a:endParaRPr>
          </a:p>
          <a:p>
            <a:pPr lvl="1"/>
            <a:r>
              <a:rPr lang="pt-BR" altLang="pt-BR" dirty="0" smtClean="0">
                <a:cs typeface="Arial" charset="0"/>
              </a:rPr>
              <a:t>Valor </a:t>
            </a:r>
            <a:r>
              <a:rPr lang="pt-BR" altLang="pt-BR" dirty="0" smtClean="0">
                <a:cs typeface="Arial" charset="0"/>
              </a:rPr>
              <a:t>de </a:t>
            </a:r>
            <a:r>
              <a:rPr lang="el-GR" altLang="pt-BR" dirty="0" smtClean="0">
                <a:cs typeface="Arial" charset="0"/>
              </a:rPr>
              <a:t>σ</a:t>
            </a:r>
            <a:r>
              <a:rPr lang="en-US" altLang="pt-BR" dirty="0" smtClean="0">
                <a:cs typeface="Arial" charset="0"/>
              </a:rPr>
              <a:t> é </a:t>
            </a:r>
            <a:r>
              <a:rPr lang="pt-BR" altLang="pt-BR" dirty="0" smtClean="0"/>
              <a:t>conhecido (em vez </a:t>
            </a:r>
            <a:r>
              <a:rPr lang="pt-BR" altLang="pt-BR" dirty="0" smtClean="0"/>
              <a:t>de </a:t>
            </a:r>
            <a:r>
              <a:rPr lang="pt-BR" altLang="pt-BR" dirty="0" smtClean="0"/>
              <a:t>calculado</a:t>
            </a:r>
            <a:r>
              <a:rPr lang="en-US" altLang="pt-BR" dirty="0" smtClean="0"/>
              <a:t> a </a:t>
            </a:r>
            <a:r>
              <a:rPr lang="pt-BR" altLang="pt-BR" dirty="0" smtClean="0"/>
              <a:t>partir</a:t>
            </a:r>
            <a:r>
              <a:rPr lang="en-US" altLang="pt-BR" dirty="0" smtClean="0"/>
              <a:t> dos dados</a:t>
            </a:r>
            <a:r>
              <a:rPr lang="en-US" altLang="pt-BR" dirty="0" smtClean="0"/>
              <a:t>),</a:t>
            </a:r>
            <a:endParaRPr lang="en-US" altLang="pt-BR" dirty="0"/>
          </a:p>
          <a:p>
            <a:pPr lvl="1"/>
            <a:r>
              <a:rPr lang="pt-BR" altLang="pt-BR" dirty="0" smtClean="0"/>
              <a:t>População </a:t>
            </a:r>
            <a:r>
              <a:rPr lang="pt-BR" altLang="pt-BR" dirty="0" smtClean="0"/>
              <a:t>é aproximadamente </a:t>
            </a:r>
            <a:r>
              <a:rPr lang="pt-BR" altLang="pt-BR" dirty="0" smtClean="0"/>
              <a:t>normal ou amostra grande (teorema do limite central</a:t>
            </a:r>
            <a:r>
              <a:rPr lang="pt-BR" altLang="pt-BR" dirty="0" smtClean="0"/>
              <a:t>),</a:t>
            </a:r>
            <a:endParaRPr lang="pt-BR" altLang="pt-BR" dirty="0" smtClean="0"/>
          </a:p>
          <a:p>
            <a:pPr lvl="1"/>
            <a:r>
              <a:rPr lang="pt-BR" altLang="pt-BR" dirty="0" smtClean="0"/>
              <a:t>Amostra aleatória </a:t>
            </a:r>
            <a:r>
              <a:rPr lang="pt-BR" altLang="pt-BR" dirty="0" smtClean="0"/>
              <a:t>simples da população,</a:t>
            </a:r>
            <a:endParaRPr lang="pt-BR" altLang="pt-BR" dirty="0" smtClean="0"/>
          </a:p>
          <a:p>
            <a:pPr lvl="1"/>
            <a:r>
              <a:rPr lang="pt-BR" altLang="pt-BR" dirty="0" smtClean="0"/>
              <a:t>Dados </a:t>
            </a:r>
            <a:r>
              <a:rPr lang="pt-BR" altLang="pt-BR" dirty="0" smtClean="0"/>
              <a:t>são válidos (i.e., amostra é IID).</a:t>
            </a:r>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46</a:t>
            </a:fld>
            <a:endParaRPr lang="en-US"/>
          </a:p>
        </p:txBody>
      </p:sp>
    </p:spTree>
    <p:extLst>
      <p:ext uri="{BB962C8B-B14F-4D97-AF65-F5344CB8AC3E}">
        <p14:creationId xmlns:p14="http://schemas.microsoft.com/office/powerpoint/2010/main" val="3495956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Termos para Revisar</a:t>
            </a:r>
            <a:endParaRPr lang="pt-BR" dirty="0"/>
          </a:p>
        </p:txBody>
      </p:sp>
      <p:sp>
        <p:nvSpPr>
          <p:cNvPr id="3" name="Espaço Reservado para Número de Slide 2"/>
          <p:cNvSpPr>
            <a:spLocks noGrp="1"/>
          </p:cNvSpPr>
          <p:nvPr>
            <p:ph type="sldNum" sz="quarter" idx="12"/>
          </p:nvPr>
        </p:nvSpPr>
        <p:spPr/>
        <p:txBody>
          <a:bodyPr>
            <a:normAutofit fontScale="70000" lnSpcReduction="20000"/>
          </a:bodyPr>
          <a:lstStyle/>
          <a:p>
            <a:pPr lvl="0" algn="r" rtl="0">
              <a:spcBef>
                <a:spcPts val="0"/>
              </a:spcBef>
              <a:buNone/>
            </a:pPr>
            <a:fld id="{00000000-1234-1234-1234-123412341234}" type="slidenum">
              <a:rPr lang="en" sz="1000" smtClean="0">
                <a:solidFill>
                  <a:schemeClr val="dk2"/>
                </a:solidFill>
              </a:rPr>
              <a:pPr lvl="0" algn="r" rtl="0">
                <a:spcBef>
                  <a:spcPts val="0"/>
                </a:spcBef>
                <a:buNone/>
              </a:pPr>
              <a:t>5</a:t>
            </a:fld>
            <a:endParaRPr lang="en" sz="1000">
              <a:solidFill>
                <a:schemeClr val="dk2"/>
              </a:solidFill>
            </a:endParaRPr>
          </a:p>
        </p:txBody>
      </p:sp>
      <p:sp>
        <p:nvSpPr>
          <p:cNvPr id="4" name="Espaço Reservado para Conteúdo 3"/>
          <p:cNvSpPr>
            <a:spLocks noGrp="1"/>
          </p:cNvSpPr>
          <p:nvPr>
            <p:ph sz="quarter" idx="1"/>
          </p:nvPr>
        </p:nvSpPr>
        <p:spPr>
          <a:xfrm>
            <a:off x="612648" y="1200150"/>
            <a:ext cx="8153400" cy="3603848"/>
          </a:xfrm>
        </p:spPr>
        <p:txBody>
          <a:bodyPr>
            <a:normAutofit lnSpcReduction="10000"/>
          </a:bodyPr>
          <a:lstStyle/>
          <a:p>
            <a:pPr>
              <a:lnSpc>
                <a:spcPct val="90000"/>
              </a:lnSpc>
            </a:pPr>
            <a:r>
              <a:rPr lang="pt-BR" altLang="pt-BR" b="1" dirty="0"/>
              <a:t>População</a:t>
            </a:r>
            <a:r>
              <a:rPr lang="pt-BR" altLang="pt-BR" dirty="0"/>
              <a:t> </a:t>
            </a:r>
            <a:r>
              <a:rPr lang="pt-BR" altLang="pt-BR" dirty="0">
                <a:sym typeface="Symbol" pitchFamily="18" charset="2"/>
              </a:rPr>
              <a:t> todos os possíveis valores</a:t>
            </a:r>
            <a:endParaRPr lang="pt-BR" altLang="pt-BR" dirty="0"/>
          </a:p>
          <a:p>
            <a:pPr>
              <a:lnSpc>
                <a:spcPct val="90000"/>
              </a:lnSpc>
            </a:pPr>
            <a:r>
              <a:rPr lang="pt-BR" altLang="pt-BR" b="1" dirty="0"/>
              <a:t>Amostra</a:t>
            </a:r>
            <a:r>
              <a:rPr lang="pt-BR" altLang="pt-BR" dirty="0"/>
              <a:t> </a:t>
            </a:r>
            <a:r>
              <a:rPr lang="pt-BR" altLang="pt-BR" dirty="0">
                <a:sym typeface="Symbol" pitchFamily="18" charset="2"/>
              </a:rPr>
              <a:t> uma porção da população</a:t>
            </a:r>
            <a:endParaRPr lang="pt-BR" altLang="pt-BR" dirty="0"/>
          </a:p>
          <a:p>
            <a:pPr>
              <a:lnSpc>
                <a:spcPct val="90000"/>
              </a:lnSpc>
            </a:pPr>
            <a:r>
              <a:rPr lang="pt-BR" altLang="pt-BR" b="1" dirty="0">
                <a:sym typeface="Symbol" pitchFamily="18" charset="2"/>
              </a:rPr>
              <a:t>Inferência estatística</a:t>
            </a:r>
            <a:r>
              <a:rPr lang="pt-BR" altLang="pt-BR" dirty="0">
                <a:sym typeface="Symbol" pitchFamily="18" charset="2"/>
              </a:rPr>
              <a:t>  generalizar a partir de uma amostra com algum grau de certeza</a:t>
            </a:r>
            <a:endParaRPr lang="pt-BR" altLang="pt-BR" dirty="0"/>
          </a:p>
          <a:p>
            <a:pPr>
              <a:lnSpc>
                <a:spcPct val="90000"/>
              </a:lnSpc>
            </a:pPr>
            <a:r>
              <a:rPr lang="pt-BR" altLang="pt-BR" b="1" dirty="0"/>
              <a:t>Parâmetro </a:t>
            </a:r>
            <a:r>
              <a:rPr lang="pt-BR" altLang="pt-BR" dirty="0">
                <a:sym typeface="Symbol" pitchFamily="18" charset="2"/>
              </a:rPr>
              <a:t> uma </a:t>
            </a:r>
            <a:r>
              <a:rPr lang="pt-BR" altLang="pt-BR" dirty="0"/>
              <a:t>característica da população, e.g., média populacional µ</a:t>
            </a:r>
            <a:endParaRPr lang="pt-BR" altLang="pt-BR" i="1" dirty="0">
              <a:latin typeface="Times New Roman" pitchFamily="18" charset="0"/>
              <a:cs typeface="Times New Roman" pitchFamily="18" charset="0"/>
            </a:endParaRPr>
          </a:p>
          <a:p>
            <a:pPr>
              <a:lnSpc>
                <a:spcPct val="90000"/>
              </a:lnSpc>
            </a:pPr>
            <a:r>
              <a:rPr lang="pt-BR" altLang="pt-BR" b="1" dirty="0"/>
              <a:t>Estatística </a:t>
            </a:r>
            <a:r>
              <a:rPr lang="pt-BR" altLang="pt-BR" dirty="0">
                <a:sym typeface="Symbol" pitchFamily="18" charset="2"/>
              </a:rPr>
              <a:t></a:t>
            </a:r>
            <a:r>
              <a:rPr lang="pt-BR" altLang="pt-BR" dirty="0"/>
              <a:t> calculada a partir da amostra, e.g., da </a:t>
            </a:r>
            <a:r>
              <a:rPr lang="pt-BR" altLang="pt-BR" dirty="0">
                <a:solidFill>
                  <a:srgbClr val="FF0000"/>
                </a:solidFill>
              </a:rPr>
              <a:t>média amostral </a:t>
            </a:r>
            <a:endParaRPr lang="pt-BR" altLang="pt-BR" i="1" dirty="0"/>
          </a:p>
        </p:txBody>
      </p:sp>
    </p:spTree>
    <p:extLst>
      <p:ext uri="{BB962C8B-B14F-4D97-AF65-F5344CB8AC3E}">
        <p14:creationId xmlns:p14="http://schemas.microsoft.com/office/powerpoint/2010/main" val="26158877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dirty="0"/>
              <a:t>Inferência Estatística</a:t>
            </a:r>
            <a:endParaRPr lang="pt-BR" dirty="0"/>
          </a:p>
        </p:txBody>
      </p:sp>
      <p:sp>
        <p:nvSpPr>
          <p:cNvPr id="3" name="Espaço Reservado para Conteúdo 2"/>
          <p:cNvSpPr>
            <a:spLocks noGrp="1"/>
          </p:cNvSpPr>
          <p:nvPr>
            <p:ph idx="1"/>
          </p:nvPr>
        </p:nvSpPr>
        <p:spPr/>
        <p:txBody>
          <a:bodyPr/>
          <a:lstStyle/>
          <a:p>
            <a:pPr eaLnBrk="1" hangingPunct="1">
              <a:lnSpc>
                <a:spcPct val="90000"/>
              </a:lnSpc>
            </a:pPr>
            <a:r>
              <a:rPr lang="pt-BR" altLang="pt-BR" dirty="0"/>
              <a:t>Dois propósitos da Inferência Estatística:</a:t>
            </a:r>
          </a:p>
          <a:p>
            <a:pPr lvl="1" eaLnBrk="1" hangingPunct="1">
              <a:lnSpc>
                <a:spcPct val="90000"/>
              </a:lnSpc>
            </a:pPr>
            <a:r>
              <a:rPr lang="pt-BR" altLang="pt-BR" sz="2000" b="1" dirty="0" smtClean="0"/>
              <a:t>Estimação</a:t>
            </a:r>
          </a:p>
          <a:p>
            <a:pPr lvl="1">
              <a:lnSpc>
                <a:spcPct val="90000"/>
              </a:lnSpc>
            </a:pPr>
            <a:r>
              <a:rPr lang="pt-BR" altLang="pt-BR" sz="2000" b="1" dirty="0"/>
              <a:t>Teste de Hipóteses</a:t>
            </a:r>
          </a:p>
          <a:p>
            <a:pPr lvl="1" eaLnBrk="1" hangingPunct="1">
              <a:lnSpc>
                <a:spcPct val="90000"/>
              </a:lnSpc>
            </a:pPr>
            <a:endParaRPr lang="pt-BR" altLang="pt-BR" sz="2000" dirty="0"/>
          </a:p>
          <a:p>
            <a:endParaRPr lang="pt-BR" dirty="0"/>
          </a:p>
        </p:txBody>
      </p:sp>
      <p:sp>
        <p:nvSpPr>
          <p:cNvPr id="4" name="Espaço Reservado para Número de Slide 3"/>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6</a:t>
            </a:fld>
            <a:endParaRPr lang="en-US"/>
          </a:p>
        </p:txBody>
      </p:sp>
    </p:spTree>
    <p:extLst>
      <p:ext uri="{BB962C8B-B14F-4D97-AF65-F5344CB8AC3E}">
        <p14:creationId xmlns:p14="http://schemas.microsoft.com/office/powerpoint/2010/main" val="3435647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pt-BR" altLang="pt-BR" sz="4000" dirty="0" smtClean="0"/>
              <a:t>Parâmetros </a:t>
            </a:r>
            <a:r>
              <a:rPr lang="pt-BR" altLang="pt-BR" sz="4000" dirty="0" err="1" smtClean="0"/>
              <a:t>vs</a:t>
            </a:r>
            <a:r>
              <a:rPr lang="pt-BR" altLang="pt-BR" sz="4000" dirty="0" smtClean="0"/>
              <a:t> Estatísticas</a:t>
            </a:r>
          </a:p>
        </p:txBody>
      </p:sp>
      <p:graphicFrame>
        <p:nvGraphicFramePr>
          <p:cNvPr id="144443" name="Group 59"/>
          <p:cNvGraphicFramePr>
            <a:graphicFrameLocks noGrp="1"/>
          </p:cNvGraphicFramePr>
          <p:nvPr>
            <p:ph sz="half" idx="1"/>
          </p:nvPr>
        </p:nvGraphicFramePr>
        <p:xfrm>
          <a:off x="552450" y="1638300"/>
          <a:ext cx="8274050" cy="2743204"/>
        </p:xfrm>
        <a:graphic>
          <a:graphicData uri="http://schemas.openxmlformats.org/drawingml/2006/table">
            <a:tbl>
              <a:tblPr/>
              <a:tblGrid>
                <a:gridCol w="2465388"/>
                <a:gridCol w="2641600"/>
                <a:gridCol w="3167062"/>
              </a:tblGrid>
              <a:tr h="5488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pt-BR" sz="2100" b="0" i="0" u="none" strike="noStrike" cap="none" normalizeH="0" baseline="0" noProof="0" dirty="0" smtClean="0">
                        <a:ln>
                          <a:noFill/>
                        </a:ln>
                        <a:solidFill>
                          <a:schemeClr val="tx1"/>
                        </a:solidFill>
                        <a:effectLst/>
                        <a:latin typeface="Arial" charset="0"/>
                      </a:endParaRPr>
                    </a:p>
                  </a:txBody>
                  <a:tcPr marT="34290" marB="34290"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Parâmetros</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Estatísticas</a:t>
                      </a:r>
                    </a:p>
                  </a:txBody>
                  <a:tcPr marT="34290" marB="34290"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88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Fonte</a:t>
                      </a:r>
                    </a:p>
                  </a:txBody>
                  <a:tcPr marT="34290" marB="34290"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População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dirty="0" smtClean="0">
                          <a:ln>
                            <a:noFill/>
                          </a:ln>
                          <a:solidFill>
                            <a:schemeClr val="tx1"/>
                          </a:solidFill>
                          <a:effectLst/>
                          <a:latin typeface="Arial" charset="0"/>
                        </a:rPr>
                        <a:t>Amostra</a:t>
                      </a:r>
                    </a:p>
                  </a:txBody>
                  <a:tcPr marT="34290" marB="34290"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476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Notação</a:t>
                      </a:r>
                    </a:p>
                  </a:txBody>
                  <a:tcPr marT="34290" marB="34290"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e.g., </a:t>
                      </a:r>
                      <a:r>
                        <a:rPr kumimoji="0" lang="pt-BR" sz="2100" b="0" i="0" u="none" strike="noStrike" cap="none" normalizeH="0" baseline="0" noProof="0" smtClean="0">
                          <a:ln>
                            <a:noFill/>
                          </a:ln>
                          <a:solidFill>
                            <a:schemeClr val="tx1"/>
                          </a:solidFill>
                          <a:effectLst/>
                          <a:latin typeface="Arial" charset="0"/>
                          <a:cs typeface="Arial" charset="0"/>
                        </a:rPr>
                        <a:t>μ</a:t>
                      </a:r>
                      <a:endParaRPr kumimoji="0" lang="pt-BR" sz="2100" b="0" i="0" u="none" strike="noStrike" cap="none" normalizeH="0" baseline="0" noProof="0" smtClean="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dirty="0" smtClean="0">
                          <a:ln>
                            <a:noFill/>
                          </a:ln>
                          <a:solidFill>
                            <a:schemeClr val="tx1"/>
                          </a:solidFill>
                          <a:effectLst/>
                          <a:latin typeface="Arial" charset="0"/>
                        </a:rPr>
                        <a:t>e.g., </a:t>
                      </a:r>
                      <a:r>
                        <a:rPr kumimoji="0" lang="pt-BR" sz="2100" b="0" i="1" u="none" strike="noStrike" cap="none" normalizeH="0" baseline="0" noProof="0" dirty="0" err="1" smtClean="0">
                          <a:ln>
                            <a:noFill/>
                          </a:ln>
                          <a:solidFill>
                            <a:schemeClr val="tx1"/>
                          </a:solidFill>
                          <a:effectLst/>
                          <a:latin typeface="Arial" charset="0"/>
                        </a:rPr>
                        <a:t>xbar</a:t>
                      </a:r>
                      <a:endParaRPr kumimoji="0" lang="pt-BR" sz="2100" b="0" i="0" u="none" strike="noStrike" cap="none" normalizeH="0" baseline="0" noProof="0" dirty="0" smtClean="0">
                        <a:ln>
                          <a:noFill/>
                        </a:ln>
                        <a:solidFill>
                          <a:schemeClr val="tx1"/>
                        </a:solidFill>
                        <a:effectLst/>
                        <a:latin typeface="Arial" charset="0"/>
                      </a:endParaRPr>
                    </a:p>
                  </a:txBody>
                  <a:tcPr marT="34290" marB="34290"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5488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Varia</a:t>
                      </a:r>
                    </a:p>
                  </a:txBody>
                  <a:tcPr marT="34290" marB="34290"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Não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Sim</a:t>
                      </a:r>
                    </a:p>
                  </a:txBody>
                  <a:tcPr marT="34290" marB="34290" horzOverflow="overflow">
                    <a:lnL w="12700" cap="flat" cmpd="sng" algn="ctr">
                      <a:solidFill>
                        <a:schemeClr val="tx1"/>
                      </a:solidFill>
                      <a:prstDash val="solid"/>
                      <a:round/>
                      <a:headEnd type="none" w="med" len="med"/>
                      <a:tailEnd type="none" w="med" len="med"/>
                    </a:lnL>
                    <a:lnR cap="flat">
                      <a:noFill/>
                    </a:lnR>
                    <a:lnT>
                      <a:noFill/>
                    </a:lnT>
                    <a:lnB>
                      <a:noFill/>
                    </a:lnB>
                    <a:lnTlToBr>
                      <a:noFill/>
                    </a:lnTlToBr>
                    <a:lnBlToTr>
                      <a:noFill/>
                    </a:lnBlToTr>
                    <a:noFill/>
                  </a:tcPr>
                </a:tc>
              </a:tr>
              <a:tr h="54887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Calculado</a:t>
                      </a:r>
                    </a:p>
                  </a:txBody>
                  <a:tcPr marT="34290" marB="34290" horzOverflow="overflow">
                    <a:lnL cap="flat">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smtClean="0">
                          <a:ln>
                            <a:noFill/>
                          </a:ln>
                          <a:solidFill>
                            <a:schemeClr val="tx1"/>
                          </a:solidFill>
                          <a:effectLst/>
                          <a:latin typeface="Arial" charset="0"/>
                        </a:rPr>
                        <a:t>Não</a:t>
                      </a:r>
                    </a:p>
                  </a:txBody>
                  <a:tcPr marT="34290" marB="3429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pt-BR" sz="2100" b="0" i="0" u="none" strike="noStrike" cap="none" normalizeH="0" baseline="0" noProof="0" dirty="0" smtClean="0">
                          <a:ln>
                            <a:noFill/>
                          </a:ln>
                          <a:solidFill>
                            <a:schemeClr val="tx1"/>
                          </a:solidFill>
                          <a:effectLst/>
                          <a:latin typeface="Arial" charset="0"/>
                        </a:rPr>
                        <a:t>Sim</a:t>
                      </a:r>
                    </a:p>
                  </a:txBody>
                  <a:tcPr marT="34290" marB="34290" horzOverflow="overflow">
                    <a:lnL w="12700" cap="flat" cmpd="sng" algn="ctr">
                      <a:solidFill>
                        <a:schemeClr val="tx1"/>
                      </a:solidFill>
                      <a:prstDash val="solid"/>
                      <a:round/>
                      <a:headEnd type="none" w="med" len="med"/>
                      <a:tailEnd type="none" w="med" len="med"/>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90562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b="17294"/>
          <a:stretch>
            <a:fillRect/>
          </a:stretch>
        </p:blipFill>
        <p:spPr bwMode="auto">
          <a:xfrm>
            <a:off x="1475656" y="1233208"/>
            <a:ext cx="6311107" cy="3505480"/>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3" name="Espaço Reservado para Número de Slide 2"/>
          <p:cNvSpPr>
            <a:spLocks noGrp="1"/>
          </p:cNvSpPr>
          <p:nvPr>
            <p:ph type="sldNum" sz="quarter" idx="12"/>
          </p:nvPr>
        </p:nvSpPr>
        <p:spPr/>
        <p:txBody>
          <a:bodyPr>
            <a:normAutofit fontScale="47500" lnSpcReduction="20000"/>
          </a:bodyPr>
          <a:lstStyle/>
          <a:p>
            <a:pPr>
              <a:defRPr/>
            </a:pPr>
            <a:fld id="{A91A05A8-D087-49F8-A68B-53BB47A7E6BF}" type="slidenum">
              <a:rPr lang="en-US" smtClean="0"/>
              <a:pPr>
                <a:defRPr/>
              </a:pPr>
              <a:t>8</a:t>
            </a:fld>
            <a:endParaRPr lang="en-US"/>
          </a:p>
        </p:txBody>
      </p:sp>
      <p:sp>
        <p:nvSpPr>
          <p:cNvPr id="2" name="Retângulo 1"/>
          <p:cNvSpPr/>
          <p:nvPr/>
        </p:nvSpPr>
        <p:spPr>
          <a:xfrm>
            <a:off x="33908" y="4784253"/>
            <a:ext cx="7740352" cy="307777"/>
          </a:xfrm>
          <a:prstGeom prst="rect">
            <a:avLst/>
          </a:prstGeom>
        </p:spPr>
        <p:txBody>
          <a:bodyPr wrap="square">
            <a:spAutoFit/>
          </a:bodyPr>
          <a:lstStyle/>
          <a:p>
            <a:r>
              <a:rPr lang="en-US" dirty="0"/>
              <a:t>Fonte: B. Burt Gerstman, Basic Biostatistics: Statistics for Public Health Practice 2nd Edition</a:t>
            </a:r>
            <a:endParaRPr lang="pt-BR" dirty="0"/>
          </a:p>
        </p:txBody>
      </p:sp>
      <p:sp>
        <p:nvSpPr>
          <p:cNvPr id="5" name="Rectangle 2"/>
          <p:cNvSpPr>
            <a:spLocks noGrp="1" noChangeArrowheads="1"/>
          </p:cNvSpPr>
          <p:nvPr>
            <p:ph type="title"/>
          </p:nvPr>
        </p:nvSpPr>
        <p:spPr>
          <a:xfrm>
            <a:off x="609600" y="171450"/>
            <a:ext cx="8153400" cy="742950"/>
          </a:xfrm>
        </p:spPr>
        <p:txBody>
          <a:bodyPr>
            <a:normAutofit/>
          </a:bodyPr>
          <a:lstStyle/>
          <a:p>
            <a:pPr eaLnBrk="1" hangingPunct="1"/>
            <a:r>
              <a:rPr lang="pt-BR" altLang="pt-BR" sz="4000" dirty="0" smtClean="0"/>
              <a:t>Parâmetros </a:t>
            </a:r>
            <a:r>
              <a:rPr lang="pt-BR" altLang="pt-BR" sz="4000" dirty="0" err="1" smtClean="0"/>
              <a:t>vs</a:t>
            </a:r>
            <a:r>
              <a:rPr lang="pt-BR" altLang="pt-BR" sz="4000" dirty="0" smtClean="0"/>
              <a:t> Estatísticas</a:t>
            </a:r>
          </a:p>
        </p:txBody>
      </p:sp>
    </p:spTree>
    <p:extLst>
      <p:ext uri="{BB962C8B-B14F-4D97-AF65-F5344CB8AC3E}">
        <p14:creationId xmlns:p14="http://schemas.microsoft.com/office/powerpoint/2010/main" val="3100532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3"/>
          <p:cNvSpPr txBox="1">
            <a:spLocks noChangeArrowheads="1"/>
          </p:cNvSpPr>
          <p:nvPr/>
        </p:nvSpPr>
        <p:spPr bwMode="auto">
          <a:xfrm>
            <a:off x="533400" y="1164689"/>
            <a:ext cx="8153400" cy="830997"/>
          </a:xfrm>
          <a:prstGeom prst="rect">
            <a:avLst/>
          </a:prstGeom>
          <a:solidFill>
            <a:srgbClr val="FFC000"/>
          </a:solidFill>
          <a:ln w="9525">
            <a:solidFill>
              <a:schemeClr val="tx1"/>
            </a:solidFill>
            <a:miter lim="800000"/>
            <a:headEnd/>
            <a:tailEnd/>
          </a:ln>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spcBef>
                <a:spcPct val="50000"/>
              </a:spcBef>
            </a:pPr>
            <a:r>
              <a:rPr lang="pt-BR" altLang="pt-BR" dirty="0" smtClean="0">
                <a:latin typeface="Tahoma" pitchFamily="34" charset="0"/>
              </a:rPr>
              <a:t>A distribuição da média amostral descreve o comportamento da média amostral</a:t>
            </a:r>
            <a:endParaRPr lang="pt-BR" altLang="pt-BR" i="1" dirty="0">
              <a:latin typeface="Tahoma" pitchFamily="34" charset="0"/>
              <a:cs typeface="Tahoma" pitchFamily="34" charset="0"/>
            </a:endParaRPr>
          </a:p>
        </p:txBody>
      </p:sp>
      <p:pic>
        <p:nvPicPr>
          <p:cNvPr id="266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7064" y="2097882"/>
            <a:ext cx="4498975" cy="26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6629" name="Object 5"/>
          <p:cNvGraphicFramePr>
            <a:graphicFrameLocks noGrp="1" noChangeAspect="1"/>
          </p:cNvGraphicFramePr>
          <p:nvPr>
            <p:ph sz="half" idx="2"/>
            <p:extLst>
              <p:ext uri="{D42A27DB-BD31-4B8C-83A1-F6EECF244321}">
                <p14:modId xmlns:p14="http://schemas.microsoft.com/office/powerpoint/2010/main" val="3924360713"/>
              </p:ext>
            </p:extLst>
          </p:nvPr>
        </p:nvGraphicFramePr>
        <p:xfrm>
          <a:off x="622300" y="2269332"/>
          <a:ext cx="3445644" cy="1759744"/>
        </p:xfrm>
        <a:graphic>
          <a:graphicData uri="http://schemas.openxmlformats.org/presentationml/2006/ole">
            <mc:AlternateContent xmlns:mc="http://schemas.openxmlformats.org/markup-compatibility/2006">
              <mc:Choice xmlns:v="urn:schemas-microsoft-com:vml" Requires="v">
                <p:oleObj spid="_x0000_s1048" name="Equation" r:id="rId5" imgW="914400" imgH="571500" progId="Equation.3">
                  <p:embed/>
                </p:oleObj>
              </mc:Choice>
              <mc:Fallback>
                <p:oleObj name="Equation" r:id="rId5" imgW="914400" imgH="571500" progId="Equation.3">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300" y="2269332"/>
                        <a:ext cx="3445644" cy="1759744"/>
                      </a:xfrm>
                      <a:prstGeom prst="rect">
                        <a:avLst/>
                      </a:prstGeom>
                      <a:noFill/>
                      <a:effectLst/>
                      <a:extLst/>
                    </p:spPr>
                  </p:pic>
                </p:oleObj>
              </mc:Fallback>
            </mc:AlternateContent>
          </a:graphicData>
        </a:graphic>
      </p:graphicFrame>
      <p:sp>
        <p:nvSpPr>
          <p:cNvPr id="26630" name="Rectangle 6"/>
          <p:cNvSpPr>
            <a:spLocks noChangeArrowheads="1"/>
          </p:cNvSpPr>
          <p:nvPr/>
        </p:nvSpPr>
        <p:spPr bwMode="auto">
          <a:xfrm>
            <a:off x="5989638" y="4545806"/>
            <a:ext cx="1685925" cy="19645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endParaRPr lang="pt-BR" altLang="pt-BR" sz="1800"/>
          </a:p>
        </p:txBody>
      </p:sp>
      <p:sp>
        <p:nvSpPr>
          <p:cNvPr id="9" name="Título 1"/>
          <p:cNvSpPr>
            <a:spLocks noGrp="1"/>
          </p:cNvSpPr>
          <p:nvPr>
            <p:ph type="title"/>
          </p:nvPr>
        </p:nvSpPr>
        <p:spPr>
          <a:xfrm>
            <a:off x="457200" y="38100"/>
            <a:ext cx="8229600" cy="857250"/>
          </a:xfrm>
        </p:spPr>
        <p:txBody>
          <a:bodyPr>
            <a:normAutofit/>
          </a:bodyPr>
          <a:lstStyle/>
          <a:p>
            <a:r>
              <a:rPr lang="pt-BR" altLang="pt-BR" sz="4000" dirty="0" smtClean="0"/>
              <a:t>Distribuição da Média Amostral</a:t>
            </a:r>
            <a:endParaRPr lang="pt-BR" sz="4000" dirty="0"/>
          </a:p>
        </p:txBody>
      </p:sp>
      <p:sp>
        <p:nvSpPr>
          <p:cNvPr id="7" name="Espaço Reservado para Número de Slide 6"/>
          <p:cNvSpPr>
            <a:spLocks noGrp="1"/>
          </p:cNvSpPr>
          <p:nvPr>
            <p:ph type="sldNum" sz="quarter" idx="12"/>
          </p:nvPr>
        </p:nvSpPr>
        <p:spPr/>
        <p:txBody>
          <a:bodyPr>
            <a:normAutofit fontScale="47500" lnSpcReduction="20000"/>
          </a:bodyPr>
          <a:lstStyle/>
          <a:p>
            <a:pPr>
              <a:defRPr/>
            </a:pPr>
            <a:fld id="{39FB1944-EA53-407D-BB70-4677808A5F1C}" type="slidenum">
              <a:rPr lang="en-US" smtClean="0"/>
              <a:pPr>
                <a:defRPr/>
              </a:pPr>
              <a:t>9</a:t>
            </a:fld>
            <a:endParaRPr lang="en-US"/>
          </a:p>
        </p:txBody>
      </p:sp>
    </p:spTree>
    <p:extLst>
      <p:ext uri="{BB962C8B-B14F-4D97-AF65-F5344CB8AC3E}">
        <p14:creationId xmlns:p14="http://schemas.microsoft.com/office/powerpoint/2010/main" val="30093478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Mediano">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7215</TotalTime>
  <Words>2424</Words>
  <Application>Microsoft Office PowerPoint</Application>
  <PresentationFormat>Apresentação na tela (16:9)</PresentationFormat>
  <Paragraphs>313</Paragraphs>
  <Slides>46</Slides>
  <Notes>12</Notes>
  <HiddenSlides>0</HiddenSlides>
  <MMClips>0</MMClips>
  <ScaleCrop>false</ScaleCrop>
  <HeadingPairs>
    <vt:vector size="6" baseType="variant">
      <vt:variant>
        <vt:lpstr>Tema</vt:lpstr>
      </vt:variant>
      <vt:variant>
        <vt:i4>1</vt:i4>
      </vt:variant>
      <vt:variant>
        <vt:lpstr>Servidores OLE incorporados</vt:lpstr>
      </vt:variant>
      <vt:variant>
        <vt:i4>2</vt:i4>
      </vt:variant>
      <vt:variant>
        <vt:lpstr>Títulos de slides</vt:lpstr>
      </vt:variant>
      <vt:variant>
        <vt:i4>46</vt:i4>
      </vt:variant>
    </vt:vector>
  </HeadingPairs>
  <TitlesOfParts>
    <vt:vector size="49" baseType="lpstr">
      <vt:lpstr>Mediano</vt:lpstr>
      <vt:lpstr>Equation</vt:lpstr>
      <vt:lpstr>Microsoft Equation 3.0</vt:lpstr>
      <vt:lpstr>Inferência Estatística</vt:lpstr>
      <vt:lpstr>Testes de Hipóteses</vt:lpstr>
      <vt:lpstr>Conteúdo</vt:lpstr>
      <vt:lpstr>Revisão </vt:lpstr>
      <vt:lpstr>Termos para Revisar</vt:lpstr>
      <vt:lpstr>Inferência Estatística</vt:lpstr>
      <vt:lpstr>Parâmetros vs Estatísticas</vt:lpstr>
      <vt:lpstr>Parâmetros vs Estatísticas</vt:lpstr>
      <vt:lpstr>Distribuição da Média Amostral</vt:lpstr>
      <vt:lpstr>Conceitos do Teste de Hipóteses </vt:lpstr>
      <vt:lpstr>Motivação</vt:lpstr>
      <vt:lpstr>Teste de Hipóteses (Hypothesis Test)</vt:lpstr>
      <vt:lpstr>Passos do Teste de Hipóteses</vt:lpstr>
      <vt:lpstr>Hipóteses Nula e Alternativa</vt:lpstr>
      <vt:lpstr>Hipóteses Nula e Alternativa</vt:lpstr>
      <vt:lpstr>Hipóteses Nula e Alternativa</vt:lpstr>
      <vt:lpstr>Hipóteses Nula e Alternativa</vt:lpstr>
      <vt:lpstr>Hipóteses Nula e Alternativa - exemplo</vt:lpstr>
      <vt:lpstr>Formulação de um Teste de Hipótese</vt:lpstr>
      <vt:lpstr>Exemplo</vt:lpstr>
      <vt:lpstr>Exemplo (cont.)</vt:lpstr>
      <vt:lpstr>Teste de hipótese - analogia</vt:lpstr>
      <vt:lpstr>Tipos de amostra</vt:lpstr>
      <vt:lpstr>Estatística de Teste (test statistics) </vt:lpstr>
      <vt:lpstr>Estatística de Teste (test statistics) </vt:lpstr>
      <vt:lpstr>Testes vs estatísticas</vt:lpstr>
      <vt:lpstr>Estatística de Teste – exemplo</vt:lpstr>
      <vt:lpstr>Estatística z-score</vt:lpstr>
      <vt:lpstr>Estatística z-score</vt:lpstr>
      <vt:lpstr>Exemplo: estatística z-score</vt:lpstr>
      <vt:lpstr>Exemplo: estatística z-score (cont.)</vt:lpstr>
      <vt:lpstr>Raciocinando sobre z-score</vt:lpstr>
      <vt:lpstr>Raciocinando sobre z-score</vt:lpstr>
      <vt:lpstr>p-valor (p-value) </vt:lpstr>
      <vt:lpstr>Valor-p (p-value)</vt:lpstr>
      <vt:lpstr>Valor-p (p-value)</vt:lpstr>
      <vt:lpstr>Valor-p (p-value) - exemplo</vt:lpstr>
      <vt:lpstr>Conversão de z para p-value</vt:lpstr>
      <vt:lpstr>Interpretação</vt:lpstr>
      <vt:lpstr>Interpretação</vt:lpstr>
      <vt:lpstr>Interpretação</vt:lpstr>
      <vt:lpstr>Nível de significância (α-level)</vt:lpstr>
      <vt:lpstr>Confiança vs significância</vt:lpstr>
      <vt:lpstr>Considerações finais </vt:lpstr>
      <vt:lpstr>(Sumário) One-Sample z Test</vt:lpstr>
      <vt:lpstr>Condições de aplicabilidade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Introdução à  Aprendizagem Profunda</dc:title>
  <dc:creator>Eduardo</dc:creator>
  <cp:lastModifiedBy>EduardoBezerra</cp:lastModifiedBy>
  <cp:revision>583</cp:revision>
  <dcterms:modified xsi:type="dcterms:W3CDTF">2017-10-20T17:18:35Z</dcterms:modified>
</cp:coreProperties>
</file>