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26"/>
  </p:notesMasterIdLst>
  <p:handoutMasterIdLst>
    <p:handoutMasterId r:id="rId27"/>
  </p:handoutMasterIdLst>
  <p:sldIdLst>
    <p:sldId id="256" r:id="rId2"/>
    <p:sldId id="496" r:id="rId3"/>
    <p:sldId id="661" r:id="rId4"/>
    <p:sldId id="662" r:id="rId5"/>
    <p:sldId id="644" r:id="rId6"/>
    <p:sldId id="645" r:id="rId7"/>
    <p:sldId id="649" r:id="rId8"/>
    <p:sldId id="650" r:id="rId9"/>
    <p:sldId id="651" r:id="rId10"/>
    <p:sldId id="665" r:id="rId11"/>
    <p:sldId id="666" r:id="rId12"/>
    <p:sldId id="667" r:id="rId13"/>
    <p:sldId id="652" r:id="rId14"/>
    <p:sldId id="653" r:id="rId15"/>
    <p:sldId id="654" r:id="rId16"/>
    <p:sldId id="655" r:id="rId17"/>
    <p:sldId id="656" r:id="rId18"/>
    <p:sldId id="657" r:id="rId19"/>
    <p:sldId id="660" r:id="rId20"/>
    <p:sldId id="658" r:id="rId21"/>
    <p:sldId id="663" r:id="rId22"/>
    <p:sldId id="664" r:id="rId23"/>
    <p:sldId id="659" r:id="rId24"/>
    <p:sldId id="668" r:id="rId25"/>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783" autoAdjust="0"/>
  </p:normalViewPr>
  <p:slideViewPr>
    <p:cSldViewPr>
      <p:cViewPr varScale="1">
        <p:scale>
          <a:sx n="132" d="100"/>
          <a:sy n="132" d="100"/>
        </p:scale>
        <p:origin x="-1014" y="-78"/>
      </p:cViewPr>
      <p:guideLst>
        <p:guide orient="horz" pos="1620"/>
        <p:guide pos="2880"/>
      </p:guideLst>
    </p:cSldViewPr>
  </p:slideViewPr>
  <p:notesTextViewPr>
    <p:cViewPr>
      <p:scale>
        <a:sx n="1" d="1"/>
        <a:sy n="1" d="1"/>
      </p:scale>
      <p:origin x="0" y="0"/>
    </p:cViewPr>
  </p:notesTextViewPr>
  <p:sorterViewPr>
    <p:cViewPr>
      <p:scale>
        <a:sx n="66" d="100"/>
        <a:sy n="66" d="100"/>
      </p:scale>
      <p:origin x="0" y="19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503AB763-DCF4-48C5-BDEE-B70EB00D7AE7}"/>
    <pc:docChg chg="addSld modSld">
      <pc:chgData name="" userId="" providerId="" clId="Web-{503AB763-DCF4-48C5-BDEE-B70EB00D7AE7}" dt="2018-05-14T16:35:52.541" v="17" actId="20577"/>
      <pc:docMkLst>
        <pc:docMk/>
      </pc:docMkLst>
      <pc:sldChg chg="addSp delSp modSp">
        <pc:chgData name="" userId="" providerId="" clId="Web-{503AB763-DCF4-48C5-BDEE-B70EB00D7AE7}" dt="2018-05-14T16:35:24.025" v="10" actId="20577"/>
        <pc:sldMkLst>
          <pc:docMk/>
          <pc:sldMk cId="1681089091" sldId="637"/>
        </pc:sldMkLst>
        <pc:spChg chg="mod">
          <ac:chgData name="" userId="" providerId="" clId="Web-{503AB763-DCF4-48C5-BDEE-B70EB00D7AE7}" dt="2018-05-14T16:35:24.025" v="10" actId="20577"/>
          <ac:spMkLst>
            <pc:docMk/>
            <pc:sldMk cId="1681089091" sldId="637"/>
            <ac:spMk id="4" creationId="{8EF8A2BE-56AA-41A6-96A7-8A4478BAF3DE}"/>
          </ac:spMkLst>
        </pc:spChg>
        <pc:picChg chg="add del mod">
          <ac:chgData name="" userId="" providerId="" clId="Web-{503AB763-DCF4-48C5-BDEE-B70EB00D7AE7}" dt="2018-05-14T16:34:17.538" v="1" actId="20577"/>
          <ac:picMkLst>
            <pc:docMk/>
            <pc:sldMk cId="1681089091" sldId="637"/>
            <ac:picMk id="5" creationId="{F2C343C2-A558-4E4B-85AE-3818723CB6F0}"/>
          </ac:picMkLst>
        </pc:picChg>
        <pc:picChg chg="del">
          <ac:chgData name="" userId="" providerId="" clId="Web-{503AB763-DCF4-48C5-BDEE-B70EB00D7AE7}" dt="2018-05-14T16:34:36.945" v="3" actId="20577"/>
          <ac:picMkLst>
            <pc:docMk/>
            <pc:sldMk cId="1681089091" sldId="637"/>
            <ac:picMk id="8" creationId="{19BB234E-43C5-4322-BC7F-7CBF340CEECF}"/>
          </ac:picMkLst>
        </pc:picChg>
        <pc:picChg chg="add mod">
          <ac:chgData name="" userId="" providerId="" clId="Web-{503AB763-DCF4-48C5-BDEE-B70EB00D7AE7}" dt="2018-05-14T16:34:57.586" v="7" actId="1076"/>
          <ac:picMkLst>
            <pc:docMk/>
            <pc:sldMk cId="1681089091" sldId="637"/>
            <ac:picMk id="9" creationId="{436AF0D4-21DE-47BA-86CF-C2FAB2DF3704}"/>
          </ac:picMkLst>
        </pc:picChg>
      </pc:sldChg>
      <pc:sldChg chg="addSp delSp modSp new">
        <pc:chgData name="" userId="" providerId="" clId="Web-{503AB763-DCF4-48C5-BDEE-B70EB00D7AE7}" dt="2018-05-14T16:35:52.541" v="16" actId="20577"/>
        <pc:sldMkLst>
          <pc:docMk/>
          <pc:sldMk cId="1346633103" sldId="640"/>
        </pc:sldMkLst>
        <pc:spChg chg="mod">
          <ac:chgData name="" userId="" providerId="" clId="Web-{503AB763-DCF4-48C5-BDEE-B70EB00D7AE7}" dt="2018-05-14T16:35:52.541" v="16" actId="20577"/>
          <ac:spMkLst>
            <pc:docMk/>
            <pc:sldMk cId="1346633103" sldId="640"/>
            <ac:spMk id="2" creationId="{E17CC78B-981D-4DD3-813F-288B45A12F4D}"/>
          </ac:spMkLst>
        </pc:spChg>
        <pc:spChg chg="del">
          <ac:chgData name="" userId="" providerId="" clId="Web-{503AB763-DCF4-48C5-BDEE-B70EB00D7AE7}" dt="2018-05-14T16:34:50.289" v="5" actId="20577"/>
          <ac:spMkLst>
            <pc:docMk/>
            <pc:sldMk cId="1346633103" sldId="640"/>
            <ac:spMk id="4" creationId="{C766566B-210A-46E4-BC5C-87CF5416F71D}"/>
          </ac:spMkLst>
        </pc:spChg>
        <pc:picChg chg="add mod ord">
          <ac:chgData name="" userId="" providerId="" clId="Web-{503AB763-DCF4-48C5-BDEE-B70EB00D7AE7}" dt="2018-05-14T16:34:52.367" v="6" actId="1076"/>
          <ac:picMkLst>
            <pc:docMk/>
            <pc:sldMk cId="1346633103" sldId="640"/>
            <ac:picMk id="5" creationId="{143E0C9F-95FE-42E8-8637-1F577CEDD4FB}"/>
          </ac:picMkLst>
        </pc:picChg>
      </pc:sldChg>
    </pc:docChg>
  </pc:docChgLst>
  <pc:docChgLst>
    <pc:chgData clId="Web-{B02669BF-ACE1-47FD-A9A3-B5A3F90DFD6C}"/>
    <pc:docChg chg="modSld sldOrd">
      <pc:chgData name="" userId="" providerId="" clId="Web-{B02669BF-ACE1-47FD-A9A3-B5A3F90DFD6C}" dt="2018-05-14T16:10:10.764" v="109" actId="20577"/>
      <pc:docMkLst>
        <pc:docMk/>
      </pc:docMkLst>
      <pc:sldChg chg="modSp">
        <pc:chgData name="" userId="" providerId="" clId="Web-{B02669BF-ACE1-47FD-A9A3-B5A3F90DFD6C}" dt="2018-05-14T16:10:10.748" v="108" actId="20577"/>
        <pc:sldMkLst>
          <pc:docMk/>
          <pc:sldMk cId="1681089091" sldId="637"/>
        </pc:sldMkLst>
        <pc:spChg chg="mod">
          <ac:chgData name="" userId="" providerId="" clId="Web-{B02669BF-ACE1-47FD-A9A3-B5A3F90DFD6C}" dt="2018-05-14T16:08:20.447" v="70" actId="20577"/>
          <ac:spMkLst>
            <pc:docMk/>
            <pc:sldMk cId="1681089091" sldId="637"/>
            <ac:spMk id="2" creationId="{87205090-AAA8-49BF-96A4-7334E7E2B182}"/>
          </ac:spMkLst>
        </pc:spChg>
        <pc:spChg chg="mod">
          <ac:chgData name="" userId="" providerId="" clId="Web-{B02669BF-ACE1-47FD-A9A3-B5A3F90DFD6C}" dt="2018-05-14T16:10:10.748" v="108" actId="20577"/>
          <ac:spMkLst>
            <pc:docMk/>
            <pc:sldMk cId="1681089091" sldId="637"/>
            <ac:spMk id="4" creationId="{8EF8A2BE-56AA-41A6-96A7-8A4478BAF3DE}"/>
          </ac:spMkLst>
        </pc:spChg>
      </pc:sldChg>
      <pc:sldChg chg="modSp ord modNotes">
        <pc:chgData name="" userId="" providerId="" clId="Web-{B02669BF-ACE1-47FD-A9A3-B5A3F90DFD6C}" dt="2018-05-14T16:07:58.368" v="62" actId="20577"/>
        <pc:sldMkLst>
          <pc:docMk/>
          <pc:sldMk cId="911277922" sldId="638"/>
        </pc:sldMkLst>
        <pc:spChg chg="mod">
          <ac:chgData name="" userId="" providerId="" clId="Web-{B02669BF-ACE1-47FD-A9A3-B5A3F90DFD6C}" dt="2018-05-14T16:07:58.368" v="62" actId="20577"/>
          <ac:spMkLst>
            <pc:docMk/>
            <pc:sldMk cId="911277922" sldId="638"/>
            <ac:spMk id="2" creationId="{B5D87CF9-175B-4DCA-BCB3-927071D10D79}"/>
          </ac:spMkLst>
        </pc:spChg>
        <pc:spChg chg="mod">
          <ac:chgData name="" userId="" providerId="" clId="Web-{B02669BF-ACE1-47FD-A9A3-B5A3F90DFD6C}" dt="2018-05-14T16:07:43.102" v="55" actId="20577"/>
          <ac:spMkLst>
            <pc:docMk/>
            <pc:sldMk cId="911277922" sldId="638"/>
            <ac:spMk id="4" creationId="{D52914AA-470D-4A26-955E-9205325E1FD9}"/>
          </ac:spMkLst>
        </pc:spChg>
      </pc:sldChg>
      <pc:sldChg chg="modSp modNotes">
        <pc:chgData name="" userId="" providerId="" clId="Web-{B02669BF-ACE1-47FD-A9A3-B5A3F90DFD6C}" dt="2018-05-14T16:06:01.504" v="29" actId="20577"/>
        <pc:sldMkLst>
          <pc:docMk/>
          <pc:sldMk cId="4163229817" sldId="639"/>
        </pc:sldMkLst>
        <pc:spChg chg="mod">
          <ac:chgData name="" userId="" providerId="" clId="Web-{B02669BF-ACE1-47FD-A9A3-B5A3F90DFD6C}" dt="2018-05-14T15:56:40.639" v="13" actId="20577"/>
          <ac:spMkLst>
            <pc:docMk/>
            <pc:sldMk cId="4163229817" sldId="639"/>
            <ac:spMk id="2" creationId="{6419CB00-60D6-41F8-8EE8-17D96D83C08F}"/>
          </ac:spMkLst>
        </pc:spChg>
      </pc:sldChg>
    </pc:docChg>
  </pc:docChgLst>
  <pc:docChgLst>
    <pc:chgData clId="Web-{AC79477C-2228-43E0-B203-04A2FD50AAEC}"/>
    <pc:docChg chg="addSld modSld">
      <pc:chgData name="" userId="" providerId="" clId="Web-{AC79477C-2228-43E0-B203-04A2FD50AAEC}" dt="2018-05-14T14:10:00.408" v="236" actId="1076"/>
      <pc:docMkLst>
        <pc:docMk/>
      </pc:docMkLst>
      <pc:sldChg chg="modSp">
        <pc:chgData name="" userId="" providerId="" clId="Web-{AC79477C-2228-43E0-B203-04A2FD50AAEC}" dt="2018-05-14T13:42:50.751" v="41" actId="20577"/>
        <pc:sldMkLst>
          <pc:docMk/>
          <pc:sldMk cId="2566967707" sldId="552"/>
        </pc:sldMkLst>
        <pc:spChg chg="mod">
          <ac:chgData name="" userId="" providerId="" clId="Web-{AC79477C-2228-43E0-B203-04A2FD50AAEC}" dt="2018-05-14T13:42:23.954" v="18" actId="20577"/>
          <ac:spMkLst>
            <pc:docMk/>
            <pc:sldMk cId="2566967707" sldId="552"/>
            <ac:spMk id="2" creationId="{00000000-0000-0000-0000-000000000000}"/>
          </ac:spMkLst>
        </pc:spChg>
        <pc:spChg chg="mod">
          <ac:chgData name="" userId="" providerId="" clId="Web-{AC79477C-2228-43E0-B203-04A2FD50AAEC}" dt="2018-05-14T13:42:50.751" v="41" actId="20577"/>
          <ac:spMkLst>
            <pc:docMk/>
            <pc:sldMk cId="2566967707" sldId="552"/>
            <ac:spMk id="4" creationId="{00000000-0000-0000-0000-000000000000}"/>
          </ac:spMkLst>
        </pc:spChg>
      </pc:sldChg>
      <pc:sldChg chg="modSp new">
        <pc:chgData name="" userId="" providerId="" clId="Web-{AC79477C-2228-43E0-B203-04A2FD50AAEC}" dt="2018-05-14T13:54:31.997" v="135" actId="20577"/>
        <pc:sldMkLst>
          <pc:docMk/>
          <pc:sldMk cId="892537748" sldId="636"/>
        </pc:sldMkLst>
        <pc:spChg chg="mod">
          <ac:chgData name="" userId="" providerId="" clId="Web-{AC79477C-2228-43E0-B203-04A2FD50AAEC}" dt="2018-05-14T13:54:04.637" v="133" actId="20577"/>
          <ac:spMkLst>
            <pc:docMk/>
            <pc:sldMk cId="892537748" sldId="636"/>
            <ac:spMk id="2" creationId="{A78B5FC1-BC5C-456F-8C0A-49C5FC075A57}"/>
          </ac:spMkLst>
        </pc:spChg>
        <pc:spChg chg="mod">
          <ac:chgData name="" userId="" providerId="" clId="Web-{AC79477C-2228-43E0-B203-04A2FD50AAEC}" dt="2018-05-14T13:54:31.997" v="135" actId="20577"/>
          <ac:spMkLst>
            <pc:docMk/>
            <pc:sldMk cId="892537748" sldId="636"/>
            <ac:spMk id="4" creationId="{47982B0E-26D0-49E1-BE8C-C18CA3FF8175}"/>
          </ac:spMkLst>
        </pc:spChg>
      </pc:sldChg>
      <pc:sldChg chg="addSp delSp modSp new">
        <pc:chgData name="" userId="" providerId="" clId="Web-{AC79477C-2228-43E0-B203-04A2FD50AAEC}" dt="2018-05-14T13:59:14.852" v="218" actId="1076"/>
        <pc:sldMkLst>
          <pc:docMk/>
          <pc:sldMk cId="1681089091" sldId="637"/>
        </pc:sldMkLst>
        <pc:spChg chg="mod">
          <ac:chgData name="" userId="" providerId="" clId="Web-{AC79477C-2228-43E0-B203-04A2FD50AAEC}" dt="2018-05-14T13:56:08.548" v="190" actId="20577"/>
          <ac:spMkLst>
            <pc:docMk/>
            <pc:sldMk cId="1681089091" sldId="637"/>
            <ac:spMk id="2" creationId="{87205090-AAA8-49BF-96A4-7334E7E2B182}"/>
          </ac:spMkLst>
        </pc:spChg>
        <pc:spChg chg="mod">
          <ac:chgData name="" userId="" providerId="" clId="Web-{AC79477C-2228-43E0-B203-04A2FD50AAEC}" dt="2018-05-14T13:55:33.953" v="172" actId="20577"/>
          <ac:spMkLst>
            <pc:docMk/>
            <pc:sldMk cId="1681089091" sldId="637"/>
            <ac:spMk id="4" creationId="{8EF8A2BE-56AA-41A6-96A7-8A4478BAF3DE}"/>
          </ac:spMkLst>
        </pc:spChg>
        <pc:spChg chg="add mod">
          <ac:chgData name="" userId="" providerId="" clId="Web-{AC79477C-2228-43E0-B203-04A2FD50AAEC}" dt="2018-05-14T13:57:47.520" v="203" actId="1076"/>
          <ac:spMkLst>
            <pc:docMk/>
            <pc:sldMk cId="1681089091" sldId="637"/>
            <ac:spMk id="7" creationId="{16A5A56C-649D-4775-A717-D77E66990555}"/>
          </ac:spMkLst>
        </pc:spChg>
        <pc:picChg chg="add del mod">
          <ac:chgData name="" userId="" providerId="" clId="Web-{AC79477C-2228-43E0-B203-04A2FD50AAEC}" dt="2018-05-14T13:58:50.413" v="211" actId="1076"/>
          <ac:picMkLst>
            <pc:docMk/>
            <pc:sldMk cId="1681089091" sldId="637"/>
            <ac:picMk id="5" creationId="{5E77C999-EE63-4382-B8A5-A91E6139FDA0}"/>
          </ac:picMkLst>
        </pc:picChg>
        <pc:picChg chg="add mod">
          <ac:chgData name="" userId="" providerId="" clId="Web-{AC79477C-2228-43E0-B203-04A2FD50AAEC}" dt="2018-05-14T13:59:14.852" v="218" actId="1076"/>
          <ac:picMkLst>
            <pc:docMk/>
            <pc:sldMk cId="1681089091" sldId="637"/>
            <ac:picMk id="8" creationId="{19BB234E-43C5-4322-BC7F-7CBF340CEECF}"/>
          </ac:picMkLst>
        </pc:picChg>
      </pc:sldChg>
      <pc:sldChg chg="modSp new">
        <pc:chgData name="" userId="" providerId="" clId="Web-{AC79477C-2228-43E0-B203-04A2FD50AAEC}" dt="2018-05-14T13:55:47.312" v="177" actId="20577"/>
        <pc:sldMkLst>
          <pc:docMk/>
          <pc:sldMk cId="911277922" sldId="638"/>
        </pc:sldMkLst>
        <pc:spChg chg="mod">
          <ac:chgData name="" userId="" providerId="" clId="Web-{AC79477C-2228-43E0-B203-04A2FD50AAEC}" dt="2018-05-14T13:55:47.312" v="177" actId="20577"/>
          <ac:spMkLst>
            <pc:docMk/>
            <pc:sldMk cId="911277922" sldId="638"/>
            <ac:spMk id="4" creationId="{D52914AA-470D-4A26-955E-9205325E1FD9}"/>
          </ac:spMkLst>
        </pc:spChg>
      </pc:sldChg>
      <pc:sldChg chg="addSp delSp modSp new">
        <pc:chgData name="" userId="" providerId="" clId="Web-{AC79477C-2228-43E0-B203-04A2FD50AAEC}" dt="2018-05-14T14:10:00.408" v="236" actId="1076"/>
        <pc:sldMkLst>
          <pc:docMk/>
          <pc:sldMk cId="4163229817" sldId="639"/>
        </pc:sldMkLst>
        <pc:spChg chg="del">
          <ac:chgData name="" userId="" providerId="" clId="Web-{AC79477C-2228-43E0-B203-04A2FD50AAEC}" dt="2018-05-14T14:08:46.092" v="220" actId="1076"/>
          <ac:spMkLst>
            <pc:docMk/>
            <pc:sldMk cId="4163229817" sldId="639"/>
            <ac:spMk id="4" creationId="{8F2EE134-280F-486B-8604-73391C662D5E}"/>
          </ac:spMkLst>
        </pc:spChg>
        <pc:picChg chg="add mod ord">
          <ac:chgData name="" userId="" providerId="" clId="Web-{AC79477C-2228-43E0-B203-04A2FD50AAEC}" dt="2018-05-14T14:10:00.408" v="236" actId="1076"/>
          <ac:picMkLst>
            <pc:docMk/>
            <pc:sldMk cId="4163229817" sldId="639"/>
            <ac:picMk id="5" creationId="{7254BE0A-8BD7-483C-A3D7-7F34B62B454E}"/>
          </ac:picMkLst>
        </pc:picChg>
        <pc:picChg chg="add del mod">
          <ac:chgData name="" userId="" providerId="" clId="Web-{AC79477C-2228-43E0-B203-04A2FD50AAEC}" dt="2018-05-14T14:09:05.015" v="224" actId="1076"/>
          <ac:picMkLst>
            <pc:docMk/>
            <pc:sldMk cId="4163229817" sldId="639"/>
            <ac:picMk id="7" creationId="{C319AA14-A336-4E9C-B7B0-A7BD338B0DC0}"/>
          </ac:picMkLst>
        </pc:picChg>
        <pc:picChg chg="add mod">
          <ac:chgData name="" userId="" providerId="" clId="Web-{AC79477C-2228-43E0-B203-04A2FD50AAEC}" dt="2018-05-14T14:09:52.314" v="235" actId="1076"/>
          <ac:picMkLst>
            <pc:docMk/>
            <pc:sldMk cId="4163229817" sldId="639"/>
            <ac:picMk id="9" creationId="{7494F23E-C2BE-45BD-9FF6-6370B140DB89}"/>
          </ac:picMkLst>
        </pc:picChg>
      </pc:sldChg>
    </pc:docChg>
  </pc:docChgLst>
  <pc:docChgLst>
    <pc:chgData clId="Web-{C0EE5200-6F83-43CA-BDFB-940535D70A43}"/>
    <pc:docChg chg="modSld">
      <pc:chgData name="" userId="" providerId="" clId="Web-{C0EE5200-6F83-43CA-BDFB-940535D70A43}" dt="2018-05-14T17:05:57.267" v="58" actId="20577"/>
      <pc:docMkLst>
        <pc:docMk/>
      </pc:docMkLst>
      <pc:sldChg chg="modSp">
        <pc:chgData name="" userId="" providerId="" clId="Web-{C0EE5200-6F83-43CA-BDFB-940535D70A43}" dt="2018-05-14T17:05:48.439" v="50" actId="20577"/>
        <pc:sldMkLst>
          <pc:docMk/>
          <pc:sldMk cId="1587066106" sldId="599"/>
        </pc:sldMkLst>
        <pc:spChg chg="mod">
          <ac:chgData name="" userId="" providerId="" clId="Web-{C0EE5200-6F83-43CA-BDFB-940535D70A43}" dt="2018-05-14T17:05:48.439" v="50" actId="20577"/>
          <ac:spMkLst>
            <pc:docMk/>
            <pc:sldMk cId="1587066106" sldId="599"/>
            <ac:spMk id="18434" creationId="{00000000-0000-0000-0000-000000000000}"/>
          </ac:spMkLst>
        </pc:spChg>
      </pc:sldChg>
      <pc:sldChg chg="modSp">
        <pc:chgData name="" userId="" providerId="" clId="Web-{C0EE5200-6F83-43CA-BDFB-940535D70A43}" dt="2018-05-14T17:05:57.267" v="57" actId="20577"/>
        <pc:sldMkLst>
          <pc:docMk/>
          <pc:sldMk cId="956073991" sldId="600"/>
        </pc:sldMkLst>
        <pc:spChg chg="mod">
          <ac:chgData name="" userId="" providerId="" clId="Web-{C0EE5200-6F83-43CA-BDFB-940535D70A43}" dt="2018-05-14T17:05:57.267" v="57" actId="20577"/>
          <ac:spMkLst>
            <pc:docMk/>
            <pc:sldMk cId="956073991" sldId="600"/>
            <ac:spMk id="2" creationId="{00000000-0000-0000-0000-000000000000}"/>
          </ac:spMkLst>
        </pc:spChg>
      </pc:sldChg>
      <pc:sldChg chg="modSp">
        <pc:chgData name="" userId="" providerId="" clId="Web-{C0EE5200-6F83-43CA-BDFB-940535D70A43}" dt="2018-05-14T17:05:41.782" v="44" actId="20577"/>
        <pc:sldMkLst>
          <pc:docMk/>
          <pc:sldMk cId="232237974" sldId="628"/>
        </pc:sldMkLst>
        <pc:spChg chg="mod">
          <ac:chgData name="" userId="" providerId="" clId="Web-{C0EE5200-6F83-43CA-BDFB-940535D70A43}" dt="2018-05-14T17:05:41.782" v="44" actId="20577"/>
          <ac:spMkLst>
            <pc:docMk/>
            <pc:sldMk cId="232237974" sldId="628"/>
            <ac:spMk id="2" creationId="{00000000-0000-0000-0000-000000000000}"/>
          </ac:spMkLst>
        </pc:spChg>
      </pc:sldChg>
      <pc:sldChg chg="modSp">
        <pc:chgData name="" userId="" providerId="" clId="Web-{C0EE5200-6F83-43CA-BDFB-940535D70A43}" dt="2018-05-14T17:04:56.624" v="18" actId="20577"/>
        <pc:sldMkLst>
          <pc:docMk/>
          <pc:sldMk cId="1681089091" sldId="637"/>
        </pc:sldMkLst>
        <pc:spChg chg="mod">
          <ac:chgData name="" userId="" providerId="" clId="Web-{C0EE5200-6F83-43CA-BDFB-940535D70A43}" dt="2018-05-14T17:04:56.624" v="18" actId="20577"/>
          <ac:spMkLst>
            <pc:docMk/>
            <pc:sldMk cId="1681089091" sldId="637"/>
            <ac:spMk id="2" creationId="{87205090-AAA8-49BF-96A4-7334E7E2B182}"/>
          </ac:spMkLst>
        </pc:spChg>
      </pc:sldChg>
      <pc:sldChg chg="modSp">
        <pc:chgData name="" userId="" providerId="" clId="Web-{C0EE5200-6F83-43CA-BDFB-940535D70A43}" dt="2018-05-14T17:04:44.670" v="8" actId="20577"/>
        <pc:sldMkLst>
          <pc:docMk/>
          <pc:sldMk cId="911277922" sldId="638"/>
        </pc:sldMkLst>
        <pc:spChg chg="mod">
          <ac:chgData name="" userId="" providerId="" clId="Web-{C0EE5200-6F83-43CA-BDFB-940535D70A43}" dt="2018-05-14T17:04:44.670" v="8" actId="20577"/>
          <ac:spMkLst>
            <pc:docMk/>
            <pc:sldMk cId="911277922" sldId="638"/>
            <ac:spMk id="2" creationId="{B5D87CF9-175B-4DCA-BCB3-927071D10D79}"/>
          </ac:spMkLst>
        </pc:spChg>
      </pc:sldChg>
      <pc:sldChg chg="modSp">
        <pc:chgData name="" userId="" providerId="" clId="Web-{C0EE5200-6F83-43CA-BDFB-940535D70A43}" dt="2018-05-14T17:05:09.109" v="29" actId="20577"/>
        <pc:sldMkLst>
          <pc:docMk/>
          <pc:sldMk cId="4163229817" sldId="639"/>
        </pc:sldMkLst>
        <pc:spChg chg="mod">
          <ac:chgData name="" userId="" providerId="" clId="Web-{C0EE5200-6F83-43CA-BDFB-940535D70A43}" dt="2018-05-14T17:05:09.109" v="29" actId="20577"/>
          <ac:spMkLst>
            <pc:docMk/>
            <pc:sldMk cId="4163229817" sldId="639"/>
            <ac:spMk id="2" creationId="{6419CB00-60D6-41F8-8EE8-17D96D83C08F}"/>
          </ac:spMkLst>
        </pc:spChg>
      </pc:sldChg>
      <pc:sldChg chg="modSp">
        <pc:chgData name="" userId="" providerId="" clId="Web-{C0EE5200-6F83-43CA-BDFB-940535D70A43}" dt="2018-05-14T17:05:24.438" v="38" actId="20577"/>
        <pc:sldMkLst>
          <pc:docMk/>
          <pc:sldMk cId="1346633103" sldId="640"/>
        </pc:sldMkLst>
        <pc:spChg chg="mod">
          <ac:chgData name="" userId="" providerId="" clId="Web-{C0EE5200-6F83-43CA-BDFB-940535D70A43}" dt="2018-05-14T17:05:24.438" v="38" actId="20577"/>
          <ac:spMkLst>
            <pc:docMk/>
            <pc:sldMk cId="1346633103" sldId="640"/>
            <ac:spMk id="2" creationId="{E17CC78B-981D-4DD3-813F-288B45A12F4D}"/>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6E79F9-D76C-48DB-9FB3-E40358910F4E}" type="datetimeFigureOut">
              <a:rPr lang="pt-BR" smtClean="0"/>
              <a:pPr/>
              <a:t>18/05/2018</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91F0E6-28D8-4801-829A-D04489AC02DC}" type="slidenum">
              <a:rPr lang="pt-BR" smtClean="0"/>
              <a:pPr/>
              <a:t>‹nº›</a:t>
            </a:fld>
            <a:endParaRPr lang="pt-BR"/>
          </a:p>
        </p:txBody>
      </p:sp>
    </p:spTree>
    <p:extLst>
      <p:ext uri="{BB962C8B-B14F-4D97-AF65-F5344CB8AC3E}">
        <p14:creationId xmlns:p14="http://schemas.microsoft.com/office/powerpoint/2010/main" val="4121788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441652065"/>
      </p:ext>
    </p:extLst>
  </p:cSld>
  <p:clrMap bg1="lt1" tx1="dk1" bg2="dk2" tx2="lt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Handednes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Uma tabela de contingência (também conhecida como tabulação cruzada ou tabela de referência cruzada) é um tipo de tabela em um formato de matriz que exibe a distribuição de frequência (multivariada) das variáveis. Eles são muito utilizados em pesquisa de opinião, inteligência de negócios, engenharia e pesquisa científica. Eles fornecem uma imagem básica da inter-relação entre duas variáveis ​​e podem ajudar a encontrar interações entre elas.</a:t>
            </a:r>
          </a:p>
          <a:p>
            <a:endParaRPr lang="pt-BR" dirty="0"/>
          </a:p>
        </p:txBody>
      </p:sp>
    </p:spTree>
    <p:extLst>
      <p:ext uri="{BB962C8B-B14F-4D97-AF65-F5344CB8AC3E}">
        <p14:creationId xmlns:p14="http://schemas.microsoft.com/office/powerpoint/2010/main" val="4099370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en-US" sz="1100" b="0" i="0" kern="1200" dirty="0" smtClean="0">
                <a:solidFill>
                  <a:schemeClr val="tx1"/>
                </a:solidFill>
                <a:effectLst/>
                <a:latin typeface="+mn-lt"/>
                <a:ea typeface="+mn-ea"/>
                <a:cs typeface="+mn-cs"/>
              </a:rPr>
              <a:t>Suppose there are two variables, sex (male or female) and </a:t>
            </a:r>
            <a:r>
              <a:rPr lang="en-US" sz="1100" b="0" i="0" u="none" strike="noStrike" kern="1200" dirty="0" smtClean="0">
                <a:solidFill>
                  <a:schemeClr val="tx1"/>
                </a:solidFill>
                <a:effectLst/>
                <a:latin typeface="+mn-lt"/>
                <a:ea typeface="+mn-ea"/>
                <a:cs typeface="+mn-cs"/>
                <a:hlinkClick r:id="rId3" tooltip="Handedness"/>
              </a:rPr>
              <a:t>handedness</a:t>
            </a:r>
            <a:r>
              <a:rPr lang="en-US" sz="1100" b="0" i="0" kern="1200" dirty="0" smtClean="0">
                <a:solidFill>
                  <a:schemeClr val="tx1"/>
                </a:solidFill>
                <a:effectLst/>
                <a:latin typeface="+mn-lt"/>
                <a:ea typeface="+mn-ea"/>
                <a:cs typeface="+mn-cs"/>
              </a:rPr>
              <a:t> (right or left handed). Further suppose that 100 individuals are randomly sampled from a very large population as part of a study of sex differences in handedness. A contingency table can be created to display the numbers of individuals who are male and right handed, male and left handed, female and right handed, and female and left handed. Such a contingency table is shown below.</a:t>
            </a:r>
            <a:endParaRPr lang="pt-BR" dirty="0"/>
          </a:p>
        </p:txBody>
      </p:sp>
    </p:spTree>
    <p:extLst>
      <p:ext uri="{BB962C8B-B14F-4D97-AF65-F5344CB8AC3E}">
        <p14:creationId xmlns:p14="http://schemas.microsoft.com/office/powerpoint/2010/main" val="4188118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pt-BR" dirty="0" smtClean="0"/>
              <a:t>Para obter as frequências esperadas para qualquer célula em qualquer tabulação cruzada, basta multiplicar os totais de linha e de coluna para essa célula e dividir o produto resultante pelo número total de casos na tabela (representado por N na equação acima).</a:t>
            </a:r>
            <a:endParaRPr lang="pt-BR" dirty="0"/>
          </a:p>
        </p:txBody>
      </p:sp>
    </p:spTree>
    <p:extLst>
      <p:ext uri="{BB962C8B-B14F-4D97-AF65-F5344CB8AC3E}">
        <p14:creationId xmlns:p14="http://schemas.microsoft.com/office/powerpoint/2010/main" val="1295613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A distribuição amostral do </a:t>
            </a:r>
            <a:r>
              <a:rPr lang="pt-BR" dirty="0" err="1" smtClean="0"/>
              <a:t>qui</a:t>
            </a:r>
            <a:r>
              <a:rPr lang="pt-BR" dirty="0" smtClean="0"/>
              <a:t>-quadrado indica a </a:t>
            </a:r>
            <a:r>
              <a:rPr lang="pt-BR" dirty="0" smtClean="0">
                <a:solidFill>
                  <a:srgbClr val="FF0000"/>
                </a:solidFill>
              </a:rPr>
              <a:t>probabilidade</a:t>
            </a:r>
            <a:r>
              <a:rPr lang="pt-BR" dirty="0" smtClean="0"/>
              <a:t> de obter valores de </a:t>
            </a:r>
            <a:r>
              <a:rPr lang="pt-BR" dirty="0" err="1" smtClean="0"/>
              <a:t>qui</a:t>
            </a:r>
            <a:r>
              <a:rPr lang="pt-BR" dirty="0" smtClean="0"/>
              <a:t>-quadrado, presumindo que não existe relação na população entre as duas variáveis.</a:t>
            </a:r>
          </a:p>
          <a:p>
            <a:endParaRPr lang="pt-BR" dirty="0"/>
          </a:p>
        </p:txBody>
      </p:sp>
    </p:spTree>
    <p:extLst>
      <p:ext uri="{BB962C8B-B14F-4D97-AF65-F5344CB8AC3E}">
        <p14:creationId xmlns:p14="http://schemas.microsoft.com/office/powerpoint/2010/main" val="749375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pt-BR" dirty="0" smtClean="0"/>
              <a:t>O pacote MASS foi</a:t>
            </a:r>
            <a:r>
              <a:rPr lang="pt-BR" baseline="0" dirty="0" smtClean="0"/>
              <a:t> construído para dar suporte ao material do livro a seguir: </a:t>
            </a:r>
            <a:r>
              <a:rPr lang="en-US" sz="1100" b="1" i="0" kern="1200" dirty="0" err="1" smtClean="0">
                <a:solidFill>
                  <a:schemeClr val="tx1"/>
                </a:solidFill>
                <a:effectLst/>
                <a:latin typeface="+mn-lt"/>
                <a:ea typeface="+mn-ea"/>
                <a:cs typeface="+mn-cs"/>
              </a:rPr>
              <a:t>Venables</a:t>
            </a:r>
            <a:r>
              <a:rPr lang="en-US" sz="1100" b="1" i="0" kern="1200" dirty="0" smtClean="0">
                <a:solidFill>
                  <a:schemeClr val="tx1"/>
                </a:solidFill>
                <a:effectLst/>
                <a:latin typeface="+mn-lt"/>
                <a:ea typeface="+mn-ea"/>
                <a:cs typeface="+mn-cs"/>
              </a:rPr>
              <a:t> and Ripley, "Modern Applied Statistics with S" (4th edition, 2002).</a:t>
            </a:r>
            <a:endParaRPr lang="pt-BR" b="1" baseline="0" dirty="0" smtClean="0"/>
          </a:p>
          <a:p>
            <a:endParaRPr lang="pt-BR" baseline="0" dirty="0" smtClean="0"/>
          </a:p>
          <a:p>
            <a:r>
              <a:rPr lang="pt-BR" dirty="0" smtClean="0"/>
              <a:t>Uma de suas tabelas, </a:t>
            </a:r>
            <a:r>
              <a:rPr lang="pt-BR" b="1" dirty="0" err="1" smtClean="0"/>
              <a:t>survey</a:t>
            </a:r>
            <a:r>
              <a:rPr lang="pt-BR" dirty="0" smtClean="0"/>
              <a:t>, contém dados sobre hábitos de fumo</a:t>
            </a:r>
            <a:r>
              <a:rPr lang="pt-BR" baseline="0" dirty="0" smtClean="0"/>
              <a:t> e de atividades físicas de alguns estudantes.</a:t>
            </a:r>
          </a:p>
          <a:p>
            <a:endParaRPr lang="pt-BR" baseline="0" dirty="0" smtClean="0"/>
          </a:p>
          <a:p>
            <a:r>
              <a:rPr lang="pt-BR" baseline="0" dirty="0" smtClean="0"/>
              <a:t>O comando </a:t>
            </a:r>
            <a:r>
              <a:rPr lang="pt-BR" b="1" baseline="0" dirty="0" err="1" smtClean="0"/>
              <a:t>table</a:t>
            </a:r>
            <a:r>
              <a:rPr lang="pt-BR" baseline="0" dirty="0" smtClean="0"/>
              <a:t> constrói a tabela de contingências para duas variáveis dadas.</a:t>
            </a:r>
          </a:p>
          <a:p>
            <a:endParaRPr lang="pt-BR" dirty="0"/>
          </a:p>
        </p:txBody>
      </p:sp>
    </p:spTree>
    <p:extLst>
      <p:ext uri="{BB962C8B-B14F-4D97-AF65-F5344CB8AC3E}">
        <p14:creationId xmlns:p14="http://schemas.microsoft.com/office/powerpoint/2010/main" val="3136353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en-US" sz="1100" b="0" i="0" kern="1200" dirty="0" smtClean="0">
                <a:solidFill>
                  <a:schemeClr val="tx1"/>
                </a:solidFill>
                <a:effectLst/>
                <a:latin typeface="+mn-lt"/>
                <a:ea typeface="+mn-ea"/>
                <a:cs typeface="+mn-cs"/>
              </a:rPr>
              <a:t>The warning message found in the solution above is due to the small cell values in the contingency table. </a:t>
            </a:r>
            <a:endParaRPr lang="pt-BR" dirty="0"/>
          </a:p>
        </p:txBody>
      </p:sp>
    </p:spTree>
    <p:extLst>
      <p:ext uri="{BB962C8B-B14F-4D97-AF65-F5344CB8AC3E}">
        <p14:creationId xmlns:p14="http://schemas.microsoft.com/office/powerpoint/2010/main" val="3897409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en-US" sz="1100" b="0" i="0" kern="1200" dirty="0" smtClean="0">
                <a:solidFill>
                  <a:schemeClr val="tx1"/>
                </a:solidFill>
                <a:effectLst/>
                <a:latin typeface="+mn-lt"/>
                <a:ea typeface="+mn-ea"/>
                <a:cs typeface="+mn-cs"/>
              </a:rPr>
              <a:t>To avoid such warning, we combine the second and third columns of </a:t>
            </a:r>
            <a:r>
              <a:rPr lang="en-US" sz="1100" b="0" i="0" kern="1200" dirty="0" err="1" smtClean="0">
                <a:solidFill>
                  <a:schemeClr val="tx1"/>
                </a:solidFill>
                <a:effectLst/>
                <a:latin typeface="+mn-lt"/>
                <a:ea typeface="+mn-ea"/>
                <a:cs typeface="+mn-cs"/>
              </a:rPr>
              <a:t>tbl</a:t>
            </a:r>
            <a:r>
              <a:rPr lang="en-US" sz="1100" b="0" i="0" kern="1200" dirty="0" smtClean="0">
                <a:solidFill>
                  <a:schemeClr val="tx1"/>
                </a:solidFill>
                <a:effectLst/>
                <a:latin typeface="+mn-lt"/>
                <a:ea typeface="+mn-ea"/>
                <a:cs typeface="+mn-cs"/>
              </a:rPr>
              <a:t>, and save it in a new table named </a:t>
            </a:r>
            <a:r>
              <a:rPr lang="en-US" sz="1100" b="0" i="0" kern="1200" dirty="0" err="1" smtClean="0">
                <a:solidFill>
                  <a:schemeClr val="tx1"/>
                </a:solidFill>
                <a:effectLst/>
                <a:latin typeface="+mn-lt"/>
                <a:ea typeface="+mn-ea"/>
                <a:cs typeface="+mn-cs"/>
              </a:rPr>
              <a:t>ctbl</a:t>
            </a:r>
            <a:r>
              <a:rPr lang="en-US" sz="1100" b="0" i="0" kern="1200" dirty="0" smtClean="0">
                <a:solidFill>
                  <a:schemeClr val="tx1"/>
                </a:solidFill>
                <a:effectLst/>
                <a:latin typeface="+mn-lt"/>
                <a:ea typeface="+mn-ea"/>
                <a:cs typeface="+mn-cs"/>
              </a:rPr>
              <a:t>. Then we apply the </a:t>
            </a:r>
            <a:r>
              <a:rPr lang="en-US" sz="1100" b="0" i="0" kern="1200" dirty="0" err="1" smtClean="0">
                <a:solidFill>
                  <a:schemeClr val="tx1"/>
                </a:solidFill>
                <a:effectLst/>
                <a:latin typeface="+mn-lt"/>
                <a:ea typeface="+mn-ea"/>
                <a:cs typeface="+mn-cs"/>
              </a:rPr>
              <a:t>chisq.test</a:t>
            </a:r>
            <a:r>
              <a:rPr lang="en-US" sz="1100" b="0" i="0" kern="1200" dirty="0" smtClean="0">
                <a:solidFill>
                  <a:schemeClr val="tx1"/>
                </a:solidFill>
                <a:effectLst/>
                <a:latin typeface="+mn-lt"/>
                <a:ea typeface="+mn-ea"/>
                <a:cs typeface="+mn-cs"/>
              </a:rPr>
              <a:t> function against </a:t>
            </a:r>
            <a:r>
              <a:rPr lang="en-US" sz="1100" b="0" i="0" kern="1200" dirty="0" err="1" smtClean="0">
                <a:solidFill>
                  <a:schemeClr val="tx1"/>
                </a:solidFill>
                <a:effectLst/>
                <a:latin typeface="+mn-lt"/>
                <a:ea typeface="+mn-ea"/>
                <a:cs typeface="+mn-cs"/>
              </a:rPr>
              <a:t>ctbl</a:t>
            </a:r>
            <a:r>
              <a:rPr lang="en-US" sz="1100" b="0" i="0" kern="1200" dirty="0" smtClean="0">
                <a:solidFill>
                  <a:schemeClr val="tx1"/>
                </a:solidFill>
                <a:effectLst/>
                <a:latin typeface="+mn-lt"/>
                <a:ea typeface="+mn-ea"/>
                <a:cs typeface="+mn-cs"/>
              </a:rPr>
              <a:t> instead.</a:t>
            </a:r>
            <a:endParaRPr lang="pt-BR" dirty="0"/>
          </a:p>
        </p:txBody>
      </p:sp>
    </p:spTree>
    <p:extLst>
      <p:ext uri="{BB962C8B-B14F-4D97-AF65-F5344CB8AC3E}">
        <p14:creationId xmlns:p14="http://schemas.microsoft.com/office/powerpoint/2010/main" val="416255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bg2"/>
        </a:solidFill>
        <a:effectLst/>
      </p:bgPr>
    </p:bg>
    <p:spTree>
      <p:nvGrpSpPr>
        <p:cNvPr id="1" name=""/>
        <p:cNvGrpSpPr/>
        <p:nvPr/>
      </p:nvGrpSpPr>
      <p:grpSpPr>
        <a:xfrm>
          <a:off x="0" y="0"/>
          <a:ext cx="0" cy="0"/>
          <a:chOff x="0" y="0"/>
          <a:chExt cx="0" cy="0"/>
        </a:xfrm>
      </p:grpSpPr>
      <p:sp>
        <p:nvSpPr>
          <p:cNvPr id="7" name="Retângulo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3028950"/>
            <a:ext cx="6477000" cy="1371600"/>
          </a:xfrm>
        </p:spPr>
        <p:txBody>
          <a:bodyPr anchor="b"/>
          <a:lstStyle>
            <a:lvl1pPr>
              <a:defRPr cap="all" baseline="0"/>
            </a:lvl1pPr>
          </a:lstStyle>
          <a:p>
            <a:r>
              <a:rPr kumimoji="0" lang="pt-BR"/>
              <a:t>Clique para editar o título mestre</a:t>
            </a:r>
            <a:endParaRPr kumimoji="0" lang="en-US"/>
          </a:p>
        </p:txBody>
      </p:sp>
      <p:sp>
        <p:nvSpPr>
          <p:cNvPr id="9" name="Subtítulo 8"/>
          <p:cNvSpPr>
            <a:spLocks noGrp="1"/>
          </p:cNvSpPr>
          <p:nvPr>
            <p:ph type="subTitle" idx="1"/>
          </p:nvPr>
        </p:nvSpPr>
        <p:spPr>
          <a:xfrm>
            <a:off x="2362200" y="4537528"/>
            <a:ext cx="6705600" cy="514350"/>
          </a:xfrm>
          <a:noFill/>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dirty="0"/>
              <a:t>Clique para editar o estilo do subtítulo mestre</a:t>
            </a:r>
            <a:endParaRPr kumimoji="0" lang="en-US" dirty="0"/>
          </a:p>
        </p:txBody>
      </p:sp>
      <p:sp>
        <p:nvSpPr>
          <p:cNvPr id="28" name="Espaço Reservado para Data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pPr algn="ctr" eaLnBrk="1" latinLnBrk="0" hangingPunct="1"/>
            <a:endParaRPr lang="en-US" sz="2000" dirty="0">
              <a:solidFill>
                <a:srgbClr val="FFFFFF"/>
              </a:solidFill>
            </a:endParaRPr>
          </a:p>
        </p:txBody>
      </p:sp>
      <p:sp>
        <p:nvSpPr>
          <p:cNvPr id="17" name="Espaço Reservado para Rodapé 16"/>
          <p:cNvSpPr>
            <a:spLocks noGrp="1"/>
          </p:cNvSpPr>
          <p:nvPr>
            <p:ph type="ftr" sz="quarter" idx="11"/>
          </p:nvPr>
        </p:nvSpPr>
        <p:spPr>
          <a:xfrm>
            <a:off x="2085393" y="177404"/>
            <a:ext cx="5867400" cy="273844"/>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Espaço Reservado para Número de Slide 28"/>
          <p:cNvSpPr>
            <a:spLocks noGrp="1"/>
          </p:cNvSpPr>
          <p:nvPr>
            <p:ph type="sldNum" sz="quarter" idx="12"/>
          </p:nvPr>
        </p:nvSpPr>
        <p:spPr>
          <a:xfrm>
            <a:off x="8001000" y="171450"/>
            <a:ext cx="8382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457201"/>
            <a:ext cx="2057400" cy="4137422"/>
          </a:xfrm>
        </p:spPr>
        <p:txBody>
          <a:bodyPr vert="eaVert"/>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a:xfrm>
            <a:off x="457200" y="457200"/>
            <a:ext cx="5562600" cy="4137423"/>
          </a:xfrm>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a:xfrm>
            <a:off x="6553200" y="4686302"/>
            <a:ext cx="2209800" cy="273844"/>
          </a:xfrm>
        </p:spPr>
        <p:txBody>
          <a:bodyPr/>
          <a:lstStyle/>
          <a:p>
            <a:pPr eaLnBrk="1" latinLnBrk="0" hangingPunct="1"/>
            <a:endParaRPr lang="en-US" dirty="0"/>
          </a:p>
        </p:txBody>
      </p:sp>
      <p:sp>
        <p:nvSpPr>
          <p:cNvPr id="5" name="Espaço Reservado para Rodapé 4"/>
          <p:cNvSpPr>
            <a:spLocks noGrp="1"/>
          </p:cNvSpPr>
          <p:nvPr>
            <p:ph type="ftr" sz="quarter" idx="11"/>
          </p:nvPr>
        </p:nvSpPr>
        <p:spPr>
          <a:xfrm>
            <a:off x="457202" y="4686156"/>
            <a:ext cx="5573483" cy="273844"/>
          </a:xfrm>
        </p:spPr>
        <p:txBody>
          <a:bodyPr/>
          <a:lstStyle/>
          <a:p>
            <a:endParaRPr kumimoji="0" lang="en-US" dirty="0"/>
          </a:p>
        </p:txBody>
      </p:sp>
      <p:sp>
        <p:nvSpPr>
          <p:cNvPr id="7" name="Retângulo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6056313" y="77787"/>
            <a:ext cx="400050" cy="244476"/>
          </a:xfrm>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171450"/>
            <a:ext cx="8153400" cy="742950"/>
          </a:xfrm>
        </p:spPr>
        <p:txBody>
          <a:bodyPr/>
          <a:lstStyle/>
          <a:p>
            <a:r>
              <a:rPr kumimoji="0" lang="pt-BR"/>
              <a:t>Clique para editar o título mestre</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dirty="0"/>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8" name="Espaço Reservado para Conteúdo 7"/>
          <p:cNvSpPr>
            <a:spLocks noGrp="1"/>
          </p:cNvSpPr>
          <p:nvPr>
            <p:ph sz="quarter" idx="1"/>
          </p:nvPr>
        </p:nvSpPr>
        <p:spPr>
          <a:xfrm>
            <a:off x="612648" y="1200150"/>
            <a:ext cx="8153400" cy="337185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1"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 texto mestre</a:t>
            </a:r>
          </a:p>
        </p:txBody>
      </p:sp>
      <p:sp>
        <p:nvSpPr>
          <p:cNvPr id="7" name="Retângulo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pt-BR"/>
              <a:t>Clique para editar o título mestre</a:t>
            </a:r>
            <a:endParaRPr kumimoji="0" lang="en-US"/>
          </a:p>
        </p:txBody>
      </p:sp>
      <p:sp>
        <p:nvSpPr>
          <p:cNvPr id="12" name="Espaço Reservado para Data 11"/>
          <p:cNvSpPr>
            <a:spLocks noGrp="1"/>
          </p:cNvSpPr>
          <p:nvPr>
            <p:ph type="dt" sz="half" idx="10"/>
          </p:nvPr>
        </p:nvSpPr>
        <p:spPr/>
        <p:txBody>
          <a:bodyPr/>
          <a:lstStyle/>
          <a:p>
            <a:pPr eaLnBrk="1" latinLnBrk="0" hangingPunct="1"/>
            <a:endParaRPr lang="en-US"/>
          </a:p>
        </p:txBody>
      </p:sp>
      <p:sp>
        <p:nvSpPr>
          <p:cNvPr id="13" name="Espaço Reservado para Número de Slide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9" name="Espaço Reservado para Conteúdo 8"/>
          <p:cNvSpPr>
            <a:spLocks noGrp="1"/>
          </p:cNvSpPr>
          <p:nvPr>
            <p:ph sz="quarter" idx="1"/>
          </p:nvPr>
        </p:nvSpPr>
        <p:spPr>
          <a:xfrm>
            <a:off x="609600" y="1192175"/>
            <a:ext cx="3886200" cy="34290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4844901" y="1192175"/>
            <a:ext cx="3886200" cy="34290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8" name="Espaço Reservado para Data 7"/>
          <p:cNvSpPr>
            <a:spLocks noGrp="1"/>
          </p:cNvSpPr>
          <p:nvPr>
            <p:ph type="dt" sz="half" idx="15"/>
          </p:nvPr>
        </p:nvSpPr>
        <p:spPr/>
        <p:txBody>
          <a:bodyPr rtlCol="0"/>
          <a:lstStyle/>
          <a:p>
            <a:pPr eaLnBrk="1" latinLnBrk="0" hangingPunct="1"/>
            <a:endParaRPr lang="en-US"/>
          </a:p>
        </p:txBody>
      </p:sp>
      <p:sp>
        <p:nvSpPr>
          <p:cNvPr id="10" name="Espaço Reservado para Número de Slide 9"/>
          <p:cNvSpPr>
            <a:spLocks noGrp="1"/>
          </p:cNvSpPr>
          <p:nvPr>
            <p:ph type="sldNum" sz="quarter" idx="16"/>
          </p:nvPr>
        </p:nvSpPr>
        <p:spPr/>
        <p:txBody>
          <a:bodyPr rtlCol="0"/>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2" name="Espaço Reservado para Rodapé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04787"/>
            <a:ext cx="8153400" cy="652463"/>
          </a:xfrm>
        </p:spPr>
        <p:txBody>
          <a:bodyPr anchor="ctr"/>
          <a:lstStyle>
            <a:lvl1pPr>
              <a:defRPr/>
            </a:lvl1pPr>
          </a:lstStyle>
          <a:p>
            <a:r>
              <a:rPr kumimoji="0" lang="pt-BR"/>
              <a:t>Clique para editar o título mestre</a:t>
            </a:r>
            <a:endParaRPr kumimoji="0" lang="en-US"/>
          </a:p>
        </p:txBody>
      </p:sp>
      <p:sp>
        <p:nvSpPr>
          <p:cNvPr id="11" name="Espaço Reservado para Conteúdo 10"/>
          <p:cNvSpPr>
            <a:spLocks noGrp="1"/>
          </p:cNvSpPr>
          <p:nvPr>
            <p:ph sz="quarter" idx="2"/>
          </p:nvPr>
        </p:nvSpPr>
        <p:spPr>
          <a:xfrm>
            <a:off x="609600" y="1828800"/>
            <a:ext cx="3886200" cy="268605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quarter" idx="4"/>
          </p:nvPr>
        </p:nvSpPr>
        <p:spPr>
          <a:xfrm>
            <a:off x="4800600" y="1828800"/>
            <a:ext cx="3886200" cy="268605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0" name="Espaço Reservado para Data 9"/>
          <p:cNvSpPr>
            <a:spLocks noGrp="1"/>
          </p:cNvSpPr>
          <p:nvPr>
            <p:ph type="dt" sz="half" idx="15"/>
          </p:nvPr>
        </p:nvSpPr>
        <p:spPr/>
        <p:txBody>
          <a:bodyPr rtlCol="0"/>
          <a:lstStyle/>
          <a:p>
            <a:pPr eaLnBrk="1" latinLnBrk="0" hangingPunct="1"/>
            <a:endParaRPr lang="en-US"/>
          </a:p>
        </p:txBody>
      </p:sp>
      <p:sp>
        <p:nvSpPr>
          <p:cNvPr id="12" name="Espaço Reservado para Número de Slide 11"/>
          <p:cNvSpPr>
            <a:spLocks noGrp="1"/>
          </p:cNvSpPr>
          <p:nvPr>
            <p:ph type="sldNum" sz="quarter" idx="16"/>
          </p:nvPr>
        </p:nvSpPr>
        <p:spPr/>
        <p:txBody>
          <a:bodyPr rtlCol="0"/>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7"/>
          </p:nvPr>
        </p:nvSpPr>
        <p:spPr/>
        <p:txBody>
          <a:bodyPr rtlCol="0"/>
          <a:lstStyle/>
          <a:p>
            <a:endParaRPr kumimoji="0" lang="en-US"/>
          </a:p>
        </p:txBody>
      </p:sp>
      <p:sp>
        <p:nvSpPr>
          <p:cNvPr id="16" name="Espaço Reservado para Texto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a:t>Clique para editar o texto mestre</a:t>
            </a:r>
          </a:p>
        </p:txBody>
      </p:sp>
      <p:sp>
        <p:nvSpPr>
          <p:cNvPr id="15" name="Espaço Reservado para Texto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Data 2"/>
          <p:cNvSpPr>
            <a:spLocks noGrp="1"/>
          </p:cNvSpPr>
          <p:nvPr>
            <p:ph type="dt" sz="half" idx="10"/>
          </p:nvPr>
        </p:nvSpPr>
        <p:spPr/>
        <p:txBody>
          <a:bodyPr/>
          <a:lstStyle/>
          <a:p>
            <a:pPr eaLnBrk="1" latinLnBrk="0" hangingPunct="1"/>
            <a:endParaRPr lang="en-US"/>
          </a:p>
        </p:txBody>
      </p:sp>
      <p:sp>
        <p:nvSpPr>
          <p:cNvPr id="4" name="Espaço Reservado para Rodapé 3"/>
          <p:cNvSpPr>
            <a:spLocks noGrp="1"/>
          </p:cNvSpPr>
          <p:nvPr>
            <p:ph type="ftr" sz="quarter" idx="11"/>
          </p:nvPr>
        </p:nvSpPr>
        <p:spPr/>
        <p:txBody>
          <a:bodyPr/>
          <a:lstStyle/>
          <a:p>
            <a:endParaRPr kumimoji="0" lang="en-US"/>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eaLnBrk="1" latinLnBrk="0" hangingPunct="1"/>
            <a:endParaRPr lang="en-US"/>
          </a:p>
        </p:txBody>
      </p:sp>
      <p:sp>
        <p:nvSpPr>
          <p:cNvPr id="3" name="Espaço Reservado para Rodapé 2"/>
          <p:cNvSpPr>
            <a:spLocks noGrp="1"/>
          </p:cNvSpPr>
          <p:nvPr>
            <p:ph type="ftr" sz="quarter" idx="11"/>
          </p:nvPr>
        </p:nvSpPr>
        <p:spPr/>
        <p:txBody>
          <a:bodyPr/>
          <a:lstStyle/>
          <a:p>
            <a:endParaRPr kumimoji="0" lang="en-US" dirty="0"/>
          </a:p>
        </p:txBody>
      </p:sp>
      <p:sp>
        <p:nvSpPr>
          <p:cNvPr id="4" name="Espaço Reservado para Número de Slide 3"/>
          <p:cNvSpPr>
            <a:spLocks noGrp="1"/>
          </p:cNvSpPr>
          <p:nvPr>
            <p:ph type="sldNum" sz="quarter" idx="12"/>
          </p:nvPr>
        </p:nvSpPr>
        <p:spPr>
          <a:xfrm>
            <a:off x="0" y="4686300"/>
            <a:ext cx="5334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04787"/>
            <a:ext cx="8077200" cy="652463"/>
          </a:xfrm>
        </p:spPr>
        <p:txBody>
          <a:bodyPr anchor="ctr"/>
          <a:lstStyle>
            <a:lvl1pPr algn="l">
              <a:buNone/>
              <a:defRPr sz="4400" b="0"/>
            </a:lvl1pPr>
          </a:lstStyle>
          <a:p>
            <a:r>
              <a:rPr kumimoji="0" lang="pt-BR"/>
              <a:t>Clique para editar o título mestre</a:t>
            </a:r>
            <a:endParaRPr kumimoji="0" lang="en-US"/>
          </a:p>
        </p:txBody>
      </p:sp>
      <p:sp>
        <p:nvSpPr>
          <p:cNvPr id="5" name="Espaço Reservado para Data 4"/>
          <p:cNvSpPr>
            <a:spLocks noGrp="1"/>
          </p:cNvSpPr>
          <p:nvPr>
            <p:ph type="dt" sz="half" idx="10"/>
          </p:nvPr>
        </p:nvSpPr>
        <p:spPr/>
        <p:txBody>
          <a:bodyPr/>
          <a:lstStyle/>
          <a:p>
            <a:pPr eaLnBrk="1" latinLnBrk="0" hangingPunct="1"/>
            <a:endParaRPr lang="en-US"/>
          </a:p>
        </p:txBody>
      </p:sp>
      <p:sp>
        <p:nvSpPr>
          <p:cNvPr id="6" name="Espaço Reservado para Rodapé 5"/>
          <p:cNvSpPr>
            <a:spLocks noGrp="1"/>
          </p:cNvSpPr>
          <p:nvPr>
            <p:ph type="ftr" sz="quarter" idx="11"/>
          </p:nvPr>
        </p:nvSpPr>
        <p:spPr/>
        <p:txBody>
          <a:bodyPr/>
          <a:lstStyle/>
          <a:p>
            <a:endParaRPr kumimoji="0" lang="en-US"/>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3" name="Espaço Reservado para Texto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 texto mestre</a:t>
            </a:r>
          </a:p>
        </p:txBody>
      </p:sp>
      <p:sp>
        <p:nvSpPr>
          <p:cNvPr id="9" name="Espaço Reservado para Conteúdo 8"/>
          <p:cNvSpPr>
            <a:spLocks noGrp="1"/>
          </p:cNvSpPr>
          <p:nvPr>
            <p:ph sz="quarter" idx="1"/>
          </p:nvPr>
        </p:nvSpPr>
        <p:spPr>
          <a:xfrm>
            <a:off x="2362200" y="1314450"/>
            <a:ext cx="6400800" cy="33147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a:t>Clique para editar o texto mestre</a:t>
            </a:r>
          </a:p>
        </p:txBody>
      </p:sp>
      <p:sp>
        <p:nvSpPr>
          <p:cNvPr id="8" name="Retângulo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pt-BR"/>
              <a:t>Clique para editar o título mestre</a:t>
            </a:r>
            <a:endParaRPr kumimoji="0" lang="en-US"/>
          </a:p>
        </p:txBody>
      </p:sp>
      <p:sp>
        <p:nvSpPr>
          <p:cNvPr id="11" name="Retângulo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4686300"/>
            <a:ext cx="2667000" cy="273844"/>
          </a:xfrm>
        </p:spPr>
        <p:txBody>
          <a:bodyPr rtlCol="0"/>
          <a:lstStyle/>
          <a:p>
            <a:pPr eaLnBrk="1" latinLnBrk="0" hangingPunct="1"/>
            <a:endParaRPr lang="en-US"/>
          </a:p>
        </p:txBody>
      </p:sp>
      <p:sp>
        <p:nvSpPr>
          <p:cNvPr id="13" name="Espaço Reservado para Número de Slide 12"/>
          <p:cNvSpPr>
            <a:spLocks noGrp="1"/>
          </p:cNvSpPr>
          <p:nvPr>
            <p:ph type="sldNum" sz="quarter" idx="11"/>
          </p:nvPr>
        </p:nvSpPr>
        <p:spPr>
          <a:xfrm>
            <a:off x="0" y="3500437"/>
            <a:ext cx="1447800" cy="497684"/>
          </a:xfrm>
        </p:spPr>
        <p:txBody>
          <a:bodyPr rtlCol="0"/>
          <a:lstStyle>
            <a:lvl1pPr>
              <a:defRPr sz="2800"/>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2"/>
          </p:nvPr>
        </p:nvSpPr>
        <p:spPr>
          <a:xfrm>
            <a:off x="1600200" y="4686155"/>
            <a:ext cx="4572000" cy="273844"/>
          </a:xfrm>
        </p:spPr>
        <p:txBody>
          <a:bodyPr rtlCol="0"/>
          <a:lstStyle/>
          <a:p>
            <a:endParaRPr kumimoji="0" lang="en-US" dirty="0"/>
          </a:p>
        </p:txBody>
      </p:sp>
      <p:sp>
        <p:nvSpPr>
          <p:cNvPr id="3" name="Espaço Reservado para Imagem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pt-BR"/>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171450"/>
            <a:ext cx="8153400" cy="742950"/>
          </a:xfrm>
          <a:prstGeom prst="rect">
            <a:avLst/>
          </a:prstGeom>
        </p:spPr>
        <p:txBody>
          <a:bodyPr vert="horz" anchor="ctr">
            <a:normAutofit/>
          </a:bodyPr>
          <a:lstStyle/>
          <a:p>
            <a:r>
              <a:rPr kumimoji="0" lang="pt-BR"/>
              <a:t>Clique para editar o título mestre</a:t>
            </a:r>
            <a:endParaRPr kumimoji="0" lang="en-US"/>
          </a:p>
        </p:txBody>
      </p:sp>
      <p:sp>
        <p:nvSpPr>
          <p:cNvPr id="13" name="Espaço Reservado para Texto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pt-BR"/>
              <a:t>Clique para editar 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endParaRPr lang="en-US" sz="1400" dirty="0">
              <a:solidFill>
                <a:schemeClr val="tx2"/>
              </a:solidFill>
            </a:endParaRPr>
          </a:p>
        </p:txBody>
      </p:sp>
      <p:sp>
        <p:nvSpPr>
          <p:cNvPr id="3" name="Espaço Reservado para Rodapé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tângulo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369350" y="323475"/>
            <a:ext cx="8520599" cy="1705200"/>
          </a:xfrm>
          <a:prstGeom prst="rect">
            <a:avLst/>
          </a:prstGeom>
        </p:spPr>
        <p:txBody>
          <a:bodyPr lIns="91425" tIns="91425" rIns="91425" bIns="91425" anchor="b" anchorCtr="0">
            <a:noAutofit/>
          </a:bodyPr>
          <a:lstStyle/>
          <a:p>
            <a:pPr algn="ctr">
              <a:spcBef>
                <a:spcPts val="0"/>
              </a:spcBef>
            </a:pPr>
            <a:r>
              <a:rPr lang="pt-BR" dirty="0"/>
              <a:t>Inferência Estatística</a:t>
            </a:r>
            <a:endParaRPr lang="en" dirty="0">
              <a:solidFill>
                <a:srgbClr val="00997D"/>
              </a:solidFill>
            </a:endParaRPr>
          </a:p>
        </p:txBody>
      </p:sp>
      <p:sp>
        <p:nvSpPr>
          <p:cNvPr id="54" name="Shape 54"/>
          <p:cNvSpPr txBox="1">
            <a:spLocks noGrp="1"/>
          </p:cNvSpPr>
          <p:nvPr>
            <p:ph type="subTitle" idx="1"/>
          </p:nvPr>
        </p:nvSpPr>
        <p:spPr>
          <a:xfrm>
            <a:off x="1763688" y="2242218"/>
            <a:ext cx="5112121" cy="1841700"/>
          </a:xfrm>
          <a:prstGeom prst="rect">
            <a:avLst/>
          </a:prstGeom>
        </p:spPr>
        <p:txBody>
          <a:bodyPr lIns="91425" tIns="91425" rIns="91425" bIns="91425" anchor="t" anchorCtr="0">
            <a:noAutofit/>
          </a:bodyPr>
          <a:lstStyle/>
          <a:p>
            <a:pPr algn="ctr" rtl="0">
              <a:spcBef>
                <a:spcPts val="0"/>
              </a:spcBef>
              <a:buNone/>
            </a:pPr>
            <a:r>
              <a:rPr lang="en" sz="3200" dirty="0">
                <a:solidFill>
                  <a:schemeClr val="bg1"/>
                </a:solidFill>
              </a:rPr>
              <a:t> Prof. Eduardo Bezerra</a:t>
            </a:r>
          </a:p>
          <a:p>
            <a:pPr algn="ctr" rtl="0">
              <a:spcBef>
                <a:spcPts val="0"/>
              </a:spcBef>
              <a:buNone/>
            </a:pPr>
            <a:r>
              <a:rPr lang="en" sz="3200" dirty="0">
                <a:solidFill>
                  <a:schemeClr val="bg1"/>
                </a:solidFill>
              </a:rPr>
              <a:t>(CEFET/RJ)</a:t>
            </a:r>
          </a:p>
          <a:p>
            <a:pPr algn="ctr" rtl="0">
              <a:spcBef>
                <a:spcPts val="0"/>
              </a:spcBef>
              <a:buNone/>
            </a:pPr>
            <a:r>
              <a:rPr lang="en" sz="2400" dirty="0">
                <a:solidFill>
                  <a:schemeClr val="bg1"/>
                </a:solidFill>
              </a:rPr>
              <a:t>ebezerra@cefet-rj.br</a:t>
            </a:r>
            <a:endParaRPr sz="3200" dirty="0">
              <a:solidFill>
                <a:schemeClr val="bg1"/>
              </a:solidFil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Suposições sobre a amostra</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10</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dirty="0" smtClean="0"/>
              <a:t>Para que possa </a:t>
            </a:r>
            <a:r>
              <a:rPr lang="pt-BR" dirty="0"/>
              <a:t>ser aplicado, </a:t>
            </a:r>
            <a:r>
              <a:rPr lang="pt-BR" dirty="0" smtClean="0"/>
              <a:t>o </a:t>
            </a:r>
            <a:r>
              <a:rPr lang="pt-BR" dirty="0"/>
              <a:t>teste </a:t>
            </a:r>
            <a:r>
              <a:rPr lang="pt-BR" dirty="0" err="1" smtClean="0"/>
              <a:t>qui</a:t>
            </a:r>
            <a:r>
              <a:rPr lang="pt-BR" dirty="0" smtClean="0"/>
              <a:t>-quadrado </a:t>
            </a:r>
            <a:r>
              <a:rPr lang="pt-BR" dirty="0"/>
              <a:t>não requer suposições sobre a </a:t>
            </a:r>
            <a:r>
              <a:rPr lang="pt-BR" dirty="0">
                <a:solidFill>
                  <a:srgbClr val="FF0000"/>
                </a:solidFill>
              </a:rPr>
              <a:t>forma</a:t>
            </a:r>
            <a:r>
              <a:rPr lang="pt-BR" dirty="0"/>
              <a:t> da distribuição da população da qual a amostra foi retirada.</a:t>
            </a:r>
          </a:p>
          <a:p>
            <a:r>
              <a:rPr lang="pt-BR" dirty="0" smtClean="0"/>
              <a:t>No </a:t>
            </a:r>
            <a:r>
              <a:rPr lang="pt-BR" dirty="0"/>
              <a:t>entanto, </a:t>
            </a:r>
            <a:r>
              <a:rPr lang="pt-BR" dirty="0" smtClean="0"/>
              <a:t>assim como as demais técnicas </a:t>
            </a:r>
            <a:r>
              <a:rPr lang="pt-BR" dirty="0"/>
              <a:t>inferenciais, </a:t>
            </a:r>
            <a:r>
              <a:rPr lang="pt-BR" dirty="0" smtClean="0"/>
              <a:t>presume que foi realizada amostragem </a:t>
            </a:r>
            <a:r>
              <a:rPr lang="pt-BR" dirty="0"/>
              <a:t>aleatória.</a:t>
            </a:r>
          </a:p>
        </p:txBody>
      </p:sp>
    </p:spTree>
    <p:extLst>
      <p:ext uri="{BB962C8B-B14F-4D97-AF65-F5344CB8AC3E}">
        <p14:creationId xmlns:p14="http://schemas.microsoft.com/office/powerpoint/2010/main" val="2365630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Passos para aplicação</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11</a:t>
            </a:fld>
            <a:endParaRPr lang="en" sz="1000">
              <a:solidFill>
                <a:schemeClr val="dk2"/>
              </a:solidFill>
            </a:endParaRPr>
          </a:p>
        </p:txBody>
      </p:sp>
      <p:sp>
        <p:nvSpPr>
          <p:cNvPr id="4" name="Espaço Reservado para Conteúdo 3"/>
          <p:cNvSpPr>
            <a:spLocks noGrp="1"/>
          </p:cNvSpPr>
          <p:nvPr>
            <p:ph sz="quarter" idx="1"/>
          </p:nvPr>
        </p:nvSpPr>
        <p:spPr/>
        <p:txBody>
          <a:bodyPr>
            <a:normAutofit/>
          </a:bodyPr>
          <a:lstStyle/>
          <a:p>
            <a:pPr marL="514350" indent="-514350">
              <a:buFont typeface="+mj-lt"/>
              <a:buAutoNum type="arabicPeriod"/>
            </a:pPr>
            <a:r>
              <a:rPr lang="pt-BR" dirty="0" smtClean="0"/>
              <a:t>Declarar as hipóteses nula e alternativa</a:t>
            </a:r>
            <a:endParaRPr lang="pt-BR" dirty="0"/>
          </a:p>
          <a:p>
            <a:pPr marL="514350" indent="-514350">
              <a:buFont typeface="+mj-lt"/>
              <a:buAutoNum type="arabicPeriod"/>
            </a:pPr>
            <a:r>
              <a:rPr lang="pt-BR" dirty="0" smtClean="0"/>
              <a:t>Selecionar a amostra</a:t>
            </a:r>
          </a:p>
          <a:p>
            <a:pPr marL="514350" indent="-514350">
              <a:buFont typeface="+mj-lt"/>
              <a:buAutoNum type="arabicPeriod"/>
            </a:pPr>
            <a:r>
              <a:rPr lang="pt-BR" dirty="0" smtClean="0"/>
              <a:t>Montar a tabela de contingência</a:t>
            </a:r>
            <a:endParaRPr lang="pt-BR" dirty="0"/>
          </a:p>
          <a:p>
            <a:pPr marL="514350" indent="-514350">
              <a:buFont typeface="+mj-lt"/>
              <a:buAutoNum type="arabicPeriod"/>
            </a:pPr>
            <a:r>
              <a:rPr lang="pt-BR" dirty="0" smtClean="0"/>
              <a:t>Computar </a:t>
            </a:r>
            <a:r>
              <a:rPr lang="pt-BR" dirty="0"/>
              <a:t>a estatística de teste</a:t>
            </a:r>
          </a:p>
          <a:p>
            <a:pPr marL="514350" indent="-514350">
              <a:buFont typeface="+mj-lt"/>
              <a:buAutoNum type="arabicPeriod"/>
            </a:pPr>
            <a:r>
              <a:rPr lang="pt-BR" dirty="0" smtClean="0"/>
              <a:t>Tomar </a:t>
            </a:r>
            <a:r>
              <a:rPr lang="pt-BR" dirty="0"/>
              <a:t>uma decisão e interpretar os resultados</a:t>
            </a:r>
          </a:p>
        </p:txBody>
      </p:sp>
    </p:spTree>
    <p:extLst>
      <p:ext uri="{BB962C8B-B14F-4D97-AF65-F5344CB8AC3E}">
        <p14:creationId xmlns:p14="http://schemas.microsoft.com/office/powerpoint/2010/main" val="3059618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Declaração das hipóteses</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12</a:t>
            </a:fld>
            <a:endParaRPr lang="en" sz="1000">
              <a:solidFill>
                <a:schemeClr val="dk2"/>
              </a:solidFill>
            </a:endParaRPr>
          </a:p>
        </p:txBody>
      </p:sp>
      <p:sp>
        <p:nvSpPr>
          <p:cNvPr id="4" name="Espaço Reservado para Conteúdo 3"/>
          <p:cNvSpPr>
            <a:spLocks noGrp="1"/>
          </p:cNvSpPr>
          <p:nvPr>
            <p:ph sz="quarter" idx="1"/>
          </p:nvPr>
        </p:nvSpPr>
        <p:spPr/>
        <p:txBody>
          <a:bodyPr>
            <a:normAutofit/>
          </a:bodyPr>
          <a:lstStyle/>
          <a:p>
            <a:r>
              <a:rPr lang="pt-BR" dirty="0"/>
              <a:t>A hipótese de pesquisa </a:t>
            </a:r>
            <a:r>
              <a:rPr lang="pt-BR" dirty="0" smtClean="0"/>
              <a:t>(H</a:t>
            </a:r>
            <a:r>
              <a:rPr lang="pt-BR" baseline="-25000" dirty="0" smtClean="0"/>
              <a:t>a</a:t>
            </a:r>
            <a:r>
              <a:rPr lang="pt-BR" dirty="0" smtClean="0"/>
              <a:t>) deve declarar que </a:t>
            </a:r>
            <a:r>
              <a:rPr lang="pt-BR" dirty="0"/>
              <a:t>as duas variáveis ​​estejam relacionadas na população.</a:t>
            </a:r>
          </a:p>
          <a:p>
            <a:r>
              <a:rPr lang="pt-BR" dirty="0" smtClean="0"/>
              <a:t>A </a:t>
            </a:r>
            <a:r>
              <a:rPr lang="pt-BR" dirty="0"/>
              <a:t>hipótese nula </a:t>
            </a:r>
            <a:r>
              <a:rPr lang="pt-BR" dirty="0" smtClean="0"/>
              <a:t>(H</a:t>
            </a:r>
            <a:r>
              <a:rPr lang="pt-BR" baseline="-25000" dirty="0" smtClean="0"/>
              <a:t>0</a:t>
            </a:r>
            <a:r>
              <a:rPr lang="pt-BR" dirty="0" smtClean="0"/>
              <a:t>) deve afirmar </a:t>
            </a:r>
            <a:r>
              <a:rPr lang="pt-BR" dirty="0"/>
              <a:t>que não existe associação entre as duas </a:t>
            </a:r>
            <a:r>
              <a:rPr lang="pt-BR" dirty="0" smtClean="0"/>
              <a:t>variáveis e</a:t>
            </a:r>
            <a:r>
              <a:rPr lang="pt-BR" dirty="0"/>
              <a:t>, portanto, as variáveis ​​são estatisticamente independentes.</a:t>
            </a:r>
          </a:p>
        </p:txBody>
      </p:sp>
    </p:spTree>
    <p:extLst>
      <p:ext uri="{BB962C8B-B14F-4D97-AF65-F5344CB8AC3E}">
        <p14:creationId xmlns:p14="http://schemas.microsoft.com/office/powerpoint/2010/main" val="639434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Frequências esperadas x observadas</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13</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dirty="0">
                <a:solidFill>
                  <a:srgbClr val="FF0000"/>
                </a:solidFill>
              </a:rPr>
              <a:t>Frequências esperadas </a:t>
            </a:r>
            <a:r>
              <a:rPr lang="pt-BR" sz="2000" dirty="0" smtClean="0"/>
              <a:t>(</a:t>
            </a:r>
            <a:r>
              <a:rPr lang="pt-BR" sz="2000" i="1" dirty="0" err="1" smtClean="0"/>
              <a:t>expected</a:t>
            </a:r>
            <a:r>
              <a:rPr lang="pt-BR" sz="2000" i="1" dirty="0" smtClean="0"/>
              <a:t> </a:t>
            </a:r>
            <a:r>
              <a:rPr lang="pt-BR" sz="2000" i="1" dirty="0" err="1" smtClean="0"/>
              <a:t>frequencies</a:t>
            </a:r>
            <a:r>
              <a:rPr lang="pt-BR" sz="2000" dirty="0" smtClean="0"/>
              <a:t>)</a:t>
            </a:r>
            <a:r>
              <a:rPr lang="pt-BR" dirty="0" smtClean="0"/>
              <a:t>: frequências que </a:t>
            </a:r>
            <a:r>
              <a:rPr lang="pt-BR" dirty="0"/>
              <a:t>seriam </a:t>
            </a:r>
            <a:r>
              <a:rPr lang="pt-BR" dirty="0" smtClean="0"/>
              <a:t>esperadas, </a:t>
            </a:r>
            <a:r>
              <a:rPr lang="pt-BR" b="1" dirty="0" smtClean="0"/>
              <a:t>se</a:t>
            </a:r>
            <a:r>
              <a:rPr lang="pt-BR" dirty="0" smtClean="0"/>
              <a:t> </a:t>
            </a:r>
            <a:r>
              <a:rPr lang="pt-BR" dirty="0"/>
              <a:t>as duas </a:t>
            </a:r>
            <a:r>
              <a:rPr lang="pt-BR" dirty="0" smtClean="0"/>
              <a:t>variáveis fossem </a:t>
            </a:r>
            <a:r>
              <a:rPr lang="pt-BR" dirty="0"/>
              <a:t>estatisticamente independentes.</a:t>
            </a:r>
          </a:p>
          <a:p>
            <a:endParaRPr lang="pt-BR" dirty="0"/>
          </a:p>
          <a:p>
            <a:r>
              <a:rPr lang="pt-BR" dirty="0" smtClean="0">
                <a:solidFill>
                  <a:srgbClr val="FF0000"/>
                </a:solidFill>
              </a:rPr>
              <a:t>Frequências observadas </a:t>
            </a:r>
            <a:r>
              <a:rPr lang="pt-BR" sz="2000" dirty="0" smtClean="0"/>
              <a:t>(</a:t>
            </a:r>
            <a:r>
              <a:rPr lang="pt-BR" sz="2000" i="1" dirty="0" err="1"/>
              <a:t>observed</a:t>
            </a:r>
            <a:r>
              <a:rPr lang="pt-BR" sz="2000" i="1" dirty="0"/>
              <a:t> </a:t>
            </a:r>
            <a:r>
              <a:rPr lang="pt-BR" sz="2000" i="1" dirty="0" err="1"/>
              <a:t>frequencies</a:t>
            </a:r>
            <a:r>
              <a:rPr lang="pt-BR" sz="2000" dirty="0"/>
              <a:t>)</a:t>
            </a:r>
            <a:r>
              <a:rPr lang="pt-BR" dirty="0" smtClean="0"/>
              <a:t>: frequências </a:t>
            </a:r>
            <a:r>
              <a:rPr lang="pt-BR" u="sng" dirty="0" smtClean="0"/>
              <a:t>efetivamente observadas</a:t>
            </a:r>
            <a:r>
              <a:rPr lang="pt-BR" dirty="0" smtClean="0"/>
              <a:t> na </a:t>
            </a:r>
            <a:r>
              <a:rPr lang="pt-BR" dirty="0"/>
              <a:t>tabela </a:t>
            </a:r>
            <a:r>
              <a:rPr lang="pt-BR" dirty="0" smtClean="0"/>
              <a:t>de contingência.</a:t>
            </a:r>
            <a:endParaRPr lang="pt-BR" dirty="0"/>
          </a:p>
        </p:txBody>
      </p:sp>
    </p:spTree>
    <p:extLst>
      <p:ext uri="{BB962C8B-B14F-4D97-AF65-F5344CB8AC3E}">
        <p14:creationId xmlns:p14="http://schemas.microsoft.com/office/powerpoint/2010/main" val="2944608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Cálculo das frequências esperadas</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14</a:t>
            </a:fld>
            <a:endParaRPr lang="en" sz="1000">
              <a:solidFill>
                <a:schemeClr val="dk2"/>
              </a:solidFill>
            </a:endParaRPr>
          </a:p>
        </p:txBody>
      </p:sp>
      <p:sp>
        <p:nvSpPr>
          <p:cNvPr id="4" name="Espaço Reservado para Conteúdo 3"/>
          <p:cNvSpPr>
            <a:spLocks noGrp="1"/>
          </p:cNvSpPr>
          <p:nvPr>
            <p:ph sz="quarter" idx="1"/>
          </p:nvPr>
        </p:nvSpPr>
        <p:spPr/>
        <p:txBody>
          <a:bodyPr/>
          <a:lstStyle/>
          <a:p>
            <a:endParaRPr lang="pt-BR" dirty="0" smtClean="0"/>
          </a:p>
          <a:p>
            <a:endParaRPr lang="pt-BR" dirty="0"/>
          </a:p>
          <a:p>
            <a:endParaRPr lang="pt-BR" dirty="0" smtClean="0"/>
          </a:p>
          <a:p>
            <a:r>
              <a:rPr lang="pt-BR" dirty="0" smtClean="0"/>
              <a:t>Exemplo</a:t>
            </a:r>
            <a:endParaRPr lang="pt-BR" dirty="0"/>
          </a:p>
        </p:txBody>
      </p:sp>
      <p:sp>
        <p:nvSpPr>
          <p:cNvPr id="5" name="Text Box 4"/>
          <p:cNvSpPr txBox="1">
            <a:spLocks noChangeArrowheads="1"/>
          </p:cNvSpPr>
          <p:nvPr/>
        </p:nvSpPr>
        <p:spPr bwMode="auto">
          <a:xfrm>
            <a:off x="1331640" y="1347614"/>
            <a:ext cx="642349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lnSpc>
                <a:spcPct val="90000"/>
              </a:lnSpc>
              <a:buFontTx/>
              <a:buNone/>
            </a:pPr>
            <a:r>
              <a:rPr lang="pt-BR" altLang="en-US" sz="2800" i="1" dirty="0" err="1" smtClean="0">
                <a:latin typeface="Times New Roman" pitchFamily="18" charset="0"/>
              </a:rPr>
              <a:t>f</a:t>
            </a:r>
            <a:r>
              <a:rPr lang="pt-BR" altLang="en-US" sz="2800" i="1" baseline="-25000" dirty="0" err="1" smtClean="0">
                <a:latin typeface="Times New Roman" pitchFamily="18" charset="0"/>
              </a:rPr>
              <a:t>e</a:t>
            </a:r>
            <a:r>
              <a:rPr lang="pt-BR" altLang="en-US" sz="2800" i="1" baseline="-25000" dirty="0" smtClean="0">
                <a:latin typeface="Times New Roman" pitchFamily="18" charset="0"/>
              </a:rPr>
              <a:t> </a:t>
            </a:r>
            <a:r>
              <a:rPr lang="pt-BR" altLang="en-US" dirty="0" smtClean="0">
                <a:latin typeface="Times New Roman" pitchFamily="18" charset="0"/>
              </a:rPr>
              <a:t>= </a:t>
            </a:r>
            <a:r>
              <a:rPr lang="pt-BR" altLang="en-US" u="sng" dirty="0" smtClean="0">
                <a:latin typeface="Times New Roman" pitchFamily="18" charset="0"/>
              </a:rPr>
              <a:t>(total da coluna)(total da linha)</a:t>
            </a:r>
          </a:p>
          <a:p>
            <a:pPr eaLnBrk="1" hangingPunct="1">
              <a:lnSpc>
                <a:spcPct val="90000"/>
              </a:lnSpc>
              <a:buFontTx/>
              <a:buNone/>
            </a:pPr>
            <a:r>
              <a:rPr lang="pt-BR" altLang="en-US" dirty="0" smtClean="0">
                <a:latin typeface="Times New Roman" pitchFamily="18" charset="0"/>
              </a:rPr>
              <a:t>			    N</a:t>
            </a:r>
            <a:endParaRPr lang="pt-BR" altLang="en-US" sz="2400" b="1" dirty="0">
              <a:latin typeface="Times New Roman"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259" y="3459087"/>
            <a:ext cx="3944789" cy="1560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tângulo 6"/>
          <p:cNvSpPr/>
          <p:nvPr/>
        </p:nvSpPr>
        <p:spPr>
          <a:xfrm>
            <a:off x="5526870" y="3971840"/>
            <a:ext cx="2789546" cy="400110"/>
          </a:xfrm>
          <a:prstGeom prst="rect">
            <a:avLst/>
          </a:prstGeom>
        </p:spPr>
        <p:txBody>
          <a:bodyPr wrap="none">
            <a:spAutoFit/>
          </a:bodyPr>
          <a:lstStyle/>
          <a:p>
            <a:r>
              <a:rPr lang="pt-BR" altLang="en-US" sz="2000" i="1" dirty="0" err="1">
                <a:latin typeface="Times New Roman" pitchFamily="18" charset="0"/>
              </a:rPr>
              <a:t>f</a:t>
            </a:r>
            <a:r>
              <a:rPr lang="pt-BR" altLang="en-US" sz="2000" i="1" baseline="-25000" dirty="0" err="1">
                <a:latin typeface="Times New Roman" pitchFamily="18" charset="0"/>
              </a:rPr>
              <a:t>e</a:t>
            </a:r>
            <a:r>
              <a:rPr lang="pt-BR" baseline="30000" dirty="0" smtClean="0"/>
              <a:t>[Male</a:t>
            </a:r>
            <a:r>
              <a:rPr lang="pt-BR" baseline="30000" dirty="0"/>
              <a:t>, </a:t>
            </a:r>
            <a:r>
              <a:rPr lang="pt-BR" baseline="30000" dirty="0" err="1" smtClean="0"/>
              <a:t>Right-handed</a:t>
            </a:r>
            <a:r>
              <a:rPr lang="pt-BR" baseline="30000" dirty="0" smtClean="0"/>
              <a:t>]</a:t>
            </a:r>
            <a:r>
              <a:rPr lang="pt-BR" dirty="0" smtClean="0"/>
              <a:t> </a:t>
            </a:r>
            <a:r>
              <a:rPr lang="pt-BR" dirty="0"/>
              <a:t>= (87 * 52) / 100</a:t>
            </a:r>
          </a:p>
        </p:txBody>
      </p:sp>
    </p:spTree>
    <p:extLst>
      <p:ext uri="{BB962C8B-B14F-4D97-AF65-F5344CB8AC3E}">
        <p14:creationId xmlns:p14="http://schemas.microsoft.com/office/powerpoint/2010/main" val="2227857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Estatística </a:t>
            </a:r>
            <a:r>
              <a:rPr lang="pt-BR" dirty="0" err="1" smtClean="0"/>
              <a:t>qui</a:t>
            </a:r>
            <a:r>
              <a:rPr lang="pt-BR" dirty="0" smtClean="0"/>
              <a:t>-quadrado</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15</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dirty="0" smtClean="0"/>
              <a:t>É a </a:t>
            </a:r>
            <a:r>
              <a:rPr lang="pt-BR" dirty="0">
                <a:solidFill>
                  <a:srgbClr val="FF0000"/>
                </a:solidFill>
              </a:rPr>
              <a:t>estatística de teste</a:t>
            </a:r>
            <a:r>
              <a:rPr lang="pt-BR" dirty="0"/>
              <a:t> que resume as diferenças entre as frequências observadas </a:t>
            </a:r>
            <a:r>
              <a:rPr lang="pt-BR" dirty="0" smtClean="0"/>
              <a:t>(</a:t>
            </a:r>
            <a:r>
              <a:rPr lang="pt-BR" altLang="en-US" sz="3200" i="1" dirty="0" err="1" smtClean="0">
                <a:latin typeface="Times New Roman" pitchFamily="18" charset="0"/>
              </a:rPr>
              <a:t>f</a:t>
            </a:r>
            <a:r>
              <a:rPr lang="pt-BR" altLang="en-US" sz="3200" i="1" baseline="-25000" dirty="0" err="1" smtClean="0">
                <a:latin typeface="Times New Roman" pitchFamily="18" charset="0"/>
              </a:rPr>
              <a:t>o</a:t>
            </a:r>
            <a:r>
              <a:rPr lang="pt-BR" dirty="0" smtClean="0"/>
              <a:t>) </a:t>
            </a:r>
            <a:r>
              <a:rPr lang="pt-BR" dirty="0"/>
              <a:t>e esperadas </a:t>
            </a:r>
            <a:r>
              <a:rPr lang="pt-BR" dirty="0" smtClean="0"/>
              <a:t>(</a:t>
            </a:r>
            <a:r>
              <a:rPr lang="pt-BR" altLang="en-US" sz="3200" i="1" dirty="0" err="1">
                <a:latin typeface="Times New Roman" pitchFamily="18" charset="0"/>
              </a:rPr>
              <a:t>f</a:t>
            </a:r>
            <a:r>
              <a:rPr lang="pt-BR" altLang="en-US" sz="3200" i="1" baseline="-25000" dirty="0" err="1">
                <a:latin typeface="Times New Roman" pitchFamily="18" charset="0"/>
              </a:rPr>
              <a:t>e</a:t>
            </a:r>
            <a:r>
              <a:rPr lang="pt-BR" dirty="0" smtClean="0"/>
              <a:t>) </a:t>
            </a:r>
            <a:r>
              <a:rPr lang="pt-BR" dirty="0"/>
              <a:t>em uma tabela bivariada.</a:t>
            </a:r>
          </a:p>
        </p:txBody>
      </p:sp>
      <p:graphicFrame>
        <p:nvGraphicFramePr>
          <p:cNvPr id="5" name="Objeto 4">
            <a:hlinkClick r:id="" action="ppaction://ole?verb=0"/>
          </p:cNvPr>
          <p:cNvGraphicFramePr>
            <a:graphicFrameLocks/>
          </p:cNvGraphicFramePr>
          <p:nvPr>
            <p:extLst>
              <p:ext uri="{D42A27DB-BD31-4B8C-83A1-F6EECF244321}">
                <p14:modId xmlns:p14="http://schemas.microsoft.com/office/powerpoint/2010/main" val="2332294375"/>
              </p:ext>
            </p:extLst>
          </p:nvPr>
        </p:nvGraphicFramePr>
        <p:xfrm>
          <a:off x="2483768" y="3075806"/>
          <a:ext cx="4274418" cy="1656184"/>
        </p:xfrm>
        <a:graphic>
          <a:graphicData uri="http://schemas.openxmlformats.org/presentationml/2006/ole">
            <mc:AlternateContent xmlns:mc="http://schemas.openxmlformats.org/markup-compatibility/2006">
              <mc:Choice xmlns:v="urn:schemas-microsoft-com:vml" Requires="v">
                <p:oleObj spid="_x0000_s35854" name="Equation" r:id="rId3" imgW="1168400" imgH="558800" progId="Equation.3">
                  <p:embed/>
                </p:oleObj>
              </mc:Choice>
              <mc:Fallback>
                <p:oleObj name="Equation" r:id="rId3" imgW="1168400" imgH="558800" progId="Equation.3">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3075806"/>
                        <a:ext cx="4274418" cy="1656184"/>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63883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Distribuição </a:t>
            </a:r>
            <a:r>
              <a:rPr lang="pt-BR" dirty="0"/>
              <a:t>amostral do </a:t>
            </a:r>
            <a:r>
              <a:rPr lang="pt-BR" dirty="0" err="1"/>
              <a:t>qui</a:t>
            </a:r>
            <a:r>
              <a:rPr lang="pt-BR" dirty="0"/>
              <a:t>-quadrado</a:t>
            </a:r>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16</a:t>
            </a:fld>
            <a:endParaRPr lang="en" sz="1000">
              <a:solidFill>
                <a:schemeClr val="dk2"/>
              </a:solidFill>
            </a:endParaRPr>
          </a:p>
        </p:txBody>
      </p:sp>
      <p:sp>
        <p:nvSpPr>
          <p:cNvPr id="4" name="Espaço Reservado para Conteúdo 3"/>
          <p:cNvSpPr>
            <a:spLocks noGrp="1"/>
          </p:cNvSpPr>
          <p:nvPr>
            <p:ph sz="quarter" idx="1"/>
          </p:nvPr>
        </p:nvSpPr>
        <p:spPr/>
        <p:txBody>
          <a:bodyPr>
            <a:normAutofit/>
          </a:bodyPr>
          <a:lstStyle/>
          <a:p>
            <a:r>
              <a:rPr lang="pt-BR" dirty="0" smtClean="0"/>
              <a:t>Indica </a:t>
            </a:r>
            <a:r>
              <a:rPr lang="pt-BR" dirty="0"/>
              <a:t>a </a:t>
            </a:r>
            <a:r>
              <a:rPr lang="pt-BR" dirty="0">
                <a:solidFill>
                  <a:srgbClr val="FF0000"/>
                </a:solidFill>
              </a:rPr>
              <a:t>probabilidade</a:t>
            </a:r>
            <a:r>
              <a:rPr lang="pt-BR" dirty="0"/>
              <a:t> de obter valores de </a:t>
            </a:r>
            <a:r>
              <a:rPr lang="pt-BR" dirty="0" err="1"/>
              <a:t>qui</a:t>
            </a:r>
            <a:r>
              <a:rPr lang="pt-BR" dirty="0"/>
              <a:t>-quadrado, </a:t>
            </a:r>
            <a:r>
              <a:rPr lang="pt-BR" dirty="0" smtClean="0"/>
              <a:t>presumindo </a:t>
            </a:r>
            <a:r>
              <a:rPr lang="pt-BR" dirty="0"/>
              <a:t>que não existe relação </a:t>
            </a:r>
            <a:r>
              <a:rPr lang="pt-BR" dirty="0" smtClean="0"/>
              <a:t>(na população) entre as duas variáveis.</a:t>
            </a:r>
            <a:endParaRPr lang="pt-BR" dirty="0"/>
          </a:p>
          <a:p>
            <a:r>
              <a:rPr lang="pt-BR" dirty="0" smtClean="0"/>
              <a:t>As </a:t>
            </a:r>
            <a:r>
              <a:rPr lang="pt-BR" dirty="0"/>
              <a:t>distribuições </a:t>
            </a:r>
            <a:r>
              <a:rPr lang="pt-BR" dirty="0" smtClean="0"/>
              <a:t>amostrais </a:t>
            </a:r>
            <a:r>
              <a:rPr lang="pt-BR" dirty="0"/>
              <a:t>do </a:t>
            </a:r>
            <a:r>
              <a:rPr lang="pt-BR" dirty="0" err="1"/>
              <a:t>qui</a:t>
            </a:r>
            <a:r>
              <a:rPr lang="pt-BR" dirty="0"/>
              <a:t>-quadrado </a:t>
            </a:r>
            <a:r>
              <a:rPr lang="pt-BR" dirty="0" smtClean="0"/>
              <a:t>tem um parâmetro k, a </a:t>
            </a:r>
            <a:r>
              <a:rPr lang="pt-BR" dirty="0" err="1" smtClean="0"/>
              <a:t>qtd</a:t>
            </a:r>
            <a:r>
              <a:rPr lang="pt-BR" dirty="0" smtClean="0"/>
              <a:t>. de graus </a:t>
            </a:r>
            <a:r>
              <a:rPr lang="pt-BR" dirty="0"/>
              <a:t>de liberdade.</a:t>
            </a:r>
          </a:p>
          <a:p>
            <a:pPr lvl="1"/>
            <a:r>
              <a:rPr lang="pt-BR" dirty="0" smtClean="0"/>
              <a:t>A </a:t>
            </a:r>
            <a:r>
              <a:rPr lang="pt-BR" dirty="0"/>
              <a:t>distribuição </a:t>
            </a:r>
            <a:r>
              <a:rPr lang="pt-BR" dirty="0" smtClean="0"/>
              <a:t>amostral da </a:t>
            </a:r>
            <a:r>
              <a:rPr lang="en-US" altLang="en-US" b="1" dirty="0">
                <a:latin typeface="Symbol" pitchFamily="18" charset="2"/>
              </a:rPr>
              <a:t></a:t>
            </a:r>
            <a:r>
              <a:rPr lang="en-US" altLang="en-US" b="1" baseline="30000" dirty="0">
                <a:latin typeface="Symbol" pitchFamily="18" charset="2"/>
              </a:rPr>
              <a:t></a:t>
            </a:r>
            <a:r>
              <a:rPr lang="pt-BR" dirty="0" smtClean="0"/>
              <a:t> </a:t>
            </a:r>
            <a:r>
              <a:rPr lang="pt-BR" dirty="0"/>
              <a:t>não é uma </a:t>
            </a:r>
            <a:r>
              <a:rPr lang="pt-BR" dirty="0" smtClean="0"/>
              <a:t>única distribuição</a:t>
            </a:r>
            <a:r>
              <a:rPr lang="pt-BR" dirty="0"/>
              <a:t>, mas </a:t>
            </a:r>
            <a:r>
              <a:rPr lang="pt-BR" dirty="0" smtClean="0"/>
              <a:t>sim </a:t>
            </a:r>
            <a:r>
              <a:rPr lang="pt-BR" dirty="0"/>
              <a:t>uma família de distribuições.</a:t>
            </a:r>
          </a:p>
        </p:txBody>
      </p:sp>
    </p:spTree>
    <p:extLst>
      <p:ext uri="{BB962C8B-B14F-4D97-AF65-F5344CB8AC3E}">
        <p14:creationId xmlns:p14="http://schemas.microsoft.com/office/powerpoint/2010/main" val="245260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Distribuição amostral do </a:t>
            </a:r>
            <a:r>
              <a:rPr lang="pt-BR" dirty="0" err="1"/>
              <a:t>qui</a:t>
            </a:r>
            <a:r>
              <a:rPr lang="pt-BR" dirty="0"/>
              <a:t>-quadrado</a:t>
            </a:r>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17</a:t>
            </a:fld>
            <a:endParaRPr lang="en" sz="1000">
              <a:solidFill>
                <a:schemeClr val="dk2"/>
              </a:solidFill>
            </a:endParaRPr>
          </a:p>
        </p:txBody>
      </p:sp>
      <p:sp>
        <p:nvSpPr>
          <p:cNvPr id="4" name="Espaço Reservado para Conteúdo 3"/>
          <p:cNvSpPr>
            <a:spLocks noGrp="1"/>
          </p:cNvSpPr>
          <p:nvPr>
            <p:ph sz="quarter" idx="1"/>
          </p:nvPr>
        </p:nvSpPr>
        <p:spPr/>
        <p:txBody>
          <a:bodyPr/>
          <a:lstStyle/>
          <a:p>
            <a:endParaRPr lang="pt-BR"/>
          </a:p>
        </p:txBody>
      </p:sp>
      <p:pic>
        <p:nvPicPr>
          <p:cNvPr id="36866" name="Picture 2" descr="Chi-square pdf.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203598"/>
            <a:ext cx="4994920" cy="3329947"/>
          </a:xfrm>
          <a:prstGeom prst="rect">
            <a:avLst/>
          </a:prstGeom>
          <a:noFill/>
          <a:extLst>
            <a:ext uri="{909E8E84-426E-40DD-AFC4-6F175D3DCCD1}">
              <a14:hiddenFill xmlns:a14="http://schemas.microsoft.com/office/drawing/2010/main">
                <a:solidFill>
                  <a:srgbClr val="FFFFFF"/>
                </a:solidFill>
              </a14:hiddenFill>
            </a:ext>
          </a:extLst>
        </p:spPr>
      </p:pic>
      <p:sp>
        <p:nvSpPr>
          <p:cNvPr id="6" name="Retângulo 5"/>
          <p:cNvSpPr/>
          <p:nvPr/>
        </p:nvSpPr>
        <p:spPr>
          <a:xfrm>
            <a:off x="35496" y="4784253"/>
            <a:ext cx="4354077" cy="307777"/>
          </a:xfrm>
          <a:prstGeom prst="rect">
            <a:avLst/>
          </a:prstGeom>
        </p:spPr>
        <p:txBody>
          <a:bodyPr wrap="none">
            <a:spAutoFit/>
          </a:bodyPr>
          <a:lstStyle/>
          <a:p>
            <a:r>
              <a:rPr lang="pt-BR" dirty="0"/>
              <a:t>https://en.wikipedia.org/wiki/Chi-squared_distribution</a:t>
            </a:r>
          </a:p>
        </p:txBody>
      </p:sp>
    </p:spTree>
    <p:extLst>
      <p:ext uri="{BB962C8B-B14F-4D97-AF65-F5344CB8AC3E}">
        <p14:creationId xmlns:p14="http://schemas.microsoft.com/office/powerpoint/2010/main" val="6178013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Determinação do parâmetro k</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18</a:t>
            </a:fld>
            <a:endParaRPr lang="en" sz="1000">
              <a:solidFill>
                <a:schemeClr val="dk2"/>
              </a:solidFill>
            </a:endParaRPr>
          </a:p>
        </p:txBody>
      </p:sp>
      <p:sp>
        <p:nvSpPr>
          <p:cNvPr id="4" name="Espaço Reservado para Conteúdo 3"/>
          <p:cNvSpPr>
            <a:spLocks noGrp="1"/>
          </p:cNvSpPr>
          <p:nvPr>
            <p:ph sz="quarter" idx="1"/>
          </p:nvPr>
        </p:nvSpPr>
        <p:spPr/>
        <p:txBody>
          <a:bodyPr/>
          <a:lstStyle/>
          <a:p>
            <a:pPr algn="ctr">
              <a:buFontTx/>
              <a:buNone/>
            </a:pPr>
            <a:endParaRPr lang="pt-BR" altLang="en-US" sz="3200" b="1" dirty="0" smtClean="0"/>
          </a:p>
          <a:p>
            <a:pPr algn="ctr">
              <a:buFontTx/>
              <a:buNone/>
            </a:pPr>
            <a:r>
              <a:rPr lang="pt-BR" altLang="en-US" sz="3200" b="1" dirty="0"/>
              <a:t>k</a:t>
            </a:r>
            <a:r>
              <a:rPr lang="pt-BR" altLang="en-US" sz="3200" b="1" dirty="0" smtClean="0"/>
              <a:t> = (r – 1)(c – 1)</a:t>
            </a:r>
          </a:p>
          <a:p>
            <a:pPr>
              <a:buFontTx/>
              <a:buNone/>
            </a:pPr>
            <a:r>
              <a:rPr lang="pt-BR" altLang="en-US" dirty="0" smtClean="0"/>
              <a:t>onde</a:t>
            </a:r>
          </a:p>
          <a:p>
            <a:pPr>
              <a:buFontTx/>
              <a:buNone/>
            </a:pPr>
            <a:r>
              <a:rPr lang="pt-BR" altLang="en-US" dirty="0" smtClean="0"/>
              <a:t>		r = quantidade de linhas da tabela</a:t>
            </a:r>
          </a:p>
          <a:p>
            <a:pPr>
              <a:buFontTx/>
              <a:buNone/>
            </a:pPr>
            <a:r>
              <a:rPr lang="pt-BR" altLang="en-US" dirty="0" smtClean="0"/>
              <a:t>		c = </a:t>
            </a:r>
            <a:r>
              <a:rPr lang="pt-BR" altLang="en-US" dirty="0"/>
              <a:t>quantidade </a:t>
            </a:r>
            <a:r>
              <a:rPr lang="pt-BR" altLang="en-US" dirty="0" smtClean="0"/>
              <a:t>de colunas</a:t>
            </a:r>
            <a:r>
              <a:rPr lang="pt-BR" altLang="en-US" dirty="0"/>
              <a:t> da tabela</a:t>
            </a:r>
            <a:endParaRPr lang="pt-BR" altLang="en-US" dirty="0" smtClean="0"/>
          </a:p>
          <a:p>
            <a:pPr>
              <a:buFontTx/>
              <a:buNone/>
            </a:pPr>
            <a:endParaRPr lang="pt-BR" altLang="en-US" dirty="0" smtClean="0"/>
          </a:p>
          <a:p>
            <a:endParaRPr lang="pt-BR" altLang="en-US" dirty="0" smtClean="0"/>
          </a:p>
          <a:p>
            <a:pPr marL="0" indent="0">
              <a:buNone/>
            </a:pPr>
            <a:endParaRPr lang="pt-BR" dirty="0"/>
          </a:p>
        </p:txBody>
      </p:sp>
    </p:spTree>
    <p:extLst>
      <p:ext uri="{BB962C8B-B14F-4D97-AF65-F5344CB8AC3E}">
        <p14:creationId xmlns:p14="http://schemas.microsoft.com/office/powerpoint/2010/main" val="27916342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Exemplo</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19</a:t>
            </a:fld>
            <a:endParaRPr lang="en" sz="1000">
              <a:solidFill>
                <a:schemeClr val="dk2"/>
              </a:solidFill>
            </a:endParaRPr>
          </a:p>
        </p:txBody>
      </p:sp>
      <p:sp>
        <p:nvSpPr>
          <p:cNvPr id="4" name="Espaço Reservado para Conteúdo 3"/>
          <p:cNvSpPr>
            <a:spLocks noGrp="1"/>
          </p:cNvSpPr>
          <p:nvPr>
            <p:ph sz="quarter" idx="1"/>
          </p:nvPr>
        </p:nvSpPr>
        <p:spPr/>
        <p:txBody>
          <a:bodyPr>
            <a:normAutofit/>
          </a:bodyPr>
          <a:lstStyle/>
          <a:p>
            <a:r>
              <a:rPr lang="pt-BR" dirty="0" smtClean="0"/>
              <a:t>Considere uma amostra de uma população que contém dados acerca de duas variáveis</a:t>
            </a:r>
          </a:p>
          <a:p>
            <a:pPr lvl="1"/>
            <a:r>
              <a:rPr lang="pt-BR" dirty="0" smtClean="0">
                <a:solidFill>
                  <a:srgbClr val="FF0000"/>
                </a:solidFill>
              </a:rPr>
              <a:t>hábitos de tabagismo</a:t>
            </a:r>
            <a:r>
              <a:rPr lang="pt-BR" dirty="0" smtClean="0"/>
              <a:t> </a:t>
            </a:r>
          </a:p>
          <a:p>
            <a:pPr lvl="1"/>
            <a:r>
              <a:rPr lang="pt-BR" dirty="0" smtClean="0">
                <a:solidFill>
                  <a:srgbClr val="FF0000"/>
                </a:solidFill>
              </a:rPr>
              <a:t>nível de prática de exercícios físicos</a:t>
            </a:r>
            <a:endParaRPr lang="pt-BR" dirty="0" smtClean="0"/>
          </a:p>
          <a:p>
            <a:r>
              <a:rPr lang="pt-BR" dirty="0" smtClean="0"/>
              <a:t>Queremos usar o teste </a:t>
            </a:r>
            <a:r>
              <a:rPr lang="pt-BR" dirty="0" err="1" smtClean="0"/>
              <a:t>qui</a:t>
            </a:r>
            <a:r>
              <a:rPr lang="pt-BR" dirty="0" smtClean="0"/>
              <a:t>-quadrado para verificar (no nível de significância de .05) a </a:t>
            </a:r>
            <a:r>
              <a:rPr lang="pt-BR" dirty="0"/>
              <a:t>hipótese de </a:t>
            </a:r>
            <a:r>
              <a:rPr lang="pt-BR" dirty="0" smtClean="0"/>
              <a:t>que essas duas variáveis são independentes.</a:t>
            </a:r>
            <a:endParaRPr lang="pt-BR" dirty="0"/>
          </a:p>
        </p:txBody>
      </p:sp>
      <p:sp>
        <p:nvSpPr>
          <p:cNvPr id="5" name="Retângulo 4"/>
          <p:cNvSpPr/>
          <p:nvPr/>
        </p:nvSpPr>
        <p:spPr>
          <a:xfrm>
            <a:off x="35496" y="4784253"/>
            <a:ext cx="7776864" cy="307777"/>
          </a:xfrm>
          <a:prstGeom prst="rect">
            <a:avLst/>
          </a:prstGeom>
        </p:spPr>
        <p:txBody>
          <a:bodyPr wrap="square">
            <a:spAutoFit/>
          </a:bodyPr>
          <a:lstStyle/>
          <a:p>
            <a:r>
              <a:rPr lang="pt-BR" dirty="0"/>
              <a:t>http://www.r-tutor.com/elementary-statistics/goodness-fit/chi-squared-test-independence</a:t>
            </a:r>
          </a:p>
        </p:txBody>
      </p:sp>
    </p:spTree>
    <p:extLst>
      <p:ext uri="{BB962C8B-B14F-4D97-AF65-F5344CB8AC3E}">
        <p14:creationId xmlns:p14="http://schemas.microsoft.com/office/powerpoint/2010/main" val="3830694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1354932"/>
            <a:ext cx="9144000" cy="1102519"/>
          </a:xfrm>
        </p:spPr>
        <p:txBody>
          <a:bodyPr>
            <a:normAutofit/>
          </a:bodyPr>
          <a:lstStyle/>
          <a:p>
            <a:pPr algn="ctr">
              <a:lnSpc>
                <a:spcPct val="150000"/>
              </a:lnSpc>
            </a:pPr>
            <a:r>
              <a:rPr lang="pt-BR" sz="3600" dirty="0" smtClean="0"/>
              <a:t>Teste </a:t>
            </a:r>
            <a:r>
              <a:rPr lang="pt-BR" sz="3600" dirty="0" err="1" smtClean="0"/>
              <a:t>QUi</a:t>
            </a:r>
            <a:r>
              <a:rPr lang="pt-BR" sz="3600" dirty="0" smtClean="0"/>
              <a:t> quadrado</a:t>
            </a:r>
            <a:endParaRPr lang="pt-BR" dirty="0"/>
          </a:p>
        </p:txBody>
      </p:sp>
      <p:sp>
        <p:nvSpPr>
          <p:cNvPr id="4" name="Subtítulo 3"/>
          <p:cNvSpPr>
            <a:spLocks noGrp="1"/>
          </p:cNvSpPr>
          <p:nvPr>
            <p:ph type="subTitle" idx="1"/>
          </p:nvPr>
        </p:nvSpPr>
        <p:spPr/>
        <p:txBody>
          <a:bodyPr/>
          <a:lstStyle/>
          <a:p>
            <a:r>
              <a:rPr lang="pt-BR" dirty="0" smtClean="0"/>
              <a:t>Inferência Estatística</a:t>
            </a:r>
            <a:endParaRPr lang="pt-BR" dirty="0"/>
          </a:p>
        </p:txBody>
      </p:sp>
    </p:spTree>
    <p:extLst>
      <p:ext uri="{BB962C8B-B14F-4D97-AF65-F5344CB8AC3E}">
        <p14:creationId xmlns:p14="http://schemas.microsoft.com/office/powerpoint/2010/main" val="1848456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Exemplo</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20</a:t>
            </a:fld>
            <a:endParaRPr lang="en" sz="1000">
              <a:solidFill>
                <a:schemeClr val="dk2"/>
              </a:solidFill>
            </a:endParaRPr>
          </a:p>
        </p:txBody>
      </p:sp>
      <p:sp>
        <p:nvSpPr>
          <p:cNvPr id="4" name="Espaço Reservado para Conteúdo 3"/>
          <p:cNvSpPr>
            <a:spLocks noGrp="1"/>
          </p:cNvSpPr>
          <p:nvPr>
            <p:ph sz="quarter" idx="1"/>
          </p:nvPr>
        </p:nvSpPr>
        <p:spPr/>
        <p:txBody>
          <a:bodyPr/>
          <a:lstStyle/>
          <a:p>
            <a:endParaRPr lang="pt-BR"/>
          </a:p>
        </p:txBody>
      </p:sp>
      <p:pic>
        <p:nvPicPr>
          <p:cNvPr id="419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0" y="1226790"/>
            <a:ext cx="6667500"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9484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Exemplo (cont.)</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21</a:t>
            </a:fld>
            <a:endParaRPr lang="en" sz="1000">
              <a:solidFill>
                <a:schemeClr val="dk2"/>
              </a:solidFill>
            </a:endParaRPr>
          </a:p>
        </p:txBody>
      </p:sp>
      <p:sp>
        <p:nvSpPr>
          <p:cNvPr id="4" name="Espaço Reservado para Conteúdo 3"/>
          <p:cNvSpPr>
            <a:spLocks noGrp="1"/>
          </p:cNvSpPr>
          <p:nvPr>
            <p:ph sz="quarter" idx="1"/>
          </p:nvPr>
        </p:nvSpPr>
        <p:spPr/>
        <p:txBody>
          <a:bodyPr/>
          <a:lstStyle/>
          <a:p>
            <a:endParaRPr lang="pt-BR"/>
          </a:p>
        </p:txBody>
      </p:sp>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781" y="1203598"/>
            <a:ext cx="7686675"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89271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Exemplo (cont.)</a:t>
            </a:r>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22</a:t>
            </a:fld>
            <a:endParaRPr lang="en" sz="1000">
              <a:solidFill>
                <a:schemeClr val="dk2"/>
              </a:solidFill>
            </a:endParaRPr>
          </a:p>
        </p:txBody>
      </p:sp>
      <p:sp>
        <p:nvSpPr>
          <p:cNvPr id="4" name="Espaço Reservado para Conteúdo 3"/>
          <p:cNvSpPr>
            <a:spLocks noGrp="1"/>
          </p:cNvSpPr>
          <p:nvPr>
            <p:ph sz="quarter" idx="1"/>
          </p:nvPr>
        </p:nvSpPr>
        <p:spPr/>
        <p:txBody>
          <a:bodyPr/>
          <a:lstStyle/>
          <a:p>
            <a:endParaRPr lang="pt-BR"/>
          </a:p>
        </p:txBody>
      </p:sp>
      <p:sp>
        <p:nvSpPr>
          <p:cNvPr id="5" name="Retângulo 4"/>
          <p:cNvSpPr/>
          <p:nvPr/>
        </p:nvSpPr>
        <p:spPr>
          <a:xfrm>
            <a:off x="1835696" y="3435846"/>
            <a:ext cx="6048672" cy="738664"/>
          </a:xfrm>
          <a:prstGeom prst="rect">
            <a:avLst/>
          </a:prstGeom>
        </p:spPr>
        <p:txBody>
          <a:bodyPr wrap="square">
            <a:spAutoFit/>
          </a:bodyPr>
          <a:lstStyle/>
          <a:p>
            <a:r>
              <a:rPr lang="pt-BR" dirty="0" smtClean="0"/>
              <a:t>Porque o </a:t>
            </a:r>
            <a:r>
              <a:rPr lang="pt-BR" dirty="0"/>
              <a:t>valor de p </a:t>
            </a:r>
            <a:r>
              <a:rPr lang="pt-BR" dirty="0" smtClean="0"/>
              <a:t>= 0,4828 </a:t>
            </a:r>
            <a:r>
              <a:rPr lang="pt-BR" dirty="0"/>
              <a:t>é maior que o nível de significância de 0,05, não rejeitamos a hipótese nula de que o hábito de fumar seja independente do nível de exercício dos alunos.</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9781" y="1203598"/>
            <a:ext cx="3870251" cy="192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3275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Exemplo (cont.)</a:t>
            </a:r>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23</a:t>
            </a:fld>
            <a:endParaRPr lang="en" sz="1000">
              <a:solidFill>
                <a:schemeClr val="dk2"/>
              </a:solidFill>
            </a:endParaRPr>
          </a:p>
        </p:txBody>
      </p:sp>
      <p:sp>
        <p:nvSpPr>
          <p:cNvPr id="4" name="Espaço Reservado para Conteúdo 3"/>
          <p:cNvSpPr>
            <a:spLocks noGrp="1"/>
          </p:cNvSpPr>
          <p:nvPr>
            <p:ph sz="quarter" idx="1"/>
          </p:nvPr>
        </p:nvSpPr>
        <p:spPr/>
        <p:txBody>
          <a:bodyPr/>
          <a:lstStyle/>
          <a:p>
            <a:endParaRPr lang="pt-BR"/>
          </a:p>
        </p:txBody>
      </p:sp>
      <p:pic>
        <p:nvPicPr>
          <p:cNvPr id="450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203598"/>
            <a:ext cx="5986438" cy="3820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42140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Exercício</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24</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dirty="0" smtClean="0"/>
              <a:t>Realize o exercício anterior utilizando as fórmulas fornecidas nesta apresentação (i.e., sem utilizar a função </a:t>
            </a:r>
            <a:r>
              <a:rPr lang="pt-BR" dirty="0" err="1" smtClean="0"/>
              <a:t>chisq.test</a:t>
            </a:r>
            <a:r>
              <a:rPr lang="pt-BR" dirty="0" smtClean="0"/>
              <a:t>).</a:t>
            </a:r>
            <a:endParaRPr lang="pt-BR" dirty="0"/>
          </a:p>
        </p:txBody>
      </p:sp>
    </p:spTree>
    <p:extLst>
      <p:ext uri="{BB962C8B-B14F-4D97-AF65-F5344CB8AC3E}">
        <p14:creationId xmlns:p14="http://schemas.microsoft.com/office/powerpoint/2010/main" val="1554702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pt-BR" dirty="0" smtClean="0"/>
              <a:t>Tabela </a:t>
            </a:r>
            <a:r>
              <a:rPr lang="pt-BR" dirty="0"/>
              <a:t>de </a:t>
            </a:r>
            <a:r>
              <a:rPr lang="pt-BR" dirty="0" smtClean="0"/>
              <a:t>contingência</a:t>
            </a:r>
            <a:endParaRPr lang="pt-BR" dirty="0"/>
          </a:p>
        </p:txBody>
      </p:sp>
      <p:sp>
        <p:nvSpPr>
          <p:cNvPr id="4" name="Espaço Reservado para Número de Slide 3"/>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3</a:t>
            </a:fld>
            <a:endParaRPr lang="en" sz="1000">
              <a:solidFill>
                <a:schemeClr val="dk2"/>
              </a:solidFill>
            </a:endParaRPr>
          </a:p>
        </p:txBody>
      </p:sp>
      <p:sp>
        <p:nvSpPr>
          <p:cNvPr id="6" name="Espaço Reservado para Conteúdo 5"/>
          <p:cNvSpPr>
            <a:spLocks noGrp="1"/>
          </p:cNvSpPr>
          <p:nvPr>
            <p:ph sz="quarter" idx="1"/>
          </p:nvPr>
        </p:nvSpPr>
        <p:spPr/>
        <p:txBody>
          <a:bodyPr>
            <a:normAutofit/>
          </a:bodyPr>
          <a:lstStyle/>
          <a:p>
            <a:r>
              <a:rPr lang="pt-BR" dirty="0" smtClean="0"/>
              <a:t>Tabela </a:t>
            </a:r>
            <a:r>
              <a:rPr lang="pt-BR" dirty="0"/>
              <a:t>em um formato de matriz que exibe a distribuição de frequência (multivariada) </a:t>
            </a:r>
            <a:r>
              <a:rPr lang="pt-BR" dirty="0" smtClean="0"/>
              <a:t>de duas </a:t>
            </a:r>
            <a:r>
              <a:rPr lang="pt-BR" dirty="0"/>
              <a:t>variáveis. </a:t>
            </a:r>
            <a:endParaRPr lang="pt-BR" dirty="0" smtClean="0"/>
          </a:p>
          <a:p>
            <a:r>
              <a:rPr lang="pt-BR" dirty="0" smtClean="0"/>
              <a:t>Fornece um resumo da </a:t>
            </a:r>
            <a:r>
              <a:rPr lang="pt-BR" dirty="0"/>
              <a:t>inter-relação entre duas variáveis ​​e podem ajudar a encontrar interações entre elas.</a:t>
            </a:r>
          </a:p>
        </p:txBody>
      </p:sp>
    </p:spTree>
    <p:extLst>
      <p:ext uri="{BB962C8B-B14F-4D97-AF65-F5344CB8AC3E}">
        <p14:creationId xmlns:p14="http://schemas.microsoft.com/office/powerpoint/2010/main" val="1742050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Tabela de </a:t>
            </a:r>
            <a:r>
              <a:rPr lang="pt-BR" dirty="0" smtClean="0"/>
              <a:t>contingência - exemplo</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4</a:t>
            </a:fld>
            <a:endParaRPr lang="en" sz="1000">
              <a:solidFill>
                <a:schemeClr val="dk2"/>
              </a:solidFill>
            </a:endParaRPr>
          </a:p>
        </p:txBody>
      </p:sp>
      <p:sp>
        <p:nvSpPr>
          <p:cNvPr id="4" name="Espaço Reservado para Conteúdo 3"/>
          <p:cNvSpPr>
            <a:spLocks noGrp="1"/>
          </p:cNvSpPr>
          <p:nvPr>
            <p:ph sz="quarter" idx="1"/>
          </p:nvPr>
        </p:nvSpPr>
        <p:spPr/>
        <p:txBody>
          <a:bodyPr/>
          <a:lstStyle/>
          <a:p>
            <a:endParaRPr lang="pt-BR"/>
          </a:p>
        </p:txBody>
      </p:sp>
      <p:pic>
        <p:nvPicPr>
          <p:cNvPr id="430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5450" y="1807443"/>
            <a:ext cx="5753100" cy="22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tângulo 4"/>
          <p:cNvSpPr/>
          <p:nvPr/>
        </p:nvSpPr>
        <p:spPr>
          <a:xfrm>
            <a:off x="35496" y="4784253"/>
            <a:ext cx="3897221" cy="307777"/>
          </a:xfrm>
          <a:prstGeom prst="rect">
            <a:avLst/>
          </a:prstGeom>
        </p:spPr>
        <p:txBody>
          <a:bodyPr wrap="none">
            <a:spAutoFit/>
          </a:bodyPr>
          <a:lstStyle/>
          <a:p>
            <a:r>
              <a:rPr lang="pt-BR" dirty="0"/>
              <a:t>https://en.wikipedia.org/wiki/Contingency_table</a:t>
            </a:r>
          </a:p>
        </p:txBody>
      </p:sp>
    </p:spTree>
    <p:extLst>
      <p:ext uri="{BB962C8B-B14F-4D97-AF65-F5344CB8AC3E}">
        <p14:creationId xmlns:p14="http://schemas.microsoft.com/office/powerpoint/2010/main" val="561524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Teste </a:t>
            </a:r>
            <a:r>
              <a:rPr lang="pt-BR" dirty="0" err="1"/>
              <a:t>Qui</a:t>
            </a:r>
            <a:r>
              <a:rPr lang="pt-BR" dirty="0"/>
              <a:t>-quadrado</a:t>
            </a:r>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5</a:t>
            </a:fld>
            <a:endParaRPr lang="en" sz="1000">
              <a:solidFill>
                <a:schemeClr val="dk2"/>
              </a:solidFill>
            </a:endParaRPr>
          </a:p>
        </p:txBody>
      </p:sp>
      <p:sp>
        <p:nvSpPr>
          <p:cNvPr id="4" name="Espaço Reservado para Conteúdo 3"/>
          <p:cNvSpPr>
            <a:spLocks noGrp="1"/>
          </p:cNvSpPr>
          <p:nvPr>
            <p:ph sz="quarter" idx="1"/>
          </p:nvPr>
        </p:nvSpPr>
        <p:spPr/>
        <p:txBody>
          <a:bodyPr>
            <a:normAutofit fontScale="92500"/>
          </a:bodyPr>
          <a:lstStyle/>
          <a:p>
            <a:r>
              <a:rPr lang="pt-BR" dirty="0" smtClean="0"/>
              <a:t>Técnica </a:t>
            </a:r>
            <a:r>
              <a:rPr lang="pt-BR" dirty="0"/>
              <a:t>de estatística inferencial projetada para </a:t>
            </a:r>
            <a:r>
              <a:rPr lang="pt-BR" dirty="0" smtClean="0"/>
              <a:t>testar a existência de </a:t>
            </a:r>
            <a:r>
              <a:rPr lang="pt-BR" dirty="0"/>
              <a:t>relações significativas entre </a:t>
            </a:r>
            <a:r>
              <a:rPr lang="pt-BR" dirty="0">
                <a:solidFill>
                  <a:srgbClr val="FF0000"/>
                </a:solidFill>
              </a:rPr>
              <a:t>duas variáveis</a:t>
            </a:r>
            <a:r>
              <a:rPr lang="pt-BR" dirty="0"/>
              <a:t> ​​organizadas em uma </a:t>
            </a:r>
            <a:r>
              <a:rPr lang="pt-BR" dirty="0">
                <a:solidFill>
                  <a:srgbClr val="FF0000"/>
                </a:solidFill>
              </a:rPr>
              <a:t>tabela </a:t>
            </a:r>
            <a:r>
              <a:rPr lang="pt-BR" dirty="0" smtClean="0">
                <a:solidFill>
                  <a:srgbClr val="FF0000"/>
                </a:solidFill>
              </a:rPr>
              <a:t>de contingência</a:t>
            </a:r>
            <a:r>
              <a:rPr lang="pt-BR" dirty="0" smtClean="0"/>
              <a:t>.</a:t>
            </a:r>
            <a:endParaRPr lang="pt-BR" dirty="0"/>
          </a:p>
          <a:p>
            <a:r>
              <a:rPr lang="pt-BR" dirty="0" smtClean="0"/>
              <a:t>O </a:t>
            </a:r>
            <a:r>
              <a:rPr lang="pt-BR" dirty="0" err="1"/>
              <a:t>qui</a:t>
            </a:r>
            <a:r>
              <a:rPr lang="pt-BR" dirty="0"/>
              <a:t>-quadrado não requer suposições sobre a forma da distribuição da população da qual uma amostra é desenhada</a:t>
            </a:r>
            <a:r>
              <a:rPr lang="pt-BR" dirty="0" smtClean="0"/>
              <a:t>.</a:t>
            </a:r>
          </a:p>
          <a:p>
            <a:pPr lvl="1"/>
            <a:r>
              <a:rPr lang="pt-BR" dirty="0" smtClean="0"/>
              <a:t>i.e., é um teste estatístico não-paramétrico.</a:t>
            </a:r>
            <a:endParaRPr lang="pt-BR" dirty="0"/>
          </a:p>
        </p:txBody>
      </p:sp>
    </p:spTree>
    <p:extLst>
      <p:ext uri="{BB962C8B-B14F-4D97-AF65-F5344CB8AC3E}">
        <p14:creationId xmlns:p14="http://schemas.microsoft.com/office/powerpoint/2010/main" val="420486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Independência </a:t>
            </a:r>
            <a:r>
              <a:rPr lang="pt-BR" dirty="0" smtClean="0"/>
              <a:t>estatística</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6</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dirty="0" smtClean="0"/>
              <a:t>A independência estatística entre duas variáveis indica ausência </a:t>
            </a:r>
            <a:r>
              <a:rPr lang="pt-BR" dirty="0"/>
              <a:t>de associação entre </a:t>
            </a:r>
            <a:r>
              <a:rPr lang="pt-BR" dirty="0" smtClean="0"/>
              <a:t>elas. </a:t>
            </a:r>
          </a:p>
          <a:p>
            <a:r>
              <a:rPr lang="pt-BR" dirty="0" smtClean="0"/>
              <a:t>Se duas variáveis são independentes, as </a:t>
            </a:r>
            <a:r>
              <a:rPr lang="pt-BR" dirty="0"/>
              <a:t>distribuições percentuais </a:t>
            </a:r>
            <a:r>
              <a:rPr lang="pt-BR" dirty="0" smtClean="0"/>
              <a:t>dentro </a:t>
            </a:r>
            <a:r>
              <a:rPr lang="pt-BR" dirty="0"/>
              <a:t>de cada </a:t>
            </a:r>
            <a:r>
              <a:rPr lang="pt-BR" dirty="0" smtClean="0"/>
              <a:t>célula na tabela de contingência são </a:t>
            </a:r>
            <a:r>
              <a:rPr lang="pt-BR" dirty="0"/>
              <a:t>idênticas.</a:t>
            </a:r>
          </a:p>
        </p:txBody>
      </p:sp>
    </p:spTree>
    <p:extLst>
      <p:ext uri="{BB962C8B-B14F-4D97-AF65-F5344CB8AC3E}">
        <p14:creationId xmlns:p14="http://schemas.microsoft.com/office/powerpoint/2010/main" val="3865739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Independência </a:t>
            </a:r>
            <a:r>
              <a:rPr lang="pt-BR" dirty="0" smtClean="0"/>
              <a:t>estatística - exemplo</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7</a:t>
            </a:fld>
            <a:endParaRPr lang="en" sz="1000">
              <a:solidFill>
                <a:schemeClr val="dk2"/>
              </a:solidFill>
            </a:endParaRPr>
          </a:p>
        </p:txBody>
      </p:sp>
      <p:sp>
        <p:nvSpPr>
          <p:cNvPr id="4" name="Espaço Reservado para Conteúdo 3"/>
          <p:cNvSpPr>
            <a:spLocks noGrp="1"/>
          </p:cNvSpPr>
          <p:nvPr>
            <p:ph sz="quarter" idx="1"/>
          </p:nvPr>
        </p:nvSpPr>
        <p:spPr/>
        <p:txBody>
          <a:bodyPr>
            <a:normAutofit/>
          </a:bodyPr>
          <a:lstStyle/>
          <a:p>
            <a:r>
              <a:rPr lang="pt-BR" altLang="en-US" sz="3200" i="1" dirty="0" smtClean="0"/>
              <a:t>Considere duas variáveis:</a:t>
            </a:r>
          </a:p>
          <a:p>
            <a:pPr lvl="1"/>
            <a:r>
              <a:rPr lang="pt-BR" altLang="en-US" i="1" dirty="0" smtClean="0">
                <a:solidFill>
                  <a:srgbClr val="FF0000"/>
                </a:solidFill>
              </a:rPr>
              <a:t>gênero</a:t>
            </a:r>
            <a:r>
              <a:rPr lang="pt-BR" altLang="en-US" i="1" dirty="0" smtClean="0"/>
              <a:t> (masculino, feminino)</a:t>
            </a:r>
          </a:p>
          <a:p>
            <a:pPr lvl="1"/>
            <a:r>
              <a:rPr lang="pt-BR" altLang="en-US" i="1" dirty="0">
                <a:solidFill>
                  <a:srgbClr val="FF0000"/>
                </a:solidFill>
              </a:rPr>
              <a:t>medo de andar sozinho de noite</a:t>
            </a:r>
            <a:r>
              <a:rPr lang="pt-BR" altLang="en-US" i="1" dirty="0"/>
              <a:t> (sim, não). </a:t>
            </a:r>
            <a:r>
              <a:rPr lang="pt-BR" altLang="en-US" sz="3200" i="1" dirty="0" smtClean="0"/>
              <a:t> </a:t>
            </a:r>
          </a:p>
          <a:p>
            <a:endParaRPr lang="pt-BR" altLang="en-US" sz="1400" dirty="0" smtClean="0"/>
          </a:p>
          <a:p>
            <a:pPr>
              <a:buFontTx/>
              <a:buNone/>
            </a:pPr>
            <a:r>
              <a:rPr lang="pt-BR" altLang="en-US" dirty="0" smtClean="0"/>
              <a:t>	Será que essas duas variáveis são estatisticamente independentes?</a:t>
            </a:r>
            <a:endParaRPr lang="pt-BR" dirty="0"/>
          </a:p>
        </p:txBody>
      </p:sp>
    </p:spTree>
    <p:extLst>
      <p:ext uri="{BB962C8B-B14F-4D97-AF65-F5344CB8AC3E}">
        <p14:creationId xmlns:p14="http://schemas.microsoft.com/office/powerpoint/2010/main" val="3743441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Independência estatística </a:t>
            </a:r>
            <a:r>
              <a:rPr lang="pt-BR" dirty="0" smtClean="0"/>
              <a:t>– exemplo </a:t>
            </a:r>
            <a:r>
              <a:rPr lang="pt-BR" sz="1600" dirty="0" smtClean="0"/>
              <a:t>(cont.)</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8</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dirty="0" smtClean="0"/>
              <a:t>Um cenário possível:</a:t>
            </a:r>
            <a:endParaRPr lang="pt-BR" dirty="0"/>
          </a:p>
        </p:txBody>
      </p:sp>
      <p:sp>
        <p:nvSpPr>
          <p:cNvPr id="5" name="Rectangle 4"/>
          <p:cNvSpPr>
            <a:spLocks noChangeArrowheads="1"/>
          </p:cNvSpPr>
          <p:nvPr/>
        </p:nvSpPr>
        <p:spPr bwMode="auto">
          <a:xfrm>
            <a:off x="1289000" y="2685802"/>
            <a:ext cx="6883400" cy="1348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lnSpc>
                <a:spcPct val="70000"/>
              </a:lnSpc>
              <a:spcBef>
                <a:spcPct val="50000"/>
              </a:spcBef>
              <a:buFontTx/>
              <a:buNone/>
            </a:pPr>
            <a:r>
              <a:rPr lang="pt-BR" altLang="en-US" sz="2400" dirty="0" smtClean="0">
                <a:latin typeface="Times New Roman" pitchFamily="18" charset="0"/>
              </a:rPr>
              <a:t>Não</a:t>
            </a:r>
            <a:r>
              <a:rPr lang="pt-BR" altLang="en-US" sz="2400" b="1" dirty="0" smtClean="0">
                <a:latin typeface="Times New Roman" pitchFamily="18" charset="0"/>
              </a:rPr>
              <a:t>		</a:t>
            </a:r>
            <a:r>
              <a:rPr lang="pt-BR" altLang="en-US" sz="2400" dirty="0" smtClean="0">
                <a:latin typeface="Times New Roman" pitchFamily="18" charset="0"/>
              </a:rPr>
              <a:t>83.3%		57.2%		</a:t>
            </a:r>
            <a:r>
              <a:rPr lang="pt-BR" altLang="en-US" sz="2400" b="1" dirty="0" smtClean="0">
                <a:latin typeface="Times New Roman" pitchFamily="18" charset="0"/>
              </a:rPr>
              <a:t>71.1%</a:t>
            </a:r>
          </a:p>
          <a:p>
            <a:pPr eaLnBrk="1" hangingPunct="1">
              <a:lnSpc>
                <a:spcPct val="70000"/>
              </a:lnSpc>
              <a:spcBef>
                <a:spcPct val="50000"/>
              </a:spcBef>
              <a:buFontTx/>
              <a:buNone/>
            </a:pPr>
            <a:r>
              <a:rPr lang="pt-BR" altLang="en-US" sz="2400" dirty="0" smtClean="0">
                <a:latin typeface="Times New Roman" pitchFamily="18" charset="0"/>
              </a:rPr>
              <a:t>Sim		16.7%		42.8%		</a:t>
            </a:r>
            <a:r>
              <a:rPr lang="pt-BR" altLang="en-US" sz="2400" b="1" dirty="0" smtClean="0">
                <a:latin typeface="Times New Roman" pitchFamily="18" charset="0"/>
              </a:rPr>
              <a:t>28.9%</a:t>
            </a:r>
          </a:p>
          <a:p>
            <a:pPr eaLnBrk="1" hangingPunct="1">
              <a:spcBef>
                <a:spcPct val="50000"/>
              </a:spcBef>
              <a:buFontTx/>
              <a:buNone/>
            </a:pPr>
            <a:r>
              <a:rPr lang="pt-BR" altLang="en-US" sz="2400" b="1" dirty="0" smtClean="0">
                <a:latin typeface="Times New Roman" pitchFamily="18" charset="0"/>
              </a:rPr>
              <a:t>Total		100%		100%		100%</a:t>
            </a:r>
            <a:endParaRPr lang="pt-BR" altLang="en-US" sz="2400" b="1" dirty="0">
              <a:latin typeface="Times New Roman" pitchFamily="18" charset="0"/>
            </a:endParaRPr>
          </a:p>
        </p:txBody>
      </p:sp>
      <p:sp>
        <p:nvSpPr>
          <p:cNvPr id="15" name="Text Box 9"/>
          <p:cNvSpPr txBox="1">
            <a:spLocks noChangeArrowheads="1"/>
          </p:cNvSpPr>
          <p:nvPr/>
        </p:nvSpPr>
        <p:spPr bwMode="auto">
          <a:xfrm>
            <a:off x="1187624" y="2067694"/>
            <a:ext cx="6858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pt-BR" altLang="en-US" sz="2400" b="1" dirty="0" smtClean="0">
                <a:latin typeface="Times New Roman" pitchFamily="18" charset="0"/>
              </a:rPr>
              <a:t>Medo?		Homens	Mulheres	Total</a:t>
            </a:r>
            <a:endParaRPr lang="pt-BR" altLang="en-US" sz="2400" b="1" dirty="0">
              <a:latin typeface="Times New Roman" pitchFamily="18" charset="0"/>
            </a:endParaRPr>
          </a:p>
        </p:txBody>
      </p:sp>
      <p:sp>
        <p:nvSpPr>
          <p:cNvPr id="16" name="Line 10"/>
          <p:cNvSpPr>
            <a:spLocks noChangeShapeType="1"/>
          </p:cNvSpPr>
          <p:nvPr/>
        </p:nvSpPr>
        <p:spPr bwMode="auto">
          <a:xfrm>
            <a:off x="1276524" y="2499494"/>
            <a:ext cx="622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17" name="Line 11"/>
          <p:cNvSpPr>
            <a:spLocks noChangeShapeType="1"/>
          </p:cNvSpPr>
          <p:nvPr/>
        </p:nvSpPr>
        <p:spPr bwMode="auto">
          <a:xfrm>
            <a:off x="1276524" y="2143894"/>
            <a:ext cx="622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18" name="Line 13"/>
          <p:cNvSpPr>
            <a:spLocks noChangeShapeType="1"/>
          </p:cNvSpPr>
          <p:nvPr/>
        </p:nvSpPr>
        <p:spPr bwMode="auto">
          <a:xfrm>
            <a:off x="1314624" y="3477394"/>
            <a:ext cx="622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19" name="Retângulo 18"/>
          <p:cNvSpPr/>
          <p:nvPr/>
        </p:nvSpPr>
        <p:spPr>
          <a:xfrm>
            <a:off x="683568" y="4619912"/>
            <a:ext cx="7704856" cy="400110"/>
          </a:xfrm>
          <a:prstGeom prst="rect">
            <a:avLst/>
          </a:prstGeom>
        </p:spPr>
        <p:txBody>
          <a:bodyPr wrap="square">
            <a:spAutoFit/>
          </a:bodyPr>
          <a:lstStyle/>
          <a:p>
            <a:pPr algn="ctr"/>
            <a:r>
              <a:rPr lang="pt-BR" altLang="en-US" sz="2000" kern="1200" dirty="0" smtClean="0">
                <a:solidFill>
                  <a:srgbClr val="FF0000"/>
                </a:solidFill>
                <a:latin typeface="+mn-lt"/>
                <a:ea typeface="+mn-ea"/>
                <a:cs typeface="+mn-cs"/>
              </a:rPr>
              <a:t>Nesse cenário, parece haver </a:t>
            </a:r>
            <a:r>
              <a:rPr lang="pt-BR" altLang="en-US" sz="2000" u="sng" kern="1200" dirty="0" smtClean="0">
                <a:solidFill>
                  <a:srgbClr val="FF0000"/>
                </a:solidFill>
                <a:latin typeface="+mn-lt"/>
                <a:ea typeface="+mn-ea"/>
                <a:cs typeface="+mn-cs"/>
              </a:rPr>
              <a:t>dependência</a:t>
            </a:r>
            <a:r>
              <a:rPr lang="pt-BR" altLang="en-US" sz="2000" kern="1200" dirty="0" smtClean="0">
                <a:solidFill>
                  <a:srgbClr val="FF0000"/>
                </a:solidFill>
                <a:latin typeface="+mn-lt"/>
                <a:ea typeface="+mn-ea"/>
                <a:cs typeface="+mn-cs"/>
              </a:rPr>
              <a:t> entre as duas variáveis.</a:t>
            </a:r>
            <a:endParaRPr lang="pt-BR" sz="2000" kern="1200" dirty="0">
              <a:solidFill>
                <a:srgbClr val="FF0000"/>
              </a:solidFill>
              <a:latin typeface="+mn-lt"/>
              <a:ea typeface="+mn-ea"/>
              <a:cs typeface="+mn-cs"/>
            </a:endParaRPr>
          </a:p>
        </p:txBody>
      </p:sp>
    </p:spTree>
    <p:extLst>
      <p:ext uri="{BB962C8B-B14F-4D97-AF65-F5344CB8AC3E}">
        <p14:creationId xmlns:p14="http://schemas.microsoft.com/office/powerpoint/2010/main" val="1028011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Independência estatística – exemplo </a:t>
            </a:r>
            <a:r>
              <a:rPr lang="pt-BR" sz="1600" dirty="0"/>
              <a:t>(cont.)</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9</a:t>
            </a:fld>
            <a:endParaRPr lang="en" sz="1000">
              <a:solidFill>
                <a:schemeClr val="dk2"/>
              </a:solidFill>
            </a:endParaRPr>
          </a:p>
        </p:txBody>
      </p:sp>
      <p:sp>
        <p:nvSpPr>
          <p:cNvPr id="5" name="Text Box 9"/>
          <p:cNvSpPr txBox="1">
            <a:spLocks noChangeArrowheads="1"/>
          </p:cNvSpPr>
          <p:nvPr/>
        </p:nvSpPr>
        <p:spPr bwMode="auto">
          <a:xfrm>
            <a:off x="1187624" y="2067694"/>
            <a:ext cx="6858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pt-BR" altLang="en-US" sz="2400" b="1" dirty="0" smtClean="0">
                <a:latin typeface="Times New Roman" pitchFamily="18" charset="0"/>
              </a:rPr>
              <a:t>Medo?		Homens	Mulheres	Total</a:t>
            </a:r>
            <a:endParaRPr lang="pt-BR" altLang="en-US" sz="2400" b="1" dirty="0">
              <a:latin typeface="Times New Roman" pitchFamily="18" charset="0"/>
            </a:endParaRPr>
          </a:p>
        </p:txBody>
      </p:sp>
      <p:sp>
        <p:nvSpPr>
          <p:cNvPr id="6" name="Line 10"/>
          <p:cNvSpPr>
            <a:spLocks noChangeShapeType="1"/>
          </p:cNvSpPr>
          <p:nvPr/>
        </p:nvSpPr>
        <p:spPr bwMode="auto">
          <a:xfrm>
            <a:off x="1276524" y="2499494"/>
            <a:ext cx="622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7" name="Line 11"/>
          <p:cNvSpPr>
            <a:spLocks noChangeShapeType="1"/>
          </p:cNvSpPr>
          <p:nvPr/>
        </p:nvSpPr>
        <p:spPr bwMode="auto">
          <a:xfrm>
            <a:off x="1276524" y="2143894"/>
            <a:ext cx="622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8" name="Text Box 12"/>
          <p:cNvSpPr txBox="1">
            <a:spLocks noChangeArrowheads="1"/>
          </p:cNvSpPr>
          <p:nvPr/>
        </p:nvSpPr>
        <p:spPr bwMode="auto">
          <a:xfrm>
            <a:off x="1289224" y="2677294"/>
            <a:ext cx="6578600" cy="1348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lnSpc>
                <a:spcPct val="70000"/>
              </a:lnSpc>
              <a:spcBef>
                <a:spcPct val="50000"/>
              </a:spcBef>
              <a:buFontTx/>
              <a:buNone/>
            </a:pPr>
            <a:r>
              <a:rPr lang="pt-BR" altLang="en-US" sz="2400" dirty="0" smtClean="0">
                <a:latin typeface="Times New Roman" pitchFamily="18" charset="0"/>
              </a:rPr>
              <a:t>Não</a:t>
            </a:r>
            <a:r>
              <a:rPr lang="pt-BR" altLang="en-US" sz="2400" b="1" dirty="0" smtClean="0">
                <a:latin typeface="Times New Roman" pitchFamily="18" charset="0"/>
              </a:rPr>
              <a:t>		</a:t>
            </a:r>
            <a:r>
              <a:rPr lang="pt-BR" altLang="en-US" sz="2400" dirty="0" smtClean="0">
                <a:latin typeface="Times New Roman" pitchFamily="18" charset="0"/>
              </a:rPr>
              <a:t>71.1%		71.1%		</a:t>
            </a:r>
            <a:r>
              <a:rPr lang="pt-BR" altLang="en-US" sz="2400" b="1" dirty="0" smtClean="0">
                <a:latin typeface="Times New Roman" pitchFamily="18" charset="0"/>
              </a:rPr>
              <a:t>71.1%</a:t>
            </a:r>
          </a:p>
          <a:p>
            <a:pPr eaLnBrk="1" hangingPunct="1">
              <a:lnSpc>
                <a:spcPct val="70000"/>
              </a:lnSpc>
              <a:spcBef>
                <a:spcPct val="50000"/>
              </a:spcBef>
              <a:buFontTx/>
              <a:buNone/>
            </a:pPr>
            <a:r>
              <a:rPr lang="pt-BR" altLang="en-US" sz="2400" dirty="0" smtClean="0">
                <a:latin typeface="Times New Roman" pitchFamily="18" charset="0"/>
              </a:rPr>
              <a:t>Sim</a:t>
            </a:r>
            <a:r>
              <a:rPr lang="en-US" altLang="en-US" sz="2400" dirty="0">
                <a:latin typeface="Times New Roman" pitchFamily="18" charset="0"/>
              </a:rPr>
              <a:t>		28.9%		28.9%		</a:t>
            </a:r>
            <a:r>
              <a:rPr lang="en-US" altLang="en-US" sz="2400" b="1" dirty="0">
                <a:latin typeface="Times New Roman" pitchFamily="18" charset="0"/>
              </a:rPr>
              <a:t>28.9%</a:t>
            </a:r>
          </a:p>
          <a:p>
            <a:pPr eaLnBrk="1" hangingPunct="1">
              <a:spcBef>
                <a:spcPct val="50000"/>
              </a:spcBef>
              <a:buFontTx/>
              <a:buNone/>
            </a:pPr>
            <a:r>
              <a:rPr lang="en-US" altLang="en-US" sz="2400" b="1" dirty="0">
                <a:latin typeface="Times New Roman" pitchFamily="18" charset="0"/>
              </a:rPr>
              <a:t>Total		100%		100%		100%</a:t>
            </a:r>
          </a:p>
        </p:txBody>
      </p:sp>
      <p:sp>
        <p:nvSpPr>
          <p:cNvPr id="9" name="Line 13"/>
          <p:cNvSpPr>
            <a:spLocks noChangeShapeType="1"/>
          </p:cNvSpPr>
          <p:nvPr/>
        </p:nvSpPr>
        <p:spPr bwMode="auto">
          <a:xfrm>
            <a:off x="1314624" y="3477394"/>
            <a:ext cx="622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10" name="Espaço Reservado para Conteúdo 9"/>
          <p:cNvSpPr>
            <a:spLocks noGrp="1"/>
          </p:cNvSpPr>
          <p:nvPr>
            <p:ph sz="quarter" idx="1"/>
          </p:nvPr>
        </p:nvSpPr>
        <p:spPr/>
        <p:txBody>
          <a:bodyPr/>
          <a:lstStyle/>
          <a:p>
            <a:r>
              <a:rPr lang="pt-BR" dirty="0" smtClean="0"/>
              <a:t>Outro cenário possível:</a:t>
            </a:r>
            <a:endParaRPr lang="pt-BR" dirty="0"/>
          </a:p>
        </p:txBody>
      </p:sp>
      <p:sp>
        <p:nvSpPr>
          <p:cNvPr id="11" name="Retângulo 10"/>
          <p:cNvSpPr/>
          <p:nvPr/>
        </p:nvSpPr>
        <p:spPr>
          <a:xfrm>
            <a:off x="683568" y="4619912"/>
            <a:ext cx="7704856" cy="400110"/>
          </a:xfrm>
          <a:prstGeom prst="rect">
            <a:avLst/>
          </a:prstGeom>
        </p:spPr>
        <p:txBody>
          <a:bodyPr wrap="square">
            <a:spAutoFit/>
          </a:bodyPr>
          <a:lstStyle/>
          <a:p>
            <a:pPr algn="ctr"/>
            <a:r>
              <a:rPr lang="pt-BR" altLang="en-US" sz="2000" kern="1200" dirty="0" smtClean="0">
                <a:solidFill>
                  <a:srgbClr val="FF0000"/>
                </a:solidFill>
                <a:latin typeface="+mn-lt"/>
                <a:ea typeface="+mn-ea"/>
                <a:cs typeface="+mn-cs"/>
              </a:rPr>
              <a:t>Nesse cenário, parece haver </a:t>
            </a:r>
            <a:r>
              <a:rPr lang="pt-BR" altLang="en-US" sz="2000" u="sng" kern="1200" dirty="0" smtClean="0">
                <a:solidFill>
                  <a:srgbClr val="FF0000"/>
                </a:solidFill>
                <a:latin typeface="+mn-lt"/>
                <a:ea typeface="+mn-ea"/>
                <a:cs typeface="+mn-cs"/>
              </a:rPr>
              <a:t>independência</a:t>
            </a:r>
            <a:r>
              <a:rPr lang="pt-BR" altLang="en-US" sz="2000" kern="1200" dirty="0" smtClean="0">
                <a:solidFill>
                  <a:srgbClr val="FF0000"/>
                </a:solidFill>
                <a:latin typeface="+mn-lt"/>
                <a:ea typeface="+mn-ea"/>
                <a:cs typeface="+mn-cs"/>
              </a:rPr>
              <a:t> entre as duas variáveis.</a:t>
            </a:r>
            <a:endParaRPr lang="pt-BR" sz="2000" kern="1200" dirty="0">
              <a:solidFill>
                <a:srgbClr val="FF0000"/>
              </a:solidFill>
              <a:latin typeface="+mn-lt"/>
              <a:ea typeface="+mn-ea"/>
              <a:cs typeface="+mn-cs"/>
            </a:endParaRPr>
          </a:p>
        </p:txBody>
      </p:sp>
    </p:spTree>
    <p:extLst>
      <p:ext uri="{BB962C8B-B14F-4D97-AF65-F5344CB8AC3E}">
        <p14:creationId xmlns:p14="http://schemas.microsoft.com/office/powerpoint/2010/main" val="17768220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7673</TotalTime>
  <Words>933</Words>
  <Application>Microsoft Office PowerPoint</Application>
  <PresentationFormat>Apresentação na tela (16:9)</PresentationFormat>
  <Paragraphs>123</Paragraphs>
  <Slides>24</Slides>
  <Notes>8</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24</vt:i4>
      </vt:variant>
    </vt:vector>
  </HeadingPairs>
  <TitlesOfParts>
    <vt:vector size="26" baseType="lpstr">
      <vt:lpstr>Mediano</vt:lpstr>
      <vt:lpstr>Equation</vt:lpstr>
      <vt:lpstr>Inferência Estatística</vt:lpstr>
      <vt:lpstr>Teste QUi quadrado</vt:lpstr>
      <vt:lpstr>Tabela de contingência</vt:lpstr>
      <vt:lpstr>Tabela de contingência - exemplo</vt:lpstr>
      <vt:lpstr>Teste Qui-quadrado</vt:lpstr>
      <vt:lpstr>Independência estatística</vt:lpstr>
      <vt:lpstr>Independência estatística - exemplo</vt:lpstr>
      <vt:lpstr>Independência estatística – exemplo (cont.)</vt:lpstr>
      <vt:lpstr>Independência estatística – exemplo (cont.)</vt:lpstr>
      <vt:lpstr>Suposições sobre a amostra</vt:lpstr>
      <vt:lpstr>Passos para aplicação</vt:lpstr>
      <vt:lpstr>Declaração das hipóteses</vt:lpstr>
      <vt:lpstr>Frequências esperadas x observadas</vt:lpstr>
      <vt:lpstr>Cálculo das frequências esperadas</vt:lpstr>
      <vt:lpstr>Estatística qui-quadrado</vt:lpstr>
      <vt:lpstr>Distribuição amostral do qui-quadrado</vt:lpstr>
      <vt:lpstr>Distribuição amostral do qui-quadrado</vt:lpstr>
      <vt:lpstr>Determinação do parâmetro k</vt:lpstr>
      <vt:lpstr>Exemplo</vt:lpstr>
      <vt:lpstr>Exemplo</vt:lpstr>
      <vt:lpstr>Exemplo (cont.)</vt:lpstr>
      <vt:lpstr>Exemplo (cont.)</vt:lpstr>
      <vt:lpstr>Exemplo (cont.)</vt:lpstr>
      <vt:lpstr>Exercício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Introdução à  Aprendizagem Profunda</dc:title>
  <dc:creator>Eduardo</dc:creator>
  <cp:lastModifiedBy>EduardoBezerra</cp:lastModifiedBy>
  <cp:revision>729</cp:revision>
  <dcterms:modified xsi:type="dcterms:W3CDTF">2018-05-18T17:38:32Z</dcterms:modified>
</cp:coreProperties>
</file>