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6" r:id="rId2"/>
    <p:sldId id="496" r:id="rId3"/>
    <p:sldId id="552" r:id="rId4"/>
    <p:sldId id="636" r:id="rId5"/>
    <p:sldId id="638" r:id="rId6"/>
    <p:sldId id="637" r:id="rId7"/>
    <p:sldId id="639" r:id="rId8"/>
    <p:sldId id="640" r:id="rId9"/>
    <p:sldId id="628" r:id="rId10"/>
    <p:sldId id="599" r:id="rId11"/>
    <p:sldId id="600" r:id="rId12"/>
    <p:sldId id="602" r:id="rId13"/>
    <p:sldId id="627" r:id="rId14"/>
    <p:sldId id="603" r:id="rId15"/>
    <p:sldId id="601" r:id="rId16"/>
    <p:sldId id="633" r:id="rId17"/>
    <p:sldId id="604" r:id="rId18"/>
    <p:sldId id="605" r:id="rId19"/>
    <p:sldId id="606" r:id="rId20"/>
    <p:sldId id="607" r:id="rId21"/>
    <p:sldId id="608" r:id="rId22"/>
    <p:sldId id="630" r:id="rId23"/>
    <p:sldId id="631" r:id="rId24"/>
    <p:sldId id="629" r:id="rId25"/>
    <p:sldId id="632" r:id="rId26"/>
    <p:sldId id="609" r:id="rId27"/>
    <p:sldId id="610" r:id="rId28"/>
    <p:sldId id="611" r:id="rId29"/>
    <p:sldId id="612" r:id="rId30"/>
    <p:sldId id="613" r:id="rId31"/>
    <p:sldId id="614" r:id="rId32"/>
    <p:sldId id="635" r:id="rId33"/>
    <p:sldId id="615" r:id="rId34"/>
    <p:sldId id="616" r:id="rId35"/>
    <p:sldId id="617" r:id="rId36"/>
    <p:sldId id="618" r:id="rId37"/>
    <p:sldId id="619" r:id="rId38"/>
    <p:sldId id="620" r:id="rId39"/>
    <p:sldId id="621" r:id="rId40"/>
    <p:sldId id="634" r:id="rId41"/>
    <p:sldId id="624" r:id="rId42"/>
    <p:sldId id="625" r:id="rId43"/>
    <p:sldId id="626" r:id="rId4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3" autoAdjust="0"/>
  </p:normalViewPr>
  <p:slideViewPr>
    <p:cSldViewPr>
      <p:cViewPr varScale="1">
        <p:scale>
          <a:sx n="88" d="100"/>
          <a:sy n="88" d="100"/>
        </p:scale>
        <p:origin x="-96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03AB763-DCF4-48C5-BDEE-B70EB00D7AE7}"/>
    <pc:docChg chg="addSld modSld">
      <pc:chgData name="" userId="" providerId="" clId="Web-{503AB763-DCF4-48C5-BDEE-B70EB00D7AE7}" dt="2018-05-14T16:35:52.541" v="17" actId="20577"/>
      <pc:docMkLst>
        <pc:docMk/>
      </pc:docMkLst>
      <pc:sldChg chg="addSp delSp modSp">
        <pc:chgData name="" userId="" providerId="" clId="Web-{503AB763-DCF4-48C5-BDEE-B70EB00D7AE7}" dt="2018-05-14T16:35:24.025" v="10" actId="20577"/>
        <pc:sldMkLst>
          <pc:docMk/>
          <pc:sldMk cId="1681089091" sldId="637"/>
        </pc:sldMkLst>
        <pc:spChg chg="mod">
          <ac:chgData name="" userId="" providerId="" clId="Web-{503AB763-DCF4-48C5-BDEE-B70EB00D7AE7}" dt="2018-05-14T16:35:24.025" v="10" actId="20577"/>
          <ac:spMkLst>
            <pc:docMk/>
            <pc:sldMk cId="1681089091" sldId="637"/>
            <ac:spMk id="4" creationId="{8EF8A2BE-56AA-41A6-96A7-8A4478BAF3DE}"/>
          </ac:spMkLst>
        </pc:spChg>
        <pc:picChg chg="add del mod">
          <ac:chgData name="" userId="" providerId="" clId="Web-{503AB763-DCF4-48C5-BDEE-B70EB00D7AE7}" dt="2018-05-14T16:34:17.538" v="1" actId="20577"/>
          <ac:picMkLst>
            <pc:docMk/>
            <pc:sldMk cId="1681089091" sldId="637"/>
            <ac:picMk id="5" creationId="{F2C343C2-A558-4E4B-85AE-3818723CB6F0}"/>
          </ac:picMkLst>
        </pc:picChg>
        <pc:picChg chg="del">
          <ac:chgData name="" userId="" providerId="" clId="Web-{503AB763-DCF4-48C5-BDEE-B70EB00D7AE7}" dt="2018-05-14T16:34:36.945" v="3" actId="20577"/>
          <ac:picMkLst>
            <pc:docMk/>
            <pc:sldMk cId="1681089091" sldId="637"/>
            <ac:picMk id="8" creationId="{19BB234E-43C5-4322-BC7F-7CBF340CEECF}"/>
          </ac:picMkLst>
        </pc:picChg>
        <pc:picChg chg="add mod">
          <ac:chgData name="" userId="" providerId="" clId="Web-{503AB763-DCF4-48C5-BDEE-B70EB00D7AE7}" dt="2018-05-14T16:34:57.586" v="7" actId="1076"/>
          <ac:picMkLst>
            <pc:docMk/>
            <pc:sldMk cId="1681089091" sldId="637"/>
            <ac:picMk id="9" creationId="{436AF0D4-21DE-47BA-86CF-C2FAB2DF3704}"/>
          </ac:picMkLst>
        </pc:picChg>
      </pc:sldChg>
      <pc:sldChg chg="addSp delSp modSp new">
        <pc:chgData name="" userId="" providerId="" clId="Web-{503AB763-DCF4-48C5-BDEE-B70EB00D7AE7}" dt="2018-05-14T16:35:52.541" v="16" actId="20577"/>
        <pc:sldMkLst>
          <pc:docMk/>
          <pc:sldMk cId="1346633103" sldId="640"/>
        </pc:sldMkLst>
        <pc:spChg chg="mod">
          <ac:chgData name="" userId="" providerId="" clId="Web-{503AB763-DCF4-48C5-BDEE-B70EB00D7AE7}" dt="2018-05-14T16:35:52.541" v="16" actId="20577"/>
          <ac:spMkLst>
            <pc:docMk/>
            <pc:sldMk cId="1346633103" sldId="640"/>
            <ac:spMk id="2" creationId="{E17CC78B-981D-4DD3-813F-288B45A12F4D}"/>
          </ac:spMkLst>
        </pc:spChg>
        <pc:spChg chg="del">
          <ac:chgData name="" userId="" providerId="" clId="Web-{503AB763-DCF4-48C5-BDEE-B70EB00D7AE7}" dt="2018-05-14T16:34:50.289" v="5" actId="20577"/>
          <ac:spMkLst>
            <pc:docMk/>
            <pc:sldMk cId="1346633103" sldId="640"/>
            <ac:spMk id="4" creationId="{C766566B-210A-46E4-BC5C-87CF5416F71D}"/>
          </ac:spMkLst>
        </pc:spChg>
        <pc:picChg chg="add mod ord">
          <ac:chgData name="" userId="" providerId="" clId="Web-{503AB763-DCF4-48C5-BDEE-B70EB00D7AE7}" dt="2018-05-14T16:34:52.367" v="6" actId="1076"/>
          <ac:picMkLst>
            <pc:docMk/>
            <pc:sldMk cId="1346633103" sldId="640"/>
            <ac:picMk id="5" creationId="{143E0C9F-95FE-42E8-8637-1F577CEDD4FB}"/>
          </ac:picMkLst>
        </pc:picChg>
      </pc:sldChg>
    </pc:docChg>
  </pc:docChgLst>
  <pc:docChgLst>
    <pc:chgData clId="Web-{B02669BF-ACE1-47FD-A9A3-B5A3F90DFD6C}"/>
    <pc:docChg chg="modSld sldOrd">
      <pc:chgData name="" userId="" providerId="" clId="Web-{B02669BF-ACE1-47FD-A9A3-B5A3F90DFD6C}" dt="2018-05-14T16:10:10.764" v="109" actId="20577"/>
      <pc:docMkLst>
        <pc:docMk/>
      </pc:docMkLst>
      <pc:sldChg chg="modSp">
        <pc:chgData name="" userId="" providerId="" clId="Web-{B02669BF-ACE1-47FD-A9A3-B5A3F90DFD6C}" dt="2018-05-14T16:10:10.748" v="108" actId="20577"/>
        <pc:sldMkLst>
          <pc:docMk/>
          <pc:sldMk cId="1681089091" sldId="637"/>
        </pc:sldMkLst>
        <pc:spChg chg="mod">
          <ac:chgData name="" userId="" providerId="" clId="Web-{B02669BF-ACE1-47FD-A9A3-B5A3F90DFD6C}" dt="2018-05-14T16:08:20.447" v="70" actId="20577"/>
          <ac:spMkLst>
            <pc:docMk/>
            <pc:sldMk cId="1681089091" sldId="637"/>
            <ac:spMk id="2" creationId="{87205090-AAA8-49BF-96A4-7334E7E2B182}"/>
          </ac:spMkLst>
        </pc:spChg>
        <pc:spChg chg="mod">
          <ac:chgData name="" userId="" providerId="" clId="Web-{B02669BF-ACE1-47FD-A9A3-B5A3F90DFD6C}" dt="2018-05-14T16:10:10.748" v="108" actId="20577"/>
          <ac:spMkLst>
            <pc:docMk/>
            <pc:sldMk cId="1681089091" sldId="637"/>
            <ac:spMk id="4" creationId="{8EF8A2BE-56AA-41A6-96A7-8A4478BAF3DE}"/>
          </ac:spMkLst>
        </pc:spChg>
      </pc:sldChg>
      <pc:sldChg chg="modSp ord modNotes">
        <pc:chgData name="" userId="" providerId="" clId="Web-{B02669BF-ACE1-47FD-A9A3-B5A3F90DFD6C}" dt="2018-05-14T16:07:58.368" v="62" actId="20577"/>
        <pc:sldMkLst>
          <pc:docMk/>
          <pc:sldMk cId="911277922" sldId="638"/>
        </pc:sldMkLst>
        <pc:spChg chg="mod">
          <ac:chgData name="" userId="" providerId="" clId="Web-{B02669BF-ACE1-47FD-A9A3-B5A3F90DFD6C}" dt="2018-05-14T16:07:58.368" v="62" actId="20577"/>
          <ac:spMkLst>
            <pc:docMk/>
            <pc:sldMk cId="911277922" sldId="638"/>
            <ac:spMk id="2" creationId="{B5D87CF9-175B-4DCA-BCB3-927071D10D79}"/>
          </ac:spMkLst>
        </pc:spChg>
        <pc:spChg chg="mod">
          <ac:chgData name="" userId="" providerId="" clId="Web-{B02669BF-ACE1-47FD-A9A3-B5A3F90DFD6C}" dt="2018-05-14T16:07:43.102" v="55" actId="20577"/>
          <ac:spMkLst>
            <pc:docMk/>
            <pc:sldMk cId="911277922" sldId="638"/>
            <ac:spMk id="4" creationId="{D52914AA-470D-4A26-955E-9205325E1FD9}"/>
          </ac:spMkLst>
        </pc:spChg>
      </pc:sldChg>
      <pc:sldChg chg="modSp modNotes">
        <pc:chgData name="" userId="" providerId="" clId="Web-{B02669BF-ACE1-47FD-A9A3-B5A3F90DFD6C}" dt="2018-05-14T16:06:01.504" v="29" actId="20577"/>
        <pc:sldMkLst>
          <pc:docMk/>
          <pc:sldMk cId="4163229817" sldId="639"/>
        </pc:sldMkLst>
        <pc:spChg chg="mod">
          <ac:chgData name="" userId="" providerId="" clId="Web-{B02669BF-ACE1-47FD-A9A3-B5A3F90DFD6C}" dt="2018-05-14T15:56:40.639" v="13" actId="20577"/>
          <ac:spMkLst>
            <pc:docMk/>
            <pc:sldMk cId="4163229817" sldId="639"/>
            <ac:spMk id="2" creationId="{6419CB00-60D6-41F8-8EE8-17D96D83C08F}"/>
          </ac:spMkLst>
        </pc:spChg>
      </pc:sldChg>
    </pc:docChg>
  </pc:docChgLst>
  <pc:docChgLst>
    <pc:chgData clId="Web-{AC79477C-2228-43E0-B203-04A2FD50AAEC}"/>
    <pc:docChg chg="addSld modSld">
      <pc:chgData name="" userId="" providerId="" clId="Web-{AC79477C-2228-43E0-B203-04A2FD50AAEC}" dt="2018-05-14T14:10:00.408" v="236" actId="1076"/>
      <pc:docMkLst>
        <pc:docMk/>
      </pc:docMkLst>
      <pc:sldChg chg="modSp">
        <pc:chgData name="" userId="" providerId="" clId="Web-{AC79477C-2228-43E0-B203-04A2FD50AAEC}" dt="2018-05-14T13:42:50.751" v="41" actId="20577"/>
        <pc:sldMkLst>
          <pc:docMk/>
          <pc:sldMk cId="2566967707" sldId="552"/>
        </pc:sldMkLst>
        <pc:spChg chg="mod">
          <ac:chgData name="" userId="" providerId="" clId="Web-{AC79477C-2228-43E0-B203-04A2FD50AAEC}" dt="2018-05-14T13:42:23.954" v="18" actId="20577"/>
          <ac:spMkLst>
            <pc:docMk/>
            <pc:sldMk cId="2566967707" sldId="552"/>
            <ac:spMk id="2" creationId="{00000000-0000-0000-0000-000000000000}"/>
          </ac:spMkLst>
        </pc:spChg>
        <pc:spChg chg="mod">
          <ac:chgData name="" userId="" providerId="" clId="Web-{AC79477C-2228-43E0-B203-04A2FD50AAEC}" dt="2018-05-14T13:42:50.751" v="41" actId="20577"/>
          <ac:spMkLst>
            <pc:docMk/>
            <pc:sldMk cId="2566967707" sldId="552"/>
            <ac:spMk id="4" creationId="{00000000-0000-0000-0000-000000000000}"/>
          </ac:spMkLst>
        </pc:spChg>
      </pc:sldChg>
      <pc:sldChg chg="modSp new">
        <pc:chgData name="" userId="" providerId="" clId="Web-{AC79477C-2228-43E0-B203-04A2FD50AAEC}" dt="2018-05-14T13:54:31.997" v="135" actId="20577"/>
        <pc:sldMkLst>
          <pc:docMk/>
          <pc:sldMk cId="892537748" sldId="636"/>
        </pc:sldMkLst>
        <pc:spChg chg="mod">
          <ac:chgData name="" userId="" providerId="" clId="Web-{AC79477C-2228-43E0-B203-04A2FD50AAEC}" dt="2018-05-14T13:54:04.637" v="133" actId="20577"/>
          <ac:spMkLst>
            <pc:docMk/>
            <pc:sldMk cId="892537748" sldId="636"/>
            <ac:spMk id="2" creationId="{A78B5FC1-BC5C-456F-8C0A-49C5FC075A57}"/>
          </ac:spMkLst>
        </pc:spChg>
        <pc:spChg chg="mod">
          <ac:chgData name="" userId="" providerId="" clId="Web-{AC79477C-2228-43E0-B203-04A2FD50AAEC}" dt="2018-05-14T13:54:31.997" v="135" actId="20577"/>
          <ac:spMkLst>
            <pc:docMk/>
            <pc:sldMk cId="892537748" sldId="636"/>
            <ac:spMk id="4" creationId="{47982B0E-26D0-49E1-BE8C-C18CA3FF8175}"/>
          </ac:spMkLst>
        </pc:spChg>
      </pc:sldChg>
      <pc:sldChg chg="addSp delSp modSp new">
        <pc:chgData name="" userId="" providerId="" clId="Web-{AC79477C-2228-43E0-B203-04A2FD50AAEC}" dt="2018-05-14T13:59:14.852" v="218" actId="1076"/>
        <pc:sldMkLst>
          <pc:docMk/>
          <pc:sldMk cId="1681089091" sldId="637"/>
        </pc:sldMkLst>
        <pc:spChg chg="mod">
          <ac:chgData name="" userId="" providerId="" clId="Web-{AC79477C-2228-43E0-B203-04A2FD50AAEC}" dt="2018-05-14T13:56:08.548" v="190" actId="20577"/>
          <ac:spMkLst>
            <pc:docMk/>
            <pc:sldMk cId="1681089091" sldId="637"/>
            <ac:spMk id="2" creationId="{87205090-AAA8-49BF-96A4-7334E7E2B182}"/>
          </ac:spMkLst>
        </pc:spChg>
        <pc:spChg chg="mod">
          <ac:chgData name="" userId="" providerId="" clId="Web-{AC79477C-2228-43E0-B203-04A2FD50AAEC}" dt="2018-05-14T13:55:33.953" v="172" actId="20577"/>
          <ac:spMkLst>
            <pc:docMk/>
            <pc:sldMk cId="1681089091" sldId="637"/>
            <ac:spMk id="4" creationId="{8EF8A2BE-56AA-41A6-96A7-8A4478BAF3DE}"/>
          </ac:spMkLst>
        </pc:spChg>
        <pc:spChg chg="add mod">
          <ac:chgData name="" userId="" providerId="" clId="Web-{AC79477C-2228-43E0-B203-04A2FD50AAEC}" dt="2018-05-14T13:57:47.520" v="203" actId="1076"/>
          <ac:spMkLst>
            <pc:docMk/>
            <pc:sldMk cId="1681089091" sldId="637"/>
            <ac:spMk id="7" creationId="{16A5A56C-649D-4775-A717-D77E66990555}"/>
          </ac:spMkLst>
        </pc:spChg>
        <pc:picChg chg="add del mod">
          <ac:chgData name="" userId="" providerId="" clId="Web-{AC79477C-2228-43E0-B203-04A2FD50AAEC}" dt="2018-05-14T13:58:50.413" v="211" actId="1076"/>
          <ac:picMkLst>
            <pc:docMk/>
            <pc:sldMk cId="1681089091" sldId="637"/>
            <ac:picMk id="5" creationId="{5E77C999-EE63-4382-B8A5-A91E6139FDA0}"/>
          </ac:picMkLst>
        </pc:picChg>
        <pc:picChg chg="add mod">
          <ac:chgData name="" userId="" providerId="" clId="Web-{AC79477C-2228-43E0-B203-04A2FD50AAEC}" dt="2018-05-14T13:59:14.852" v="218" actId="1076"/>
          <ac:picMkLst>
            <pc:docMk/>
            <pc:sldMk cId="1681089091" sldId="637"/>
            <ac:picMk id="8" creationId="{19BB234E-43C5-4322-BC7F-7CBF340CEECF}"/>
          </ac:picMkLst>
        </pc:picChg>
      </pc:sldChg>
      <pc:sldChg chg="modSp new">
        <pc:chgData name="" userId="" providerId="" clId="Web-{AC79477C-2228-43E0-B203-04A2FD50AAEC}" dt="2018-05-14T13:55:47.312" v="177" actId="20577"/>
        <pc:sldMkLst>
          <pc:docMk/>
          <pc:sldMk cId="911277922" sldId="638"/>
        </pc:sldMkLst>
        <pc:spChg chg="mod">
          <ac:chgData name="" userId="" providerId="" clId="Web-{AC79477C-2228-43E0-B203-04A2FD50AAEC}" dt="2018-05-14T13:55:47.312" v="177" actId="20577"/>
          <ac:spMkLst>
            <pc:docMk/>
            <pc:sldMk cId="911277922" sldId="638"/>
            <ac:spMk id="4" creationId="{D52914AA-470D-4A26-955E-9205325E1FD9}"/>
          </ac:spMkLst>
        </pc:spChg>
      </pc:sldChg>
      <pc:sldChg chg="addSp delSp modSp new">
        <pc:chgData name="" userId="" providerId="" clId="Web-{AC79477C-2228-43E0-B203-04A2FD50AAEC}" dt="2018-05-14T14:10:00.408" v="236" actId="1076"/>
        <pc:sldMkLst>
          <pc:docMk/>
          <pc:sldMk cId="4163229817" sldId="639"/>
        </pc:sldMkLst>
        <pc:spChg chg="del">
          <ac:chgData name="" userId="" providerId="" clId="Web-{AC79477C-2228-43E0-B203-04A2FD50AAEC}" dt="2018-05-14T14:08:46.092" v="220" actId="1076"/>
          <ac:spMkLst>
            <pc:docMk/>
            <pc:sldMk cId="4163229817" sldId="639"/>
            <ac:spMk id="4" creationId="{8F2EE134-280F-486B-8604-73391C662D5E}"/>
          </ac:spMkLst>
        </pc:spChg>
        <pc:picChg chg="add mod ord">
          <ac:chgData name="" userId="" providerId="" clId="Web-{AC79477C-2228-43E0-B203-04A2FD50AAEC}" dt="2018-05-14T14:10:00.408" v="236" actId="1076"/>
          <ac:picMkLst>
            <pc:docMk/>
            <pc:sldMk cId="4163229817" sldId="639"/>
            <ac:picMk id="5" creationId="{7254BE0A-8BD7-483C-A3D7-7F34B62B454E}"/>
          </ac:picMkLst>
        </pc:picChg>
        <pc:picChg chg="add del mod">
          <ac:chgData name="" userId="" providerId="" clId="Web-{AC79477C-2228-43E0-B203-04A2FD50AAEC}" dt="2018-05-14T14:09:05.015" v="224" actId="1076"/>
          <ac:picMkLst>
            <pc:docMk/>
            <pc:sldMk cId="4163229817" sldId="639"/>
            <ac:picMk id="7" creationId="{C319AA14-A336-4E9C-B7B0-A7BD338B0DC0}"/>
          </ac:picMkLst>
        </pc:picChg>
        <pc:picChg chg="add mod">
          <ac:chgData name="" userId="" providerId="" clId="Web-{AC79477C-2228-43E0-B203-04A2FD50AAEC}" dt="2018-05-14T14:09:52.314" v="235" actId="1076"/>
          <ac:picMkLst>
            <pc:docMk/>
            <pc:sldMk cId="4163229817" sldId="639"/>
            <ac:picMk id="9" creationId="{7494F23E-C2BE-45BD-9FF6-6370B140DB89}"/>
          </ac:picMkLst>
        </pc:picChg>
      </pc:sldChg>
    </pc:docChg>
  </pc:docChgLst>
  <pc:docChgLst>
    <pc:chgData clId="Web-{C0EE5200-6F83-43CA-BDFB-940535D70A43}"/>
    <pc:docChg chg="modSld">
      <pc:chgData name="" userId="" providerId="" clId="Web-{C0EE5200-6F83-43CA-BDFB-940535D70A43}" dt="2018-05-14T17:05:57.267" v="58" actId="20577"/>
      <pc:docMkLst>
        <pc:docMk/>
      </pc:docMkLst>
      <pc:sldChg chg="modSp">
        <pc:chgData name="" userId="" providerId="" clId="Web-{C0EE5200-6F83-43CA-BDFB-940535D70A43}" dt="2018-05-14T17:05:48.439" v="50" actId="20577"/>
        <pc:sldMkLst>
          <pc:docMk/>
          <pc:sldMk cId="1587066106" sldId="599"/>
        </pc:sldMkLst>
        <pc:spChg chg="mod">
          <ac:chgData name="" userId="" providerId="" clId="Web-{C0EE5200-6F83-43CA-BDFB-940535D70A43}" dt="2018-05-14T17:05:48.439" v="50" actId="20577"/>
          <ac:spMkLst>
            <pc:docMk/>
            <pc:sldMk cId="1587066106" sldId="599"/>
            <ac:spMk id="18434" creationId="{00000000-0000-0000-0000-000000000000}"/>
          </ac:spMkLst>
        </pc:spChg>
      </pc:sldChg>
      <pc:sldChg chg="modSp">
        <pc:chgData name="" userId="" providerId="" clId="Web-{C0EE5200-6F83-43CA-BDFB-940535D70A43}" dt="2018-05-14T17:05:57.267" v="57" actId="20577"/>
        <pc:sldMkLst>
          <pc:docMk/>
          <pc:sldMk cId="956073991" sldId="600"/>
        </pc:sldMkLst>
        <pc:spChg chg="mod">
          <ac:chgData name="" userId="" providerId="" clId="Web-{C0EE5200-6F83-43CA-BDFB-940535D70A43}" dt="2018-05-14T17:05:57.267" v="57" actId="20577"/>
          <ac:spMkLst>
            <pc:docMk/>
            <pc:sldMk cId="956073991" sldId="600"/>
            <ac:spMk id="2" creationId="{00000000-0000-0000-0000-000000000000}"/>
          </ac:spMkLst>
        </pc:spChg>
      </pc:sldChg>
      <pc:sldChg chg="modSp">
        <pc:chgData name="" userId="" providerId="" clId="Web-{C0EE5200-6F83-43CA-BDFB-940535D70A43}" dt="2018-05-14T17:05:41.782" v="44" actId="20577"/>
        <pc:sldMkLst>
          <pc:docMk/>
          <pc:sldMk cId="232237974" sldId="628"/>
        </pc:sldMkLst>
        <pc:spChg chg="mod">
          <ac:chgData name="" userId="" providerId="" clId="Web-{C0EE5200-6F83-43CA-BDFB-940535D70A43}" dt="2018-05-14T17:05:41.782" v="44" actId="20577"/>
          <ac:spMkLst>
            <pc:docMk/>
            <pc:sldMk cId="232237974" sldId="628"/>
            <ac:spMk id="2" creationId="{00000000-0000-0000-0000-000000000000}"/>
          </ac:spMkLst>
        </pc:spChg>
      </pc:sldChg>
      <pc:sldChg chg="modSp">
        <pc:chgData name="" userId="" providerId="" clId="Web-{C0EE5200-6F83-43CA-BDFB-940535D70A43}" dt="2018-05-14T17:04:56.624" v="18" actId="20577"/>
        <pc:sldMkLst>
          <pc:docMk/>
          <pc:sldMk cId="1681089091" sldId="637"/>
        </pc:sldMkLst>
        <pc:spChg chg="mod">
          <ac:chgData name="" userId="" providerId="" clId="Web-{C0EE5200-6F83-43CA-BDFB-940535D70A43}" dt="2018-05-14T17:04:56.624" v="18" actId="20577"/>
          <ac:spMkLst>
            <pc:docMk/>
            <pc:sldMk cId="1681089091" sldId="637"/>
            <ac:spMk id="2" creationId="{87205090-AAA8-49BF-96A4-7334E7E2B182}"/>
          </ac:spMkLst>
        </pc:spChg>
      </pc:sldChg>
      <pc:sldChg chg="modSp">
        <pc:chgData name="" userId="" providerId="" clId="Web-{C0EE5200-6F83-43CA-BDFB-940535D70A43}" dt="2018-05-14T17:04:44.670" v="8" actId="20577"/>
        <pc:sldMkLst>
          <pc:docMk/>
          <pc:sldMk cId="911277922" sldId="638"/>
        </pc:sldMkLst>
        <pc:spChg chg="mod">
          <ac:chgData name="" userId="" providerId="" clId="Web-{C0EE5200-6F83-43CA-BDFB-940535D70A43}" dt="2018-05-14T17:04:44.670" v="8" actId="20577"/>
          <ac:spMkLst>
            <pc:docMk/>
            <pc:sldMk cId="911277922" sldId="638"/>
            <ac:spMk id="2" creationId="{B5D87CF9-175B-4DCA-BCB3-927071D10D79}"/>
          </ac:spMkLst>
        </pc:spChg>
      </pc:sldChg>
      <pc:sldChg chg="modSp">
        <pc:chgData name="" userId="" providerId="" clId="Web-{C0EE5200-6F83-43CA-BDFB-940535D70A43}" dt="2018-05-14T17:05:09.109" v="29" actId="20577"/>
        <pc:sldMkLst>
          <pc:docMk/>
          <pc:sldMk cId="4163229817" sldId="639"/>
        </pc:sldMkLst>
        <pc:spChg chg="mod">
          <ac:chgData name="" userId="" providerId="" clId="Web-{C0EE5200-6F83-43CA-BDFB-940535D70A43}" dt="2018-05-14T17:05:09.109" v="29" actId="20577"/>
          <ac:spMkLst>
            <pc:docMk/>
            <pc:sldMk cId="4163229817" sldId="639"/>
            <ac:spMk id="2" creationId="{6419CB00-60D6-41F8-8EE8-17D96D83C08F}"/>
          </ac:spMkLst>
        </pc:spChg>
      </pc:sldChg>
      <pc:sldChg chg="modSp">
        <pc:chgData name="" userId="" providerId="" clId="Web-{C0EE5200-6F83-43CA-BDFB-940535D70A43}" dt="2018-05-14T17:05:24.438" v="38" actId="20577"/>
        <pc:sldMkLst>
          <pc:docMk/>
          <pc:sldMk cId="1346633103" sldId="640"/>
        </pc:sldMkLst>
        <pc:spChg chg="mod">
          <ac:chgData name="" userId="" providerId="" clId="Web-{C0EE5200-6F83-43CA-BDFB-940535D70A43}" dt="2018-05-14T17:05:24.438" v="38" actId="20577"/>
          <ac:spMkLst>
            <pc:docMk/>
            <pc:sldMk cId="1346633103" sldId="640"/>
            <ac:spMk id="2" creationId="{E17CC78B-981D-4DD3-813F-288B45A12F4D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61EAC7F-5213-4507-BEEF-3A4BAEF0811F}" type="slidenum">
              <a:rPr lang="en-US" altLang="pt-BR" smtClean="0"/>
              <a:pPr/>
              <a:t>21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79269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253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61EAC7F-5213-4507-BEEF-3A4BAEF0811F}" type="slidenum">
              <a:rPr lang="en-US" altLang="pt-BR" smtClean="0"/>
              <a:pPr/>
              <a:t>26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10690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 prefixo p, como na função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pf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(), indica que o objetivo da função é calcular um p-valor de uma estatística de teste.</a:t>
            </a:r>
          </a:p>
          <a:p>
            <a:endParaRPr lang="pt-BR" sz="1200" b="0" i="0" kern="1200" dirty="0"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Arial" pitchFamily="-112" charset="0"/>
            </a:endParaRP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Para o cálculo do p-valor para</a:t>
            </a:r>
            <a:r>
              <a:rPr lang="pt-BR" sz="1200" b="0" i="0" kern="1200" baseline="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 o exemplo dos tipos de carro:</a:t>
            </a:r>
            <a:endParaRPr lang="pt-BR" sz="1200" b="0" i="0" kern="1200" dirty="0"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Arial" pitchFamily="-112" charset="0"/>
            </a:endParaRPr>
          </a:p>
          <a:p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observedF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 = 40.053</a:t>
            </a: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2 *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pf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(q=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observedF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, , df1=2, df2=59,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lower.tail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=FALSE)</a:t>
            </a:r>
          </a:p>
          <a:p>
            <a:endParaRPr lang="pt-BR" sz="1200" b="0" i="0" kern="1200" dirty="0"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Arial" pitchFamily="-112" charset="0"/>
            </a:endParaRP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Outro exemplo (dessa vez com teste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unicaudal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):</a:t>
            </a: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	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observedF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 = 3.7</a:t>
            </a:r>
            <a:br>
              <a:rPr lang="pt-BR" b="0" dirty="0"/>
            </a:br>
            <a:r>
              <a:rPr lang="pt-BR" b="0" dirty="0"/>
              <a:t>	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pf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(q=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observedF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, , df1=15, df2=20,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lower.tail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=FALSE)</a:t>
            </a:r>
            <a:endParaRPr lang="pt-BR" b="0" dirty="0"/>
          </a:p>
          <a:p>
            <a:pPr eaLnBrk="1" hangingPunct="1"/>
            <a:endParaRPr lang="pt-BR" altLang="pt-BR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## Gera </a:t>
            </a:r>
            <a:r>
              <a:rPr lang="en-US" dirty="0" err="1"/>
              <a:t>dois</a:t>
            </a:r>
            <a:r>
              <a:rPr lang="en-US" dirty="0"/>
              <a:t> datasets</a:t>
            </a:r>
          </a:p>
          <a:p>
            <a:r>
              <a:rPr lang="en-US" dirty="0"/>
              <a:t>## </a:t>
            </a:r>
            <a:r>
              <a:rPr lang="en-US" dirty="0" err="1"/>
              <a:t>Primeiro</a:t>
            </a:r>
            <a:r>
              <a:rPr lang="en-US" dirty="0"/>
              <a:t> segue dist. Normal; </a:t>
            </a:r>
            <a:r>
              <a:rPr lang="en-US" dirty="0" err="1"/>
              <a:t>segundo</a:t>
            </a:r>
            <a:r>
              <a:rPr lang="en-US" dirty="0"/>
              <a:t> </a:t>
            </a:r>
            <a:r>
              <a:rPr lang="en-US" dirty="0" err="1"/>
              <a:t>vem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distribuicão</a:t>
            </a:r>
            <a:r>
              <a:rPr lang="en-US" dirty="0"/>
              <a:t> t</a:t>
            </a:r>
          </a:p>
          <a:p>
            <a:r>
              <a:rPr lang="en-US" dirty="0"/>
              <a:t>words1 = </a:t>
            </a:r>
            <a:r>
              <a:rPr lang="en-US" dirty="0" err="1"/>
              <a:t>rnorm</a:t>
            </a:r>
            <a:r>
              <a:rPr lang="en-US" dirty="0"/>
              <a:t>(100); words2 = </a:t>
            </a:r>
            <a:r>
              <a:rPr lang="en-US" dirty="0" err="1"/>
              <a:t>rt</a:t>
            </a:r>
            <a:r>
              <a:rPr lang="en-US" dirty="0"/>
              <a:t>(100, </a:t>
            </a:r>
            <a:r>
              <a:rPr lang="en-US" dirty="0" err="1"/>
              <a:t>df</a:t>
            </a:r>
            <a:r>
              <a:rPr lang="en-US" dirty="0"/>
              <a:t>=3)</a:t>
            </a:r>
          </a:p>
          <a:p>
            <a:endParaRPr lang="en-US" dirty="0"/>
          </a:p>
          <a:p>
            <a:r>
              <a:rPr lang="en-US" dirty="0"/>
              <a:t>## </a:t>
            </a:r>
            <a:r>
              <a:rPr lang="en-US" dirty="0" err="1"/>
              <a:t>Realiza</a:t>
            </a:r>
            <a:r>
              <a:rPr lang="en-US" baseline="0" dirty="0"/>
              <a:t> o </a:t>
            </a:r>
            <a:r>
              <a:rPr lang="en-US" baseline="0" dirty="0" err="1"/>
              <a:t>teste</a:t>
            </a:r>
            <a:r>
              <a:rPr lang="en-US" dirty="0"/>
              <a:t> de </a:t>
            </a:r>
            <a:r>
              <a:rPr lang="en-US" dirty="0" err="1"/>
              <a:t>normalidade</a:t>
            </a:r>
            <a:endParaRPr lang="en-US" dirty="0"/>
          </a:p>
          <a:p>
            <a:r>
              <a:rPr lang="en-US" dirty="0" err="1"/>
              <a:t>shapiro.test</a:t>
            </a:r>
            <a:r>
              <a:rPr lang="en-US" dirty="0"/>
              <a:t>(words1); </a:t>
            </a:r>
            <a:r>
              <a:rPr lang="en-US" dirty="0" err="1"/>
              <a:t>shapiro.test</a:t>
            </a:r>
            <a:r>
              <a:rPr lang="en-US" dirty="0"/>
              <a:t>(words2)</a:t>
            </a:r>
          </a:p>
          <a:p>
            <a:endParaRPr lang="en-US" dirty="0"/>
          </a:p>
          <a:p>
            <a:r>
              <a:rPr lang="en-US" dirty="0"/>
              <a:t>## </a:t>
            </a:r>
            <a:r>
              <a:rPr lang="en-US" dirty="0" err="1"/>
              <a:t>Realiza</a:t>
            </a:r>
            <a:r>
              <a:rPr lang="en-US" dirty="0"/>
              <a:t> o plot com </a:t>
            </a:r>
            <a:r>
              <a:rPr lang="en-US" dirty="0" err="1"/>
              <a:t>qqplot</a:t>
            </a:r>
            <a:endParaRPr lang="en-US" dirty="0"/>
          </a:p>
          <a:p>
            <a:r>
              <a:rPr lang="en-US" dirty="0" err="1"/>
              <a:t>qqnorm</a:t>
            </a:r>
            <a:r>
              <a:rPr lang="en-US" dirty="0"/>
              <a:t>(words1);</a:t>
            </a:r>
            <a:r>
              <a:rPr lang="en-US" dirty="0" err="1"/>
              <a:t>qqline</a:t>
            </a:r>
            <a:r>
              <a:rPr lang="en-US" dirty="0"/>
              <a:t>(words1, col = 2)</a:t>
            </a:r>
          </a:p>
          <a:p>
            <a:r>
              <a:rPr lang="en-US" dirty="0" err="1"/>
              <a:t>qqnorm</a:t>
            </a:r>
            <a:r>
              <a:rPr lang="en-US" dirty="0"/>
              <a:t>(words2);</a:t>
            </a:r>
            <a:r>
              <a:rPr lang="en-US" dirty="0" err="1"/>
              <a:t>qqline</a:t>
            </a:r>
            <a:r>
              <a:rPr lang="en-US" dirty="0"/>
              <a:t>(words2, col = 2)</a:t>
            </a:r>
          </a:p>
          <a:p>
            <a:endParaRPr lang="en-US" dirty="0"/>
          </a:p>
          <a:p>
            <a:r>
              <a:rPr lang="en-US" dirty="0"/>
              <a:t>http://www.itl.nist.gov/div898/handbook/eda/section3/qqplot.htm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61EAC7F-5213-4507-BEEF-3A4BAEF0811F}" type="slidenum">
              <a:rPr lang="en-US" altLang="pt-BR" smtClean="0"/>
              <a:pPr/>
              <a:t>31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351077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observedF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 = 47.18</a:t>
            </a: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2 *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pf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(q=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observedF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, , df1=3, df2=99,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lower.tail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=FALSE)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61EAC7F-5213-4507-BEEF-3A4BAEF0811F}" type="slidenum">
              <a:rPr lang="en-US" altLang="pt-BR" smtClean="0"/>
              <a:pPr/>
              <a:t>38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86400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attach(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InsectSprays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InsectSprays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str(InsectSprays)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7D069F1-4768-C041-AC89-F493B134C9F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3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pt-BR" dirty="0"/>
              <a:t>Um agrupamento bem sucedido dividirá os cães de tal forma que (a) cada grupo tenha uma baixa variância de pesos de cão (significando que o grupo é relativamente homogêneo) e (b) a média de cada grupo seja distinta (se dois grupos tiverem a mesma média, então não é razoável concluir que os grupos são, de fato, separados de qualquer maneira significativa).</a:t>
            </a:r>
            <a:endParaRPr lang="en-US" dirty="0">
              <a:cs typeface="Arial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4895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7D069F1-4768-C041-AC89-F493B134C9F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/>
              <a:t>Esquerda</a:t>
            </a:r>
            <a:r>
              <a:rPr lang="en-US" i="1" dirty="0"/>
              <a:t>: pet vs working breed</a:t>
            </a:r>
            <a:r>
              <a:rPr lang="en-US" dirty="0"/>
              <a:t> and </a:t>
            </a:r>
            <a:r>
              <a:rPr lang="en-US" i="1" dirty="0"/>
              <a:t>less athletic vs more athletic</a:t>
            </a:r>
            <a:endParaRPr lang="pt-BR" dirty="0">
              <a:cs typeface="Arial"/>
            </a:endParaRPr>
          </a:p>
          <a:p>
            <a:r>
              <a:rPr lang="en-US" i="1" dirty="0" err="1">
                <a:cs typeface="Arial"/>
              </a:rPr>
              <a:t>Direita</a:t>
            </a:r>
            <a:r>
              <a:rPr lang="en-US" i="1" dirty="0">
                <a:cs typeface="Arial"/>
              </a:rPr>
              <a:t>: </a:t>
            </a:r>
            <a:r>
              <a:rPr lang="en-US" dirty="0"/>
              <a:t>young vs old, and short-haired vs long-haired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7959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t-BR" altLang="pt-BR" dirty="0" err="1">
                <a:latin typeface="Arial" pitchFamily="34" charset="0"/>
                <a:ea typeface="ＭＳ Ｐゴシック" pitchFamily="34" charset="-128"/>
              </a:rPr>
              <a:t>mpg</a:t>
            </a:r>
            <a:r>
              <a:rPr lang="pt-BR" altLang="pt-BR" dirty="0">
                <a:latin typeface="Arial" pitchFamily="34" charset="0"/>
                <a:ea typeface="ＭＳ Ｐゴシック" pitchFamily="34" charset="-128"/>
              </a:rPr>
              <a:t> = milhas por galão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pt-BR">
                <a:latin typeface="Arial" pitchFamily="34" charset="0"/>
                <a:ea typeface="ＭＳ Ｐゴシック" pitchFamily="34" charset="-128"/>
              </a:rPr>
              <a:t>Do these sample means look significantly different from each other? 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08A64AD-5456-44C2-8913-D542DEC4B3F9}" type="slidenum">
              <a:rPr lang="en-US" altLang="pt-BR" sz="1200"/>
              <a:pPr/>
              <a:t>12</a:t>
            </a:fld>
            <a:endParaRPr lang="en-US" altLang="pt-B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B1944-EA53-407D-BB70-4677808A5F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7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pt-BR" dirty="0"/>
              <a:t>Inferência Estatística</a:t>
            </a:r>
            <a:endParaRPr lang="en" dirty="0">
              <a:solidFill>
                <a:srgbClr val="00997D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>
                <a:solidFill>
                  <a:schemeClr val="bg1"/>
                </a:solidFill>
              </a:rPr>
              <a:t> Prof. Eduardo Bezerra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3200" dirty="0">
                <a:solidFill>
                  <a:schemeClr val="bg1"/>
                </a:solidFill>
              </a:rPr>
              <a:t>(CEFET/RJ)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 dirty="0">
                <a:solidFill>
                  <a:schemeClr val="bg1"/>
                </a:solidFill>
              </a:rPr>
              <a:t>ebezerra@cefet-rj.br</a:t>
            </a:r>
            <a:endParaRPr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</a:t>
            </a:r>
            <a:r>
              <a:rPr lang="pt-BR" altLang="pt-BR" dirty="0"/>
              <a:t>: Tipos de Carro</a:t>
            </a:r>
            <a:endParaRPr lang="pt-BR" altLang="pt-BR" b="1" i="1" u="sng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pt-BR" dirty="0"/>
              <a:t>Um vendedor de carros gerou uma amostra aleatória simples para dois tipos de carro:</a:t>
            </a:r>
          </a:p>
          <a:p>
            <a:pPr eaLnBrk="1" hangingPunct="1">
              <a:buFontTx/>
              <a:buNone/>
              <a:defRPr/>
            </a:pPr>
            <a:r>
              <a:rPr lang="pt-BR" dirty="0"/>
              <a:t>  </a:t>
            </a:r>
            <a:r>
              <a:rPr lang="pt-BR" u="sng" dirty="0"/>
              <a:t>Tipo</a:t>
            </a:r>
            <a:r>
              <a:rPr lang="pt-BR" dirty="0"/>
              <a:t>	 	</a:t>
            </a:r>
            <a:r>
              <a:rPr lang="pt-BR" u="sng" dirty="0"/>
              <a:t>n</a:t>
            </a:r>
            <a:r>
              <a:rPr lang="pt-BR" dirty="0"/>
              <a:t>	   </a:t>
            </a:r>
            <a:r>
              <a:rPr lang="pt-BR" u="sng" dirty="0"/>
              <a:t>Média</a:t>
            </a:r>
            <a:r>
              <a:rPr lang="pt-BR" dirty="0"/>
              <a:t>		   </a:t>
            </a:r>
            <a:r>
              <a:rPr lang="pt-BR" u="sng" dirty="0" err="1"/>
              <a:t>DesvP</a:t>
            </a:r>
            <a:r>
              <a:rPr lang="pt-BR" dirty="0"/>
              <a:t>	</a:t>
            </a:r>
          </a:p>
          <a:p>
            <a:pPr eaLnBrk="1" hangingPunct="1">
              <a:buFontTx/>
              <a:buNone/>
              <a:defRPr/>
            </a:pPr>
            <a:r>
              <a:rPr lang="pt-BR" dirty="0">
                <a:solidFill>
                  <a:srgbClr val="E82722"/>
                </a:solidFill>
              </a:rPr>
              <a:t>  VM	</a:t>
            </a:r>
            <a:r>
              <a:rPr lang="pt-BR" dirty="0"/>
              <a:t>	28	27.101 </a:t>
            </a:r>
            <a:r>
              <a:rPr lang="pt-BR" dirty="0" err="1"/>
              <a:t>mpg</a:t>
            </a:r>
            <a:r>
              <a:rPr lang="pt-BR" dirty="0"/>
              <a:t>	2.629 </a:t>
            </a:r>
            <a:r>
              <a:rPr lang="pt-BR" dirty="0" err="1"/>
              <a:t>mpg</a:t>
            </a: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/>
              <a:t>  </a:t>
            </a:r>
            <a:r>
              <a:rPr lang="pt-BR" dirty="0">
                <a:solidFill>
                  <a:srgbClr val="3D4AE8"/>
                </a:solidFill>
              </a:rPr>
              <a:t>SUV</a:t>
            </a:r>
            <a:r>
              <a:rPr lang="pt-BR" dirty="0"/>
              <a:t>		26	20.423 </a:t>
            </a:r>
            <a:r>
              <a:rPr lang="pt-BR" dirty="0" err="1"/>
              <a:t>mpg</a:t>
            </a:r>
            <a:r>
              <a:rPr lang="pt-BR" dirty="0"/>
              <a:t>	2.914 </a:t>
            </a:r>
            <a:r>
              <a:rPr lang="pt-BR" dirty="0" err="1"/>
              <a:t>mpg</a:t>
            </a:r>
            <a:endParaRPr lang="pt-BR" dirty="0"/>
          </a:p>
          <a:p>
            <a:pPr>
              <a:buNone/>
              <a:defRPr/>
            </a:pPr>
            <a:r>
              <a:rPr lang="pt-BR" dirty="0"/>
              <a:t>Se um teste t fosse realizado sobre essas amostras:</a:t>
            </a:r>
          </a:p>
          <a:p>
            <a:pPr eaLnBrk="1" hangingPunct="1">
              <a:buFontTx/>
              <a:buNone/>
              <a:defRPr/>
            </a:pPr>
            <a:r>
              <a:rPr lang="pt-BR" dirty="0"/>
              <a:t>			t = 8.15       p-valor ≈ 0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10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06610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</a:t>
            </a:r>
            <a:r>
              <a:rPr lang="pt-BR" altLang="pt-BR" dirty="0"/>
              <a:t>: Tipos de Carro</a:t>
            </a:r>
            <a:endParaRPr lang="pt-BR" dirty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altLang="pt-BR" sz="2800" dirty="0"/>
              <a:t>	E se o vendedor desejar comparar outro tipo de carro, </a:t>
            </a:r>
            <a:r>
              <a:rPr lang="pt-BR" altLang="pt-BR" sz="2800" dirty="0" err="1">
                <a:solidFill>
                  <a:srgbClr val="3FD94C"/>
                </a:solidFill>
              </a:rPr>
              <a:t>Pickups</a:t>
            </a:r>
            <a:r>
              <a:rPr lang="pt-BR" altLang="pt-BR" sz="2800" dirty="0">
                <a:solidFill>
                  <a:srgbClr val="3FD94C"/>
                </a:solidFill>
              </a:rPr>
              <a:t>, </a:t>
            </a:r>
            <a:r>
              <a:rPr lang="pt-BR" altLang="pt-BR" sz="2800" dirty="0"/>
              <a:t>em adição aos dois outros tipos (</a:t>
            </a:r>
            <a:r>
              <a:rPr lang="pt-BR" altLang="pt-BR" sz="2800" dirty="0" err="1">
                <a:solidFill>
                  <a:srgbClr val="3D4AE8"/>
                </a:solidFill>
              </a:rPr>
              <a:t>SUV</a:t>
            </a:r>
            <a:r>
              <a:rPr lang="pt-BR" altLang="ja-JP" sz="2800" dirty="0" err="1">
                <a:solidFill>
                  <a:srgbClr val="3D4AE8"/>
                </a:solidFill>
              </a:rPr>
              <a:t>’s</a:t>
            </a:r>
            <a:r>
              <a:rPr lang="pt-BR" altLang="ja-JP" sz="2800" dirty="0"/>
              <a:t> e </a:t>
            </a:r>
            <a:r>
              <a:rPr lang="pt-BR" altLang="ja-JP" sz="2800" dirty="0">
                <a:solidFill>
                  <a:srgbClr val="E82722"/>
                </a:solidFill>
              </a:rPr>
              <a:t>VM</a:t>
            </a:r>
            <a:r>
              <a:rPr lang="pt-BR" altLang="pt-BR" sz="2800" dirty="0"/>
              <a:t>)</a:t>
            </a:r>
            <a:r>
              <a:rPr lang="pt-BR" altLang="ja-JP" sz="2800" dirty="0"/>
              <a:t>?</a:t>
            </a:r>
          </a:p>
          <a:p>
            <a:pPr eaLnBrk="1" hangingPunct="1">
              <a:buFontTx/>
              <a:buNone/>
            </a:pPr>
            <a:endParaRPr lang="pt-BR" altLang="pt-BR" sz="2800" dirty="0"/>
          </a:p>
          <a:p>
            <a:pPr eaLnBrk="1" hangingPunct="1">
              <a:buFontTx/>
              <a:buNone/>
            </a:pPr>
            <a:endParaRPr lang="pt-BR" altLang="pt-BR" sz="2800" dirty="0"/>
          </a:p>
          <a:p>
            <a:pPr eaLnBrk="1" hangingPunct="1">
              <a:buFontTx/>
              <a:buNone/>
            </a:pPr>
            <a:endParaRPr lang="pt-BR" altLang="pt-BR" sz="2800" dirty="0"/>
          </a:p>
          <a:p>
            <a:pPr eaLnBrk="1" hangingPunct="1">
              <a:buFontTx/>
              <a:buNone/>
            </a:pPr>
            <a:r>
              <a:rPr lang="pt-BR" altLang="pt-BR" dirty="0"/>
              <a:t> </a:t>
            </a:r>
            <a:r>
              <a:rPr lang="pt-BR" altLang="pt-BR" u="sng" dirty="0"/>
              <a:t>Nível</a:t>
            </a:r>
            <a:r>
              <a:rPr lang="pt-BR" altLang="pt-BR" dirty="0"/>
              <a:t>	 	</a:t>
            </a:r>
            <a:r>
              <a:rPr lang="pt-BR" altLang="pt-BR" u="sng" dirty="0"/>
              <a:t>n</a:t>
            </a:r>
            <a:r>
              <a:rPr lang="pt-BR" altLang="pt-BR" dirty="0"/>
              <a:t>	   </a:t>
            </a:r>
            <a:r>
              <a:rPr lang="pt-BR" altLang="pt-BR" u="sng" dirty="0"/>
              <a:t>Média</a:t>
            </a:r>
            <a:r>
              <a:rPr lang="pt-BR" altLang="pt-BR" dirty="0"/>
              <a:t>		   </a:t>
            </a:r>
            <a:r>
              <a:rPr lang="pt-BR" altLang="pt-BR" u="sng" dirty="0" err="1"/>
              <a:t>DesvP</a:t>
            </a:r>
            <a:r>
              <a:rPr lang="pt-BR" altLang="pt-BR" dirty="0"/>
              <a:t>	</a:t>
            </a:r>
          </a:p>
          <a:p>
            <a:pPr eaLnBrk="1" hangingPunct="1">
              <a:buFontTx/>
              <a:buNone/>
            </a:pPr>
            <a:r>
              <a:rPr lang="pt-BR" altLang="pt-BR" dirty="0">
                <a:solidFill>
                  <a:srgbClr val="E82722"/>
                </a:solidFill>
              </a:rPr>
              <a:t> VM</a:t>
            </a:r>
            <a:r>
              <a:rPr lang="pt-BR" altLang="pt-BR" dirty="0"/>
              <a:t>		28	27.101 </a:t>
            </a:r>
            <a:r>
              <a:rPr lang="pt-BR" altLang="pt-BR" dirty="0" err="1"/>
              <a:t>mpg</a:t>
            </a:r>
            <a:r>
              <a:rPr lang="pt-BR" altLang="pt-BR" dirty="0"/>
              <a:t>		2.629 </a:t>
            </a:r>
            <a:r>
              <a:rPr lang="pt-BR" altLang="pt-BR" dirty="0" err="1"/>
              <a:t>mpg</a:t>
            </a:r>
            <a:endParaRPr lang="pt-BR" altLang="pt-BR" dirty="0"/>
          </a:p>
          <a:p>
            <a:pPr eaLnBrk="1" hangingPunct="1">
              <a:buFontTx/>
              <a:buNone/>
            </a:pPr>
            <a:r>
              <a:rPr lang="pt-BR" altLang="pt-BR" dirty="0"/>
              <a:t> </a:t>
            </a:r>
            <a:r>
              <a:rPr lang="pt-BR" altLang="pt-BR" dirty="0">
                <a:solidFill>
                  <a:srgbClr val="3D4AE8"/>
                </a:solidFill>
              </a:rPr>
              <a:t>SUV</a:t>
            </a:r>
            <a:r>
              <a:rPr lang="pt-BR" altLang="pt-BR" dirty="0"/>
              <a:t>		26	20.423 </a:t>
            </a:r>
            <a:r>
              <a:rPr lang="pt-BR" altLang="pt-BR" dirty="0" err="1"/>
              <a:t>mpg</a:t>
            </a:r>
            <a:r>
              <a:rPr lang="pt-BR" altLang="pt-BR" dirty="0"/>
              <a:t>		2.914 </a:t>
            </a:r>
            <a:r>
              <a:rPr lang="pt-BR" altLang="pt-BR" dirty="0" err="1"/>
              <a:t>mpg</a:t>
            </a:r>
            <a:endParaRPr lang="pt-BR" altLang="pt-BR" dirty="0"/>
          </a:p>
          <a:p>
            <a:pPr eaLnBrk="1" hangingPunct="1">
              <a:buFontTx/>
              <a:buNone/>
            </a:pPr>
            <a:r>
              <a:rPr lang="pt-BR" altLang="pt-BR" dirty="0"/>
              <a:t> </a:t>
            </a:r>
            <a:r>
              <a:rPr lang="pt-BR" altLang="pt-BR" dirty="0" err="1">
                <a:solidFill>
                  <a:srgbClr val="3FD94C"/>
                </a:solidFill>
              </a:rPr>
              <a:t>Pickup</a:t>
            </a:r>
            <a:r>
              <a:rPr lang="pt-BR" altLang="pt-BR" dirty="0"/>
              <a:t>	 	8	23.125 </a:t>
            </a:r>
            <a:r>
              <a:rPr lang="pt-BR" altLang="pt-BR" dirty="0" err="1"/>
              <a:t>mpg</a:t>
            </a:r>
            <a:r>
              <a:rPr lang="pt-BR" altLang="pt-BR" dirty="0"/>
              <a:t>		2.588 </a:t>
            </a:r>
            <a:r>
              <a:rPr lang="pt-BR" altLang="pt-BR" dirty="0" err="1"/>
              <a:t>mpg</a:t>
            </a:r>
            <a:endParaRPr lang="pt-BR" altLang="pt-BR" sz="2800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83527"/>
            <a:ext cx="3048000" cy="109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286000" y="456881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altLang="pt-BR" dirty="0"/>
              <a:t> Esse exemplo apresenta um contexto em que o teste </a:t>
            </a:r>
            <a:r>
              <a:rPr lang="pt-BR" altLang="pt-BR" dirty="0">
                <a:solidFill>
                  <a:srgbClr val="FF0000"/>
                </a:solidFill>
              </a:rPr>
              <a:t>ANOVA</a:t>
            </a:r>
            <a:r>
              <a:rPr lang="pt-BR" altLang="pt-BR" dirty="0"/>
              <a:t> poderia ser usado.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11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073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Comparação das médias…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2694" name="Picture 1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2484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95" name="Text Box 167"/>
          <p:cNvSpPr txBox="1">
            <a:spLocks noChangeArrowheads="1"/>
          </p:cNvSpPr>
          <p:nvPr/>
        </p:nvSpPr>
        <p:spPr bwMode="auto">
          <a:xfrm>
            <a:off x="251520" y="4312136"/>
            <a:ext cx="4464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dirty="0"/>
              <a:t>Essas médias amostrais são significativamente diferentes entre si?</a:t>
            </a:r>
          </a:p>
        </p:txBody>
      </p:sp>
      <p:sp>
        <p:nvSpPr>
          <p:cNvPr id="22696" name="Text Box 168"/>
          <p:cNvSpPr txBox="1">
            <a:spLocks noChangeArrowheads="1"/>
          </p:cNvSpPr>
          <p:nvPr/>
        </p:nvSpPr>
        <p:spPr bwMode="auto">
          <a:xfrm>
            <a:off x="5436096" y="4240128"/>
            <a:ext cx="35283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dirty="0"/>
              <a:t>Essa é a questão que o teste ANOVA responde.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12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13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2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Comparação das médias…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2195736" y="4083918"/>
            <a:ext cx="540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altLang="pt-BR" sz="2000" dirty="0"/>
              <a:t>Vemos que os intervalos de confiança não se sobrepõem, o que é um forte indício de que as médias são significativamente diferentes.</a:t>
            </a:r>
          </a:p>
        </p:txBody>
      </p:sp>
      <p:pic>
        <p:nvPicPr>
          <p:cNvPr id="4" name="Picture 1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2484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12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57250"/>
          </a:xfrm>
        </p:spPr>
        <p:txBody>
          <a:bodyPr/>
          <a:lstStyle/>
          <a:p>
            <a:pPr eaLnBrk="1" hangingPunct="1"/>
            <a:r>
              <a:rPr lang="en-US" altLang="pt-BR"/>
              <a:t>Intervalos de Confiança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>
              <a:buFontTx/>
              <a:buNone/>
            </a:pPr>
            <a:endParaRPr lang="pt-BR" altLang="pt-BR" dirty="0"/>
          </a:p>
          <a:p>
            <a:pPr eaLnBrk="1" hangingPunct="1">
              <a:buFontTx/>
              <a:buNone/>
            </a:pPr>
            <a:r>
              <a:rPr lang="pt-BR" altLang="pt-BR" dirty="0"/>
              <a:t>	E se os intervalos de confiança fossem diferentes? As médias seriam significativamente diferentes?</a:t>
            </a: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00150"/>
            <a:ext cx="3962400" cy="196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1200150"/>
            <a:ext cx="42386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5181600" y="3075806"/>
            <a:ext cx="32766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pt-BR" sz="2000" dirty="0">
                <a:solidFill>
                  <a:srgbClr val="CC00CC"/>
                </a:solidFill>
                <a:latin typeface="Arial" charset="0"/>
                <a:ea typeface="ＭＳ Ｐゴシック" charset="0"/>
              </a:rPr>
              <a:t>≠ é </a:t>
            </a:r>
            <a:r>
              <a:rPr lang="pt-BR" sz="2000" dirty="0" err="1">
                <a:solidFill>
                  <a:srgbClr val="CC00CC"/>
                </a:solidFill>
                <a:latin typeface="Arial" charset="0"/>
                <a:ea typeface="ＭＳ Ｐゴシック" charset="0"/>
              </a:rPr>
              <a:t>significantiva</a:t>
            </a:r>
            <a:endParaRPr lang="pt-BR" sz="2000" dirty="0">
              <a:solidFill>
                <a:srgbClr val="CC00C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1066800" y="3075806"/>
            <a:ext cx="32766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pt-BR" sz="2000" dirty="0">
                <a:solidFill>
                  <a:srgbClr val="CC00CC"/>
                </a:solidFill>
                <a:latin typeface="Arial" charset="0"/>
                <a:ea typeface="ＭＳ Ｐゴシック" charset="0"/>
              </a:rPr>
              <a:t>≠ não é significativa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14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/>
      <p:bldP spid="737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ANOVA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pt-BR" altLang="pt-BR" dirty="0"/>
              <a:t>	Em um </a:t>
            </a:r>
            <a:r>
              <a:rPr lang="pt-BR" altLang="pt-BR" dirty="0" err="1"/>
              <a:t>t-teste</a:t>
            </a:r>
            <a:r>
              <a:rPr lang="pt-BR" altLang="pt-BR" dirty="0"/>
              <a:t> envolvendo duas médias, verificamos se </a:t>
            </a:r>
            <a:r>
              <a:rPr lang="pt-BR" altLang="pt-BR" dirty="0">
                <a:solidFill>
                  <a:srgbClr val="CC00CC"/>
                </a:solidFill>
              </a:rPr>
              <a:t>a diferença entre as </a:t>
            </a:r>
            <a:r>
              <a:rPr lang="pt-BR" altLang="pt-BR" u="sng" dirty="0">
                <a:solidFill>
                  <a:srgbClr val="CC00CC"/>
                </a:solidFill>
              </a:rPr>
              <a:t>duas médias</a:t>
            </a:r>
            <a:r>
              <a:rPr lang="pt-BR" altLang="pt-BR" dirty="0">
                <a:solidFill>
                  <a:srgbClr val="CC00CC"/>
                </a:solidFill>
              </a:rPr>
              <a:t> amostrais é significante</a:t>
            </a:r>
            <a:r>
              <a:rPr lang="pt-BR" altLang="pt-BR" dirty="0"/>
              <a:t>.</a:t>
            </a:r>
          </a:p>
          <a:p>
            <a:pPr eaLnBrk="1" hangingPunct="1">
              <a:buFontTx/>
              <a:buNone/>
            </a:pPr>
            <a:r>
              <a:rPr lang="pt-BR" altLang="pt-BR" dirty="0"/>
              <a:t>	O teste ANOVA é usado para comparar </a:t>
            </a:r>
            <a:r>
              <a:rPr lang="pt-BR" altLang="pt-BR" b="1" dirty="0"/>
              <a:t>múltiplas médias</a:t>
            </a:r>
            <a:r>
              <a:rPr lang="pt-BR" altLang="pt-BR" dirty="0"/>
              <a:t>, e verificar se</a:t>
            </a:r>
            <a:r>
              <a:rPr lang="pt-BR" altLang="pt-BR" dirty="0">
                <a:solidFill>
                  <a:srgbClr val="E82722"/>
                </a:solidFill>
              </a:rPr>
              <a:t> </a:t>
            </a:r>
            <a:r>
              <a:rPr lang="pt-BR" altLang="pt-BR" dirty="0">
                <a:solidFill>
                  <a:srgbClr val="CC00CC"/>
                </a:solidFill>
              </a:rPr>
              <a:t>a diferença entre </a:t>
            </a:r>
            <a:r>
              <a:rPr lang="pt-BR" altLang="pt-BR" u="sng" dirty="0">
                <a:solidFill>
                  <a:srgbClr val="CC00CC"/>
                </a:solidFill>
              </a:rPr>
              <a:t>múltiplas médias</a:t>
            </a:r>
            <a:r>
              <a:rPr lang="pt-BR" altLang="pt-BR" dirty="0">
                <a:solidFill>
                  <a:srgbClr val="CC00CC"/>
                </a:solidFill>
              </a:rPr>
              <a:t> amostrais é significante</a:t>
            </a:r>
            <a:r>
              <a:rPr lang="pt-BR" altLang="pt-BR" dirty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15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4492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ANOVA</a:t>
            </a:r>
            <a:endParaRPr lang="pt-BR" sz="40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No ANOVA (de sentido único), os dados são subdivididos em grupos com base em um </a:t>
            </a:r>
            <a:r>
              <a:rPr lang="pt-BR" dirty="0">
                <a:solidFill>
                  <a:srgbClr val="FF0000"/>
                </a:solidFill>
              </a:rPr>
              <a:t>fator de classificação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Um fator é uma </a:t>
            </a:r>
            <a:r>
              <a:rPr lang="pt-BR" b="1" dirty="0"/>
              <a:t>variável categórica</a:t>
            </a:r>
            <a:r>
              <a:rPr lang="pt-BR" dirty="0"/>
              <a:t>.</a:t>
            </a:r>
          </a:p>
          <a:p>
            <a:r>
              <a:rPr lang="pt-BR" dirty="0"/>
              <a:t>A terminologia utilizada para descrever o conjunto de níveis de um fator é </a:t>
            </a:r>
            <a:r>
              <a:rPr lang="pt-BR" dirty="0">
                <a:solidFill>
                  <a:srgbClr val="FF0000"/>
                </a:solidFill>
              </a:rPr>
              <a:t>tratamento</a:t>
            </a:r>
            <a:r>
              <a:rPr lang="pt-BR" dirty="0"/>
              <a:t>, embora isso não tenha sempre significado para a aplicação específica. </a:t>
            </a:r>
          </a:p>
          <a:p>
            <a:r>
              <a:rPr lang="pt-BR" dirty="0"/>
              <a:t>Há variação nas medidas realizadas nos componentes individuais do conjunto de dados.</a:t>
            </a:r>
          </a:p>
          <a:p>
            <a:pPr lvl="1"/>
            <a:r>
              <a:rPr lang="pt-BR" dirty="0"/>
              <a:t>ANOVA investiga se essa variação pode ser explicada pelo </a:t>
            </a:r>
            <a:r>
              <a:rPr lang="pt-BR" u="sng" dirty="0"/>
              <a:t>agrupamento</a:t>
            </a:r>
            <a:r>
              <a:rPr lang="pt-BR" dirty="0"/>
              <a:t> introduzido pelo fator de classificação.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3A669FE8-9528-BA45-9597-B4A8431739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dirty="0"/>
              <a:t>Teste de Hipótese com ANOVA </a:t>
            </a:r>
            <a:r>
              <a:rPr lang="pt-BR" altLang="pt-BR" sz="2200" i="1" dirty="0"/>
              <a:t>(3 amostras)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pt-BR" altLang="pt-BR" sz="2800" dirty="0"/>
              <a:t>H</a:t>
            </a:r>
            <a:r>
              <a:rPr lang="pt-BR" altLang="pt-BR" sz="2800" baseline="-25000" dirty="0"/>
              <a:t>0</a:t>
            </a:r>
            <a:r>
              <a:rPr lang="pt-BR" altLang="pt-BR" sz="2800" dirty="0"/>
              <a:t>: µ</a:t>
            </a:r>
            <a:r>
              <a:rPr lang="pt-BR" altLang="pt-BR" sz="2800" baseline="-25000" dirty="0"/>
              <a:t>1</a:t>
            </a:r>
            <a:r>
              <a:rPr lang="pt-BR" altLang="pt-BR" sz="2800" dirty="0"/>
              <a:t> = µ</a:t>
            </a:r>
            <a:r>
              <a:rPr lang="pt-BR" altLang="pt-BR" sz="2800" baseline="-25000" dirty="0"/>
              <a:t>2</a:t>
            </a:r>
            <a:r>
              <a:rPr lang="pt-BR" altLang="pt-BR" sz="2800" dirty="0"/>
              <a:t> = µ</a:t>
            </a:r>
            <a:r>
              <a:rPr lang="pt-BR" altLang="pt-BR" sz="2800" baseline="-25000" dirty="0"/>
              <a:t>3</a:t>
            </a:r>
            <a:r>
              <a:rPr lang="pt-BR" altLang="pt-BR" sz="2800" dirty="0"/>
              <a:t> (todas as médias são iguais)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pt-BR" altLang="pt-BR" sz="2800" dirty="0"/>
              <a:t>H</a:t>
            </a:r>
            <a:r>
              <a:rPr lang="pt-BR" altLang="pt-BR" sz="2800" baseline="-25000" dirty="0"/>
              <a:t>a</a:t>
            </a:r>
            <a:r>
              <a:rPr lang="pt-BR" altLang="pt-BR" sz="2800" dirty="0"/>
              <a:t>: nem todas as médias são iguais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pt-BR" altLang="pt-BR" sz="2800" dirty="0"/>
              <a:t>Para nosso exemplo: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pt-BR" altLang="pt-BR" sz="2400" dirty="0">
                <a:ea typeface="Arial" pitchFamily="34" charset="0"/>
              </a:rPr>
              <a:t>H</a:t>
            </a:r>
            <a:r>
              <a:rPr lang="pt-BR" altLang="pt-BR" sz="2400" baseline="-25000" dirty="0">
                <a:ea typeface="Arial" pitchFamily="34" charset="0"/>
              </a:rPr>
              <a:t>0</a:t>
            </a:r>
            <a:r>
              <a:rPr lang="pt-BR" altLang="pt-BR" sz="2400" dirty="0">
                <a:ea typeface="Arial" pitchFamily="34" charset="0"/>
              </a:rPr>
              <a:t>: </a:t>
            </a:r>
            <a:r>
              <a:rPr lang="pt-BR" altLang="pt-BR" sz="2400" dirty="0" err="1">
                <a:ea typeface="Arial" pitchFamily="34" charset="0"/>
              </a:rPr>
              <a:t>µ</a:t>
            </a:r>
            <a:r>
              <a:rPr lang="pt-BR" altLang="pt-BR" sz="2400" baseline="-25000" dirty="0" err="1">
                <a:solidFill>
                  <a:srgbClr val="E82722"/>
                </a:solidFill>
                <a:ea typeface="Arial" pitchFamily="34" charset="0"/>
              </a:rPr>
              <a:t>VM</a:t>
            </a:r>
            <a:r>
              <a:rPr lang="pt-BR" altLang="pt-BR" sz="2400" dirty="0">
                <a:ea typeface="Arial" pitchFamily="34" charset="0"/>
              </a:rPr>
              <a:t> = </a:t>
            </a:r>
            <a:r>
              <a:rPr lang="pt-BR" altLang="pt-BR" sz="2400" dirty="0" err="1">
                <a:ea typeface="Arial" pitchFamily="34" charset="0"/>
              </a:rPr>
              <a:t>µ</a:t>
            </a:r>
            <a:r>
              <a:rPr lang="pt-BR" altLang="pt-BR" sz="2400" baseline="-25000" dirty="0" err="1">
                <a:solidFill>
                  <a:srgbClr val="3D4AE8"/>
                </a:solidFill>
                <a:ea typeface="Arial" pitchFamily="34" charset="0"/>
              </a:rPr>
              <a:t>SUV</a:t>
            </a:r>
            <a:r>
              <a:rPr lang="pt-BR" altLang="pt-BR" sz="2400" dirty="0">
                <a:ea typeface="Arial" pitchFamily="34" charset="0"/>
              </a:rPr>
              <a:t> = </a:t>
            </a:r>
            <a:r>
              <a:rPr lang="pt-BR" altLang="pt-BR" sz="2400" dirty="0" err="1">
                <a:ea typeface="Arial" pitchFamily="34" charset="0"/>
              </a:rPr>
              <a:t>µ</a:t>
            </a:r>
            <a:r>
              <a:rPr lang="pt-BR" altLang="pt-BR" sz="2400" baseline="-25000" dirty="0" err="1">
                <a:solidFill>
                  <a:srgbClr val="3FD94C"/>
                </a:solidFill>
                <a:ea typeface="Arial" pitchFamily="34" charset="0"/>
              </a:rPr>
              <a:t>Pickup</a:t>
            </a:r>
            <a:r>
              <a:rPr lang="pt-BR" altLang="pt-BR" sz="2400" dirty="0">
                <a:ea typeface="Arial" pitchFamily="34" charset="0"/>
              </a:rPr>
              <a:t> 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pt-BR" altLang="pt-BR" sz="2400" dirty="0">
                <a:ea typeface="Arial" pitchFamily="34" charset="0"/>
              </a:rPr>
              <a:t>	As milhagens médias dos veículos de tipos </a:t>
            </a:r>
            <a:r>
              <a:rPr lang="pt-BR" altLang="pt-BR" sz="2400" dirty="0">
                <a:solidFill>
                  <a:srgbClr val="E82722"/>
                </a:solidFill>
                <a:ea typeface="Arial" pitchFamily="34" charset="0"/>
              </a:rPr>
              <a:t>VM</a:t>
            </a:r>
            <a:r>
              <a:rPr lang="pt-BR" altLang="pt-BR" sz="2400" dirty="0">
                <a:ea typeface="Arial" pitchFamily="34" charset="0"/>
              </a:rPr>
              <a:t>, </a:t>
            </a:r>
            <a:r>
              <a:rPr lang="pt-BR" altLang="pt-BR" sz="2400" dirty="0">
                <a:solidFill>
                  <a:srgbClr val="3D4AE8"/>
                </a:solidFill>
                <a:ea typeface="Arial" pitchFamily="34" charset="0"/>
              </a:rPr>
              <a:t>SUV</a:t>
            </a:r>
            <a:r>
              <a:rPr lang="pt-BR" altLang="pt-BR" sz="2400" dirty="0">
                <a:ea typeface="Arial" pitchFamily="34" charset="0"/>
              </a:rPr>
              <a:t> e </a:t>
            </a:r>
            <a:r>
              <a:rPr lang="pt-BR" altLang="pt-BR" sz="2400" dirty="0" err="1">
                <a:solidFill>
                  <a:srgbClr val="3FD94C"/>
                </a:solidFill>
                <a:ea typeface="Arial" pitchFamily="34" charset="0"/>
              </a:rPr>
              <a:t>Pickup</a:t>
            </a:r>
            <a:r>
              <a:rPr lang="pt-BR" altLang="pt-BR" sz="2400" dirty="0">
                <a:solidFill>
                  <a:srgbClr val="3FD94C"/>
                </a:solidFill>
                <a:ea typeface="Arial" pitchFamily="34" charset="0"/>
              </a:rPr>
              <a:t> </a:t>
            </a:r>
            <a:r>
              <a:rPr lang="pt-BR" altLang="pt-BR" sz="2400" dirty="0">
                <a:ea typeface="Arial" pitchFamily="34" charset="0"/>
              </a:rPr>
              <a:t>são todas iguais.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pt-BR" altLang="pt-BR" sz="2400" dirty="0">
                <a:ea typeface="Arial" pitchFamily="34" charset="0"/>
              </a:rPr>
              <a:t>H</a:t>
            </a:r>
            <a:r>
              <a:rPr lang="pt-BR" altLang="pt-BR" sz="2400" baseline="-25000" dirty="0">
                <a:ea typeface="Arial" pitchFamily="34" charset="0"/>
              </a:rPr>
              <a:t>a</a:t>
            </a:r>
            <a:r>
              <a:rPr lang="pt-BR" altLang="pt-BR" sz="2400" dirty="0">
                <a:ea typeface="Arial" pitchFamily="34" charset="0"/>
              </a:rPr>
              <a:t>: Nem todas as milhagens médias dos veículos de tipos </a:t>
            </a:r>
            <a:r>
              <a:rPr lang="pt-BR" altLang="pt-BR" sz="2400" dirty="0">
                <a:solidFill>
                  <a:srgbClr val="E82722"/>
                </a:solidFill>
                <a:ea typeface="Arial" pitchFamily="34" charset="0"/>
              </a:rPr>
              <a:t>VM</a:t>
            </a:r>
            <a:r>
              <a:rPr lang="pt-BR" altLang="pt-BR" sz="2400" dirty="0">
                <a:ea typeface="Arial" pitchFamily="34" charset="0"/>
              </a:rPr>
              <a:t>, </a:t>
            </a:r>
            <a:r>
              <a:rPr lang="pt-BR" altLang="pt-BR" sz="2400" dirty="0">
                <a:solidFill>
                  <a:srgbClr val="3D4AE8"/>
                </a:solidFill>
                <a:ea typeface="Arial" pitchFamily="34" charset="0"/>
              </a:rPr>
              <a:t>SUV</a:t>
            </a:r>
            <a:r>
              <a:rPr lang="pt-BR" altLang="pt-BR" sz="2400" dirty="0">
                <a:ea typeface="Arial" pitchFamily="34" charset="0"/>
              </a:rPr>
              <a:t> e </a:t>
            </a:r>
            <a:r>
              <a:rPr lang="pt-BR" altLang="pt-BR" sz="2400" dirty="0" err="1">
                <a:solidFill>
                  <a:srgbClr val="3FD94C"/>
                </a:solidFill>
                <a:ea typeface="Arial" pitchFamily="34" charset="0"/>
              </a:rPr>
              <a:t>Pickup</a:t>
            </a:r>
            <a:r>
              <a:rPr lang="pt-BR" altLang="pt-BR" sz="2400" dirty="0">
                <a:solidFill>
                  <a:srgbClr val="3FD94C"/>
                </a:solidFill>
                <a:ea typeface="Arial" pitchFamily="34" charset="0"/>
              </a:rPr>
              <a:t> </a:t>
            </a:r>
            <a:r>
              <a:rPr lang="pt-BR" altLang="pt-BR" sz="2400" dirty="0">
                <a:ea typeface="Arial" pitchFamily="34" charset="0"/>
              </a:rPr>
              <a:t>são iguais.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17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69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pt-BR" dirty="0" err="1"/>
              <a:t>Estatística</a:t>
            </a:r>
            <a:r>
              <a:rPr lang="en-US" altLang="pt-BR" dirty="0"/>
              <a:t> F (</a:t>
            </a:r>
            <a:r>
              <a:rPr lang="en-US" altLang="pt-BR" i="1" dirty="0"/>
              <a:t>F Statistic</a:t>
            </a:r>
            <a:r>
              <a:rPr lang="en-US" altLang="pt-BR" dirty="0"/>
              <a:t>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altLang="pt-BR" dirty="0"/>
              <a:t>Assim como em outros testes, o ANOVA tem sua própria estatística de teste: </a:t>
            </a:r>
            <a:r>
              <a:rPr lang="pt-BR" altLang="pt-BR" dirty="0">
                <a:solidFill>
                  <a:srgbClr val="FF0000"/>
                </a:solidFill>
              </a:rPr>
              <a:t>estatística F</a:t>
            </a:r>
            <a:r>
              <a:rPr lang="pt-BR" altLang="pt-BR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/>
              <a:t>A estatística F leva em consideração: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altLang="pt-BR" dirty="0">
                <a:solidFill>
                  <a:srgbClr val="FF0000"/>
                </a:solidFill>
                <a:ea typeface="Arial" pitchFamily="34" charset="0"/>
              </a:rPr>
              <a:t>número de amostras</a:t>
            </a:r>
            <a:r>
              <a:rPr lang="pt-BR" altLang="pt-BR" dirty="0">
                <a:ea typeface="Arial" pitchFamily="34" charset="0"/>
              </a:rPr>
              <a:t> (I)</a:t>
            </a:r>
            <a:endParaRPr lang="pt-BR" altLang="pt-BR" dirty="0">
              <a:latin typeface="Ti83pc" pitchFamily="49" charset="0"/>
              <a:ea typeface="Arial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altLang="pt-BR" dirty="0">
                <a:solidFill>
                  <a:srgbClr val="FF0000"/>
                </a:solidFill>
                <a:ea typeface="Arial" pitchFamily="34" charset="0"/>
              </a:rPr>
              <a:t>tamanho</a:t>
            </a:r>
            <a:r>
              <a:rPr lang="pt-BR" altLang="pt-BR" dirty="0">
                <a:solidFill>
                  <a:srgbClr val="CC00CC"/>
                </a:solidFill>
                <a:ea typeface="Arial" pitchFamily="34" charset="0"/>
              </a:rPr>
              <a:t> </a:t>
            </a:r>
            <a:r>
              <a:rPr lang="pt-BR" altLang="pt-BR" dirty="0">
                <a:ea typeface="Arial" pitchFamily="34" charset="0"/>
              </a:rPr>
              <a:t>de cada amostra (n</a:t>
            </a:r>
            <a:r>
              <a:rPr lang="pt-BR" altLang="pt-BR" baseline="-25000" dirty="0">
                <a:ea typeface="Arial" pitchFamily="34" charset="0"/>
              </a:rPr>
              <a:t>1</a:t>
            </a:r>
            <a:r>
              <a:rPr lang="pt-BR" altLang="pt-BR" dirty="0">
                <a:ea typeface="Arial" pitchFamily="34" charset="0"/>
              </a:rPr>
              <a:t>,</a:t>
            </a:r>
            <a:r>
              <a:rPr lang="pt-BR" altLang="pt-BR" baseline="-25000" dirty="0">
                <a:ea typeface="Arial" pitchFamily="34" charset="0"/>
              </a:rPr>
              <a:t> </a:t>
            </a:r>
            <a:r>
              <a:rPr lang="pt-BR" altLang="pt-BR" dirty="0">
                <a:ea typeface="Arial" pitchFamily="34" charset="0"/>
              </a:rPr>
              <a:t>n</a:t>
            </a:r>
            <a:r>
              <a:rPr lang="pt-BR" altLang="pt-BR" baseline="-25000" dirty="0">
                <a:ea typeface="Arial" pitchFamily="34" charset="0"/>
              </a:rPr>
              <a:t>2</a:t>
            </a:r>
            <a:r>
              <a:rPr lang="pt-BR" altLang="pt-BR" dirty="0">
                <a:ea typeface="Arial" pitchFamily="34" charset="0"/>
              </a:rPr>
              <a:t>, …, </a:t>
            </a:r>
            <a:r>
              <a:rPr lang="pt-BR" altLang="pt-BR" dirty="0" err="1">
                <a:ea typeface="Arial" pitchFamily="34" charset="0"/>
              </a:rPr>
              <a:t>n</a:t>
            </a:r>
            <a:r>
              <a:rPr lang="pt-BR" altLang="pt-BR" baseline="-25000" dirty="0" err="1">
                <a:ea typeface="Arial" pitchFamily="34" charset="0"/>
              </a:rPr>
              <a:t>I</a:t>
            </a:r>
            <a:r>
              <a:rPr lang="pt-BR" altLang="pt-BR" dirty="0">
                <a:ea typeface="Arial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altLang="pt-BR" dirty="0">
                <a:solidFill>
                  <a:srgbClr val="FF0000"/>
                </a:solidFill>
                <a:ea typeface="Arial" pitchFamily="34" charset="0"/>
              </a:rPr>
              <a:t>médias</a:t>
            </a:r>
            <a:r>
              <a:rPr lang="pt-BR" altLang="pt-BR" dirty="0">
                <a:ea typeface="Arial" pitchFamily="34" charset="0"/>
              </a:rPr>
              <a:t> das amostras  (  </a:t>
            </a:r>
            <a:r>
              <a:rPr lang="pt-BR" altLang="pt-BR" baseline="-25000" dirty="0">
                <a:ea typeface="Arial" pitchFamily="34" charset="0"/>
              </a:rPr>
              <a:t>1</a:t>
            </a:r>
            <a:r>
              <a:rPr lang="pt-BR" altLang="pt-BR" dirty="0">
                <a:ea typeface="Arial" pitchFamily="34" charset="0"/>
              </a:rPr>
              <a:t>,   </a:t>
            </a:r>
            <a:r>
              <a:rPr lang="pt-BR" altLang="pt-BR" baseline="-25000" dirty="0">
                <a:ea typeface="Arial" pitchFamily="34" charset="0"/>
              </a:rPr>
              <a:t>2</a:t>
            </a:r>
            <a:r>
              <a:rPr lang="pt-BR" altLang="pt-BR" dirty="0">
                <a:ea typeface="Arial" pitchFamily="34" charset="0"/>
              </a:rPr>
              <a:t>, …,   </a:t>
            </a:r>
            <a:r>
              <a:rPr lang="pt-BR" altLang="pt-BR" baseline="-25000" dirty="0">
                <a:ea typeface="Arial" pitchFamily="34" charset="0"/>
              </a:rPr>
              <a:t>I</a:t>
            </a:r>
            <a:r>
              <a:rPr lang="pt-BR" altLang="pt-BR" dirty="0">
                <a:ea typeface="Arial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altLang="pt-BR" dirty="0">
                <a:solidFill>
                  <a:srgbClr val="FF0000"/>
                </a:solidFill>
                <a:ea typeface="Arial" pitchFamily="34" charset="0"/>
              </a:rPr>
              <a:t>desvio padrão</a:t>
            </a:r>
            <a:r>
              <a:rPr lang="pt-BR" altLang="pt-BR" dirty="0">
                <a:solidFill>
                  <a:srgbClr val="CC00CC"/>
                </a:solidFill>
                <a:ea typeface="Arial" pitchFamily="34" charset="0"/>
              </a:rPr>
              <a:t> </a:t>
            </a:r>
            <a:r>
              <a:rPr lang="pt-BR" altLang="pt-BR" dirty="0">
                <a:ea typeface="Arial" pitchFamily="34" charset="0"/>
              </a:rPr>
              <a:t>de cada amostra (s</a:t>
            </a:r>
            <a:r>
              <a:rPr lang="pt-BR" altLang="pt-BR" baseline="-25000" dirty="0">
                <a:ea typeface="Arial" pitchFamily="34" charset="0"/>
              </a:rPr>
              <a:t>1</a:t>
            </a:r>
            <a:r>
              <a:rPr lang="pt-BR" altLang="pt-BR" dirty="0">
                <a:ea typeface="Arial" pitchFamily="34" charset="0"/>
              </a:rPr>
              <a:t>, s</a:t>
            </a:r>
            <a:r>
              <a:rPr lang="pt-BR" altLang="pt-BR" baseline="-25000" dirty="0">
                <a:ea typeface="Arial" pitchFamily="34" charset="0"/>
              </a:rPr>
              <a:t>2</a:t>
            </a:r>
            <a:r>
              <a:rPr lang="pt-BR" altLang="pt-BR" dirty="0">
                <a:ea typeface="Arial" pitchFamily="34" charset="0"/>
              </a:rPr>
              <a:t>, …, </a:t>
            </a:r>
            <a:r>
              <a:rPr lang="pt-BR" altLang="pt-BR" dirty="0" err="1">
                <a:ea typeface="Arial" pitchFamily="34" charset="0"/>
              </a:rPr>
              <a:t>s</a:t>
            </a:r>
            <a:r>
              <a:rPr lang="pt-BR" altLang="pt-BR" baseline="-25000" dirty="0" err="1">
                <a:ea typeface="Arial" pitchFamily="34" charset="0"/>
              </a:rPr>
              <a:t>I</a:t>
            </a:r>
            <a:r>
              <a:rPr lang="pt-BR" altLang="pt-BR" dirty="0">
                <a:ea typeface="Arial" pitchFamily="34" charset="0"/>
              </a:rPr>
              <a:t>)</a:t>
            </a:r>
          </a:p>
        </p:txBody>
      </p:sp>
      <p:pic>
        <p:nvPicPr>
          <p:cNvPr id="4404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431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404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431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404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431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440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540637"/>
              </p:ext>
            </p:extLst>
          </p:nvPr>
        </p:nvGraphicFramePr>
        <p:xfrm>
          <a:off x="4396568" y="3507854"/>
          <a:ext cx="3175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9" name="Equação" r:id="rId5" imgW="126835" imgH="152202" progId="Equation.3">
                  <p:embed/>
                </p:oleObj>
              </mc:Choice>
              <mc:Fallback>
                <p:oleObj name="Equação" r:id="rId5" imgW="126835" imgH="1522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568" y="3507854"/>
                        <a:ext cx="317500" cy="2857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504180"/>
              </p:ext>
            </p:extLst>
          </p:nvPr>
        </p:nvGraphicFramePr>
        <p:xfrm>
          <a:off x="4841450" y="3507854"/>
          <a:ext cx="3175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0" name="Equação" r:id="rId7" imgW="126835" imgH="152202" progId="Equation.3">
                  <p:embed/>
                </p:oleObj>
              </mc:Choice>
              <mc:Fallback>
                <p:oleObj name="Equação" r:id="rId7" imgW="126835" imgH="1522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450" y="3507854"/>
                        <a:ext cx="317500" cy="2857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773192"/>
              </p:ext>
            </p:extLst>
          </p:nvPr>
        </p:nvGraphicFramePr>
        <p:xfrm>
          <a:off x="5766668" y="3507854"/>
          <a:ext cx="3175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1" name="Equação" r:id="rId9" imgW="126835" imgH="152202" progId="Equation.3">
                  <p:embed/>
                </p:oleObj>
              </mc:Choice>
              <mc:Fallback>
                <p:oleObj name="Equação" r:id="rId9" imgW="126835" imgH="1522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6668" y="3507854"/>
                        <a:ext cx="317500" cy="2857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18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83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9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560" y="1200150"/>
            <a:ext cx="8077200" cy="381987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altLang="pt-BR" sz="2800" dirty="0"/>
              <a:t>A estatística F determina se a variação entre as médias amostrais é significante:</a:t>
            </a:r>
          </a:p>
          <a:p>
            <a:pPr eaLnBrk="1" hangingPunct="1"/>
            <a:endParaRPr lang="pt-BR" altLang="pt-BR" sz="2800" dirty="0"/>
          </a:p>
          <a:p>
            <a:pPr algn="ctr" eaLnBrk="1" hangingPunct="1">
              <a:buFontTx/>
              <a:buNone/>
            </a:pPr>
            <a:endParaRPr lang="pt-BR" altLang="pt-BR" sz="2800" u="sng" dirty="0"/>
          </a:p>
          <a:p>
            <a:pPr algn="ctr" eaLnBrk="1" hangingPunct="1">
              <a:buFontTx/>
              <a:buNone/>
            </a:pPr>
            <a:endParaRPr lang="pt-BR" altLang="pt-BR" sz="2800" dirty="0"/>
          </a:p>
          <a:p>
            <a:pPr eaLnBrk="1" hangingPunct="1">
              <a:buFontTx/>
              <a:buNone/>
            </a:pPr>
            <a:r>
              <a:rPr lang="pt-BR" altLang="pt-BR" sz="2800" dirty="0"/>
              <a:t>	Fizemos isso (visualmente) quando analisamos os intervalos de confiança no nível de 95% para os tipos de carros.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dirty="0"/>
              <a:t>Significado da estatística F</a:t>
            </a:r>
          </a:p>
        </p:txBody>
      </p:sp>
      <p:graphicFrame>
        <p:nvGraphicFramePr>
          <p:cNvPr id="19461" name="Object 10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5085681"/>
              </p:ext>
            </p:extLst>
          </p:nvPr>
        </p:nvGraphicFramePr>
        <p:xfrm>
          <a:off x="1979712" y="2355726"/>
          <a:ext cx="5112568" cy="739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6" name="Equação" r:id="rId4" imgW="2819400" imgH="419100" progId="Equation.3">
                  <p:embed/>
                </p:oleObj>
              </mc:Choice>
              <mc:Fallback>
                <p:oleObj name="Equação" r:id="rId4" imgW="2819400" imgH="4191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355726"/>
                        <a:ext cx="5112568" cy="739899"/>
                      </a:xfrm>
                      <a:prstGeom prst="rect">
                        <a:avLst/>
                      </a:prstGeom>
                      <a:noFill/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-153888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685800" y="5257800"/>
            <a:ext cx="815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3200">
              <a:latin typeface="Arial" charset="0"/>
              <a:ea typeface="ＭＳ Ｐゴシック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19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3017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354932"/>
            <a:ext cx="9144000" cy="110251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3600" dirty="0"/>
              <a:t>Análise de variância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456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Significado da estatística F (cont.)</a:t>
            </a:r>
            <a:endParaRPr lang="en-US" alt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40705"/>
            <a:ext cx="60960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295400" y="4076367"/>
            <a:ext cx="7010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000" dirty="0"/>
              <a:t>A partir dessa figura, podemos ver que a variação entre as médias amostrais é maior do que a variação em cada amostra; portanto, F é grande.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20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22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dirty="0"/>
              <a:t>Equação da estatística F</a:t>
            </a: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787399"/>
              </p:ext>
            </p:extLst>
          </p:nvPr>
        </p:nvGraphicFramePr>
        <p:xfrm>
          <a:off x="1357064" y="2510036"/>
          <a:ext cx="6934200" cy="1439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1" name="Equação" r:id="rId4" imgW="2844800" imgH="787400" progId="Equation.3">
                  <p:embed/>
                </p:oleObj>
              </mc:Choice>
              <mc:Fallback>
                <p:oleObj name="Equação" r:id="rId4" imgW="28448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064" y="2510036"/>
                        <a:ext cx="6934200" cy="1439466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128464" y="4281686"/>
            <a:ext cx="2209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dirty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  <a:t>pesos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823664" y="2167136"/>
            <a:ext cx="2209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dirty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  <a:t>pesos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243264" y="4281686"/>
            <a:ext cx="3505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dirty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  <a:t>Desvios padrões (ao quadrado)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776664" y="1995686"/>
            <a:ext cx="2514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1800" dirty="0">
                <a:solidFill>
                  <a:srgbClr val="CC00CC"/>
                </a:solidFill>
              </a:rPr>
              <a:t>Médias (ao quadrado)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1585664" y="2452886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1357064" y="2452886"/>
            <a:ext cx="7620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2119064" y="3081536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V="1">
            <a:off x="1966664" y="3653036"/>
            <a:ext cx="8382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2271464" y="3881636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 flipV="1">
            <a:off x="3719264" y="3653036"/>
            <a:ext cx="1905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>
            <a:off x="3719264" y="2224286"/>
            <a:ext cx="19812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Expressão para cálculo da estatística F: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21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66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  <p:bldP spid="48135" grpId="0"/>
      <p:bldP spid="481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Equação da estatística F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Numerador: variância das médias.</a:t>
            </a:r>
          </a:p>
          <a:p>
            <a:pPr lvl="1"/>
            <a:r>
              <a:rPr lang="pt-BR" dirty="0"/>
              <a:t>Se as médias verdadeiras dos grupos são idênticas, então isto é uma função da variância geral dos dados. </a:t>
            </a:r>
          </a:p>
          <a:p>
            <a:pPr lvl="1"/>
            <a:r>
              <a:rPr lang="pt-BR" dirty="0"/>
              <a:t>Mas se a hipótese nula é falsa (i.e., as médias não são todas iguais), essa medida de variância será maior.</a:t>
            </a:r>
          </a:p>
          <a:p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179666"/>
              </p:ext>
            </p:extLst>
          </p:nvPr>
        </p:nvGraphicFramePr>
        <p:xfrm>
          <a:off x="1357313" y="3580160"/>
          <a:ext cx="693420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4" name="Equação" r:id="rId3" imgW="2844800" imgH="787400" progId="Equation.3">
                  <p:embed/>
                </p:oleObj>
              </mc:Choice>
              <mc:Fallback>
                <p:oleObj name="Equação" r:id="rId3" imgW="2844800" imgH="787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580160"/>
                        <a:ext cx="6934200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321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Equação da estatística F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Denominador: média das variâncias amostrais para cada grupo, que é uma estimativa da variância geral da população (presumindo que todos os grupos têm variâncias iguais).</a:t>
            </a:r>
          </a:p>
          <a:p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179666"/>
              </p:ext>
            </p:extLst>
          </p:nvPr>
        </p:nvGraphicFramePr>
        <p:xfrm>
          <a:off x="1357313" y="3579813"/>
          <a:ext cx="693420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7" name="Equação" r:id="rId3" imgW="2844800" imgH="787400" progId="Equation.3">
                  <p:embed/>
                </p:oleObj>
              </mc:Choice>
              <mc:Fallback>
                <p:oleObj name="Equação" r:id="rId3" imgW="2844800" imgH="7874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579813"/>
                        <a:ext cx="6934200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3768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Equação da estatística F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 a hipótese nula for verdadeira, o valor de F deveria ser igual a 1. </a:t>
            </a:r>
          </a:p>
          <a:p>
            <a:pPr lvl="1"/>
            <a:r>
              <a:rPr lang="pt-BR" dirty="0"/>
              <a:t>Isso porque tanto o numerador quanto o denominador seriam estimativas da mesma medida e portanto a razão deveria ser igual a 1.</a:t>
            </a:r>
          </a:p>
          <a:p>
            <a:pPr lvl="1"/>
            <a:r>
              <a:rPr lang="pt-BR" dirty="0"/>
              <a:t>Assim, quando as médias são iguais, numerador e denominador são semelhantes e F é próxima de 1.</a:t>
            </a:r>
          </a:p>
        </p:txBody>
      </p:sp>
    </p:spTree>
    <p:extLst>
      <p:ext uri="{BB962C8B-B14F-4D97-AF65-F5344CB8AC3E}">
        <p14:creationId xmlns:p14="http://schemas.microsoft.com/office/powerpoint/2010/main" val="1522431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/>
              <a:t>Equação da estatística F (cont.)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 a hipótese nula for falsa, o numerador será grande em relação ao denominador, e a proporção será maior do que 1. </a:t>
            </a:r>
          </a:p>
          <a:p>
            <a:r>
              <a:rPr lang="pt-BR" dirty="0"/>
              <a:t>Consultando o valor dessa relação na tabela F (ou computando isso por meio da função </a:t>
            </a:r>
            <a:r>
              <a:rPr lang="pt-BR" b="1" dirty="0" err="1"/>
              <a:t>pf</a:t>
            </a:r>
            <a:r>
              <a:rPr lang="pt-BR" dirty="0"/>
              <a:t> do R) nos dará o valor p.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214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30486"/>
            <a:ext cx="7920880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71450"/>
            <a:ext cx="8153400" cy="742950"/>
          </a:xfrm>
        </p:spPr>
        <p:txBody>
          <a:bodyPr>
            <a:normAutofit fontScale="90000"/>
          </a:bodyPr>
          <a:lstStyle/>
          <a:p>
            <a:r>
              <a:rPr lang="pt-BR" dirty="0"/>
              <a:t>Estatística 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Voltando ao exemplo dos tipos de carro: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26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3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/>
              <a:t>Graus de Liberdade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200150"/>
            <a:ext cx="5674496" cy="3371850"/>
          </a:xfrm>
        </p:spPr>
        <p:txBody>
          <a:bodyPr>
            <a:normAutofit/>
          </a:bodyPr>
          <a:lstStyle/>
          <a:p>
            <a:r>
              <a:rPr lang="pt-BR" altLang="pt-BR" sz="2800" dirty="0"/>
              <a:t>A distribuição F tem dois tipos de graus de liberdade:</a:t>
            </a:r>
          </a:p>
          <a:p>
            <a:pPr lvl="1" eaLnBrk="1" hangingPunct="1"/>
            <a:r>
              <a:rPr lang="pt-BR" altLang="pt-BR" dirty="0">
                <a:ea typeface="Arial" pitchFamily="34" charset="0"/>
              </a:rPr>
              <a:t>N-I </a:t>
            </a:r>
            <a:r>
              <a:rPr lang="pt-BR" altLang="pt-BR" sz="2400" dirty="0">
                <a:ea typeface="Arial" pitchFamily="34" charset="0"/>
              </a:rPr>
              <a:t>(Total amostras – </a:t>
            </a:r>
            <a:r>
              <a:rPr lang="pt-BR" altLang="pt-BR" sz="2400" dirty="0" err="1">
                <a:ea typeface="Arial" pitchFamily="34" charset="0"/>
              </a:rPr>
              <a:t>Qtd</a:t>
            </a:r>
            <a:r>
              <a:rPr lang="pt-BR" altLang="pt-BR" sz="2400" dirty="0">
                <a:ea typeface="Arial" pitchFamily="34" charset="0"/>
              </a:rPr>
              <a:t>. de Grupos)</a:t>
            </a:r>
          </a:p>
          <a:p>
            <a:pPr lvl="1" eaLnBrk="1" hangingPunct="1"/>
            <a:r>
              <a:rPr lang="pt-BR" altLang="pt-BR" dirty="0">
                <a:ea typeface="Arial" pitchFamily="34" charset="0"/>
              </a:rPr>
              <a:t>I-1 </a:t>
            </a:r>
            <a:r>
              <a:rPr lang="pt-BR" altLang="pt-BR" sz="2400" dirty="0">
                <a:ea typeface="Arial" pitchFamily="34" charset="0"/>
              </a:rPr>
              <a:t>(</a:t>
            </a:r>
            <a:r>
              <a:rPr lang="pt-BR" altLang="pt-BR" sz="2400" dirty="0" err="1">
                <a:ea typeface="Arial" pitchFamily="34" charset="0"/>
              </a:rPr>
              <a:t>Qtd</a:t>
            </a:r>
            <a:r>
              <a:rPr lang="pt-BR" altLang="pt-BR" sz="2400" dirty="0">
                <a:ea typeface="Arial" pitchFamily="34" charset="0"/>
              </a:rPr>
              <a:t>. de grupos – 1)</a:t>
            </a:r>
            <a:endParaRPr lang="pt-BR" altLang="pt-BR" dirty="0">
              <a:ea typeface="Arial" pitchFamily="34" charset="0"/>
            </a:endParaRPr>
          </a:p>
          <a:p>
            <a:pPr eaLnBrk="1" hangingPunct="1"/>
            <a:r>
              <a:rPr lang="pt-BR" altLang="pt-BR" sz="2800" dirty="0"/>
              <a:t>Algumas distribuições F amostrais com diferentes graus de liberdade:</a:t>
            </a:r>
          </a:p>
          <a:p>
            <a:pPr eaLnBrk="1" hangingPunct="1">
              <a:buFontTx/>
              <a:buNone/>
            </a:pPr>
            <a:endParaRPr lang="pt-BR" altLang="pt-BR" sz="2800" dirty="0"/>
          </a:p>
          <a:p>
            <a:pPr eaLnBrk="1" hangingPunct="1"/>
            <a:endParaRPr lang="pt-BR" altLang="pt-BR" sz="2800" dirty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" t="4749" r="7692" b="9792"/>
          <a:stretch>
            <a:fillRect/>
          </a:stretch>
        </p:blipFill>
        <p:spPr bwMode="auto">
          <a:xfrm>
            <a:off x="6287144" y="3139207"/>
            <a:ext cx="2677344" cy="195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2"/>
          <p:cNvSpPr>
            <a:spLocks noChangeArrowheads="1"/>
          </p:cNvSpPr>
          <p:nvPr/>
        </p:nvSpPr>
        <p:spPr bwMode="auto">
          <a:xfrm>
            <a:off x="152400" y="5314950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4400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27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89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/>
              <a:t>Voltando ao Exemplo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pt-BR" altLang="pt-BR" dirty="0"/>
              <a:t>  </a:t>
            </a:r>
            <a:r>
              <a:rPr lang="pt-BR" altLang="pt-BR" u="sng" dirty="0"/>
              <a:t>Tipo</a:t>
            </a:r>
            <a:r>
              <a:rPr lang="pt-BR" altLang="pt-BR" dirty="0"/>
              <a:t>	 	</a:t>
            </a:r>
            <a:r>
              <a:rPr lang="pt-BR" altLang="pt-BR" u="sng" dirty="0"/>
              <a:t>n</a:t>
            </a:r>
            <a:r>
              <a:rPr lang="pt-BR" altLang="pt-BR" dirty="0"/>
              <a:t>	   </a:t>
            </a:r>
            <a:r>
              <a:rPr lang="pt-BR" altLang="pt-BR" u="sng" dirty="0"/>
              <a:t>Média</a:t>
            </a:r>
            <a:r>
              <a:rPr lang="pt-BR" altLang="pt-BR" dirty="0"/>
              <a:t>		   </a:t>
            </a:r>
            <a:r>
              <a:rPr lang="pt-BR" altLang="pt-BR" u="sng" dirty="0" err="1"/>
              <a:t>DesvP</a:t>
            </a:r>
            <a:r>
              <a:rPr lang="pt-BR" altLang="pt-BR" dirty="0"/>
              <a:t>	</a:t>
            </a:r>
          </a:p>
          <a:p>
            <a:pPr eaLnBrk="1" hangingPunct="1">
              <a:buFontTx/>
              <a:buNone/>
            </a:pPr>
            <a:r>
              <a:rPr lang="pt-BR" altLang="pt-BR" dirty="0">
                <a:solidFill>
                  <a:srgbClr val="E82722"/>
                </a:solidFill>
              </a:rPr>
              <a:t>	VM</a:t>
            </a:r>
            <a:r>
              <a:rPr lang="pt-BR" altLang="pt-BR" dirty="0"/>
              <a:t>		28	27.101 </a:t>
            </a:r>
            <a:r>
              <a:rPr lang="pt-BR" altLang="pt-BR" dirty="0" err="1"/>
              <a:t>mpg</a:t>
            </a:r>
            <a:r>
              <a:rPr lang="pt-BR" altLang="pt-BR" dirty="0"/>
              <a:t>		2.629 </a:t>
            </a:r>
            <a:r>
              <a:rPr lang="pt-BR" altLang="pt-BR" dirty="0" err="1"/>
              <a:t>mpg</a:t>
            </a:r>
            <a:endParaRPr lang="pt-BR" altLang="pt-BR" dirty="0"/>
          </a:p>
          <a:p>
            <a:pPr eaLnBrk="1" hangingPunct="1">
              <a:buFontTx/>
              <a:buNone/>
            </a:pPr>
            <a:r>
              <a:rPr lang="pt-BR" altLang="pt-BR" dirty="0"/>
              <a:t>  </a:t>
            </a:r>
            <a:r>
              <a:rPr lang="pt-BR" altLang="pt-BR" dirty="0">
                <a:solidFill>
                  <a:srgbClr val="3D4AE8"/>
                </a:solidFill>
              </a:rPr>
              <a:t>SUV</a:t>
            </a:r>
            <a:r>
              <a:rPr lang="pt-BR" altLang="pt-BR" dirty="0"/>
              <a:t>		26	20.423 </a:t>
            </a:r>
            <a:r>
              <a:rPr lang="pt-BR" altLang="pt-BR" dirty="0" err="1"/>
              <a:t>mpg</a:t>
            </a:r>
            <a:r>
              <a:rPr lang="pt-BR" altLang="pt-BR" dirty="0"/>
              <a:t>		2.914 </a:t>
            </a:r>
            <a:r>
              <a:rPr lang="pt-BR" altLang="pt-BR" dirty="0" err="1"/>
              <a:t>mpg</a:t>
            </a:r>
            <a:endParaRPr lang="pt-BR" altLang="pt-BR" dirty="0"/>
          </a:p>
          <a:p>
            <a:pPr eaLnBrk="1" hangingPunct="1">
              <a:buFontTx/>
              <a:buNone/>
            </a:pPr>
            <a:r>
              <a:rPr lang="pt-BR" altLang="pt-BR" dirty="0"/>
              <a:t> </a:t>
            </a:r>
            <a:r>
              <a:rPr lang="pt-BR" altLang="pt-BR" dirty="0" err="1">
                <a:solidFill>
                  <a:srgbClr val="3FD94C"/>
                </a:solidFill>
              </a:rPr>
              <a:t>Pickup</a:t>
            </a:r>
            <a:r>
              <a:rPr lang="pt-BR" altLang="pt-BR" dirty="0"/>
              <a:t>	 8	23.125 </a:t>
            </a:r>
            <a:r>
              <a:rPr lang="pt-BR" altLang="pt-BR" dirty="0" err="1"/>
              <a:t>mpg</a:t>
            </a:r>
            <a:r>
              <a:rPr lang="pt-BR" altLang="pt-BR" dirty="0"/>
              <a:t>		2.588 </a:t>
            </a:r>
            <a:r>
              <a:rPr lang="pt-BR" altLang="pt-BR" dirty="0" err="1"/>
              <a:t>mpg</a:t>
            </a:r>
            <a:endParaRPr lang="pt-BR" altLang="pt-BR" dirty="0"/>
          </a:p>
          <a:p>
            <a:pPr eaLnBrk="1" hangingPunct="1">
              <a:buFontTx/>
              <a:buNone/>
            </a:pPr>
            <a:endParaRPr lang="pt-BR" altLang="pt-BR" dirty="0"/>
          </a:p>
          <a:p>
            <a:pPr eaLnBrk="1" hangingPunct="1">
              <a:buFontTx/>
              <a:buNone/>
            </a:pPr>
            <a:r>
              <a:rPr lang="pt-BR" altLang="pt-BR" dirty="0"/>
              <a:t>Valor observado para F = 40.053</a:t>
            </a:r>
          </a:p>
          <a:p>
            <a:pPr eaLnBrk="1" hangingPunct="1">
              <a:buFontTx/>
              <a:buNone/>
            </a:pPr>
            <a:r>
              <a:rPr lang="pt-BR" altLang="pt-BR" dirty="0"/>
              <a:t>p-valor ≈ 0 (encontrado com o uso da função </a:t>
            </a:r>
            <a:r>
              <a:rPr lang="pt-BR" altLang="pt-BR" dirty="0" err="1">
                <a:solidFill>
                  <a:srgbClr val="FF0000"/>
                </a:solidFill>
              </a:rPr>
              <a:t>pf</a:t>
            </a:r>
            <a:r>
              <a:rPr lang="pt-BR" altLang="pt-BR" dirty="0"/>
              <a:t> do R).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28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1313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pt-BR"/>
              <a:t>Condições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dirty="0"/>
              <a:t>Embora útil, o teste ANOVA pode ser usado apenas se as seguintes condições são verdadeiras: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/>
              <a:t>Devemos ter </a:t>
            </a:r>
            <a:r>
              <a:rPr lang="pt-BR" altLang="pt-BR" dirty="0">
                <a:solidFill>
                  <a:srgbClr val="CC00CC"/>
                </a:solidFill>
              </a:rPr>
              <a:t>SRS independentes </a:t>
            </a:r>
            <a:r>
              <a:rPr lang="pt-BR" altLang="pt-BR" dirty="0"/>
              <a:t>para cada população amostrada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/>
              <a:t>As populações têm o </a:t>
            </a:r>
            <a:r>
              <a:rPr lang="pt-BR" altLang="pt-BR" dirty="0">
                <a:solidFill>
                  <a:srgbClr val="CC00CC"/>
                </a:solidFill>
              </a:rPr>
              <a:t>desvios padrão</a:t>
            </a:r>
            <a:r>
              <a:rPr lang="pt-BR" altLang="pt-BR" dirty="0"/>
              <a:t>  similares (e.g., não há uma população com </a:t>
            </a:r>
            <a:r>
              <a:rPr lang="pt-BR" altLang="pt-BR" dirty="0" err="1"/>
              <a:t>desvp</a:t>
            </a:r>
            <a:r>
              <a:rPr lang="pt-BR" altLang="pt-BR" dirty="0"/>
              <a:t> duas vezes maior do que outra)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/>
              <a:t>Todas as populações são </a:t>
            </a:r>
            <a:r>
              <a:rPr lang="pt-BR" altLang="pt-BR" dirty="0">
                <a:solidFill>
                  <a:srgbClr val="CC00CC"/>
                </a:solidFill>
              </a:rPr>
              <a:t>normalmente distribuídas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29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828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Testes de Hipóteses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pPr marL="0" indent="0">
              <a:spcBef>
                <a:spcPct val="0"/>
              </a:spcBef>
            </a:pPr>
            <a:r>
              <a:rPr lang="pt-BR" dirty="0"/>
              <a:t>Aulas anteriores</a:t>
            </a:r>
            <a:endParaRPr lang="en-US" dirty="0"/>
          </a:p>
          <a:p>
            <a:pPr lvl="1">
              <a:spcBef>
                <a:spcPts val="500"/>
              </a:spcBef>
            </a:pPr>
            <a:r>
              <a:rPr lang="pt-BR" dirty="0"/>
              <a:t>Uma amostra, variância conhecida</a:t>
            </a:r>
          </a:p>
          <a:p>
            <a:pPr lvl="1">
              <a:spcBef>
                <a:spcPts val="500"/>
              </a:spcBef>
            </a:pPr>
            <a:r>
              <a:rPr lang="pt-BR" dirty="0"/>
              <a:t>Uma amostra, variância desconhecida</a:t>
            </a:r>
          </a:p>
          <a:p>
            <a:pPr lvl="1">
              <a:spcBef>
                <a:spcPts val="500"/>
              </a:spcBef>
            </a:pPr>
            <a:r>
              <a:rPr lang="pt-BR" dirty="0"/>
              <a:t>Duas amostras pareadas</a:t>
            </a:r>
          </a:p>
          <a:p>
            <a:pPr lvl="1">
              <a:spcBef>
                <a:spcPts val="500"/>
              </a:spcBef>
            </a:pPr>
            <a:r>
              <a:rPr lang="pt-BR" dirty="0"/>
              <a:t>Duas amostras independentes</a:t>
            </a:r>
          </a:p>
          <a:p>
            <a:r>
              <a:rPr lang="pt-BR" dirty="0"/>
              <a:t>Aula de hoje: </a:t>
            </a:r>
            <a:r>
              <a:rPr lang="pt-BR" dirty="0">
                <a:solidFill>
                  <a:srgbClr val="FF0000"/>
                </a:solidFill>
              </a:rPr>
              <a:t>ANOVA</a:t>
            </a:r>
          </a:p>
        </p:txBody>
      </p:sp>
    </p:spTree>
    <p:extLst>
      <p:ext uri="{BB962C8B-B14F-4D97-AF65-F5344CB8AC3E}">
        <p14:creationId xmlns:p14="http://schemas.microsoft.com/office/powerpoint/2010/main" val="2566967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pt-BR"/>
              <a:t>Teste das Condições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O vendedor tinha originalmente tomado </a:t>
            </a:r>
            <a:r>
              <a:rPr lang="pt-BR" altLang="pt-BR" sz="2800" dirty="0">
                <a:solidFill>
                  <a:srgbClr val="CC00CC"/>
                </a:solidFill>
              </a:rPr>
              <a:t>amostras aleatórias simples independentes</a:t>
            </a:r>
            <a:r>
              <a:rPr lang="pt-BR" altLang="pt-BR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A segunda condição se verifica: </a:t>
            </a:r>
            <a:r>
              <a:rPr lang="pt-BR" altLang="pt-BR" sz="2800" dirty="0">
                <a:solidFill>
                  <a:srgbClr val="CC00CC"/>
                </a:solidFill>
              </a:rPr>
              <a:t>nenhuma amostra tem </a:t>
            </a:r>
            <a:r>
              <a:rPr lang="pt-BR" altLang="pt-BR" sz="2800" dirty="0" err="1">
                <a:solidFill>
                  <a:srgbClr val="CC00CC"/>
                </a:solidFill>
              </a:rPr>
              <a:t>desvp</a:t>
            </a:r>
            <a:r>
              <a:rPr lang="pt-BR" altLang="pt-BR" sz="2800" dirty="0">
                <a:solidFill>
                  <a:srgbClr val="CC00CC"/>
                </a:solidFill>
              </a:rPr>
              <a:t> mais do que o dobro do </a:t>
            </a:r>
            <a:r>
              <a:rPr lang="pt-BR" altLang="pt-BR" sz="2800" dirty="0" err="1">
                <a:solidFill>
                  <a:srgbClr val="CC00CC"/>
                </a:solidFill>
              </a:rPr>
              <a:t>desvp</a:t>
            </a:r>
            <a:r>
              <a:rPr lang="pt-BR" altLang="pt-BR" sz="2800" dirty="0">
                <a:solidFill>
                  <a:srgbClr val="CC00CC"/>
                </a:solidFill>
              </a:rPr>
              <a:t> de outra</a:t>
            </a:r>
            <a:r>
              <a:rPr lang="pt-BR" altLang="pt-BR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Para testar a terceira condição (i.e., se as populações sendo amostradas são </a:t>
            </a:r>
            <a:r>
              <a:rPr lang="pt-BR" altLang="pt-BR" sz="2800" dirty="0">
                <a:solidFill>
                  <a:srgbClr val="CC00CC"/>
                </a:solidFill>
              </a:rPr>
              <a:t>normalmente distribuídas</a:t>
            </a:r>
            <a:r>
              <a:rPr lang="pt-BR" altLang="pt-BR" sz="2800" dirty="0"/>
              <a:t>), devemos visualizar os histogramas de cada amostra...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30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674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/>
              <a:t>Histogramas Amostrais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57300"/>
            <a:ext cx="2895600" cy="177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28951"/>
            <a:ext cx="2895600" cy="177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57300"/>
            <a:ext cx="29718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4671392" y="3520048"/>
            <a:ext cx="342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000" dirty="0"/>
              <a:t>Todos os histogramas parecem ter a </a:t>
            </a:r>
            <a:r>
              <a:rPr lang="pt-BR" altLang="pt-BR" sz="2000" dirty="0">
                <a:solidFill>
                  <a:srgbClr val="FF0000"/>
                </a:solidFill>
              </a:rPr>
              <a:t>forma normal</a:t>
            </a:r>
            <a:r>
              <a:rPr lang="pt-BR" altLang="pt-BR" sz="2000" dirty="0"/>
              <a:t>.</a:t>
            </a:r>
          </a:p>
        </p:txBody>
      </p:sp>
      <p:sp>
        <p:nvSpPr>
          <p:cNvPr id="40967" name="Rectangle 2"/>
          <p:cNvSpPr>
            <a:spLocks noChangeArrowheads="1"/>
          </p:cNvSpPr>
          <p:nvPr/>
        </p:nvSpPr>
        <p:spPr bwMode="auto">
          <a:xfrm>
            <a:off x="4355976" y="4586958"/>
            <a:ext cx="4536504" cy="289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pt-BR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Portanto, todas as condições de aplicabilidade estão satisfeitas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sym typeface="Wingdings" charset="0"/>
              </a:rPr>
              <a:t>.</a:t>
            </a:r>
            <a:endParaRPr lang="pt-BR" sz="20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31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843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6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Estudo </a:t>
            </a:r>
            <a:r>
              <a:rPr lang="pt-BR"/>
              <a:t>de Caso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32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3119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/>
              <a:t>Exemplo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Pesquisadores estão tentando verificar se as notas de </a:t>
            </a:r>
            <a:r>
              <a:rPr lang="pt-BR" dirty="0">
                <a:solidFill>
                  <a:srgbClr val="CC00CC"/>
                </a:solidFill>
              </a:rPr>
              <a:t>quatro</a:t>
            </a:r>
            <a:r>
              <a:rPr lang="pt-BR" dirty="0"/>
              <a:t> diferentes escolas de ensino médio são </a:t>
            </a:r>
            <a:r>
              <a:rPr lang="pt-BR" dirty="0">
                <a:solidFill>
                  <a:srgbClr val="CC00CC"/>
                </a:solidFill>
              </a:rPr>
              <a:t>diferentes</a:t>
            </a:r>
            <a:r>
              <a:rPr lang="pt-BR" dirty="0"/>
              <a:t>.  </a:t>
            </a:r>
          </a:p>
          <a:p>
            <a:pPr eaLnBrk="1" hangingPunct="1">
              <a:defRPr/>
            </a:pPr>
            <a:r>
              <a:rPr lang="pt-BR" dirty="0"/>
              <a:t>De cada escola, uma </a:t>
            </a:r>
            <a:r>
              <a:rPr lang="pt-BR" dirty="0">
                <a:solidFill>
                  <a:srgbClr val="CC00CC"/>
                </a:solidFill>
              </a:rPr>
              <a:t>amostra aleatória</a:t>
            </a:r>
            <a:r>
              <a:rPr lang="pt-BR" dirty="0"/>
              <a:t> de alunos do ano passado é retirada e comparada.</a:t>
            </a:r>
          </a:p>
          <a:p>
            <a:pPr eaLnBrk="1" hangingPunct="1">
              <a:defRPr/>
            </a:pPr>
            <a:r>
              <a:rPr lang="pt-BR" dirty="0"/>
              <a:t>Os resultados são os apresentados na próxima página.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33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216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/>
              <a:t>Resultados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pt-BR" altLang="pt-BR" sz="2800" dirty="0"/>
              <a:t>    </a:t>
            </a:r>
            <a:r>
              <a:rPr lang="pt-BR" altLang="pt-BR" sz="2800" u="sng" dirty="0"/>
              <a:t>Escola</a:t>
            </a:r>
            <a:r>
              <a:rPr lang="pt-BR" altLang="pt-BR" sz="2800" dirty="0"/>
              <a:t>              	</a:t>
            </a:r>
            <a:r>
              <a:rPr lang="pt-BR" altLang="pt-BR" sz="2800" u="sng" dirty="0"/>
              <a:t>n</a:t>
            </a:r>
            <a:r>
              <a:rPr lang="pt-BR" altLang="pt-BR" sz="2800" dirty="0"/>
              <a:t>         </a:t>
            </a:r>
            <a:r>
              <a:rPr lang="pt-BR" altLang="pt-BR" sz="2800" u="sng" dirty="0"/>
              <a:t>Média</a:t>
            </a:r>
            <a:r>
              <a:rPr lang="pt-BR" altLang="pt-BR" sz="2800" dirty="0"/>
              <a:t>       </a:t>
            </a:r>
            <a:r>
              <a:rPr lang="pt-BR" altLang="pt-BR" sz="2800" u="sng" dirty="0" err="1"/>
              <a:t>DesvP</a:t>
            </a:r>
            <a:endParaRPr lang="pt-BR" altLang="pt-BR" sz="2800" u="sng" dirty="0"/>
          </a:p>
          <a:p>
            <a:pPr eaLnBrk="1" hangingPunct="1">
              <a:buFontTx/>
              <a:buNone/>
            </a:pPr>
            <a:r>
              <a:rPr lang="pt-BR" altLang="pt-BR" sz="2800" dirty="0"/>
              <a:t>     </a:t>
            </a:r>
            <a:r>
              <a:rPr lang="pt-BR" altLang="pt-BR" sz="2800" dirty="0">
                <a:solidFill>
                  <a:srgbClr val="3D4AE8"/>
                </a:solidFill>
              </a:rPr>
              <a:t>BB&amp;N</a:t>
            </a:r>
            <a:r>
              <a:rPr lang="pt-BR" altLang="pt-BR" sz="2800" dirty="0"/>
              <a:t>             	23          4.3           0.4</a:t>
            </a:r>
          </a:p>
          <a:p>
            <a:pPr eaLnBrk="1" hangingPunct="1">
              <a:buFontTx/>
              <a:buNone/>
            </a:pPr>
            <a:r>
              <a:rPr lang="pt-BR" altLang="pt-BR" sz="2800" dirty="0" err="1">
                <a:solidFill>
                  <a:srgbClr val="E82722"/>
                </a:solidFill>
              </a:rPr>
              <a:t>Roxbury</a:t>
            </a:r>
            <a:r>
              <a:rPr lang="pt-BR" altLang="pt-BR" sz="2800" dirty="0">
                <a:solidFill>
                  <a:srgbClr val="E82722"/>
                </a:solidFill>
              </a:rPr>
              <a:t> </a:t>
            </a:r>
            <a:r>
              <a:rPr lang="pt-BR" altLang="pt-BR" sz="2800" dirty="0" err="1">
                <a:solidFill>
                  <a:srgbClr val="E82722"/>
                </a:solidFill>
              </a:rPr>
              <a:t>Latin</a:t>
            </a:r>
            <a:r>
              <a:rPr lang="pt-BR" altLang="pt-BR" sz="2800" dirty="0"/>
              <a:t>     	25          3.9            0.6</a:t>
            </a:r>
          </a:p>
          <a:p>
            <a:pPr eaLnBrk="1" hangingPunct="1">
              <a:buFontTx/>
              <a:buNone/>
            </a:pPr>
            <a:r>
              <a:rPr lang="pt-BR" altLang="pt-BR" sz="2800" dirty="0"/>
              <a:t>     </a:t>
            </a:r>
            <a:r>
              <a:rPr lang="pt-BR" altLang="pt-BR" sz="2800" dirty="0" err="1">
                <a:solidFill>
                  <a:srgbClr val="3FD94C"/>
                </a:solidFill>
              </a:rPr>
              <a:t>Winsor</a:t>
            </a:r>
            <a:r>
              <a:rPr lang="pt-BR" altLang="pt-BR" sz="2800" dirty="0"/>
              <a:t>           	26          4.2            0.3</a:t>
            </a:r>
          </a:p>
          <a:p>
            <a:pPr eaLnBrk="1" hangingPunct="1">
              <a:buFontTx/>
              <a:buNone/>
            </a:pPr>
            <a:r>
              <a:rPr lang="pt-BR" altLang="pt-BR" sz="2800" dirty="0">
                <a:solidFill>
                  <a:srgbClr val="CC00CC"/>
                </a:solidFill>
              </a:rPr>
              <a:t>  </a:t>
            </a:r>
            <a:r>
              <a:rPr lang="pt-BR" altLang="pt-BR" sz="2800" dirty="0" err="1">
                <a:solidFill>
                  <a:srgbClr val="FF9933"/>
                </a:solidFill>
              </a:rPr>
              <a:t>Belmont</a:t>
            </a:r>
            <a:r>
              <a:rPr lang="pt-BR" altLang="pt-BR" sz="2800" dirty="0">
                <a:solidFill>
                  <a:srgbClr val="FF9933"/>
                </a:solidFill>
              </a:rPr>
              <a:t> Hill</a:t>
            </a:r>
            <a:r>
              <a:rPr lang="pt-BR" altLang="pt-BR" sz="2800" dirty="0"/>
              <a:t>      	29          3.1            0.3</a:t>
            </a:r>
          </a:p>
          <a:p>
            <a:pPr eaLnBrk="1" hangingPunct="1">
              <a:buFontTx/>
              <a:buNone/>
            </a:pPr>
            <a:endParaRPr lang="pt-BR" altLang="pt-BR" sz="2800" dirty="0"/>
          </a:p>
          <a:p>
            <a:pPr eaLnBrk="1" hangingPunct="1">
              <a:buFontTx/>
              <a:buNone/>
            </a:pPr>
            <a:r>
              <a:rPr lang="pt-BR" altLang="pt-BR" sz="2800" dirty="0"/>
              <a:t>Há diferença significativa entre as notas dessas escolas</a:t>
            </a:r>
            <a:r>
              <a:rPr lang="pt-BR" altLang="ja-JP" sz="2800" dirty="0"/>
              <a:t>? (Presuma que as populações são normalmente distribuídas)</a:t>
            </a:r>
            <a:endParaRPr lang="pt-BR" altLang="pt-BR" sz="28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34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70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/>
              <a:t>Hipóteses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H</a:t>
            </a:r>
            <a:r>
              <a:rPr lang="pt-BR" altLang="pt-BR" baseline="-25000" dirty="0"/>
              <a:t>0</a:t>
            </a:r>
            <a:r>
              <a:rPr lang="pt-BR" altLang="pt-BR" dirty="0"/>
              <a:t>: = µ</a:t>
            </a:r>
            <a:r>
              <a:rPr lang="pt-BR" altLang="pt-BR" baseline="-25000" dirty="0">
                <a:solidFill>
                  <a:srgbClr val="3D4AE8"/>
                </a:solidFill>
              </a:rPr>
              <a:t>BB&amp;N</a:t>
            </a:r>
            <a:r>
              <a:rPr lang="pt-BR" altLang="pt-BR" dirty="0"/>
              <a:t> = µ</a:t>
            </a:r>
            <a:r>
              <a:rPr lang="pt-BR" altLang="pt-BR" baseline="-25000" dirty="0">
                <a:solidFill>
                  <a:srgbClr val="E82722"/>
                </a:solidFill>
              </a:rPr>
              <a:t>RL</a:t>
            </a:r>
            <a:r>
              <a:rPr lang="pt-BR" altLang="pt-BR" dirty="0"/>
              <a:t> = µ</a:t>
            </a:r>
            <a:r>
              <a:rPr lang="pt-BR" altLang="pt-BR" baseline="-25000" dirty="0" err="1">
                <a:solidFill>
                  <a:srgbClr val="3FD94C"/>
                </a:solidFill>
              </a:rPr>
              <a:t>Winsor</a:t>
            </a:r>
            <a:r>
              <a:rPr lang="pt-BR" altLang="pt-BR" dirty="0"/>
              <a:t> = µ</a:t>
            </a:r>
            <a:r>
              <a:rPr lang="pt-BR" altLang="pt-BR" baseline="-25000" dirty="0" err="1">
                <a:solidFill>
                  <a:srgbClr val="FF9933"/>
                </a:solidFill>
              </a:rPr>
              <a:t>BelHill</a:t>
            </a:r>
            <a:r>
              <a:rPr lang="pt-BR" altLang="pt-BR" dirty="0"/>
              <a:t> </a:t>
            </a:r>
          </a:p>
          <a:p>
            <a:pPr eaLnBrk="1" hangingPunct="1">
              <a:buFontTx/>
              <a:buNone/>
            </a:pPr>
            <a:r>
              <a:rPr lang="pt-BR" altLang="pt-BR" dirty="0"/>
              <a:t>	As notas médias nas escolas </a:t>
            </a:r>
            <a:r>
              <a:rPr lang="pt-BR" altLang="pt-BR" dirty="0" err="1">
                <a:solidFill>
                  <a:srgbClr val="3D4AE8"/>
                </a:solidFill>
              </a:rPr>
              <a:t>BB&amp;N</a:t>
            </a:r>
            <a:r>
              <a:rPr lang="pt-BR" altLang="pt-BR" dirty="0"/>
              <a:t>, </a:t>
            </a:r>
            <a:r>
              <a:rPr lang="pt-BR" altLang="pt-BR" dirty="0" err="1">
                <a:solidFill>
                  <a:srgbClr val="E82722"/>
                </a:solidFill>
              </a:rPr>
              <a:t>Roxbury</a:t>
            </a:r>
            <a:r>
              <a:rPr lang="pt-BR" altLang="pt-BR" dirty="0">
                <a:solidFill>
                  <a:srgbClr val="E82722"/>
                </a:solidFill>
              </a:rPr>
              <a:t> </a:t>
            </a:r>
            <a:r>
              <a:rPr lang="pt-BR" altLang="pt-BR" dirty="0" err="1">
                <a:solidFill>
                  <a:srgbClr val="E82722"/>
                </a:solidFill>
              </a:rPr>
              <a:t>Latin</a:t>
            </a:r>
            <a:r>
              <a:rPr lang="pt-BR" altLang="pt-BR" dirty="0"/>
              <a:t>, </a:t>
            </a:r>
            <a:r>
              <a:rPr lang="pt-BR" altLang="pt-BR" dirty="0" err="1">
                <a:solidFill>
                  <a:srgbClr val="3FD94C"/>
                </a:solidFill>
              </a:rPr>
              <a:t>Winsor</a:t>
            </a:r>
            <a:r>
              <a:rPr lang="pt-BR" altLang="pt-BR" dirty="0"/>
              <a:t> e </a:t>
            </a:r>
            <a:r>
              <a:rPr lang="pt-BR" altLang="pt-BR" dirty="0" err="1">
                <a:solidFill>
                  <a:srgbClr val="FF9933"/>
                </a:solidFill>
              </a:rPr>
              <a:t>Belmont</a:t>
            </a:r>
            <a:r>
              <a:rPr lang="pt-BR" altLang="pt-BR" dirty="0">
                <a:solidFill>
                  <a:srgbClr val="FF9933"/>
                </a:solidFill>
              </a:rPr>
              <a:t> Hill</a:t>
            </a:r>
            <a:r>
              <a:rPr lang="pt-BR" altLang="pt-BR" dirty="0"/>
              <a:t> são todas iguais.</a:t>
            </a:r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H</a:t>
            </a:r>
            <a:r>
              <a:rPr lang="pt-BR" altLang="pt-BR" baseline="-25000" dirty="0"/>
              <a:t>a</a:t>
            </a:r>
            <a:r>
              <a:rPr lang="pt-BR" altLang="pt-BR" dirty="0"/>
              <a:t>: A média de notas nas escolas </a:t>
            </a:r>
            <a:r>
              <a:rPr lang="pt-BR" altLang="pt-BR" dirty="0">
                <a:solidFill>
                  <a:srgbClr val="3D4AE8"/>
                </a:solidFill>
              </a:rPr>
              <a:t>BB&amp;N</a:t>
            </a:r>
            <a:r>
              <a:rPr lang="pt-BR" altLang="pt-BR" dirty="0"/>
              <a:t>, </a:t>
            </a:r>
            <a:r>
              <a:rPr lang="pt-BR" altLang="pt-BR" dirty="0" err="1">
                <a:solidFill>
                  <a:srgbClr val="E82722"/>
                </a:solidFill>
              </a:rPr>
              <a:t>Roxbury</a:t>
            </a:r>
            <a:r>
              <a:rPr lang="pt-BR" altLang="pt-BR" dirty="0">
                <a:solidFill>
                  <a:srgbClr val="E82722"/>
                </a:solidFill>
              </a:rPr>
              <a:t> </a:t>
            </a:r>
            <a:r>
              <a:rPr lang="pt-BR" altLang="pt-BR" dirty="0" err="1">
                <a:solidFill>
                  <a:srgbClr val="E82722"/>
                </a:solidFill>
              </a:rPr>
              <a:t>Latin</a:t>
            </a:r>
            <a:r>
              <a:rPr lang="pt-BR" altLang="pt-BR" dirty="0"/>
              <a:t>, </a:t>
            </a:r>
            <a:r>
              <a:rPr lang="pt-BR" altLang="pt-BR" dirty="0" err="1">
                <a:solidFill>
                  <a:srgbClr val="3FD94C"/>
                </a:solidFill>
              </a:rPr>
              <a:t>Winsor</a:t>
            </a:r>
            <a:r>
              <a:rPr lang="pt-BR" altLang="pt-BR" dirty="0"/>
              <a:t> e </a:t>
            </a:r>
            <a:r>
              <a:rPr lang="pt-BR" altLang="pt-BR" dirty="0" err="1">
                <a:solidFill>
                  <a:srgbClr val="FF9933"/>
                </a:solidFill>
              </a:rPr>
              <a:t>Belmont</a:t>
            </a:r>
            <a:r>
              <a:rPr lang="pt-BR" altLang="pt-BR" dirty="0">
                <a:solidFill>
                  <a:srgbClr val="FF9933"/>
                </a:solidFill>
              </a:rPr>
              <a:t> Hill</a:t>
            </a:r>
            <a:r>
              <a:rPr lang="pt-BR" altLang="pt-BR" dirty="0"/>
              <a:t> não são todas iguais.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35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7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/>
              <a:t>Condições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pt-BR" dirty="0"/>
              <a:t>Considere que</a:t>
            </a:r>
          </a:p>
          <a:p>
            <a:pPr lvl="1">
              <a:buClr>
                <a:schemeClr val="tx1"/>
              </a:buClr>
              <a:defRPr/>
            </a:pPr>
            <a:r>
              <a:rPr lang="pt-BR" dirty="0">
                <a:solidFill>
                  <a:srgbClr val="CC00CC"/>
                </a:solidFill>
              </a:rPr>
              <a:t>Amostras aleatórias</a:t>
            </a:r>
            <a:r>
              <a:rPr lang="pt-BR" dirty="0"/>
              <a:t> foram tiradas</a:t>
            </a:r>
          </a:p>
          <a:p>
            <a:pPr lvl="1">
              <a:defRPr/>
            </a:pPr>
            <a:r>
              <a:rPr lang="pt-BR" dirty="0"/>
              <a:t>Os desvios padrão são comparáveis</a:t>
            </a:r>
            <a:endParaRPr lang="pt-BR" dirty="0">
              <a:solidFill>
                <a:srgbClr val="CC00CC"/>
              </a:solidFill>
            </a:endParaRPr>
          </a:p>
          <a:p>
            <a:pPr lvl="2">
              <a:defRPr/>
            </a:pPr>
            <a:r>
              <a:rPr lang="pt-BR" dirty="0"/>
              <a:t>Não há nenhum </a:t>
            </a:r>
            <a:r>
              <a:rPr lang="pt-BR" dirty="0" err="1"/>
              <a:t>desvp</a:t>
            </a:r>
            <a:r>
              <a:rPr lang="pt-BR" dirty="0"/>
              <a:t> que seja mais do que o dobro de qualquer outro.</a:t>
            </a:r>
          </a:p>
          <a:p>
            <a:pPr lvl="1">
              <a:defRPr/>
            </a:pPr>
            <a:r>
              <a:rPr lang="pt-BR" dirty="0"/>
              <a:t>Todas as populações </a:t>
            </a:r>
            <a:r>
              <a:rPr lang="pt-BR" dirty="0">
                <a:solidFill>
                  <a:srgbClr val="CC00CC"/>
                </a:solidFill>
              </a:rPr>
              <a:t>normalmente distribuídas</a:t>
            </a:r>
          </a:p>
          <a:p>
            <a:pPr lvl="1" eaLnBrk="1" hangingPunct="1">
              <a:buFontTx/>
              <a:buNone/>
              <a:defRPr/>
            </a:pPr>
            <a:endParaRPr lang="pt-BR" dirty="0">
              <a:solidFill>
                <a:srgbClr val="CC00CC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36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411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Cálculo da estatística F</a:t>
            </a:r>
          </a:p>
        </p:txBody>
      </p:sp>
      <p:pic>
        <p:nvPicPr>
          <p:cNvPr id="778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72" y="1640086"/>
            <a:ext cx="7439744" cy="265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7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/>
              <a:t>Curva F 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/>
              <a:t>Ao marcar a estatística F na distribuição F (df = 3, 99), concluímos que o p-valor (área hachurada) é aproximadamente igual a 0.</a:t>
            </a:r>
          </a:p>
        </p:txBody>
      </p:sp>
      <p:pic>
        <p:nvPicPr>
          <p:cNvPr id="3789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00150"/>
            <a:ext cx="8229600" cy="258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38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/>
              <a:t>Interpretação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pt-BR" dirty="0"/>
              <a:t>   Já que todas as condições são válidas, temos evidência conclusiva (</a:t>
            </a:r>
            <a:r>
              <a:rPr lang="pt-BR" dirty="0" err="1"/>
              <a:t>df</a:t>
            </a:r>
            <a:r>
              <a:rPr lang="pt-BR" dirty="0"/>
              <a:t> = 3,99, p = 0)  para rejeitar a hipótese nula de que as médias das notas nas escolas em </a:t>
            </a:r>
            <a:r>
              <a:rPr lang="pt-BR" dirty="0">
                <a:solidFill>
                  <a:srgbClr val="3D4AE8"/>
                </a:solidFill>
              </a:rPr>
              <a:t>BB&amp;N</a:t>
            </a:r>
            <a:r>
              <a:rPr lang="pt-BR" dirty="0"/>
              <a:t>, </a:t>
            </a:r>
            <a:r>
              <a:rPr lang="pt-BR" dirty="0" err="1">
                <a:solidFill>
                  <a:srgbClr val="E82722"/>
                </a:solidFill>
              </a:rPr>
              <a:t>Roxbury</a:t>
            </a:r>
            <a:r>
              <a:rPr lang="pt-BR" dirty="0">
                <a:solidFill>
                  <a:srgbClr val="E82722"/>
                </a:solidFill>
              </a:rPr>
              <a:t> </a:t>
            </a:r>
            <a:r>
              <a:rPr lang="pt-BR" dirty="0" err="1">
                <a:solidFill>
                  <a:srgbClr val="E82722"/>
                </a:solidFill>
              </a:rPr>
              <a:t>Latin</a:t>
            </a:r>
            <a:r>
              <a:rPr lang="pt-BR" dirty="0"/>
              <a:t>, </a:t>
            </a:r>
            <a:r>
              <a:rPr lang="pt-BR" dirty="0" err="1">
                <a:solidFill>
                  <a:srgbClr val="3FD94C"/>
                </a:solidFill>
              </a:rPr>
              <a:t>Winsor</a:t>
            </a:r>
            <a:r>
              <a:rPr lang="pt-BR" dirty="0"/>
              <a:t>, e </a:t>
            </a:r>
            <a:r>
              <a:rPr lang="pt-BR" dirty="0" err="1">
                <a:solidFill>
                  <a:srgbClr val="FF9933"/>
                </a:solidFill>
              </a:rPr>
              <a:t>Belmont</a:t>
            </a:r>
            <a:r>
              <a:rPr lang="pt-BR" dirty="0">
                <a:solidFill>
                  <a:srgbClr val="FF9933"/>
                </a:solidFill>
              </a:rPr>
              <a:t> Hill</a:t>
            </a:r>
            <a:r>
              <a:rPr lang="pt-BR" dirty="0"/>
              <a:t> são todas iguais.</a:t>
            </a:r>
          </a:p>
        </p:txBody>
      </p:sp>
    </p:spTree>
    <p:extLst>
      <p:ext uri="{BB962C8B-B14F-4D97-AF65-F5344CB8AC3E}">
        <p14:creationId xmlns:p14="http://schemas.microsoft.com/office/powerpoint/2010/main" val="29255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B5FC1-BC5C-456F-8C0A-49C5FC075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ANOVA (</a:t>
            </a:r>
            <a:r>
              <a:rPr lang="pt-BR" dirty="0" err="1"/>
              <a:t>ANalysis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VAriance</a:t>
            </a:r>
            <a:r>
              <a:rPr lang="pt-BR" dirty="0"/>
              <a:t>)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D3BFBCC2-0F5D-428A-8D56-F72476AB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7982B0E-26D0-49E1-BE8C-C18CA3FF81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92500"/>
          </a:bodyPr>
          <a:lstStyle/>
          <a:p>
            <a:r>
              <a:rPr lang="pt-BR" dirty="0"/>
              <a:t>A ANOVA fornece um teste estatístico para determinar se as médias de </a:t>
            </a:r>
            <a:r>
              <a:rPr lang="pt-BR" u="sng" dirty="0"/>
              <a:t>vários grupos</a:t>
            </a:r>
            <a:r>
              <a:rPr lang="pt-BR" dirty="0"/>
              <a:t> são iguais.</a:t>
            </a:r>
          </a:p>
          <a:p>
            <a:pPr lvl="1">
              <a:spcBef>
                <a:spcPts val="500"/>
              </a:spcBef>
            </a:pPr>
            <a:r>
              <a:rPr lang="pt-BR" dirty="0"/>
              <a:t>Generaliza o teste t para mais de dois grupos. </a:t>
            </a:r>
          </a:p>
          <a:p>
            <a:r>
              <a:rPr lang="pt-BR" dirty="0"/>
              <a:t>Útil para comparar (testar) três ou mais médias (grupos ou variáveis). </a:t>
            </a:r>
          </a:p>
          <a:p>
            <a:r>
              <a:rPr lang="pt-BR" dirty="0"/>
              <a:t>Pode ser usada como uma ferramenta exploratória para explicar observações. </a:t>
            </a:r>
          </a:p>
        </p:txBody>
      </p:sp>
    </p:spTree>
    <p:extLst>
      <p:ext uri="{BB962C8B-B14F-4D97-AF65-F5344CB8AC3E}">
        <p14:creationId xmlns:p14="http://schemas.microsoft.com/office/powerpoint/2010/main" val="8925377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ANOVA no R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40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618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ANOVA no 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Considere o conjunto de dados </a:t>
            </a:r>
            <a:r>
              <a:rPr lang="en-US" dirty="0" err="1">
                <a:solidFill>
                  <a:srgbClr val="FF0000"/>
                </a:solidFill>
              </a:rPr>
              <a:t>InsectSprays</a:t>
            </a:r>
            <a:r>
              <a:rPr lang="en-US" dirty="0"/>
              <a:t>, </a:t>
            </a:r>
            <a:r>
              <a:rPr lang="pt-BR" dirty="0"/>
              <a:t>disponível</a:t>
            </a:r>
            <a:r>
              <a:rPr lang="en-US" dirty="0"/>
              <a:t> no R.</a:t>
            </a:r>
            <a:endParaRPr lang="pt-BR" dirty="0"/>
          </a:p>
          <a:p>
            <a:r>
              <a:rPr lang="pt-BR" dirty="0"/>
              <a:t>Seis inseticidas foram testados para verificar se existe diferença no número de insetos encontrados no campo após cada aplicação.</a:t>
            </a:r>
          </a:p>
          <a:p>
            <a:pPr lvl="1"/>
            <a:r>
              <a:rPr lang="pt-BR" dirty="0"/>
              <a:t>Variável dependente: </a:t>
            </a:r>
            <a:r>
              <a:rPr lang="pt-BR" b="1" dirty="0" err="1"/>
              <a:t>count</a:t>
            </a:r>
            <a:endParaRPr lang="pt-BR" b="1" dirty="0"/>
          </a:p>
          <a:p>
            <a:pPr lvl="1"/>
            <a:r>
              <a:rPr lang="pt-BR" dirty="0"/>
              <a:t>Variável independente (</a:t>
            </a:r>
            <a:r>
              <a:rPr lang="pt-BR" u="sng" dirty="0"/>
              <a:t>fator</a:t>
            </a:r>
            <a:r>
              <a:rPr lang="pt-BR" dirty="0"/>
              <a:t>): </a:t>
            </a:r>
            <a:r>
              <a:rPr lang="pt-BR" b="1" dirty="0"/>
              <a:t>spray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3A669FE8-9528-BA45-9597-B4A84317396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669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ANOVA no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Há duas alternativas para realizar o ANOVA </a:t>
            </a:r>
            <a:r>
              <a:rPr lang="en-US" dirty="0"/>
              <a:t>com o R:</a:t>
            </a:r>
          </a:p>
          <a:p>
            <a:pPr lvl="1"/>
            <a:r>
              <a:rPr lang="en-US" dirty="0"/>
              <a:t>o</a:t>
            </a:r>
            <a:r>
              <a:rPr lang="x-none" dirty="0"/>
              <a:t>ne</a:t>
            </a:r>
            <a:r>
              <a:rPr lang="en-US" dirty="0" err="1"/>
              <a:t>way.test</a:t>
            </a:r>
            <a:endParaRPr lang="en-US" dirty="0"/>
          </a:p>
          <a:p>
            <a:pPr lvl="1"/>
            <a:r>
              <a:rPr lang="pt-BR" dirty="0" err="1"/>
              <a:t>aov</a:t>
            </a:r>
            <a:endParaRPr lang="pt-BR" dirty="0"/>
          </a:p>
          <a:p>
            <a:r>
              <a:rPr lang="pt-BR" dirty="0"/>
              <a:t>Exemplos</a:t>
            </a:r>
          </a:p>
          <a:p>
            <a:pPr marL="457200" lvl="1" indent="0">
              <a:buNone/>
            </a:pPr>
            <a:r>
              <a:rPr lang="pt-BR" dirty="0" err="1"/>
              <a:t>oneway.test</a:t>
            </a:r>
            <a:r>
              <a:rPr lang="pt-BR" dirty="0"/>
              <a:t>(</a:t>
            </a:r>
            <a:r>
              <a:rPr lang="pt-BR" dirty="0" err="1"/>
              <a:t>count~spray</a:t>
            </a:r>
            <a:r>
              <a:rPr lang="pt-BR" dirty="0"/>
              <a:t>)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 err="1"/>
              <a:t>aov.out</a:t>
            </a:r>
            <a:r>
              <a:rPr lang="pt-BR" dirty="0"/>
              <a:t> = </a:t>
            </a:r>
            <a:r>
              <a:rPr lang="pt-BR" dirty="0" err="1"/>
              <a:t>aov</a:t>
            </a:r>
            <a:r>
              <a:rPr lang="pt-BR" dirty="0"/>
              <a:t>(</a:t>
            </a:r>
            <a:r>
              <a:rPr lang="pt-BR" dirty="0" err="1"/>
              <a:t>count</a:t>
            </a:r>
            <a:r>
              <a:rPr lang="pt-BR" dirty="0"/>
              <a:t> ~ spray, data=</a:t>
            </a:r>
            <a:r>
              <a:rPr lang="pt-BR" dirty="0" err="1"/>
              <a:t>InsectSprays</a:t>
            </a:r>
            <a:r>
              <a:rPr lang="pt-BR" dirty="0"/>
              <a:t>)</a:t>
            </a:r>
          </a:p>
          <a:p>
            <a:pPr marL="457200" lvl="1" indent="0">
              <a:buNone/>
            </a:pPr>
            <a:r>
              <a:rPr lang="pt-BR" dirty="0" err="1"/>
              <a:t>summary</a:t>
            </a:r>
            <a:r>
              <a:rPr lang="pt-BR" dirty="0"/>
              <a:t>(</a:t>
            </a:r>
            <a:r>
              <a:rPr lang="pt-BR" dirty="0" err="1"/>
              <a:t>aov.out</a:t>
            </a:r>
            <a:r>
              <a:rPr lang="pt-BR" dirty="0"/>
              <a:t>)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3A669FE8-9528-BA45-9597-B4A84317396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064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ANOVA no 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3A669FE8-9528-BA45-9597-B4A84317396D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531960"/>
            <a:ext cx="7600950" cy="236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28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87CF9-175B-4DCA-BCB3-927071D10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motivador: Pesos de Cães</a:t>
            </a:r>
            <a:endParaRPr lang="en-US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E606F96D-36C2-48A5-8D76-5E2D1DFB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52914AA-470D-4A26-955E-9205325E1FD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85000" lnSpcReduction="20000"/>
          </a:bodyPr>
          <a:lstStyle/>
          <a:p>
            <a:r>
              <a:rPr lang="pt-BR" dirty="0"/>
              <a:t>Suponha que quiséssemos prever o peso de um cão com base em um certo conjunto de características de cada cão. </a:t>
            </a:r>
            <a:endParaRPr lang="en-US" dirty="0"/>
          </a:p>
          <a:p>
            <a:r>
              <a:rPr lang="pt-BR" dirty="0"/>
              <a:t>Uma maneira de fazer isso é explicar a distribuição de pesos dividindo a população de cães em grupos com base nessas características. </a:t>
            </a:r>
            <a:endParaRPr lang="en-US" dirty="0"/>
          </a:p>
          <a:p>
            <a:r>
              <a:rPr lang="pt-BR" dirty="0"/>
              <a:t>Um agrupamento bem sucedido dividirá os cães de tal forma que </a:t>
            </a:r>
            <a:endParaRPr lang="en-US" dirty="0"/>
          </a:p>
          <a:p>
            <a:pPr lvl="1">
              <a:spcBef>
                <a:spcPts val="500"/>
              </a:spcBef>
            </a:pPr>
            <a:r>
              <a:rPr lang="pt-BR" dirty="0"/>
              <a:t>(a) cada grupo tenha uma baixa variância de pesos;</a:t>
            </a:r>
            <a:endParaRPr lang="en-US" dirty="0"/>
          </a:p>
          <a:p>
            <a:pPr lvl="1">
              <a:spcBef>
                <a:spcPts val="500"/>
              </a:spcBef>
            </a:pPr>
            <a:r>
              <a:rPr lang="pt-BR" dirty="0"/>
              <a:t>(b) a média de cada grupo seja distinta.</a:t>
            </a:r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27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05090-AAA8-49BF-96A4-7334E7E2B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motivador: Pesos de Cães </a:t>
            </a:r>
            <a:r>
              <a:rPr lang="pt-BR" sz="2800" dirty="0"/>
              <a:t>(cont.)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FC69C144-D83E-4BDF-9BBE-9A48955D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F8A2BE-56AA-41A6-96A7-8A4478BAF3D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A distribuição de pesos de </a:t>
            </a:r>
            <a:r>
              <a:rPr lang="pt-BR" u="sng" dirty="0"/>
              <a:t>todos os cães</a:t>
            </a:r>
            <a:r>
              <a:rPr lang="pt-BR" dirty="0"/>
              <a:t> pode ser conforme a curva abaixo. 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6A5A56C-649D-4775-A717-D77E66990555}"/>
              </a:ext>
            </a:extLst>
          </p:cNvPr>
          <p:cNvSpPr txBox="1"/>
          <p:nvPr/>
        </p:nvSpPr>
        <p:spPr>
          <a:xfrm>
            <a:off x="18840" y="4823835"/>
            <a:ext cx="4572000" cy="2616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050"/>
              <a:t>Fonte: https://en.wikipedia.org/wiki/Analysis_of_variance</a:t>
            </a:r>
          </a:p>
        </p:txBody>
      </p:sp>
      <p:pic>
        <p:nvPicPr>
          <p:cNvPr id="9" name="Imagem 9">
            <a:extLst>
              <a:ext uri="{FF2B5EF4-FFF2-40B4-BE49-F238E27FC236}">
                <a16:creationId xmlns:a16="http://schemas.microsoft.com/office/drawing/2014/main" id="{436AF0D4-21DE-47BA-86CF-C2FAB2DF3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279" y="2816032"/>
            <a:ext cx="2743200" cy="157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89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9CB00-60D6-41F8-8EE8-17D96D83C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motivador: Pesos de Cães </a:t>
            </a:r>
            <a:r>
              <a:rPr lang="pt-BR" sz="2800" dirty="0"/>
              <a:t>(cont.)</a:t>
            </a:r>
            <a:endParaRPr lang="en-US" sz="2800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7A7F170D-1B41-41FE-9858-1B1D7DF3A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7</a:t>
            </a:fld>
            <a:endParaRPr lang="en" sz="1000">
              <a:solidFill>
                <a:schemeClr val="dk2"/>
              </a:solidFill>
            </a:endParaRPr>
          </a:p>
        </p:txBody>
      </p:sp>
      <p:pic>
        <p:nvPicPr>
          <p:cNvPr id="5" name="Imagem 5" descr="Uma imagem contendo texto, mapa&#10;&#10;Descrição gerada com muito alta confiança">
            <a:extLst>
              <a:ext uri="{FF2B5EF4-FFF2-40B4-BE49-F238E27FC236}">
                <a16:creationId xmlns:a16="http://schemas.microsoft.com/office/drawing/2014/main" id="{7254BE0A-8BD7-483C-A3D7-7F34B62B454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6570" y="1815611"/>
            <a:ext cx="4047850" cy="2812911"/>
          </a:xfrm>
          <a:prstGeom prst="rect">
            <a:avLst/>
          </a:prstGeom>
        </p:spPr>
      </p:pic>
      <p:pic>
        <p:nvPicPr>
          <p:cNvPr id="9" name="Imagem 9" descr="Uma imagem contendo texto, mapa&#10;&#10;Descrição gerada com muito alta confiança">
            <a:extLst>
              <a:ext uri="{FF2B5EF4-FFF2-40B4-BE49-F238E27FC236}">
                <a16:creationId xmlns:a16="http://schemas.microsoft.com/office/drawing/2014/main" id="{7494F23E-C2BE-45BD-9FF6-6370B140DB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8035" y="1814236"/>
            <a:ext cx="4859635" cy="28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2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CC78B-981D-4DD3-813F-288B45A12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motivador: Pesos de Cães </a:t>
            </a:r>
            <a:r>
              <a:rPr lang="pt-BR" sz="2800" dirty="0"/>
              <a:t>(cont.)</a:t>
            </a:r>
            <a:endParaRPr lang="en-US" sz="2800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935EE13-5D36-4431-A3B3-7752C167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8</a:t>
            </a:fld>
            <a:endParaRPr lang="en" sz="1000">
              <a:solidFill>
                <a:schemeClr val="dk2"/>
              </a:solidFill>
            </a:endParaRPr>
          </a:p>
        </p:txBody>
      </p:sp>
      <p:pic>
        <p:nvPicPr>
          <p:cNvPr id="5" name="Imagem 5" descr="Uma imagem contendo texto, mapa&#10;&#10;Descrição gerada com muito alta confiança">
            <a:extLst>
              <a:ext uri="{FF2B5EF4-FFF2-40B4-BE49-F238E27FC236}">
                <a16:creationId xmlns:a16="http://schemas.microsoft.com/office/drawing/2014/main" id="{143E0C9F-95FE-42E8-8637-1F577CEDD4F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31935" y="1598682"/>
            <a:ext cx="431482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33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</a:t>
            </a:r>
            <a:r>
              <a:rPr lang="pt-BR" altLang="pt-BR" dirty="0"/>
              <a:t>: Tipos de Carro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Motivação: uma concessionária de veículos deseja determinar a diferença (se existir) entre dois tipos de carro, em termos de </a:t>
            </a:r>
            <a:r>
              <a:rPr lang="pt-BR" u="sng" dirty="0"/>
              <a:t>economia de combustível</a:t>
            </a:r>
            <a:r>
              <a:rPr lang="pt-BR" dirty="0"/>
              <a:t>:</a:t>
            </a:r>
          </a:p>
          <a:p>
            <a:pPr lvl="2"/>
            <a:r>
              <a:rPr lang="pt-BR" dirty="0">
                <a:solidFill>
                  <a:srgbClr val="E82722"/>
                </a:solidFill>
              </a:rPr>
              <a:t>Veículos médios (VM)</a:t>
            </a:r>
          </a:p>
          <a:p>
            <a:pPr lvl="2"/>
            <a:r>
              <a:rPr lang="pt-BR" dirty="0">
                <a:solidFill>
                  <a:srgbClr val="3D4AE8"/>
                </a:solidFill>
              </a:rPr>
              <a:t>Utilitários (Sports </a:t>
            </a:r>
            <a:r>
              <a:rPr lang="pt-BR" dirty="0" err="1">
                <a:solidFill>
                  <a:srgbClr val="3D4AE8"/>
                </a:solidFill>
              </a:rPr>
              <a:t>Utility</a:t>
            </a:r>
            <a:r>
              <a:rPr lang="pt-BR" dirty="0">
                <a:solidFill>
                  <a:srgbClr val="3D4AE8"/>
                </a:solidFill>
              </a:rPr>
              <a:t> </a:t>
            </a:r>
            <a:r>
              <a:rPr lang="pt-BR" dirty="0" err="1">
                <a:solidFill>
                  <a:srgbClr val="3D4AE8"/>
                </a:solidFill>
              </a:rPr>
              <a:t>Vehicles</a:t>
            </a:r>
            <a:r>
              <a:rPr lang="pt-BR" dirty="0">
                <a:solidFill>
                  <a:srgbClr val="3D4AE8"/>
                </a:solidFill>
              </a:rPr>
              <a:t>, SUV) </a:t>
            </a:r>
          </a:p>
          <a:p>
            <a:pPr lvl="3">
              <a:defRPr/>
            </a:pPr>
            <a:endParaRPr lang="pt-BR" dirty="0">
              <a:solidFill>
                <a:srgbClr val="E82722"/>
              </a:solidFill>
            </a:endParaRPr>
          </a:p>
          <a:p>
            <a:endParaRPr lang="pt-B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624" y="3809206"/>
            <a:ext cx="2133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32466"/>
            <a:ext cx="2650836" cy="84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3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7441</TotalTime>
  <Words>1346</Words>
  <Application>Microsoft Office PowerPoint</Application>
  <PresentationFormat>Apresentação na tela (16:9)</PresentationFormat>
  <Paragraphs>245</Paragraphs>
  <Slides>43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Mediano</vt:lpstr>
      <vt:lpstr>Inferência Estatística</vt:lpstr>
      <vt:lpstr>Análise de variância</vt:lpstr>
      <vt:lpstr>Testes de Hipóteses</vt:lpstr>
      <vt:lpstr>ANOVA (ANalysis Of VAriance)</vt:lpstr>
      <vt:lpstr>Exemplo motivador: Pesos de Cães</vt:lpstr>
      <vt:lpstr>Exemplo motivador: Pesos de Cães (cont.)</vt:lpstr>
      <vt:lpstr>Exemplo motivador: Pesos de Cães (cont.)</vt:lpstr>
      <vt:lpstr>Exemplo motivador: Pesos de Cães (cont.)</vt:lpstr>
      <vt:lpstr>Exemplo motivador: Tipos de Carro</vt:lpstr>
      <vt:lpstr>Exemplo motivador: Tipos de Carro</vt:lpstr>
      <vt:lpstr>Exemplo motivador: Tipos de Carro</vt:lpstr>
      <vt:lpstr>Comparação das médias…</vt:lpstr>
      <vt:lpstr>Comparação das médias…</vt:lpstr>
      <vt:lpstr>Intervalos de Confiança</vt:lpstr>
      <vt:lpstr>ANOVA</vt:lpstr>
      <vt:lpstr>ANOVA</vt:lpstr>
      <vt:lpstr>Teste de Hipótese com ANOVA (3 amostras)</vt:lpstr>
      <vt:lpstr>Estatística F (F Statistic)</vt:lpstr>
      <vt:lpstr>Significado da estatística F</vt:lpstr>
      <vt:lpstr>Significado da estatística F (cont.)</vt:lpstr>
      <vt:lpstr>Equação da estatística F</vt:lpstr>
      <vt:lpstr>Equação da estatística F (cont.)</vt:lpstr>
      <vt:lpstr>Equação da estatística F (cont.)</vt:lpstr>
      <vt:lpstr>Equação da estatística F (cont.)</vt:lpstr>
      <vt:lpstr>Equação da estatística F (cont.)</vt:lpstr>
      <vt:lpstr>Estatística F</vt:lpstr>
      <vt:lpstr>Graus de Liberdade</vt:lpstr>
      <vt:lpstr>Voltando ao Exemplo</vt:lpstr>
      <vt:lpstr>Condições</vt:lpstr>
      <vt:lpstr>Teste das Condições</vt:lpstr>
      <vt:lpstr>Histogramas Amostrais</vt:lpstr>
      <vt:lpstr>Estudo de Caso</vt:lpstr>
      <vt:lpstr>Exemplo</vt:lpstr>
      <vt:lpstr>Resultados</vt:lpstr>
      <vt:lpstr>Hipóteses</vt:lpstr>
      <vt:lpstr>Condições</vt:lpstr>
      <vt:lpstr>Cálculo da estatística F</vt:lpstr>
      <vt:lpstr>Curva F </vt:lpstr>
      <vt:lpstr>Interpretação</vt:lpstr>
      <vt:lpstr>ANOVA no R</vt:lpstr>
      <vt:lpstr>ANOVA no R</vt:lpstr>
      <vt:lpstr>ANOVA no R</vt:lpstr>
      <vt:lpstr>ANOVA no 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EduardoBezerra</cp:lastModifiedBy>
  <cp:revision>705</cp:revision>
  <dcterms:modified xsi:type="dcterms:W3CDTF">2018-05-14T17:06:58Z</dcterms:modified>
</cp:coreProperties>
</file>