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8EB97-EB68-A746-90D9-C7AA8388FBB7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03D17-FAD1-EF4A-B2F3-22A629CEE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8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4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3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0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4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8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1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3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9F2C-458D-E048-B724-BA496A08C3C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7C55-B705-104E-B21D-559F776E77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7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Lei 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Números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3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Lei dos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Lei 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(Law </a:t>
            </a:r>
            <a:r>
              <a:rPr lang="en-US" dirty="0"/>
              <a:t>of large </a:t>
            </a:r>
            <a:r>
              <a:rPr lang="en-US" dirty="0" smtClean="0"/>
              <a:t>numbers): a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empírica</a:t>
            </a:r>
            <a:r>
              <a:rPr lang="en-US" dirty="0" smtClean="0"/>
              <a:t> (empirical mean) converge para a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 </a:t>
            </a:r>
            <a:r>
              <a:rPr lang="en-US" dirty="0" err="1" smtClean="0"/>
              <a:t>conforme</a:t>
            </a:r>
            <a:r>
              <a:rPr lang="en-US" dirty="0" smtClean="0"/>
              <a:t> </a:t>
            </a:r>
            <a:r>
              <a:rPr lang="en-US" dirty="0" err="1" smtClean="0"/>
              <a:t>executamos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e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realizações</a:t>
            </a:r>
            <a:r>
              <a:rPr lang="en-US" dirty="0" smtClean="0"/>
              <a:t> de um </a:t>
            </a:r>
            <a:r>
              <a:rPr lang="en-US" dirty="0" err="1" smtClean="0"/>
              <a:t>experimento</a:t>
            </a:r>
            <a:r>
              <a:rPr lang="en-US" dirty="0" smtClean="0"/>
              <a:t> </a:t>
            </a:r>
            <a:r>
              <a:rPr lang="en-US" dirty="0" err="1" smtClean="0"/>
              <a:t>aleatório</a:t>
            </a:r>
            <a:r>
              <a:rPr lang="en-US" dirty="0" smtClean="0"/>
              <a:t> </a:t>
            </a:r>
            <a:r>
              <a:rPr lang="en-US" dirty="0"/>
              <a:t>(follows from Chebyshev’s and Markov’s inequalities)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0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Lei 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Markov’s inequality</a:t>
            </a:r>
            <a:endParaRPr lang="en-US" dirty="0"/>
          </a:p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  <a:p>
            <a:r>
              <a:rPr lang="en-US" dirty="0"/>
              <a:t>Lei 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Números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amostral</a:t>
            </a:r>
            <a:r>
              <a:rPr lang="en-US" dirty="0" smtClean="0"/>
              <a:t> de </a:t>
            </a:r>
            <a:r>
              <a:rPr lang="en-US" dirty="0" smtClean="0"/>
              <a:t>n </a:t>
            </a:r>
            <a:r>
              <a:rPr lang="en-US" dirty="0" err="1" smtClean="0"/>
              <a:t>i.i.d</a:t>
            </a:r>
            <a:r>
              <a:rPr lang="en-US" dirty="0" smtClean="0"/>
              <a:t>.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aleatórias</a:t>
            </a:r>
            <a:r>
              <a:rPr lang="en-US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converge para a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demonstranda</a:t>
            </a:r>
            <a:r>
              <a:rPr lang="en-US" dirty="0" smtClean="0"/>
              <a:t> pela </a:t>
            </a:r>
            <a:r>
              <a:rPr lang="en-US" dirty="0" err="1" smtClean="0"/>
              <a:t>aplicação</a:t>
            </a:r>
            <a:r>
              <a:rPr lang="en-US" dirty="0" smtClean="0"/>
              <a:t> da  </a:t>
            </a:r>
            <a:r>
              <a:rPr lang="en-US" dirty="0" err="1" smtClean="0"/>
              <a:t>desigualdade</a:t>
            </a:r>
            <a:r>
              <a:rPr lang="en-US" dirty="0" smtClean="0"/>
              <a:t> de Chebyshev’s: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72214"/>
              </p:ext>
            </p:extLst>
          </p:nvPr>
        </p:nvGraphicFramePr>
        <p:xfrm>
          <a:off x="4586165" y="1506830"/>
          <a:ext cx="2326899" cy="83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1092200" imgH="393700" progId="Equation.DSMT4">
                  <p:embed/>
                </p:oleObj>
              </mc:Choice>
              <mc:Fallback>
                <p:oleObj name="Equation" r:id="rId3" imgW="10922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86165" y="1506830"/>
                        <a:ext cx="2326899" cy="838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103861"/>
              </p:ext>
            </p:extLst>
          </p:nvPr>
        </p:nvGraphicFramePr>
        <p:xfrm>
          <a:off x="4810272" y="2140963"/>
          <a:ext cx="3408724" cy="782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1714500" imgH="393700" progId="Equation.DSMT4">
                  <p:embed/>
                </p:oleObj>
              </mc:Choice>
              <mc:Fallback>
                <p:oleObj name="Equation" r:id="rId5" imgW="17145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10272" y="2140963"/>
                        <a:ext cx="3408724" cy="782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970622"/>
              </p:ext>
            </p:extLst>
          </p:nvPr>
        </p:nvGraphicFramePr>
        <p:xfrm>
          <a:off x="1784181" y="5456404"/>
          <a:ext cx="5779401" cy="92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2781300" imgH="444500" progId="Equation.DSMT4">
                  <p:embed/>
                </p:oleObj>
              </mc:Choice>
              <mc:Fallback>
                <p:oleObj name="Equation" r:id="rId7" imgW="27813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4181" y="5456404"/>
                        <a:ext cx="5779401" cy="922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695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Central </a:t>
            </a:r>
            <a:r>
              <a:rPr lang="en-US" dirty="0"/>
              <a:t>limit theorem: average of sampling distribution converges to a normal distribution as we do more </a:t>
            </a:r>
            <a:r>
              <a:rPr lang="en-US" dirty="0" smtClean="0"/>
              <a:t>trials. Specifically, it is normally distributed with mean equal to the true mean μ and standard deviation equal to </a:t>
            </a:r>
            <a:r>
              <a:rPr lang="en-US" dirty="0" err="1" smtClean="0"/>
              <a:t>σ</a:t>
            </a:r>
            <a:r>
              <a:rPr lang="en-US" dirty="0" smtClean="0"/>
              <a:t>/</a:t>
            </a:r>
            <a:r>
              <a:rPr lang="en-US" dirty="0" err="1" smtClean="0"/>
              <a:t>sqrt</a:t>
            </a:r>
            <a:r>
              <a:rPr lang="en-US" dirty="0" smtClean="0"/>
              <a:t>(n) where n is number of trials </a:t>
            </a:r>
            <a:r>
              <a:rPr lang="en-US" dirty="0"/>
              <a:t>and </a:t>
            </a:r>
            <a:r>
              <a:rPr lang="en-US" dirty="0" err="1" smtClean="0"/>
              <a:t>σ</a:t>
            </a:r>
            <a:r>
              <a:rPr lang="en-US" dirty="0" smtClean="0"/>
              <a:t> is true </a:t>
            </a:r>
            <a:r>
              <a:rPr lang="en-US" smtClean="0"/>
              <a:t>standard deviation</a:t>
            </a:r>
            <a:endParaRPr lang="en-US" dirty="0" smtClean="0"/>
          </a:p>
          <a:p>
            <a:r>
              <a:rPr lang="en-US" dirty="0" smtClean="0"/>
              <a:t>How is this useful? Consider modeling the </a:t>
            </a:r>
            <a:r>
              <a:rPr lang="en-US" dirty="0"/>
              <a:t>mean height of NJ </a:t>
            </a:r>
            <a:r>
              <a:rPr lang="en-US" dirty="0" smtClean="0"/>
              <a:t>residents. Can we assume it is normally distributed due to Central Limit Theorem?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170</Words>
  <Application>Microsoft Office PowerPoint</Application>
  <PresentationFormat>Apresentação na tela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Lei dos Grandes Números</vt:lpstr>
      <vt:lpstr>Lei dos Grandes Números</vt:lpstr>
      <vt:lpstr>Lei dos Grandes Números</vt:lpstr>
      <vt:lpstr>Limit theorems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statistics</dc:title>
  <dc:creator>Usman Roshan</dc:creator>
  <cp:lastModifiedBy>EduardoBezerra</cp:lastModifiedBy>
  <cp:revision>122</cp:revision>
  <dcterms:created xsi:type="dcterms:W3CDTF">2016-11-16T19:55:54Z</dcterms:created>
  <dcterms:modified xsi:type="dcterms:W3CDTF">2018-03-23T17:23:45Z</dcterms:modified>
</cp:coreProperties>
</file>