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4"/>
  </p:notesMasterIdLst>
  <p:handoutMasterIdLst>
    <p:handoutMasterId r:id="rId25"/>
  </p:handoutMasterIdLst>
  <p:sldIdLst>
    <p:sldId id="474" r:id="rId2"/>
    <p:sldId id="475" r:id="rId3"/>
    <p:sldId id="519" r:id="rId4"/>
    <p:sldId id="492" r:id="rId5"/>
    <p:sldId id="496" r:id="rId6"/>
    <p:sldId id="493" r:id="rId7"/>
    <p:sldId id="516" r:id="rId8"/>
    <p:sldId id="517" r:id="rId9"/>
    <p:sldId id="497" r:id="rId10"/>
    <p:sldId id="518" r:id="rId11"/>
    <p:sldId id="500" r:id="rId12"/>
    <p:sldId id="501" r:id="rId13"/>
    <p:sldId id="502" r:id="rId14"/>
    <p:sldId id="503" r:id="rId15"/>
    <p:sldId id="504" r:id="rId16"/>
    <p:sldId id="505" r:id="rId17"/>
    <p:sldId id="507" r:id="rId18"/>
    <p:sldId id="520" r:id="rId19"/>
    <p:sldId id="511" r:id="rId20"/>
    <p:sldId id="512" r:id="rId21"/>
    <p:sldId id="513" r:id="rId22"/>
    <p:sldId id="515" r:id="rId23"/>
  </p:sldIdLst>
  <p:sldSz cx="12192000" cy="6858000"/>
  <p:notesSz cx="7099300" cy="10234613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6B2"/>
    <a:srgbClr val="FFCCCC"/>
    <a:srgbClr val="FFCCFF"/>
    <a:srgbClr val="FFFF00"/>
    <a:srgbClr val="3333FF"/>
    <a:srgbClr val="FF3300"/>
    <a:srgbClr val="CC00CC"/>
    <a:srgbClr val="6699FF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2701" autoAdjust="0"/>
  </p:normalViewPr>
  <p:slideViewPr>
    <p:cSldViewPr>
      <p:cViewPr>
        <p:scale>
          <a:sx n="85" d="100"/>
          <a:sy n="85" d="100"/>
        </p:scale>
        <p:origin x="-76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0FF84380-B695-4AAA-BD6D-02A02864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6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7BDF81BA-2724-47AE-8C5A-18C6541FA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1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21488" cy="38385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4042F3-6AC5-4F69-BFDB-D78DEF3875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6852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3D1B75E5-4F19-486E-AB10-CAA7799A0AE5}" type="slidenum">
              <a:rPr lang="pt-BR" sz="1300">
                <a:latin typeface="Calibri" pitchFamily="34" charset="0"/>
              </a:rPr>
              <a:pPr algn="r"/>
              <a:t>13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8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8900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E8F82C68-C73C-42D8-A859-0ADEEF9F8C59}" type="slidenum">
              <a:rPr lang="pt-BR" sz="1300">
                <a:latin typeface="Calibri" pitchFamily="34" charset="0"/>
              </a:rPr>
              <a:pPr algn="r"/>
              <a:t>14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4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0948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AACEA82-2831-4F4B-A02E-73FA8867411B}" type="slidenum">
              <a:rPr lang="pt-BR" sz="1300">
                <a:latin typeface="Calibri" pitchFamily="34" charset="0"/>
              </a:rPr>
              <a:pPr algn="r"/>
              <a:t>15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2996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FBB4C365-3A59-492B-A954-2285D53F7ACF}" type="slidenum">
              <a:rPr lang="pt-BR" sz="1300">
                <a:latin typeface="Calibri" pitchFamily="34" charset="0"/>
              </a:rPr>
              <a:pPr algn="r"/>
              <a:t>16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70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7092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289958D-1461-40C3-8F48-D777D30CE93D}" type="slidenum">
              <a:rPr lang="pt-BR" sz="1300">
                <a:latin typeface="Calibri" pitchFamily="34" charset="0"/>
              </a:rPr>
              <a:pPr algn="r"/>
              <a:t>17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2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284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68270AE-1C7B-4868-B47A-5B9B491C2B5F}" type="slidenum">
              <a:rPr lang="pt-BR" sz="1300">
                <a:latin typeface="Calibri" pitchFamily="34" charset="0"/>
              </a:rPr>
              <a:pPr algn="r"/>
              <a:t>19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73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7332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19182C5-9C49-4D78-A8E0-ECC0679C6AEF}" type="slidenum">
              <a:rPr lang="pt-BR" sz="1300">
                <a:latin typeface="Calibri" pitchFamily="34" charset="0"/>
              </a:rPr>
              <a:pPr algn="r"/>
              <a:t>20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9380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305F31F-BF93-4078-B9A3-CD24771086D3}" type="slidenum">
              <a:rPr lang="pt-BR" sz="1300">
                <a:latin typeface="Calibri" pitchFamily="34" charset="0"/>
              </a:rPr>
              <a:pPr algn="r"/>
              <a:t>21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3476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85813" indent="-303213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208088" indent="-2413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92275" indent="-242888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174875" indent="-2413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6320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92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64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3675" indent="-2413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3E6B864-D0C0-425D-BA5B-7FBD8FD67F30}" type="slidenum">
              <a:rPr lang="pt-BR" sz="1300">
                <a:latin typeface="Calibri" pitchFamily="34" charset="0"/>
              </a:rPr>
              <a:pPr algn="r"/>
              <a:t>22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0228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5A84BFF-C913-4D52-8D99-B35206CAA758}" type="slidenum">
              <a:rPr lang="pt-BR" sz="1300">
                <a:latin typeface="Calibri" pitchFamily="34" charset="0"/>
              </a:rPr>
              <a:pPr algn="r"/>
              <a:t>4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6372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8722360-C636-47AC-8698-D621C1F97E92}" type="slidenum">
              <a:rPr lang="pt-BR" sz="1300">
                <a:latin typeface="Calibri" pitchFamily="34" charset="0"/>
              </a:rPr>
              <a:pPr algn="r"/>
              <a:t>5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2276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0BA7CCB-E07A-478D-88F3-F9E5ECD3B07F}" type="slidenum">
              <a:rPr lang="pt-BR" sz="1300">
                <a:latin typeface="Calibri" pitchFamily="34" charset="0"/>
              </a:rPr>
              <a:pPr algn="r"/>
              <a:t>6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8113" y="768350"/>
            <a:ext cx="6823075" cy="38385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dirty="0" smtClean="0"/>
              <a:t>Exemplos descritos por valores de atributos (discretos, ou contínuos)</a:t>
            </a:r>
          </a:p>
          <a:p>
            <a:pPr eaLnBrk="1" hangingPunct="1"/>
            <a:r>
              <a:rPr lang="pt-BR" sz="1200" dirty="0" smtClean="0">
                <a:solidFill>
                  <a:schemeClr val="accent2"/>
                </a:solidFill>
              </a:rPr>
              <a:t>Classificação</a:t>
            </a:r>
            <a:r>
              <a:rPr lang="pt-BR" sz="1200" dirty="0" smtClean="0"/>
              <a:t> dos exemplos em </a:t>
            </a:r>
            <a:r>
              <a:rPr lang="pt-BR" sz="1200" dirty="0" smtClean="0">
                <a:solidFill>
                  <a:schemeClr val="accent2"/>
                </a:solidFill>
              </a:rPr>
              <a:t>positivo</a:t>
            </a:r>
            <a:r>
              <a:rPr lang="pt-BR" sz="1200" dirty="0" smtClean="0"/>
              <a:t> (T) ou </a:t>
            </a:r>
            <a:r>
              <a:rPr lang="pt-BR" sz="1200" dirty="0" smtClean="0">
                <a:solidFill>
                  <a:schemeClr val="accent2"/>
                </a:solidFill>
              </a:rPr>
              <a:t>negativo</a:t>
            </a:r>
            <a:r>
              <a:rPr lang="pt-BR" sz="1200" dirty="0" smtClean="0"/>
              <a:t> (F)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F81BA-2724-47AE-8C5A-18C6541FAE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2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8420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551F669-4C30-4050-B07D-D4A9F9CD5D17}" type="slidenum">
              <a:rPr lang="pt-BR" sz="1300">
                <a:latin typeface="Calibri" pitchFamily="34" charset="0"/>
              </a:rPr>
              <a:pPr algn="r"/>
              <a:t>9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8113" y="768350"/>
            <a:ext cx="6823075" cy="38385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DTL = </a:t>
            </a:r>
            <a:r>
              <a:rPr lang="pt-BR" dirty="0" err="1" smtClean="0"/>
              <a:t>Decision</a:t>
            </a:r>
            <a:r>
              <a:rPr lang="pt-BR" dirty="0" smtClean="0"/>
              <a:t> </a:t>
            </a:r>
            <a:r>
              <a:rPr lang="pt-BR" dirty="0" err="1" smtClean="0"/>
              <a:t>Tree</a:t>
            </a:r>
            <a:r>
              <a:rPr lang="pt-BR" dirty="0" smtClean="0"/>
              <a:t> </a:t>
            </a:r>
            <a:r>
              <a:rPr lang="pt-BR" dirty="0" err="1" smtClean="0"/>
              <a:t>Learing</a:t>
            </a:r>
            <a:endParaRPr lang="pt-BR" dirty="0" smtClean="0"/>
          </a:p>
          <a:p>
            <a:endParaRPr lang="pt-BR" dirty="0" smtClean="0"/>
          </a:p>
          <a:p>
            <a:pPr eaLnBrk="1" hangingPunct="1"/>
            <a:r>
              <a:rPr lang="pt-BR" dirty="0" smtClean="0"/>
              <a:t>O algoritmo DTL é um procedimento recursivo para construção da árvore de decisão...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existem alguns exemplos positivos e alguns negativos, escolha o </a:t>
            </a:r>
            <a:r>
              <a:rPr lang="pt-BR" b="1" dirty="0" smtClean="0">
                <a:solidFill>
                  <a:srgbClr val="FF0000"/>
                </a:solidFill>
              </a:rPr>
              <a:t>melhor</a:t>
            </a:r>
            <a:r>
              <a:rPr lang="pt-BR" dirty="0" smtClean="0"/>
              <a:t> atributo para dividi-los.</a:t>
            </a:r>
          </a:p>
          <a:p>
            <a:pPr eaLnBrk="1" hangingPunct="1"/>
            <a:r>
              <a:rPr lang="pt-BR" dirty="0" smtClean="0"/>
              <a:t>Se em cada subconjunto todos os exemplos forem positivos (ou todos negativos), então terminamos: podemos responder </a:t>
            </a:r>
            <a:r>
              <a:rPr lang="pt-BR" i="1" dirty="0" smtClean="0"/>
              <a:t>Sim</a:t>
            </a:r>
            <a:r>
              <a:rPr lang="pt-BR" dirty="0" smtClean="0"/>
              <a:t> ou </a:t>
            </a:r>
            <a:r>
              <a:rPr lang="pt-BR" i="1" dirty="0" smtClean="0"/>
              <a:t>Não.</a:t>
            </a:r>
          </a:p>
          <a:p>
            <a:pPr eaLnBrk="1" hangingPunct="1"/>
            <a:r>
              <a:rPr lang="pt-BR" dirty="0" smtClean="0"/>
              <a:t>Se não resta nenhum exemplo, nenhum exemplo desse tipo foi observado. Então retorna-se um valor-padrão calculado a partir da classificação de maioria no pai do nó.</a:t>
            </a:r>
          </a:p>
          <a:p>
            <a:pPr eaLnBrk="1" hangingPunct="1"/>
            <a:r>
              <a:rPr lang="pt-BR" dirty="0" smtClean="0"/>
              <a:t>Se não resta nenhum atributo, mas há exemplos positivos e negativos, temos um problema.</a:t>
            </a:r>
          </a:p>
          <a:p>
            <a:pPr eaLnBrk="1" hangingPunct="1"/>
            <a:r>
              <a:rPr lang="pt-BR" dirty="0" smtClean="0"/>
              <a:t>Isso acontece quando</a:t>
            </a:r>
          </a:p>
          <a:p>
            <a:pPr lvl="1" eaLnBrk="1" hangingPunct="1"/>
            <a:r>
              <a:rPr lang="pt-BR" dirty="0" smtClean="0"/>
              <a:t>alguns dados estão incorretos; dizemos que existe </a:t>
            </a:r>
            <a:r>
              <a:rPr lang="pt-BR" b="1" dirty="0" smtClean="0"/>
              <a:t>ruído</a:t>
            </a:r>
            <a:r>
              <a:rPr lang="pt-BR" dirty="0" smtClean="0"/>
              <a:t> nos dados;</a:t>
            </a:r>
          </a:p>
          <a:p>
            <a:pPr lvl="1" eaLnBrk="1" hangingPunct="1"/>
            <a:r>
              <a:rPr lang="pt-BR" dirty="0" smtClean="0"/>
              <a:t>os atributos não fornecem informações suficientes;</a:t>
            </a:r>
          </a:p>
          <a:p>
            <a:pPr lvl="1" eaLnBrk="1" hangingPunct="1"/>
            <a:r>
              <a:rPr lang="pt-BR" dirty="0" smtClean="0"/>
              <a:t>o domínio não é completamente determinístico.</a:t>
            </a:r>
          </a:p>
          <a:p>
            <a:pPr eaLnBrk="1" hangingPunct="1"/>
            <a:r>
              <a:rPr lang="pt-BR" dirty="0" smtClean="0">
                <a:solidFill>
                  <a:srgbClr val="FF0000"/>
                </a:solidFill>
              </a:rPr>
              <a:t>Saída simples:</a:t>
            </a:r>
            <a:r>
              <a:rPr lang="pt-BR" dirty="0" smtClean="0"/>
              <a:t> utilizar uma votação pela maioria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Wikipedia</a:t>
            </a:r>
            <a:r>
              <a:rPr lang="pt-BR" dirty="0" smtClean="0"/>
              <a:t>: MODE =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statistical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term that refers to the most frequently occurring number found in a set of numbers.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is found by collecting and organizing the data in order to count the frequency of each result. The result with the highest occurrences is the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the set.</a:t>
            </a:r>
            <a:r>
              <a:rPr lang="pt-BR" dirty="0" smtClean="0"/>
              <a:t>”</a:t>
            </a:r>
          </a:p>
          <a:p>
            <a:endParaRPr lang="pt-BR" dirty="0" smtClean="0"/>
          </a:p>
          <a:p>
            <a:r>
              <a:rPr lang="pt-BR" dirty="0" smtClean="0"/>
              <a:t>A grande questão nesse algoritmo é de que forma implementar CHOOSE-ATTRIBUTE.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F81BA-2724-47AE-8C5A-18C6541FAE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67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8350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6612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77BFB6E-1BA9-468B-897C-05C7371744BD}" type="slidenum">
              <a:rPr lang="pt-BR" sz="1300">
                <a:latin typeface="Calibri" pitchFamily="34" charset="0"/>
              </a:rPr>
              <a:pPr algn="r"/>
              <a:t>11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0708" name="Espaço Reservado para Número de Slide 3"/>
          <p:cNvSpPr txBox="1">
            <a:spLocks noGrp="1"/>
          </p:cNvSpPr>
          <p:nvPr/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81710D4-A63D-4CE8-9299-933409821C1D}" type="slidenum">
              <a:rPr lang="pt-BR" sz="1300">
                <a:latin typeface="Calibri" pitchFamily="34" charset="0"/>
              </a:rPr>
              <a:pPr algn="r"/>
              <a:t>12</a:t>
            </a:fld>
            <a:endParaRPr 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78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2DA2-3CE2-4D8F-8D36-0B42681375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16CB4-232B-44FE-B9B7-35A4219F0F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9712-67AD-4F8B-8E43-C0603CB0E6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F2DB-5E2F-43F9-868D-96E834BECC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900"/>
            </a:lvl2pPr>
            <a:lvl3pPr marL="914354" indent="0">
              <a:buNone/>
              <a:defRPr sz="1600"/>
            </a:lvl3pPr>
            <a:lvl4pPr marL="1371532" indent="0">
              <a:buNone/>
              <a:defRPr sz="1500"/>
            </a:lvl4pPr>
            <a:lvl5pPr marL="1828709" indent="0">
              <a:buNone/>
              <a:defRPr sz="1500"/>
            </a:lvl5pPr>
            <a:lvl6pPr marL="2285886" indent="0">
              <a:buNone/>
              <a:defRPr sz="1500"/>
            </a:lvl6pPr>
            <a:lvl7pPr marL="2743062" indent="0">
              <a:buNone/>
              <a:defRPr sz="1500"/>
            </a:lvl7pPr>
            <a:lvl8pPr marL="3200240" indent="0">
              <a:buNone/>
              <a:defRPr sz="1500"/>
            </a:lvl8pPr>
            <a:lvl9pPr marL="365741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8590-D25A-427F-820A-B82C7A4232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C5193-1026-4794-8663-01E65A01D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84FA-3003-4F13-B610-A564542E36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268BA-431C-4D9E-849E-30926F997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A438-0B24-4EB8-B981-2260CC8E55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9CB0-FC20-4D9A-A29C-89F5F9414B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78" indent="0">
              <a:buNone/>
              <a:defRPr sz="1200"/>
            </a:lvl2pPr>
            <a:lvl3pPr marL="914354" indent="0">
              <a:buNone/>
              <a:defRPr sz="11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3E6A-B6F6-4BDF-AD15-C93DDC5582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1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DBD443E1-4B43-4BA2-A59F-0DCD9251A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2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0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06575"/>
            <a:ext cx="121920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CEFET/RJ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b="1" dirty="0" smtClean="0"/>
              <a:t>GCC1734 - Inteligência Artificial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600" y="4700736"/>
            <a:ext cx="6400800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Prof. Eduardo Bezerra</a:t>
            </a:r>
          </a:p>
          <a:p>
            <a:r>
              <a:rPr lang="pt-BR" dirty="0" smtClean="0"/>
              <a:t>ebezerra@cefet-rj.br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219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 DTL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9515475" cy="468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97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Escolha de atributos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443036"/>
            <a:ext cx="11379200" cy="4729164"/>
          </a:xfrm>
        </p:spPr>
        <p:txBody>
          <a:bodyPr/>
          <a:lstStyle/>
          <a:p>
            <a:pPr eaLnBrk="1" hangingPunct="1"/>
            <a:r>
              <a:rPr lang="pt-BR" sz="2800" dirty="0" smtClean="0"/>
              <a:t>Ideia: um bom atributo é aquele que divide os exemplos em subconjuntos que (preferivelmente) são “todos positivos" ou ”todos negativos"</a:t>
            </a:r>
          </a:p>
          <a:p>
            <a:pPr eaLnBrk="1" hangingPunct="1">
              <a:buFontTx/>
              <a:buNone/>
            </a:pPr>
            <a:endParaRPr lang="pt-BR" sz="2800" dirty="0" smtClean="0"/>
          </a:p>
          <a:p>
            <a:pPr eaLnBrk="1" hangingPunct="1">
              <a:buFontTx/>
              <a:buNone/>
            </a:pPr>
            <a:endParaRPr lang="pt-BR" sz="2800" dirty="0" smtClean="0"/>
          </a:p>
          <a:p>
            <a:pPr eaLnBrk="1" hangingPunct="1">
              <a:buFontTx/>
              <a:buNone/>
            </a:pPr>
            <a:endParaRPr lang="pt-BR" sz="2800" dirty="0" smtClean="0"/>
          </a:p>
          <a:p>
            <a:pPr eaLnBrk="1" hangingPunct="1">
              <a:buFontTx/>
              <a:buNone/>
            </a:pPr>
            <a:endParaRPr lang="pt-BR" sz="2800" dirty="0" smtClean="0"/>
          </a:p>
          <a:p>
            <a:pPr eaLnBrk="1" hangingPunct="1">
              <a:buFontTx/>
              <a:buNone/>
            </a:pPr>
            <a:endParaRPr lang="pt-BR" sz="2800" dirty="0" smtClean="0"/>
          </a:p>
          <a:p>
            <a:pPr eaLnBrk="1" hangingPunct="1"/>
            <a:endParaRPr lang="pt-BR" sz="2800" i="1" dirty="0" smtClean="0"/>
          </a:p>
          <a:p>
            <a:pPr eaLnBrk="1" hangingPunct="1"/>
            <a:r>
              <a:rPr lang="pt-BR" sz="2800" i="1" dirty="0" err="1" smtClean="0"/>
              <a:t>Patrons</a:t>
            </a:r>
            <a:r>
              <a:rPr lang="pt-BR" sz="2800" dirty="0" smtClean="0"/>
              <a:t> é um atributo melhor do que </a:t>
            </a:r>
            <a:r>
              <a:rPr lang="pt-BR" sz="2800" i="1" dirty="0" err="1" smtClean="0"/>
              <a:t>Type</a:t>
            </a:r>
            <a:r>
              <a:rPr lang="pt-BR" sz="2800" i="1" dirty="0" smtClean="0"/>
              <a:t> </a:t>
            </a:r>
            <a:r>
              <a:rPr lang="pt-BR" sz="2800" dirty="0" smtClean="0"/>
              <a:t>para ser raiz da árvore.</a:t>
            </a:r>
          </a:p>
        </p:txBody>
      </p:sp>
      <p:pic>
        <p:nvPicPr>
          <p:cNvPr id="195588" name="Picture 4" descr="restaurant-roo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200400"/>
            <a:ext cx="10160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72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Escolha de atributos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BR" sz="2400" smtClean="0"/>
          </a:p>
          <a:p>
            <a:pPr eaLnBrk="1" hangingPunct="1">
              <a:buFontTx/>
              <a:buNone/>
            </a:pPr>
            <a:endParaRPr lang="pt-BR" sz="2400" smtClean="0"/>
          </a:p>
          <a:p>
            <a:pPr eaLnBrk="1" hangingPunct="1"/>
            <a:endParaRPr lang="pt-BR" sz="2400" smtClean="0"/>
          </a:p>
        </p:txBody>
      </p:sp>
      <p:pic>
        <p:nvPicPr>
          <p:cNvPr id="199684" name="Picture 4" descr="E:\restaurant-stub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85" y="1685926"/>
            <a:ext cx="10316633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79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pt-BR" sz="4000" smtClean="0"/>
              <a:t>Como definir o que é um atributo </a:t>
            </a:r>
            <a:r>
              <a:rPr lang="pt-BR" sz="4000" smtClean="0">
                <a:solidFill>
                  <a:srgbClr val="FF0000"/>
                </a:solidFill>
              </a:rPr>
              <a:t>melhor</a:t>
            </a:r>
            <a:r>
              <a:rPr lang="pt-BR" sz="4000" smtClean="0"/>
              <a:t> 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1"/>
            <a:ext cx="10972800" cy="4449763"/>
          </a:xfrm>
        </p:spPr>
        <p:txBody>
          <a:bodyPr>
            <a:normAutofit/>
          </a:bodyPr>
          <a:lstStyle/>
          <a:p>
            <a:r>
              <a:rPr lang="pt-BR" sz="3000" dirty="0" smtClean="0"/>
              <a:t>A escolha de atributos deve </a:t>
            </a:r>
            <a:r>
              <a:rPr lang="pt-BR" sz="3000" b="1" dirty="0" smtClean="0"/>
              <a:t>minimizar</a:t>
            </a:r>
            <a:r>
              <a:rPr lang="pt-BR" sz="3000" dirty="0" smtClean="0"/>
              <a:t> a profundidade da árvore de decisão;</a:t>
            </a:r>
          </a:p>
          <a:p>
            <a:pPr lvl="1"/>
            <a:r>
              <a:rPr lang="pt-BR" sz="2600" dirty="0" smtClean="0"/>
              <a:t>Devemos escolher prioritariamente o atributo que vá o mais longe possível na classificação exata de exemplos;</a:t>
            </a:r>
          </a:p>
          <a:p>
            <a:pPr lvl="1"/>
            <a:r>
              <a:rPr lang="pt-BR" sz="2600" dirty="0" smtClean="0"/>
              <a:t>Um atributo perfeito dividiria os exemplos em subconjuntos de mesma classe (i.e., todos positivos ou todos negativos).</a:t>
            </a:r>
          </a:p>
          <a:p>
            <a:r>
              <a:rPr lang="pt-BR" sz="3000" dirty="0" smtClean="0"/>
              <a:t>Solução: medir os atributos a partir da </a:t>
            </a:r>
            <a:r>
              <a:rPr lang="pt-BR" sz="3000" dirty="0" smtClean="0">
                <a:solidFill>
                  <a:srgbClr val="FF0000"/>
                </a:solidFill>
              </a:rPr>
              <a:t>quantidade</a:t>
            </a:r>
            <a:r>
              <a:rPr lang="pt-BR" sz="3000" dirty="0" smtClean="0"/>
              <a:t> esperada </a:t>
            </a:r>
            <a:r>
              <a:rPr lang="pt-BR" sz="3000" dirty="0" smtClean="0">
                <a:solidFill>
                  <a:srgbClr val="FF0000"/>
                </a:solidFill>
              </a:rPr>
              <a:t>de informações</a:t>
            </a:r>
            <a:r>
              <a:rPr lang="pt-BR" sz="3000" dirty="0" smtClean="0"/>
              <a:t> fornecidas por ele.</a:t>
            </a:r>
          </a:p>
        </p:txBody>
      </p:sp>
    </p:spTree>
    <p:extLst>
      <p:ext uri="{BB962C8B-B14F-4D97-AF65-F5344CB8AC3E}">
        <p14:creationId xmlns:p14="http://schemas.microsoft.com/office/powerpoint/2010/main" val="427958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pt-BR" sz="4000" smtClean="0"/>
              <a:t>Como definir o que é um atributo </a:t>
            </a:r>
            <a:r>
              <a:rPr lang="pt-BR" sz="4000" smtClean="0">
                <a:solidFill>
                  <a:srgbClr val="FF0000"/>
                </a:solidFill>
              </a:rPr>
              <a:t>melhor</a:t>
            </a:r>
            <a:r>
              <a:rPr lang="pt-BR" sz="4000" smtClean="0"/>
              <a:t> ?</a:t>
            </a:r>
          </a:p>
        </p:txBody>
      </p:sp>
      <p:sp>
        <p:nvSpPr>
          <p:cNvPr id="20787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1"/>
            <a:ext cx="10972800" cy="4449763"/>
          </a:xfrm>
        </p:spPr>
        <p:txBody>
          <a:bodyPr/>
          <a:lstStyle/>
          <a:p>
            <a:r>
              <a:rPr lang="pt-BR" dirty="0" smtClean="0"/>
              <a:t>O atributo “</a:t>
            </a:r>
            <a:r>
              <a:rPr lang="pt-BR" dirty="0" err="1" smtClean="0"/>
              <a:t>patrons</a:t>
            </a:r>
            <a:r>
              <a:rPr lang="pt-BR" dirty="0" smtClean="0"/>
              <a:t>” não é perfeito, mas é bastante bom; o atributo “</a:t>
            </a:r>
            <a:r>
              <a:rPr lang="pt-BR" dirty="0" err="1" smtClean="0"/>
              <a:t>type</a:t>
            </a:r>
            <a:r>
              <a:rPr lang="pt-BR" dirty="0" smtClean="0"/>
              <a:t>” é completamente inútil.</a:t>
            </a:r>
          </a:p>
          <a:p>
            <a:r>
              <a:rPr lang="pt-BR" dirty="0" smtClean="0"/>
              <a:t>Precisamos definir uma </a:t>
            </a:r>
            <a:r>
              <a:rPr lang="pt-BR" dirty="0" smtClean="0">
                <a:solidFill>
                  <a:srgbClr val="FF0000"/>
                </a:solidFill>
              </a:rPr>
              <a:t>medida formal</a:t>
            </a:r>
            <a:r>
              <a:rPr lang="pt-BR" dirty="0" smtClean="0"/>
              <a:t> de “bastante bom” e “bastante ruim”.</a:t>
            </a:r>
          </a:p>
          <a:p>
            <a:r>
              <a:rPr lang="pt-BR" dirty="0" smtClean="0"/>
              <a:t>A medida deve ter seu valor máximo quando o atributo for perfeito e seu valor mínimo quando o atributo for inútil.</a:t>
            </a:r>
          </a:p>
          <a:p>
            <a:r>
              <a:rPr lang="pt-BR" dirty="0" smtClean="0"/>
              <a:t>Essa formalização é possível por meio da </a:t>
            </a:r>
            <a:r>
              <a:rPr lang="pt-BR" b="1" dirty="0" smtClean="0"/>
              <a:t>teoria da informação</a:t>
            </a:r>
            <a:r>
              <a:rPr lang="pt-BR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73850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Teoria da Informação 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1"/>
            <a:ext cx="10972800" cy="4373563"/>
          </a:xfrm>
        </p:spPr>
        <p:txBody>
          <a:bodyPr/>
          <a:lstStyle/>
          <a:p>
            <a:r>
              <a:rPr lang="pt-BR" dirty="0" smtClean="0"/>
              <a:t>A teoria da informação estuda de que forma uma determinada informação pode ser codificada em bits. </a:t>
            </a:r>
          </a:p>
          <a:p>
            <a:pPr lvl="1"/>
            <a:r>
              <a:rPr lang="pt-BR" dirty="0" smtClean="0"/>
              <a:t>um bit é o suficiente para responder a uma pergunta sim/não sobre a qual não se tem nenhuma ideia a respeito (como o lançamento de uma moeda)</a:t>
            </a:r>
          </a:p>
        </p:txBody>
      </p:sp>
    </p:spTree>
    <p:extLst>
      <p:ext uri="{BB962C8B-B14F-4D97-AF65-F5344CB8AC3E}">
        <p14:creationId xmlns:p14="http://schemas.microsoft.com/office/powerpoint/2010/main" val="110361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Entropia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sz="2800" dirty="0" smtClean="0"/>
              <a:t>Dada uma distribuição de probabilidades para uma variável aleatória discreta V com n valores, se cada valor possível v</a:t>
            </a:r>
            <a:r>
              <a:rPr lang="pt-BR" sz="2800" baseline="-25000" dirty="0" smtClean="0"/>
              <a:t>i</a:t>
            </a:r>
            <a:r>
              <a:rPr lang="pt-BR" sz="2800" dirty="0" smtClean="0"/>
              <a:t> de V tem probabilidade </a:t>
            </a:r>
            <a:r>
              <a:rPr lang="pt-BR" sz="2800" dirty="0" err="1" smtClean="0"/>
              <a:t>p</a:t>
            </a:r>
            <a:r>
              <a:rPr lang="pt-BR" sz="2800" baseline="-25000" dirty="0" err="1" smtClean="0"/>
              <a:t>i</a:t>
            </a:r>
            <a:r>
              <a:rPr lang="pt-BR" sz="2800" dirty="0" smtClean="0"/>
              <a:t>, então a </a:t>
            </a:r>
            <a:r>
              <a:rPr lang="pt-BR" sz="2800" dirty="0" smtClean="0">
                <a:solidFill>
                  <a:srgbClr val="FF0000"/>
                </a:solidFill>
              </a:rPr>
              <a:t>entropia</a:t>
            </a:r>
            <a:r>
              <a:rPr lang="pt-BR" sz="2800" dirty="0" smtClean="0"/>
              <a:t> </a:t>
            </a:r>
            <a:r>
              <a:rPr lang="pt-BR" sz="2800" b="1" i="1" dirty="0" smtClean="0"/>
              <a:t>H</a:t>
            </a:r>
            <a:r>
              <a:rPr lang="pt-BR" sz="2800" dirty="0" smtClean="0"/>
              <a:t> dessa distribuição é dada por:</a:t>
            </a:r>
          </a:p>
          <a:p>
            <a:pPr algn="ctr">
              <a:buFontTx/>
              <a:buNone/>
            </a:pPr>
            <a:endParaRPr lang="pt-BR" sz="2800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pt-BR" sz="2800" dirty="0" smtClean="0">
              <a:solidFill>
                <a:schemeClr val="accent2"/>
              </a:solidFill>
            </a:endParaRP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Por exemplo, no lançamento de uma moeda imparcial:</a:t>
            </a:r>
          </a:p>
          <a:p>
            <a:pPr lvl="1"/>
            <a:r>
              <a:rPr lang="pt-BR" sz="2400" dirty="0" smtClean="0"/>
              <a:t>H(1/2,1/2) =  - 1/2 log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1/2 - 1/2 log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1/2 = </a:t>
            </a:r>
            <a:r>
              <a:rPr lang="pt-BR" sz="2400" b="1" dirty="0" smtClean="0"/>
              <a:t>1 bit</a:t>
            </a:r>
            <a:endParaRPr lang="pt-BR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838450"/>
            <a:ext cx="47625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90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mtClean="0"/>
              <a:t>Ganho de Informação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pt-BR" sz="2800" dirty="0" smtClean="0"/>
              <a:t>De volta às árvores de decisão...</a:t>
            </a:r>
          </a:p>
          <a:p>
            <a:pPr lvl="1"/>
            <a:r>
              <a:rPr lang="pt-BR" sz="2400" dirty="0" smtClean="0"/>
              <a:t>Qualquer </a:t>
            </a:r>
            <a:r>
              <a:rPr lang="pt-BR" sz="2400" dirty="0"/>
              <a:t>atributo A divide o conjunto de treinamento E em subconjuntos </a:t>
            </a:r>
            <a:r>
              <a:rPr lang="pt-BR" sz="2400" i="1" dirty="0"/>
              <a:t>E</a:t>
            </a:r>
            <a:r>
              <a:rPr lang="pt-BR" sz="2400" i="1" baseline="-25000" dirty="0"/>
              <a:t>1</a:t>
            </a:r>
            <a:r>
              <a:rPr lang="pt-BR" sz="2400" dirty="0"/>
              <a:t>, … , </a:t>
            </a:r>
            <a:r>
              <a:rPr lang="pt-BR" sz="2400" i="1" dirty="0" err="1"/>
              <a:t>E</a:t>
            </a:r>
            <a:r>
              <a:rPr lang="pt-BR" sz="2400" i="1" baseline="-25000" dirty="0" err="1">
                <a:latin typeface="Monotype Corsiva" pitchFamily="66" charset="0"/>
              </a:rPr>
              <a:t>v</a:t>
            </a:r>
            <a:r>
              <a:rPr lang="pt-BR" sz="2400" i="1" baseline="-25000" dirty="0">
                <a:latin typeface="Monotype Corsiva" pitchFamily="66" charset="0"/>
              </a:rPr>
              <a:t> </a:t>
            </a:r>
            <a:r>
              <a:rPr lang="pt-BR" sz="2400" dirty="0"/>
              <a:t>de acordo com seus valores </a:t>
            </a:r>
            <a:r>
              <a:rPr lang="pt-BR" sz="2400" i="1" dirty="0">
                <a:latin typeface="Monotype Corsiva" pitchFamily="66" charset="0"/>
              </a:rPr>
              <a:t>v</a:t>
            </a:r>
            <a:r>
              <a:rPr lang="pt-BR" sz="2400" dirty="0"/>
              <a:t>(A), onde A pode ter |</a:t>
            </a:r>
            <a:r>
              <a:rPr lang="pt-BR" sz="2400" i="1" dirty="0">
                <a:latin typeface="Monotype Corsiva" pitchFamily="66" charset="0"/>
              </a:rPr>
              <a:t>v</a:t>
            </a:r>
            <a:r>
              <a:rPr lang="pt-BR" sz="2400" dirty="0"/>
              <a:t>(A)|</a:t>
            </a:r>
            <a:r>
              <a:rPr lang="pt-BR" sz="2400" dirty="0">
                <a:latin typeface="Monotype Corsiva" pitchFamily="66" charset="0"/>
              </a:rPr>
              <a:t> </a:t>
            </a:r>
            <a:r>
              <a:rPr lang="pt-BR" sz="2400" dirty="0"/>
              <a:t>valores distintos.</a:t>
            </a:r>
          </a:p>
          <a:p>
            <a:pPr lvl="1"/>
            <a:r>
              <a:rPr lang="pt-BR" sz="2400" dirty="0" smtClean="0"/>
              <a:t>Dado um atributo A selecionado, podemos </a:t>
            </a:r>
            <a:r>
              <a:rPr lang="pt-BR" sz="2400" u="sng" dirty="0" smtClean="0"/>
              <a:t>medir</a:t>
            </a:r>
            <a:r>
              <a:rPr lang="pt-BR" sz="2400" dirty="0" smtClean="0"/>
              <a:t> a entropia antes e depois da divisão.</a:t>
            </a:r>
          </a:p>
          <a:p>
            <a:pPr lvl="2"/>
            <a:r>
              <a:rPr lang="pt-BR" sz="2000" dirty="0" smtClean="0"/>
              <a:t>A diferença é denominada </a:t>
            </a:r>
            <a:r>
              <a:rPr lang="pt-BR" sz="2000" dirty="0" smtClean="0">
                <a:solidFill>
                  <a:srgbClr val="FF0000"/>
                </a:solidFill>
              </a:rPr>
              <a:t>ganho de informação</a:t>
            </a:r>
            <a:r>
              <a:rPr lang="pt-BR" sz="2000" dirty="0" smtClean="0"/>
              <a:t> (</a:t>
            </a:r>
            <a:r>
              <a:rPr lang="pt-BR" sz="2000" i="1" dirty="0" err="1" smtClean="0"/>
              <a:t>information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gain</a:t>
            </a:r>
            <a:r>
              <a:rPr lang="pt-BR" sz="2000" dirty="0" smtClean="0"/>
              <a:t>, IG)</a:t>
            </a:r>
          </a:p>
          <a:p>
            <a:pPr lvl="2"/>
            <a:r>
              <a:rPr lang="pt-BR" sz="2000" dirty="0" smtClean="0"/>
              <a:t>Problema: há mais de uma distribuição após a divisão!</a:t>
            </a:r>
          </a:p>
          <a:p>
            <a:pPr lvl="2"/>
            <a:r>
              <a:rPr lang="pt-BR" sz="2000" dirty="0" smtClean="0"/>
              <a:t>Solução: usar a entropia esperada, usando as quantidades de exemplos em cada classe como pesos.</a:t>
            </a:r>
          </a:p>
          <a:p>
            <a:pPr lvl="1"/>
            <a:r>
              <a:rPr lang="pt-BR" sz="2400" dirty="0"/>
              <a:t>A heurística é então escolher o atributo com o maior valor de ganho de informação (IG</a:t>
            </a:r>
            <a:r>
              <a:rPr lang="pt-BR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0329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Ganho de Informação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6400" y="1443036"/>
            <a:ext cx="11379200" cy="472916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10067925" cy="2443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74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dirty="0" smtClean="0"/>
              <a:t>Exemplo: Ganho de Informação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z="2800" dirty="0" smtClean="0"/>
              <a:t>Para o conjunto de treinamento completo, temos que </a:t>
            </a:r>
            <a:r>
              <a:rPr lang="pt-BR" sz="2800" i="1" dirty="0" smtClean="0"/>
              <a:t>H(6/12, 6/12) = 1</a:t>
            </a:r>
            <a:r>
              <a:rPr lang="pt-BR" sz="2800" dirty="0" smtClean="0"/>
              <a:t> bit</a:t>
            </a:r>
          </a:p>
          <a:p>
            <a:pPr>
              <a:buFontTx/>
              <a:buNone/>
            </a:pPr>
            <a:endParaRPr lang="pt-BR" sz="2800" dirty="0" smtClean="0"/>
          </a:p>
          <a:p>
            <a:pPr>
              <a:buFontTx/>
              <a:buNone/>
            </a:pPr>
            <a:r>
              <a:rPr lang="pt-BR" sz="2800" dirty="0" smtClean="0"/>
              <a:t>Considerando os atributos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Patrons</a:t>
            </a:r>
            <a:r>
              <a:rPr lang="pt-BR" sz="2800" dirty="0" smtClean="0"/>
              <a:t> e </a:t>
            </a:r>
            <a:r>
              <a:rPr lang="pt-BR" sz="2800" i="1" dirty="0" err="1" smtClean="0"/>
              <a:t>Type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FontTx/>
              <a:buNone/>
            </a:pPr>
            <a:endParaRPr lang="pt-BR" sz="2800" i="1" dirty="0" smtClean="0"/>
          </a:p>
          <a:p>
            <a:pPr>
              <a:buFontTx/>
              <a:buNone/>
            </a:pPr>
            <a:endParaRPr lang="pt-BR" sz="2800" i="1" dirty="0" smtClean="0"/>
          </a:p>
          <a:p>
            <a:pPr>
              <a:buFontTx/>
              <a:buNone/>
            </a:pPr>
            <a:r>
              <a:rPr lang="pt-BR" sz="2800" i="1" dirty="0" smtClean="0"/>
              <a:t>De fato, </a:t>
            </a:r>
            <a:r>
              <a:rPr lang="pt-BR" sz="2800" i="1" dirty="0" err="1" smtClean="0"/>
              <a:t>patrons</a:t>
            </a:r>
            <a:r>
              <a:rPr lang="pt-BR" sz="2800" dirty="0" smtClean="0"/>
              <a:t> possui o maior valor de IG dentre todos os atributos e, portanto, é o primeiro atributo escolhido pelo algoritmo DTL.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637970"/>
              </p:ext>
            </p:extLst>
          </p:nvPr>
        </p:nvGraphicFramePr>
        <p:xfrm>
          <a:off x="1066800" y="3048000"/>
          <a:ext cx="9659784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ção" r:id="rId4" imgW="4101840" imgH="393480" progId="Equation.3">
                  <p:embed/>
                </p:oleObj>
              </mc:Choice>
              <mc:Fallback>
                <p:oleObj name="Equação" r:id="rId4" imgW="4101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3048000"/>
                        <a:ext cx="9659784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88536"/>
              </p:ext>
            </p:extLst>
          </p:nvPr>
        </p:nvGraphicFramePr>
        <p:xfrm>
          <a:off x="1094248" y="4191000"/>
          <a:ext cx="1018335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ção" r:id="rId6" imgW="4711680" imgH="393480" progId="Equation.3">
                  <p:embed/>
                </p:oleObj>
              </mc:Choice>
              <mc:Fallback>
                <p:oleObj name="Equação" r:id="rId6" imgW="47116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4248" y="4191000"/>
                        <a:ext cx="10183352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153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Essa apresentação é material traduzido e/ou adaptado pelo prof. Eduardo </a:t>
            </a:r>
            <a:r>
              <a:rPr lang="pt-BR" dirty="0"/>
              <a:t>Bezerra (ebezerra@cefet-rj.br</a:t>
            </a:r>
            <a:r>
              <a:rPr lang="pt-BR" dirty="0" smtClean="0"/>
              <a:t>), e utiliza material cuja autoria é dos </a:t>
            </a:r>
            <a:r>
              <a:rPr lang="pt-BR" dirty="0"/>
              <a:t>professores </a:t>
            </a:r>
            <a:r>
              <a:rPr lang="pt-BR" dirty="0" smtClean="0"/>
              <a:t>a seguir:</a:t>
            </a:r>
          </a:p>
          <a:p>
            <a:pPr lvl="1"/>
            <a:r>
              <a:rPr lang="pt-BR" b="1" dirty="0" smtClean="0"/>
              <a:t>Dan </a:t>
            </a:r>
            <a:r>
              <a:rPr lang="pt-BR" b="1" dirty="0"/>
              <a:t>Klein</a:t>
            </a:r>
            <a:r>
              <a:rPr lang="pt-BR" dirty="0"/>
              <a:t> e </a:t>
            </a:r>
            <a:r>
              <a:rPr lang="pt-BR" b="1" dirty="0" err="1"/>
              <a:t>Pieter</a:t>
            </a:r>
            <a:r>
              <a:rPr lang="pt-BR" b="1" dirty="0"/>
              <a:t> </a:t>
            </a:r>
            <a:r>
              <a:rPr lang="pt-BR" b="1" dirty="0" err="1" smtClean="0"/>
              <a:t>Abbeel</a:t>
            </a:r>
            <a:r>
              <a:rPr lang="pt-BR" b="1" dirty="0" smtClean="0"/>
              <a:t>, UC Berkeley</a:t>
            </a:r>
            <a:r>
              <a:rPr lang="pt-BR" dirty="0" smtClean="0"/>
              <a:t>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material original é usado no curso CS 188 </a:t>
            </a:r>
            <a:r>
              <a:rPr lang="pt-BR" dirty="0" smtClean="0"/>
              <a:t>- </a:t>
            </a:r>
            <a:r>
              <a:rPr lang="pt-BR" dirty="0" err="1" smtClean="0"/>
              <a:t>Introduction</a:t>
            </a:r>
            <a:r>
              <a:rPr lang="pt-BR" dirty="0" smtClean="0"/>
              <a:t> </a:t>
            </a:r>
            <a:r>
              <a:rPr lang="pt-BR" dirty="0" smtClean="0"/>
              <a:t>to Artificial </a:t>
            </a:r>
            <a:r>
              <a:rPr lang="pt-BR" dirty="0" err="1" smtClean="0"/>
              <a:t>Intelligence</a:t>
            </a:r>
            <a:r>
              <a:rPr lang="pt-BR" dirty="0" smtClean="0"/>
              <a:t> </a:t>
            </a:r>
            <a:r>
              <a:rPr lang="pt-BR" dirty="0"/>
              <a:t>(https://www.cs.berkeley.edu/~</a:t>
            </a:r>
            <a:r>
              <a:rPr lang="pt-BR" dirty="0" smtClean="0"/>
              <a:t>russell/classes/cs188/</a:t>
            </a:r>
            <a:r>
              <a:rPr lang="pt-BR" dirty="0" smtClean="0"/>
              <a:t>).</a:t>
            </a:r>
            <a:endParaRPr lang="pt-BR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294967295"/>
          </p:nvPr>
        </p:nvSpPr>
        <p:spPr>
          <a:xfrm>
            <a:off x="9677400" y="6245225"/>
            <a:ext cx="2133600" cy="476251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B5FF1561-1732-4AFE-BD38-1F907188A60F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0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1"/>
            <a:ext cx="10972800" cy="4983163"/>
          </a:xfrm>
        </p:spPr>
        <p:txBody>
          <a:bodyPr>
            <a:noAutofit/>
          </a:bodyPr>
          <a:lstStyle/>
          <a:p>
            <a:r>
              <a:rPr lang="pt-BR" sz="2400" dirty="0" smtClean="0"/>
              <a:t>Árvore de decisão aprendida a partir dos 12 exemplos:</a:t>
            </a:r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endParaRPr lang="pt-BR" sz="2400" dirty="0" smtClean="0"/>
          </a:p>
          <a:p>
            <a:pPr>
              <a:buFontTx/>
              <a:buNone/>
            </a:pP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Substancialmente mais simples do que a árvore “completa”;</a:t>
            </a:r>
          </a:p>
          <a:p>
            <a:r>
              <a:rPr lang="pt-BR" sz="2400" dirty="0" smtClean="0"/>
              <a:t>Não há nenhuma razão para uma solução mais complexa (</a:t>
            </a:r>
            <a:r>
              <a:rPr lang="pt-BR" sz="2400" dirty="0" err="1" smtClean="0"/>
              <a:t>e.g</a:t>
            </a:r>
            <a:r>
              <a:rPr lang="pt-BR" sz="2400" dirty="0" smtClean="0"/>
              <a:t> incluindo os atributos </a:t>
            </a:r>
            <a:r>
              <a:rPr lang="pt-BR" sz="2400" i="1" dirty="0" err="1" smtClean="0"/>
              <a:t>Rain</a:t>
            </a:r>
            <a:r>
              <a:rPr lang="pt-BR" sz="2400" dirty="0" smtClean="0"/>
              <a:t> e </a:t>
            </a:r>
            <a:r>
              <a:rPr lang="pt-BR" sz="2400" i="1" dirty="0" smtClean="0"/>
              <a:t>Res</a:t>
            </a:r>
            <a:r>
              <a:rPr lang="pt-BR" sz="2400" dirty="0" smtClean="0"/>
              <a:t>), pois todos os exemplos já foram classificados.</a:t>
            </a:r>
          </a:p>
        </p:txBody>
      </p:sp>
      <p:pic>
        <p:nvPicPr>
          <p:cNvPr id="226308" name="Picture 4" descr="induced-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33537"/>
            <a:ext cx="53848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7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5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3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0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smtClean="0"/>
              <a:t>Exemplo: Ganho de Informação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1859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00150"/>
            <a:ext cx="10972800" cy="54292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Árvore de decisão aprendida a partir dos 12 exemplos: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Com mais exemplos, seria possível induzir uma árvore mais semelhante à árvore original;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Esta árvore nunca viu um exemplo de espera 0-10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portanto, pode cometer um engano...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>
                <a:solidFill>
                  <a:srgbClr val="FF0000"/>
                </a:solidFill>
              </a:rPr>
              <a:t>Como avaliar o desempenho do algoritmo?</a:t>
            </a:r>
            <a:endParaRPr lang="pt-BR" sz="2000" dirty="0" smtClean="0"/>
          </a:p>
        </p:txBody>
      </p:sp>
      <p:pic>
        <p:nvPicPr>
          <p:cNvPr id="228356" name="Picture 4" descr="induced-restaurant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33537"/>
            <a:ext cx="53848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78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5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32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0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smtClean="0"/>
              <a:t>Exemplo: Ganho de Informação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9021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restaurant-dtl-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0"/>
            <a:ext cx="77216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mtClean="0"/>
              <a:t>Avaliação de desempenho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/>
            <a:r>
              <a:rPr lang="pt-BR" sz="2400" dirty="0" smtClean="0">
                <a:solidFill>
                  <a:schemeClr val="accent2"/>
                </a:solidFill>
              </a:rPr>
              <a:t>Curva de aprendizagem </a:t>
            </a:r>
            <a:r>
              <a:rPr lang="pt-BR" sz="2400" dirty="0" smtClean="0"/>
              <a:t>= % de classificações corretas sobre o conjunto de teste como uma função do tamanho do conjunto de treinamento</a:t>
            </a:r>
          </a:p>
        </p:txBody>
      </p:sp>
    </p:spTree>
    <p:extLst>
      <p:ext uri="{BB962C8B-B14F-4D97-AF65-F5344CB8AC3E}">
        <p14:creationId xmlns:p14="http://schemas.microsoft.com/office/powerpoint/2010/main" val="335861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Árvores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1190625"/>
            <a:ext cx="757237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94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Aprendizagem em árvores de decisão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1"/>
            <a:ext cx="10972800" cy="4373563"/>
          </a:xfrm>
        </p:spPr>
        <p:txBody>
          <a:bodyPr/>
          <a:lstStyle/>
          <a:p>
            <a:pPr eaLnBrk="1" hangingPunct="1"/>
            <a:r>
              <a:rPr lang="pt-BR" b="1" dirty="0" smtClean="0"/>
              <a:t>Indução de árvores de decisão: </a:t>
            </a:r>
            <a:r>
              <a:rPr lang="pt-BR" dirty="0" smtClean="0"/>
              <a:t>uma das formas mais simples (e mais bem sucedidas) de aprendizagem automática para a tarefa de classificação.</a:t>
            </a:r>
          </a:p>
          <a:p>
            <a:pPr eaLnBrk="1" hangingPunct="1"/>
            <a:r>
              <a:rPr lang="pt-BR" b="1" dirty="0" smtClean="0"/>
              <a:t>Árvore de decisão</a:t>
            </a:r>
            <a:r>
              <a:rPr lang="pt-BR" dirty="0" smtClean="0"/>
              <a:t>: toma como entrada um objeto ou situação descritos por um conjunto de </a:t>
            </a:r>
            <a:r>
              <a:rPr lang="pt-BR" b="1" dirty="0" smtClean="0">
                <a:solidFill>
                  <a:srgbClr val="FF0000"/>
                </a:solidFill>
              </a:rPr>
              <a:t>valores de tributos</a:t>
            </a:r>
            <a:r>
              <a:rPr lang="pt-BR" dirty="0" smtClean="0"/>
              <a:t> e retorna uma decisão -- valor de saída previsto, dada uma entrada.</a:t>
            </a:r>
          </a:p>
        </p:txBody>
      </p:sp>
    </p:spTree>
    <p:extLst>
      <p:ext uri="{BB962C8B-B14F-4D97-AF65-F5344CB8AC3E}">
        <p14:creationId xmlns:p14="http://schemas.microsoft.com/office/powerpoint/2010/main" val="136110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Árvores de decisão</a:t>
            </a:r>
          </a:p>
        </p:txBody>
      </p:sp>
      <p:sp>
        <p:nvSpPr>
          <p:cNvPr id="185347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Um agente que usa uma árvore de decisão chega a uma decisão executando uma </a:t>
            </a:r>
            <a:r>
              <a:rPr lang="pt-BR" b="1" dirty="0" smtClean="0"/>
              <a:t>sequência</a:t>
            </a:r>
            <a:r>
              <a:rPr lang="pt-BR" dirty="0" smtClean="0"/>
              <a:t> de testes. </a:t>
            </a:r>
          </a:p>
          <a:p>
            <a:pPr lvl="1"/>
            <a:r>
              <a:rPr lang="pt-BR" dirty="0" smtClean="0"/>
              <a:t>Cada </a:t>
            </a:r>
            <a:r>
              <a:rPr lang="pt-BR" b="1" dirty="0" smtClean="0"/>
              <a:t>nó interno</a:t>
            </a:r>
            <a:r>
              <a:rPr lang="pt-BR" dirty="0" smtClean="0"/>
              <a:t> da árvore corresponde a um </a:t>
            </a:r>
            <a:r>
              <a:rPr lang="pt-BR" dirty="0" smtClean="0">
                <a:solidFill>
                  <a:srgbClr val="FF0000"/>
                </a:solidFill>
              </a:rPr>
              <a:t>teste</a:t>
            </a:r>
            <a:r>
              <a:rPr lang="pt-BR" dirty="0" smtClean="0"/>
              <a:t> </a:t>
            </a:r>
            <a:r>
              <a:rPr lang="pt-BR" dirty="0" smtClean="0"/>
              <a:t>sobre o </a:t>
            </a:r>
            <a:r>
              <a:rPr lang="pt-BR" dirty="0" smtClean="0"/>
              <a:t>valor de uma das </a:t>
            </a:r>
            <a:r>
              <a:rPr lang="pt-BR" dirty="0" smtClean="0"/>
              <a:t>propriedades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A</a:t>
            </a:r>
            <a:r>
              <a:rPr lang="pt-BR" dirty="0" smtClean="0"/>
              <a:t>s </a:t>
            </a:r>
            <a:r>
              <a:rPr lang="pt-BR" dirty="0" smtClean="0"/>
              <a:t>ramificações a partir </a:t>
            </a:r>
            <a:r>
              <a:rPr lang="pt-BR" dirty="0" smtClean="0"/>
              <a:t>de cada nó interno são </a:t>
            </a:r>
            <a:r>
              <a:rPr lang="pt-BR" dirty="0" smtClean="0"/>
              <a:t>identificadas </a:t>
            </a:r>
            <a:r>
              <a:rPr lang="pt-BR" dirty="0" smtClean="0"/>
              <a:t>(rotuladas) com </a:t>
            </a:r>
            <a:r>
              <a:rPr lang="pt-BR" dirty="0" smtClean="0"/>
              <a:t>os valores possíveis do teste. </a:t>
            </a:r>
          </a:p>
          <a:p>
            <a:pPr lvl="1"/>
            <a:r>
              <a:rPr lang="pt-BR" dirty="0" smtClean="0"/>
              <a:t>Cada </a:t>
            </a:r>
            <a:r>
              <a:rPr lang="pt-BR" b="1" dirty="0" smtClean="0"/>
              <a:t>nó folha</a:t>
            </a:r>
            <a:r>
              <a:rPr lang="pt-BR" dirty="0" smtClean="0"/>
              <a:t> especifica o </a:t>
            </a:r>
            <a:r>
              <a:rPr lang="pt-BR" b="1" dirty="0" smtClean="0"/>
              <a:t>valor</a:t>
            </a:r>
            <a:r>
              <a:rPr lang="pt-BR" dirty="0" smtClean="0"/>
              <a:t> a ser retornado se aquela folha for alcançada.</a:t>
            </a:r>
          </a:p>
        </p:txBody>
      </p:sp>
    </p:spTree>
    <p:extLst>
      <p:ext uri="{BB962C8B-B14F-4D97-AF65-F5344CB8AC3E}">
        <p14:creationId xmlns:p14="http://schemas.microsoft.com/office/powerpoint/2010/main" val="33368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Exemplo: Árvores de decisão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/>
              <a:t>Exemplo: seja construir um classificador para decidir se um cliente em potencial deve esperar por uma mesa em um restaurante.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pt-BR" sz="2800" dirty="0" smtClean="0"/>
              <a:t>Conjunto de dados com os seguintes atributos (características):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Alternate</a:t>
            </a:r>
            <a:r>
              <a:rPr lang="pt-BR" sz="2400" dirty="0" smtClean="0"/>
              <a:t>: há um restaurante alternativo na redondeza</a:t>
            </a:r>
            <a:r>
              <a:rPr lang="pt-BR" sz="2400" dirty="0" smtClean="0"/>
              <a:t>?</a:t>
            </a:r>
            <a:endParaRPr lang="pt-BR" sz="2400" dirty="0" smtClean="0"/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Bar</a:t>
            </a:r>
            <a:r>
              <a:rPr lang="pt-BR" sz="2400" dirty="0" smtClean="0"/>
              <a:t>: existe um bar confortável onde se </a:t>
            </a:r>
            <a:r>
              <a:rPr lang="pt-BR" sz="2400" dirty="0" smtClean="0"/>
              <a:t>pode esperar a mesa?</a:t>
            </a:r>
            <a:endParaRPr lang="pt-BR" sz="2400" dirty="0" smtClean="0"/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Fri</a:t>
            </a:r>
            <a:r>
              <a:rPr lang="pt-BR" sz="2400" b="1" i="1" dirty="0" smtClean="0"/>
              <a:t>/Sat</a:t>
            </a:r>
            <a:r>
              <a:rPr lang="pt-BR" sz="2400" dirty="0" smtClean="0"/>
              <a:t>: hoje é sexta ou sábado ?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Hungry</a:t>
            </a:r>
            <a:r>
              <a:rPr lang="pt-BR" sz="2400" dirty="0" smtClean="0"/>
              <a:t>: estou com fome?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Patrons</a:t>
            </a:r>
            <a:r>
              <a:rPr lang="pt-BR" sz="2400" dirty="0" smtClean="0"/>
              <a:t>: número de pessoas no restaurante (</a:t>
            </a:r>
            <a:r>
              <a:rPr lang="pt-BR" sz="2400" b="1" i="1" dirty="0" err="1" smtClean="0"/>
              <a:t>None</a:t>
            </a:r>
            <a:r>
              <a:rPr lang="pt-BR" sz="2400" dirty="0" smtClean="0"/>
              <a:t>, </a:t>
            </a:r>
            <a:r>
              <a:rPr lang="pt-BR" sz="2400" b="1" i="1" dirty="0" smtClean="0"/>
              <a:t>Some</a:t>
            </a:r>
            <a:r>
              <a:rPr lang="pt-BR" sz="2400" dirty="0" smtClean="0"/>
              <a:t>, </a:t>
            </a:r>
            <a:r>
              <a:rPr lang="pt-BR" sz="2400" b="1" i="1" dirty="0" err="1" smtClean="0"/>
              <a:t>Full</a:t>
            </a:r>
            <a:r>
              <a:rPr lang="pt-BR" sz="2400" dirty="0" smtClean="0"/>
              <a:t>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Price</a:t>
            </a:r>
            <a:r>
              <a:rPr lang="pt-BR" sz="2400" dirty="0" smtClean="0"/>
              <a:t>: faixa de preços ($, $$, $$$)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Raining</a:t>
            </a:r>
            <a:r>
              <a:rPr lang="pt-BR" sz="2400" dirty="0" smtClean="0"/>
              <a:t>: está a chover?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Reservation</a:t>
            </a:r>
            <a:r>
              <a:rPr lang="pt-BR" sz="2400" dirty="0" smtClean="0"/>
              <a:t>: temos reserva?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b="1" i="1" dirty="0" smtClean="0"/>
              <a:t> </a:t>
            </a:r>
            <a:r>
              <a:rPr lang="pt-BR" sz="2400" b="1" i="1" dirty="0" err="1" smtClean="0"/>
              <a:t>Type</a:t>
            </a:r>
            <a:r>
              <a:rPr lang="pt-BR" sz="2400" dirty="0" smtClean="0"/>
              <a:t>: tipo do restaurante (</a:t>
            </a:r>
            <a:r>
              <a:rPr lang="pt-BR" sz="2400" b="1" i="1" dirty="0" err="1" smtClean="0"/>
              <a:t>French</a:t>
            </a:r>
            <a:r>
              <a:rPr lang="pt-BR" sz="2400" dirty="0" smtClean="0"/>
              <a:t>, </a:t>
            </a:r>
            <a:r>
              <a:rPr lang="pt-BR" sz="2400" b="1" i="1" dirty="0" err="1" smtClean="0"/>
              <a:t>Italian</a:t>
            </a:r>
            <a:r>
              <a:rPr lang="pt-BR" sz="2400" dirty="0" smtClean="0"/>
              <a:t>, </a:t>
            </a:r>
            <a:r>
              <a:rPr lang="pt-BR" sz="2400" b="1" i="1" dirty="0" err="1" smtClean="0"/>
              <a:t>Thai</a:t>
            </a:r>
            <a:r>
              <a:rPr lang="pt-BR" sz="2400" dirty="0" smtClean="0"/>
              <a:t>, </a:t>
            </a:r>
            <a:r>
              <a:rPr lang="pt-BR" sz="2400" b="1" i="1" dirty="0" smtClean="0"/>
              <a:t>Burger</a:t>
            </a:r>
            <a:r>
              <a:rPr lang="pt-BR" sz="2400" dirty="0" smtClean="0"/>
              <a:t>)</a:t>
            </a:r>
          </a:p>
          <a:p>
            <a:pPr marL="800100" lvl="1" indent="-342900" eaLnBrk="1" hangingPunct="1">
              <a:lnSpc>
                <a:spcPct val="90000"/>
              </a:lnSpc>
              <a:buFontTx/>
              <a:buAutoNum type="arabicPeriod"/>
            </a:pPr>
            <a:r>
              <a:rPr lang="pt-BR" sz="2400" dirty="0" smtClean="0"/>
              <a:t> </a:t>
            </a:r>
            <a:r>
              <a:rPr lang="pt-BR" sz="2400" b="1" i="1" dirty="0" err="1" smtClean="0"/>
              <a:t>WaitEstimate</a:t>
            </a:r>
            <a:r>
              <a:rPr lang="pt-BR" sz="2400" dirty="0" smtClean="0"/>
              <a:t>: tempo de espera estimado (0-10, 10-30, 30-60, &gt;60)</a:t>
            </a:r>
          </a:p>
        </p:txBody>
      </p:sp>
    </p:spTree>
    <p:extLst>
      <p:ext uri="{BB962C8B-B14F-4D97-AF65-F5344CB8AC3E}">
        <p14:creationId xmlns:p14="http://schemas.microsoft.com/office/powerpoint/2010/main" val="384480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Árvores de decisão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91689"/>
            <a:ext cx="9458325" cy="475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43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Exemplo: Árvores de </a:t>
            </a:r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33606"/>
            <a:ext cx="7219950" cy="466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80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Expressividade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1"/>
            <a:ext cx="10972800" cy="4886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Qualquer função booleana pode ser escrita como uma árvore de decisão</a:t>
            </a:r>
          </a:p>
          <a:p>
            <a:pPr eaLnBrk="1" hangingPunct="1">
              <a:lnSpc>
                <a:spcPct val="80000"/>
              </a:lnSpc>
            </a:pP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endParaRPr 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Trivialmente, há uma árvore de decisão consistente para qualquer conjunto de treinamento com um caminho para cada exemplo.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/>
              <a:t>Isso geraria uma representação exponencialmente grande</a:t>
            </a:r>
          </a:p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Devemos procurar por árvores de decisão mais </a:t>
            </a:r>
            <a:r>
              <a:rPr lang="pt-BR" sz="2800" dirty="0" smtClean="0">
                <a:solidFill>
                  <a:srgbClr val="FF0000"/>
                </a:solidFill>
              </a:rPr>
              <a:t>compactas</a:t>
            </a:r>
            <a:r>
              <a:rPr lang="pt-BR" sz="2800" dirty="0" smtClean="0">
                <a:solidFill>
                  <a:schemeClr val="accent2"/>
                </a:solidFill>
              </a:rPr>
              <a:t>.</a:t>
            </a:r>
            <a:endParaRPr lang="pt-BR" sz="2800" dirty="0" smtClean="0"/>
          </a:p>
        </p:txBody>
      </p:sp>
      <p:pic>
        <p:nvPicPr>
          <p:cNvPr id="187396" name="Picture 4" descr="xor-decision-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2484438"/>
            <a:ext cx="7721600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11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592"/>
  <p:tag name="DEFAULTHEIGHT" val="422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3 -- a-star search</Template>
  <TotalTime>51488</TotalTime>
  <Words>1309</Words>
  <Application>Microsoft Macintosh PowerPoint</Application>
  <PresentationFormat>Custom</PresentationFormat>
  <Paragraphs>162</Paragraphs>
  <Slides>22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dan-berkeley-nlp-v1</vt:lpstr>
      <vt:lpstr>Equação</vt:lpstr>
      <vt:lpstr>CEFET/RJ  GCC1734 - Inteligência Artificial</vt:lpstr>
      <vt:lpstr>Créditos</vt:lpstr>
      <vt:lpstr>Árvores de Decisão</vt:lpstr>
      <vt:lpstr>Aprendizagem em árvores de decisão</vt:lpstr>
      <vt:lpstr>Árvores de decisão</vt:lpstr>
      <vt:lpstr>Exemplo: Árvores de decisão</vt:lpstr>
      <vt:lpstr>Exemplo: Árvores de decisão</vt:lpstr>
      <vt:lpstr>Exemplo: Árvores de decisão</vt:lpstr>
      <vt:lpstr>Expressividade</vt:lpstr>
      <vt:lpstr>Algoritmo DTL</vt:lpstr>
      <vt:lpstr>Escolha de atributos</vt:lpstr>
      <vt:lpstr>Escolha de atributos</vt:lpstr>
      <vt:lpstr>Como definir o que é um atributo melhor ?</vt:lpstr>
      <vt:lpstr>Como definir o que é um atributo melhor ?</vt:lpstr>
      <vt:lpstr>Teoria da Informação </vt:lpstr>
      <vt:lpstr>Entropia</vt:lpstr>
      <vt:lpstr>Ganho de Informação</vt:lpstr>
      <vt:lpstr>Exemplo: Ganho de Informação</vt:lpstr>
      <vt:lpstr>Exemplo: Ganho de Informação</vt:lpstr>
      <vt:lpstr>PowerPoint Presentation</vt:lpstr>
      <vt:lpstr>PowerPoint Presentation</vt:lpstr>
      <vt:lpstr>Avaliação de desempenho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Eduardo Bezerra</cp:lastModifiedBy>
  <cp:revision>2719</cp:revision>
  <dcterms:created xsi:type="dcterms:W3CDTF">2004-08-27T04:16:05Z</dcterms:created>
  <dcterms:modified xsi:type="dcterms:W3CDTF">2017-11-24T18:18:54Z</dcterms:modified>
</cp:coreProperties>
</file>