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3"/>
  </p:notesMasterIdLst>
  <p:handoutMasterIdLst>
    <p:handoutMasterId r:id="rId24"/>
  </p:handoutMasterIdLst>
  <p:sldIdLst>
    <p:sldId id="474" r:id="rId2"/>
    <p:sldId id="475" r:id="rId3"/>
    <p:sldId id="455" r:id="rId4"/>
    <p:sldId id="457" r:id="rId5"/>
    <p:sldId id="464" r:id="rId6"/>
    <p:sldId id="448" r:id="rId7"/>
    <p:sldId id="449" r:id="rId8"/>
    <p:sldId id="435" r:id="rId9"/>
    <p:sldId id="469" r:id="rId10"/>
    <p:sldId id="471" r:id="rId11"/>
    <p:sldId id="440" r:id="rId12"/>
    <p:sldId id="407" r:id="rId13"/>
    <p:sldId id="408" r:id="rId14"/>
    <p:sldId id="409" r:id="rId15"/>
    <p:sldId id="441" r:id="rId16"/>
    <p:sldId id="411" r:id="rId17"/>
    <p:sldId id="439" r:id="rId18"/>
    <p:sldId id="415" r:id="rId19"/>
    <p:sldId id="451" r:id="rId20"/>
    <p:sldId id="470" r:id="rId21"/>
    <p:sldId id="450" r:id="rId22"/>
  </p:sldIdLst>
  <p:sldSz cx="12192000" cy="6858000"/>
  <p:notesSz cx="7099300" cy="10234613"/>
  <p:custDataLst>
    <p:tags r:id="rId2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6B2"/>
    <a:srgbClr val="FFCCCC"/>
    <a:srgbClr val="FFCCFF"/>
    <a:srgbClr val="FFFF00"/>
    <a:srgbClr val="3333FF"/>
    <a:srgbClr val="FF3300"/>
    <a:srgbClr val="CC00CC"/>
    <a:srgbClr val="6699FF"/>
    <a:srgbClr val="CC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2612" autoAdjust="0"/>
  </p:normalViewPr>
  <p:slideViewPr>
    <p:cSldViewPr>
      <p:cViewPr varScale="1">
        <p:scale>
          <a:sx n="78" d="100"/>
          <a:sy n="78" d="100"/>
        </p:scale>
        <p:origin x="-1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0FF84380-B695-4AAA-BD6D-02A02864A80C}" type="slidenum">
              <a:rPr lang="en-US"/>
              <a:pPr>
                <a:defRPr/>
              </a:pPr>
              <a:t>‹nº›</a:t>
            </a:fld>
            <a:endParaRPr lang="en-US"/>
          </a:p>
        </p:txBody>
      </p:sp>
    </p:spTree>
    <p:extLst>
      <p:ext uri="{BB962C8B-B14F-4D97-AF65-F5344CB8AC3E}">
        <p14:creationId xmlns:p14="http://schemas.microsoft.com/office/powerpoint/2010/main" val="549464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BDF81BA-2724-47AE-8C5A-18C6541FAE5A}" type="slidenum">
              <a:rPr lang="en-US"/>
              <a:pPr>
                <a:defRPr/>
              </a:pPr>
              <a:t>‹nº›</a:t>
            </a:fld>
            <a:endParaRPr lang="en-US"/>
          </a:p>
        </p:txBody>
      </p:sp>
    </p:spTree>
    <p:extLst>
      <p:ext uri="{BB962C8B-B14F-4D97-AF65-F5344CB8AC3E}">
        <p14:creationId xmlns:p14="http://schemas.microsoft.com/office/powerpoint/2010/main" val="137291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a:t>
            </a:fld>
            <a:endParaRPr lang="en-US"/>
          </a:p>
        </p:txBody>
      </p:sp>
    </p:spTree>
    <p:extLst>
      <p:ext uri="{BB962C8B-B14F-4D97-AF65-F5344CB8AC3E}">
        <p14:creationId xmlns:p14="http://schemas.microsoft.com/office/powerpoint/2010/main" val="2532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r>
              <a:rPr lang="en-US" dirty="0" smtClean="0"/>
              <a:t>No NB, </a:t>
            </a:r>
            <a:r>
              <a:rPr lang="en-US" dirty="0" err="1" smtClean="0"/>
              <a:t>desejamos</a:t>
            </a:r>
            <a:r>
              <a:rPr lang="en-US" baseline="0" dirty="0" smtClean="0"/>
              <a:t> </a:t>
            </a:r>
            <a:r>
              <a:rPr lang="en-US" baseline="0" dirty="0" err="1" smtClean="0"/>
              <a:t>calcular</a:t>
            </a:r>
            <a:r>
              <a:rPr lang="en-US" baseline="0" dirty="0" smtClean="0"/>
              <a:t> </a:t>
            </a:r>
            <a:r>
              <a:rPr lang="en-US" baseline="0" dirty="0" err="1" smtClean="0"/>
              <a:t>uma</a:t>
            </a:r>
            <a:r>
              <a:rPr lang="en-US" baseline="0" dirty="0" smtClean="0"/>
              <a:t> </a:t>
            </a:r>
            <a:r>
              <a:rPr lang="en-US" baseline="0" dirty="0" err="1" smtClean="0"/>
              <a:t>estimativa</a:t>
            </a:r>
            <a:r>
              <a:rPr lang="en-US" baseline="0" dirty="0" smtClean="0"/>
              <a:t> </a:t>
            </a:r>
            <a:r>
              <a:rPr lang="en-US" baseline="0" dirty="0" err="1" smtClean="0"/>
              <a:t>para</a:t>
            </a:r>
            <a:r>
              <a:rPr lang="en-US" baseline="0" dirty="0" smtClean="0"/>
              <a:t> $</a:t>
            </a:r>
            <a:r>
              <a:rPr lang="en-US" baseline="0" dirty="0" err="1" smtClean="0"/>
              <a:t>Pr</a:t>
            </a:r>
            <a:r>
              <a:rPr lang="en-US" baseline="0" dirty="0" smtClean="0"/>
              <a:t>(Y|f_1, f_2, …, </a:t>
            </a:r>
            <a:r>
              <a:rPr lang="en-US" baseline="0" dirty="0" err="1" smtClean="0"/>
              <a:t>f_n</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Passo</a:t>
            </a:r>
            <a:r>
              <a:rPr lang="en-US" baseline="0" dirty="0" smtClean="0"/>
              <a:t> 1:</a:t>
            </a:r>
          </a:p>
          <a:p>
            <a:r>
              <a:rPr lang="en-US" baseline="0" dirty="0" err="1" smtClean="0"/>
              <a:t>Quando</a:t>
            </a:r>
            <a:r>
              <a:rPr lang="en-US" baseline="0" dirty="0" smtClean="0"/>
              <a:t> </a:t>
            </a:r>
            <a:r>
              <a:rPr lang="en-US" baseline="0" dirty="0" err="1" smtClean="0"/>
              <a:t>desejamos</a:t>
            </a:r>
            <a:r>
              <a:rPr lang="en-US" baseline="0" dirty="0" smtClean="0"/>
              <a:t> </a:t>
            </a:r>
            <a:r>
              <a:rPr lang="en-US" baseline="0" dirty="0" err="1" smtClean="0"/>
              <a:t>computar</a:t>
            </a:r>
            <a:r>
              <a:rPr lang="en-US" baseline="0" dirty="0" smtClean="0"/>
              <a:t> </a:t>
            </a:r>
            <a:r>
              <a:rPr lang="en-US" baseline="0" dirty="0" err="1" smtClean="0"/>
              <a:t>uma</a:t>
            </a:r>
            <a:r>
              <a:rPr lang="en-US" baseline="0" dirty="0" smtClean="0"/>
              <a:t> </a:t>
            </a:r>
            <a:r>
              <a:rPr lang="en-US" baseline="0" dirty="0" err="1" smtClean="0"/>
              <a:t>distribuição</a:t>
            </a:r>
            <a:r>
              <a:rPr lang="en-US" baseline="0" dirty="0" smtClean="0"/>
              <a:t> de </a:t>
            </a:r>
            <a:r>
              <a:rPr lang="en-US" baseline="0" dirty="0" err="1" smtClean="0"/>
              <a:t>probabilidades</a:t>
            </a:r>
            <a:r>
              <a:rPr lang="en-US" baseline="0" dirty="0" smtClean="0"/>
              <a:t> </a:t>
            </a:r>
            <a:r>
              <a:rPr lang="en-US" baseline="0" dirty="0" err="1" smtClean="0"/>
              <a:t>condicionais</a:t>
            </a:r>
            <a:r>
              <a:rPr lang="en-US" baseline="0" dirty="0" smtClean="0"/>
              <a:t> </a:t>
            </a:r>
            <a:r>
              <a:rPr lang="en-US" baseline="0" dirty="0" err="1" smtClean="0"/>
              <a:t>sobre</a:t>
            </a:r>
            <a:r>
              <a:rPr lang="en-US" baseline="0" dirty="0" smtClean="0"/>
              <a:t> um </a:t>
            </a:r>
            <a:r>
              <a:rPr lang="en-US" baseline="0" dirty="0" err="1" smtClean="0"/>
              <a:t>conjunto</a:t>
            </a:r>
            <a:r>
              <a:rPr lang="en-US" baseline="0" dirty="0" smtClean="0"/>
              <a:t> de </a:t>
            </a:r>
            <a:r>
              <a:rPr lang="en-US" baseline="0" dirty="0" err="1" smtClean="0"/>
              <a:t>variáveis</a:t>
            </a:r>
            <a:r>
              <a:rPr lang="en-US" baseline="0" dirty="0" smtClean="0"/>
              <a:t>, o </a:t>
            </a:r>
            <a:r>
              <a:rPr lang="en-US" baseline="0" dirty="0" err="1" smtClean="0"/>
              <a:t>que</a:t>
            </a:r>
            <a:r>
              <a:rPr lang="en-US" baseline="0" dirty="0" smtClean="0"/>
              <a:t> </a:t>
            </a:r>
            <a:r>
              <a:rPr lang="en-US" baseline="0" dirty="0" err="1" smtClean="0"/>
              <a:t>fazermos</a:t>
            </a:r>
            <a:r>
              <a:rPr lang="en-US" baseline="0" dirty="0" smtClean="0"/>
              <a:t> </a:t>
            </a:r>
            <a:r>
              <a:rPr lang="en-US" baseline="0" dirty="0" err="1" smtClean="0"/>
              <a:t>inicialmente</a:t>
            </a:r>
            <a:r>
              <a:rPr lang="en-US" baseline="0" dirty="0" smtClean="0"/>
              <a:t> </a:t>
            </a:r>
            <a:r>
              <a:rPr lang="en-US" baseline="0" dirty="0" err="1" smtClean="0"/>
              <a:t>é</a:t>
            </a:r>
            <a:r>
              <a:rPr lang="en-US" baseline="0" dirty="0" smtClean="0"/>
              <a:t> </a:t>
            </a:r>
            <a:r>
              <a:rPr lang="en-US" baseline="0" dirty="0" err="1" smtClean="0"/>
              <a:t>computar</a:t>
            </a:r>
            <a:r>
              <a:rPr lang="en-US" baseline="0" dirty="0" smtClean="0"/>
              <a:t> </a:t>
            </a:r>
            <a:r>
              <a:rPr lang="en-US" baseline="0" dirty="0" err="1" smtClean="0"/>
              <a:t>sua</a:t>
            </a:r>
            <a:r>
              <a:rPr lang="en-US" baseline="0" dirty="0" smtClean="0"/>
              <a:t> </a:t>
            </a:r>
            <a:r>
              <a:rPr lang="en-US" baseline="0" dirty="0" err="1" smtClean="0"/>
              <a:t>distribuição</a:t>
            </a:r>
            <a:r>
              <a:rPr lang="en-US" baseline="0" dirty="0" smtClean="0"/>
              <a:t> </a:t>
            </a:r>
            <a:r>
              <a:rPr lang="en-US" baseline="0" dirty="0" err="1" smtClean="0"/>
              <a:t>conjunta</a:t>
            </a:r>
            <a:r>
              <a:rPr lang="en-US" baseline="0" dirty="0" smtClean="0"/>
              <a:t>. No </a:t>
            </a:r>
            <a:r>
              <a:rPr lang="en-US" baseline="0" dirty="0" err="1" smtClean="0"/>
              <a:t>caso</a:t>
            </a:r>
            <a:r>
              <a:rPr lang="en-US" baseline="0" dirty="0" smtClean="0"/>
              <a:t> de P(Y, f_1, f_2, f_3, …, </a:t>
            </a:r>
            <a:r>
              <a:rPr lang="en-US" baseline="0" dirty="0" err="1" smtClean="0"/>
              <a:t>f_n</a:t>
            </a:r>
            <a:r>
              <a:rPr lang="en-US" baseline="0" dirty="0" smtClean="0"/>
              <a:t>), </a:t>
            </a:r>
            <a:r>
              <a:rPr lang="en-US" baseline="0" dirty="0" err="1" smtClean="0"/>
              <a:t>essa</a:t>
            </a:r>
            <a:r>
              <a:rPr lang="en-US" baseline="0" dirty="0" smtClean="0"/>
              <a:t> </a:t>
            </a:r>
            <a:r>
              <a:rPr lang="en-US" baseline="0" dirty="0" err="1" smtClean="0"/>
              <a:t>é</a:t>
            </a:r>
            <a:r>
              <a:rPr lang="en-US" baseline="0" dirty="0" smtClean="0"/>
              <a:t> </a:t>
            </a:r>
            <a:r>
              <a:rPr lang="en-US" baseline="0" dirty="0" err="1" smtClean="0"/>
              <a:t>uma</a:t>
            </a:r>
            <a:r>
              <a:rPr lang="en-US" baseline="0" dirty="0" smtClean="0"/>
              <a:t> </a:t>
            </a:r>
            <a:r>
              <a:rPr lang="en-US" baseline="0" dirty="0" err="1" smtClean="0"/>
              <a:t>tabela</a:t>
            </a:r>
            <a:r>
              <a:rPr lang="en-US" baseline="0" dirty="0" smtClean="0"/>
              <a:t> com </a:t>
            </a:r>
            <a:r>
              <a:rPr lang="en-US" baseline="0" dirty="0" err="1" smtClean="0"/>
              <a:t>tantas</a:t>
            </a:r>
            <a:r>
              <a:rPr lang="en-US" baseline="0" dirty="0" smtClean="0"/>
              <a:t> </a:t>
            </a:r>
            <a:r>
              <a:rPr lang="en-US" baseline="0" dirty="0" err="1" smtClean="0"/>
              <a:t>entradas</a:t>
            </a:r>
            <a:r>
              <a:rPr lang="en-US" baseline="0" dirty="0" smtClean="0"/>
              <a:t> </a:t>
            </a:r>
            <a:r>
              <a:rPr lang="en-US" baseline="0" dirty="0" err="1" smtClean="0"/>
              <a:t>quantos</a:t>
            </a:r>
            <a:r>
              <a:rPr lang="en-US" baseline="0" dirty="0" smtClean="0"/>
              <a:t> </a:t>
            </a:r>
            <a:r>
              <a:rPr lang="en-US" baseline="0" dirty="0" err="1" smtClean="0"/>
              <a:t>forem</a:t>
            </a:r>
            <a:r>
              <a:rPr lang="en-US" baseline="0" dirty="0" smtClean="0"/>
              <a:t> </a:t>
            </a:r>
            <a:r>
              <a:rPr lang="en-US" baseline="0" dirty="0" err="1" smtClean="0"/>
              <a:t>os</a:t>
            </a:r>
            <a:r>
              <a:rPr lang="en-US" baseline="0" dirty="0" smtClean="0"/>
              <a:t> </a:t>
            </a:r>
            <a:r>
              <a:rPr lang="en-US" baseline="0" dirty="0" err="1" smtClean="0"/>
              <a:t>valores</a:t>
            </a:r>
            <a:r>
              <a:rPr lang="en-US" baseline="0" dirty="0" smtClean="0"/>
              <a:t> de Y. Para </a:t>
            </a:r>
            <a:r>
              <a:rPr lang="en-US" baseline="0" dirty="0" err="1" smtClean="0"/>
              <a:t>calcular</a:t>
            </a:r>
            <a:r>
              <a:rPr lang="en-US" baseline="0" dirty="0" smtClean="0"/>
              <a:t> </a:t>
            </a:r>
            <a:r>
              <a:rPr lang="en-US" baseline="0" dirty="0" err="1" smtClean="0"/>
              <a:t>isso</a:t>
            </a:r>
            <a:r>
              <a:rPr lang="en-US" baseline="0" dirty="0" smtClean="0"/>
              <a:t> no NB, </a:t>
            </a:r>
            <a:r>
              <a:rPr lang="en-US" baseline="0" dirty="0" err="1" smtClean="0"/>
              <a:t>nos</a:t>
            </a:r>
            <a:r>
              <a:rPr lang="en-US" baseline="0" dirty="0" smtClean="0"/>
              <a:t> </a:t>
            </a:r>
            <a:r>
              <a:rPr lang="en-US" baseline="0" dirty="0" err="1" smtClean="0"/>
              <a:t>valemos</a:t>
            </a:r>
            <a:r>
              <a:rPr lang="en-US" baseline="0" dirty="0" smtClean="0"/>
              <a:t> da </a:t>
            </a:r>
            <a:r>
              <a:rPr lang="en-US" baseline="0" dirty="0" err="1" smtClean="0"/>
              <a:t>hipótese</a:t>
            </a:r>
            <a:r>
              <a:rPr lang="en-US" baseline="0" dirty="0" smtClean="0"/>
              <a:t> de </a:t>
            </a:r>
            <a:r>
              <a:rPr lang="en-US" baseline="0" dirty="0" err="1" smtClean="0"/>
              <a:t>independência</a:t>
            </a:r>
            <a:r>
              <a:rPr lang="en-US" baseline="0" dirty="0" smtClean="0"/>
              <a:t> </a:t>
            </a:r>
            <a:r>
              <a:rPr lang="en-US" baseline="0" dirty="0" err="1" smtClean="0"/>
              <a:t>para</a:t>
            </a:r>
            <a:r>
              <a:rPr lang="en-US" baseline="0" dirty="0" smtClean="0"/>
              <a:t> </a:t>
            </a:r>
            <a:r>
              <a:rPr lang="en-US" baseline="0" dirty="0" err="1" smtClean="0"/>
              <a:t>transformar</a:t>
            </a:r>
            <a:r>
              <a:rPr lang="en-US" baseline="0" dirty="0" smtClean="0"/>
              <a:t> </a:t>
            </a:r>
            <a:r>
              <a:rPr lang="en-US" baseline="0" dirty="0" err="1" smtClean="0"/>
              <a:t>cada</a:t>
            </a:r>
            <a:r>
              <a:rPr lang="en-US" baseline="0" dirty="0" smtClean="0"/>
              <a:t> P(</a:t>
            </a:r>
            <a:r>
              <a:rPr lang="en-US" baseline="0" dirty="0" err="1" smtClean="0"/>
              <a:t>y_j</a:t>
            </a:r>
            <a:r>
              <a:rPr lang="en-US" baseline="0" dirty="0" smtClean="0"/>
              <a:t>, f_1, f_2, f_3, …, </a:t>
            </a:r>
            <a:r>
              <a:rPr lang="en-US" baseline="0" dirty="0" err="1" smtClean="0"/>
              <a:t>f_n</a:t>
            </a:r>
            <a:r>
              <a:rPr lang="en-US" baseline="0" dirty="0" smtClean="0"/>
              <a:t>) </a:t>
            </a:r>
            <a:r>
              <a:rPr lang="en-US" baseline="0" dirty="0" err="1" smtClean="0"/>
              <a:t>em</a:t>
            </a:r>
            <a:r>
              <a:rPr lang="en-US" baseline="0" dirty="0" smtClean="0"/>
              <a:t> P(</a:t>
            </a:r>
            <a:r>
              <a:rPr lang="en-US" baseline="0" dirty="0" err="1" smtClean="0"/>
              <a:t>y_i</a:t>
            </a:r>
            <a:r>
              <a:rPr lang="en-US" baseline="0" dirty="0" smtClean="0"/>
              <a:t>, \</a:t>
            </a:r>
            <a:r>
              <a:rPr lang="en-US" baseline="0" dirty="0" err="1" smtClean="0"/>
              <a:t>prod_j</a:t>
            </a:r>
            <a:r>
              <a:rPr lang="en-US" baseline="0" dirty="0" smtClean="0"/>
              <a:t> P(</a:t>
            </a:r>
            <a:r>
              <a:rPr lang="en-US" baseline="0" dirty="0" err="1" smtClean="0"/>
              <a:t>f_i|y_j</a:t>
            </a:r>
            <a:r>
              <a:rPr lang="en-US" baseline="0" dirty="0" smtClean="0"/>
              <a:t>). </a:t>
            </a:r>
          </a:p>
          <a:p>
            <a:endParaRPr lang="en-US" baseline="0" dirty="0" smtClean="0"/>
          </a:p>
          <a:p>
            <a:r>
              <a:rPr lang="en-US" baseline="0" dirty="0" err="1" smtClean="0"/>
              <a:t>Passo</a:t>
            </a:r>
            <a:r>
              <a:rPr lang="en-US" baseline="0" dirty="0" smtClean="0"/>
              <a:t> 2:</a:t>
            </a:r>
          </a:p>
          <a:p>
            <a:r>
              <a:rPr lang="en-US" baseline="0" dirty="0" err="1" smtClean="0"/>
              <a:t>Após</a:t>
            </a:r>
            <a:r>
              <a:rPr lang="en-US" baseline="0" dirty="0" smtClean="0"/>
              <a:t> a </a:t>
            </a:r>
            <a:r>
              <a:rPr lang="en-US" baseline="0" dirty="0" err="1" smtClean="0"/>
              <a:t>computação</a:t>
            </a:r>
            <a:r>
              <a:rPr lang="en-US" baseline="0" dirty="0" smtClean="0"/>
              <a:t> </a:t>
            </a:r>
            <a:r>
              <a:rPr lang="en-US" baseline="0" dirty="0" err="1" smtClean="0"/>
              <a:t>descrita</a:t>
            </a:r>
            <a:r>
              <a:rPr lang="en-US" baseline="0" dirty="0" smtClean="0"/>
              <a:t> no </a:t>
            </a:r>
            <a:r>
              <a:rPr lang="en-US" baseline="0" dirty="0" err="1" smtClean="0"/>
              <a:t>parágrafo</a:t>
            </a:r>
            <a:r>
              <a:rPr lang="en-US" baseline="0" dirty="0" smtClean="0"/>
              <a:t> anterior, </a:t>
            </a:r>
            <a:r>
              <a:rPr lang="en-US" baseline="0" dirty="0" err="1" smtClean="0"/>
              <a:t>obtemos</a:t>
            </a:r>
            <a:r>
              <a:rPr lang="en-US" baseline="0" dirty="0" smtClean="0"/>
              <a:t> a </a:t>
            </a:r>
            <a:r>
              <a:rPr lang="en-US" baseline="0" dirty="0" err="1" smtClean="0"/>
              <a:t>distribuição</a:t>
            </a:r>
            <a:r>
              <a:rPr lang="en-US" baseline="0" dirty="0" smtClean="0"/>
              <a:t> </a:t>
            </a:r>
            <a:r>
              <a:rPr lang="en-US" baseline="0" dirty="0" err="1" smtClean="0"/>
              <a:t>conjunta</a:t>
            </a:r>
            <a:r>
              <a:rPr lang="en-US" baseline="0" dirty="0" smtClean="0"/>
              <a:t> </a:t>
            </a:r>
            <a:r>
              <a:rPr lang="en-US" baseline="0" dirty="0" err="1" smtClean="0"/>
              <a:t>desnormalizada</a:t>
            </a:r>
            <a:r>
              <a:rPr lang="en-US" baseline="0" dirty="0" smtClean="0"/>
              <a:t> (</a:t>
            </a:r>
            <a:r>
              <a:rPr lang="en-US" baseline="0" dirty="0" err="1" smtClean="0"/>
              <a:t>vetor</a:t>
            </a:r>
            <a:r>
              <a:rPr lang="en-US" baseline="0" dirty="0" smtClean="0"/>
              <a:t> </a:t>
            </a:r>
            <a:r>
              <a:rPr lang="en-US" baseline="0" dirty="0" err="1" smtClean="0"/>
              <a:t>apresentado</a:t>
            </a:r>
            <a:r>
              <a:rPr lang="en-US" baseline="0" dirty="0" smtClean="0"/>
              <a:t> no canto superior </a:t>
            </a:r>
            <a:r>
              <a:rPr lang="en-US" baseline="0" dirty="0" err="1" smtClean="0"/>
              <a:t>direito</a:t>
            </a:r>
            <a:r>
              <a:rPr lang="en-US" baseline="0" dirty="0" smtClean="0"/>
              <a:t> da </a:t>
            </a:r>
            <a:r>
              <a:rPr lang="en-US" baseline="0" dirty="0" err="1" smtClean="0"/>
              <a:t>página</a:t>
            </a:r>
            <a:r>
              <a:rPr lang="en-US" baseline="0" dirty="0" smtClean="0"/>
              <a:t> </a:t>
            </a:r>
            <a:r>
              <a:rPr lang="en-US" baseline="0" dirty="0" err="1" smtClean="0"/>
              <a:t>acima</a:t>
            </a:r>
            <a:r>
              <a:rPr lang="en-US" baseline="0" dirty="0" smtClean="0"/>
              <a:t>). Para </a:t>
            </a:r>
            <a:r>
              <a:rPr lang="en-US" baseline="0" dirty="0" err="1" smtClean="0"/>
              <a:t>normalizar</a:t>
            </a:r>
            <a:r>
              <a:rPr lang="en-US" baseline="0" dirty="0" smtClean="0"/>
              <a:t> </a:t>
            </a:r>
            <a:r>
              <a:rPr lang="en-US" baseline="0" dirty="0" err="1" smtClean="0"/>
              <a:t>essa</a:t>
            </a:r>
            <a:r>
              <a:rPr lang="en-US" baseline="0" dirty="0" smtClean="0"/>
              <a:t> </a:t>
            </a:r>
            <a:r>
              <a:rPr lang="en-US" baseline="0" dirty="0" err="1" smtClean="0"/>
              <a:t>distribuição</a:t>
            </a:r>
            <a:r>
              <a:rPr lang="en-US" baseline="0" dirty="0" smtClean="0"/>
              <a:t>, </a:t>
            </a:r>
            <a:r>
              <a:rPr lang="en-US" baseline="0" dirty="0" err="1" smtClean="0"/>
              <a:t>devemos</a:t>
            </a:r>
            <a:r>
              <a:rPr lang="en-US" baseline="0" dirty="0" smtClean="0"/>
              <a:t> </a:t>
            </a:r>
            <a:r>
              <a:rPr lang="en-US" baseline="0" dirty="0" err="1" smtClean="0"/>
              <a:t>dividir</a:t>
            </a:r>
            <a:r>
              <a:rPr lang="en-US" baseline="0" dirty="0" smtClean="0"/>
              <a:t> </a:t>
            </a:r>
            <a:r>
              <a:rPr lang="en-US" baseline="0" dirty="0" err="1" smtClean="0"/>
              <a:t>pela</a:t>
            </a:r>
            <a:r>
              <a:rPr lang="en-US" baseline="0" dirty="0" smtClean="0"/>
              <a:t> soma de </a:t>
            </a:r>
            <a:r>
              <a:rPr lang="en-US" baseline="0" dirty="0" err="1" smtClean="0"/>
              <a:t>seus</a:t>
            </a:r>
            <a:r>
              <a:rPr lang="en-US" baseline="0" dirty="0" smtClean="0"/>
              <a:t> </a:t>
            </a:r>
            <a:r>
              <a:rPr lang="en-US" baseline="0" dirty="0" err="1" smtClean="0"/>
              <a:t>componentes</a:t>
            </a:r>
            <a:r>
              <a:rPr lang="en-US" baseline="0" dirty="0" smtClean="0"/>
              <a:t>. </a:t>
            </a:r>
            <a:r>
              <a:rPr lang="en-US" baseline="0" dirty="0" err="1" smtClean="0"/>
              <a:t>Essa</a:t>
            </a:r>
            <a:r>
              <a:rPr lang="en-US" baseline="0" dirty="0" smtClean="0"/>
              <a:t> soma </a:t>
            </a:r>
            <a:r>
              <a:rPr lang="en-US" baseline="0" dirty="0" err="1" smtClean="0"/>
              <a:t>corresponde</a:t>
            </a:r>
            <a:r>
              <a:rPr lang="en-US" baseline="0" dirty="0" smtClean="0"/>
              <a:t> a P(f_1, f_2, f_3, …, </a:t>
            </a:r>
            <a:r>
              <a:rPr lang="en-US" baseline="0" dirty="0" err="1" smtClean="0"/>
              <a:t>f_n</a:t>
            </a:r>
            <a:r>
              <a:rPr lang="en-US" baseline="0" dirty="0" smtClean="0"/>
              <a:t>), </a:t>
            </a:r>
            <a:r>
              <a:rPr lang="en-US" baseline="0" dirty="0" err="1" smtClean="0"/>
              <a:t>resultante</a:t>
            </a:r>
            <a:r>
              <a:rPr lang="en-US" baseline="0" dirty="0" smtClean="0"/>
              <a:t> da </a:t>
            </a:r>
            <a:r>
              <a:rPr lang="en-US" baseline="0" dirty="0" err="1" smtClean="0"/>
              <a:t>marginalização</a:t>
            </a:r>
            <a:r>
              <a:rPr lang="en-US" baseline="0" dirty="0" smtClean="0"/>
              <a:t> da </a:t>
            </a:r>
            <a:r>
              <a:rPr lang="en-US" baseline="0" dirty="0" err="1" smtClean="0"/>
              <a:t>variável</a:t>
            </a:r>
            <a:r>
              <a:rPr lang="en-US" baseline="0" dirty="0" smtClean="0"/>
              <a:t> Y </a:t>
            </a:r>
            <a:r>
              <a:rPr lang="en-US" baseline="0" dirty="0" err="1" smtClean="0"/>
              <a:t>em</a:t>
            </a:r>
            <a:r>
              <a:rPr lang="en-US" baseline="0" dirty="0" smtClean="0"/>
              <a:t> P(Y, f_1, f_2, f_3, …, </a:t>
            </a:r>
            <a:r>
              <a:rPr lang="en-US" baseline="0" dirty="0" err="1" smtClean="0"/>
              <a:t>f_n</a:t>
            </a:r>
            <a:r>
              <a:rPr lang="en-US" baseline="0" dirty="0" smtClean="0"/>
              <a:t>).</a:t>
            </a:r>
          </a:p>
          <a:p>
            <a:endParaRPr lang="en-US" baseline="0" dirty="0" smtClean="0"/>
          </a:p>
          <a:p>
            <a:r>
              <a:rPr lang="en-US" dirty="0" err="1" smtClean="0"/>
              <a:t>Passo</a:t>
            </a:r>
            <a:r>
              <a:rPr lang="en-US" dirty="0" smtClean="0"/>
              <a:t> 3:</a:t>
            </a:r>
          </a:p>
          <a:p>
            <a:r>
              <a:rPr lang="en-US" dirty="0" err="1" smtClean="0"/>
              <a:t>Finalmente</a:t>
            </a:r>
            <a:r>
              <a:rPr lang="en-US" dirty="0" smtClean="0"/>
              <a:t> </a:t>
            </a:r>
            <a:r>
              <a:rPr lang="en-US" dirty="0" err="1" smtClean="0"/>
              <a:t>realizamos</a:t>
            </a:r>
            <a:r>
              <a:rPr lang="en-US" dirty="0" smtClean="0"/>
              <a:t> a </a:t>
            </a:r>
            <a:r>
              <a:rPr lang="en-US" dirty="0" err="1" smtClean="0"/>
              <a:t>normalização</a:t>
            </a:r>
            <a:r>
              <a:rPr lang="en-US" dirty="0" smtClean="0"/>
              <a:t> </a:t>
            </a:r>
            <a:r>
              <a:rPr lang="en-US" dirty="0" err="1" smtClean="0"/>
              <a:t>propriamente</a:t>
            </a:r>
            <a:r>
              <a:rPr lang="en-US" dirty="0" smtClean="0"/>
              <a:t> </a:t>
            </a:r>
            <a:r>
              <a:rPr lang="en-US" dirty="0" err="1" smtClean="0"/>
              <a:t>dita</a:t>
            </a:r>
            <a:r>
              <a:rPr lang="en-US" baseline="0" dirty="0" smtClean="0"/>
              <a:t> </a:t>
            </a:r>
            <a:r>
              <a:rPr lang="en-US" baseline="0" dirty="0" err="1" smtClean="0"/>
              <a:t>para</a:t>
            </a:r>
            <a:r>
              <a:rPr lang="en-US" baseline="0" dirty="0" smtClean="0"/>
              <a:t> </a:t>
            </a:r>
            <a:r>
              <a:rPr lang="en-US" baseline="0" dirty="0" err="1" smtClean="0"/>
              <a:t>obter</a:t>
            </a:r>
            <a:r>
              <a:rPr lang="en-US" baseline="0" dirty="0" smtClean="0"/>
              <a:t> P(Y, f_1, f_2, f_3, …, </a:t>
            </a:r>
            <a:r>
              <a:rPr lang="en-US" baseline="0" dirty="0" err="1" smtClean="0"/>
              <a:t>f_n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13</a:t>
            </a:fld>
            <a:endParaRPr lang="en-US"/>
          </a:p>
        </p:txBody>
      </p:sp>
    </p:spTree>
    <p:extLst>
      <p:ext uri="{BB962C8B-B14F-4D97-AF65-F5344CB8AC3E}">
        <p14:creationId xmlns:p14="http://schemas.microsoft.com/office/powerpoint/2010/main" val="318464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r>
              <a:rPr lang="en-US" dirty="0" smtClean="0"/>
              <a:t>Para </a:t>
            </a:r>
            <a:r>
              <a:rPr lang="en-US" dirty="0" err="1" smtClean="0"/>
              <a:t>usar</a:t>
            </a:r>
            <a:r>
              <a:rPr lang="en-US" dirty="0" smtClean="0"/>
              <a:t> o NB </a:t>
            </a:r>
            <a:r>
              <a:rPr lang="en-US" dirty="0" err="1" smtClean="0"/>
              <a:t>em</a:t>
            </a:r>
            <a:r>
              <a:rPr lang="en-US" dirty="0" smtClean="0"/>
              <a:t> um </a:t>
            </a:r>
            <a:r>
              <a:rPr lang="en-US" dirty="0" err="1" smtClean="0"/>
              <a:t>contexto</a:t>
            </a:r>
            <a:r>
              <a:rPr lang="en-US" dirty="0" smtClean="0"/>
              <a:t> </a:t>
            </a:r>
            <a:r>
              <a:rPr lang="en-US" dirty="0" err="1" smtClean="0"/>
              <a:t>prático</a:t>
            </a:r>
            <a:r>
              <a:rPr lang="en-US" dirty="0" smtClean="0"/>
              <a:t>, </a:t>
            </a:r>
            <a:r>
              <a:rPr lang="en-US" dirty="0" err="1" smtClean="0"/>
              <a:t>devemos</a:t>
            </a:r>
            <a:r>
              <a:rPr lang="en-US" baseline="0" dirty="0" smtClean="0"/>
              <a:t> </a:t>
            </a:r>
            <a:r>
              <a:rPr lang="en-US" baseline="0" dirty="0" err="1" smtClean="0"/>
              <a:t>ter</a:t>
            </a:r>
            <a:r>
              <a:rPr lang="en-US" baseline="0" dirty="0" smtClean="0"/>
              <a:t> </a:t>
            </a:r>
            <a:r>
              <a:rPr lang="en-US" baseline="0" dirty="0" err="1" smtClean="0"/>
              <a:t>duas</a:t>
            </a:r>
            <a:r>
              <a:rPr lang="en-US" baseline="0" dirty="0" smtClean="0"/>
              <a:t> </a:t>
            </a:r>
            <a:r>
              <a:rPr lang="en-US" baseline="0" dirty="0" err="1" smtClean="0"/>
              <a:t>coisas</a:t>
            </a:r>
            <a:r>
              <a:rPr lang="en-US" baseline="0" dirty="0" smtClean="0"/>
              <a:t>:</a:t>
            </a:r>
          </a:p>
          <a:p>
            <a:endParaRPr lang="en-US" baseline="0" dirty="0" smtClean="0"/>
          </a:p>
          <a:p>
            <a:pPr marL="228600" marR="0" lvl="2"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Um </a:t>
            </a:r>
            <a:r>
              <a:rPr lang="en-US" baseline="0" dirty="0" err="1" smtClean="0"/>
              <a:t>método</a:t>
            </a:r>
            <a:r>
              <a:rPr lang="en-US" baseline="0" dirty="0" smtClean="0"/>
              <a:t> de </a:t>
            </a:r>
            <a:r>
              <a:rPr lang="en-US" baseline="0" dirty="0" err="1" smtClean="0"/>
              <a:t>inferência</a:t>
            </a:r>
            <a:r>
              <a:rPr lang="en-US" baseline="0" dirty="0" smtClean="0"/>
              <a:t>. No NB, </a:t>
            </a:r>
            <a:r>
              <a:rPr lang="en-US" baseline="0" dirty="0" err="1" smtClean="0"/>
              <a:t>uma</a:t>
            </a:r>
            <a:r>
              <a:rPr lang="en-US" baseline="0" dirty="0" smtClean="0"/>
              <a:t> </a:t>
            </a:r>
            <a:r>
              <a:rPr lang="en-US" baseline="0" dirty="0" err="1" smtClean="0"/>
              <a:t>vez</a:t>
            </a:r>
            <a:r>
              <a:rPr lang="en-US" baseline="0" dirty="0" smtClean="0"/>
              <a:t> </a:t>
            </a:r>
            <a:r>
              <a:rPr lang="en-US" baseline="0" dirty="0" err="1" smtClean="0"/>
              <a:t>que</a:t>
            </a:r>
            <a:r>
              <a:rPr lang="en-US" baseline="0" dirty="0" smtClean="0"/>
              <a:t> o </a:t>
            </a:r>
            <a:r>
              <a:rPr lang="en-US" baseline="0" dirty="0" err="1" smtClean="0"/>
              <a:t>modelo</a:t>
            </a:r>
            <a:r>
              <a:rPr lang="en-US" baseline="0" dirty="0" smtClean="0"/>
              <a:t> de </a:t>
            </a:r>
            <a:r>
              <a:rPr lang="en-US" baseline="0" dirty="0" err="1" smtClean="0"/>
              <a:t>classificação</a:t>
            </a:r>
            <a:r>
              <a:rPr lang="en-US" baseline="0" dirty="0" smtClean="0"/>
              <a:t> </a:t>
            </a:r>
            <a:r>
              <a:rPr lang="en-US" baseline="0" dirty="0" err="1" smtClean="0"/>
              <a:t>é</a:t>
            </a:r>
            <a:r>
              <a:rPr lang="en-US" baseline="0" dirty="0" smtClean="0"/>
              <a:t> </a:t>
            </a:r>
            <a:r>
              <a:rPr lang="en-US" baseline="0" dirty="0" err="1" smtClean="0"/>
              <a:t>construído</a:t>
            </a:r>
            <a:r>
              <a:rPr lang="en-US" baseline="0" dirty="0" smtClean="0"/>
              <a:t>, </a:t>
            </a:r>
            <a:r>
              <a:rPr lang="en-US" baseline="0" dirty="0" err="1" smtClean="0"/>
              <a:t>temos</a:t>
            </a:r>
            <a:r>
              <a:rPr lang="en-US" baseline="0" dirty="0" smtClean="0"/>
              <a:t> as </a:t>
            </a:r>
            <a:r>
              <a:rPr lang="en-US" baseline="0" dirty="0" err="1" smtClean="0"/>
              <a:t>tabela</a:t>
            </a:r>
            <a:r>
              <a:rPr lang="en-US" baseline="0" dirty="0" smtClean="0"/>
              <a:t> P(Y) e P(</a:t>
            </a:r>
            <a:r>
              <a:rPr lang="en-US" baseline="0" dirty="0" err="1" smtClean="0"/>
              <a:t>F_i|Y</a:t>
            </a:r>
            <a:r>
              <a:rPr lang="en-US" baseline="0" dirty="0" smtClean="0"/>
              <a:t>). De posse </a:t>
            </a:r>
            <a:r>
              <a:rPr lang="en-US" baseline="0" dirty="0" err="1" smtClean="0"/>
              <a:t>dessas</a:t>
            </a:r>
            <a:r>
              <a:rPr lang="en-US" baseline="0" dirty="0" smtClean="0"/>
              <a:t> </a:t>
            </a:r>
            <a:r>
              <a:rPr lang="en-US" baseline="0" dirty="0" err="1" smtClean="0"/>
              <a:t>tabelas</a:t>
            </a:r>
            <a:r>
              <a:rPr lang="en-US" baseline="0" dirty="0" smtClean="0"/>
              <a:t>, </a:t>
            </a:r>
            <a:r>
              <a:rPr lang="en-US" baseline="0" dirty="0" err="1" smtClean="0"/>
              <a:t>podemos</a:t>
            </a:r>
            <a:r>
              <a:rPr lang="en-US" baseline="0" dirty="0" smtClean="0"/>
              <a:t> </a:t>
            </a:r>
            <a:r>
              <a:rPr lang="en-US" baseline="0" dirty="0" err="1" smtClean="0"/>
              <a:t>realizar</a:t>
            </a:r>
            <a:r>
              <a:rPr lang="en-US" baseline="0" dirty="0" smtClean="0"/>
              <a:t> </a:t>
            </a:r>
            <a:r>
              <a:rPr lang="en-US" baseline="0" dirty="0" err="1" smtClean="0"/>
              <a:t>inferência</a:t>
            </a:r>
            <a:r>
              <a:rPr lang="en-US" baseline="0" dirty="0" smtClean="0"/>
              <a:t> </a:t>
            </a:r>
            <a:r>
              <a:rPr lang="en-US" baseline="0" dirty="0" err="1" smtClean="0"/>
              <a:t>para</a:t>
            </a:r>
            <a:r>
              <a:rPr lang="en-US" baseline="0" dirty="0" smtClean="0"/>
              <a:t> </a:t>
            </a:r>
            <a:r>
              <a:rPr lang="en-US" baseline="0" dirty="0" err="1" smtClean="0"/>
              <a:t>computar</a:t>
            </a:r>
            <a:r>
              <a:rPr lang="en-US" baseline="0" dirty="0" smtClean="0"/>
              <a:t> </a:t>
            </a:r>
            <a:r>
              <a:rPr lang="pt-BR" sz="2000" dirty="0" err="1" smtClean="0"/>
              <a:t>P</a:t>
            </a:r>
            <a:r>
              <a:rPr lang="pt-BR" sz="2000" dirty="0" smtClean="0"/>
              <a:t>(Y|F</a:t>
            </a:r>
            <a:r>
              <a:rPr lang="pt-BR" sz="2000" baseline="-25000" dirty="0" smtClean="0"/>
              <a:t>1</a:t>
            </a:r>
            <a:r>
              <a:rPr lang="pt-BR" sz="2000" dirty="0" smtClean="0"/>
              <a:t>…</a:t>
            </a:r>
            <a:r>
              <a:rPr lang="pt-BR" sz="2000" dirty="0" err="1" smtClean="0"/>
              <a:t>F</a:t>
            </a:r>
            <a:r>
              <a:rPr lang="pt-BR" sz="2000" baseline="-25000" dirty="0" err="1" smtClean="0"/>
              <a:t>n</a:t>
            </a:r>
            <a:r>
              <a:rPr lang="pt-BR" sz="2000" dirty="0" smtClean="0"/>
              <a:t>). Essa é a parte mais fácil durante</a:t>
            </a:r>
            <a:r>
              <a:rPr lang="pt-BR" sz="2000" baseline="0" dirty="0" smtClean="0"/>
              <a:t> a aplicação do NB.</a:t>
            </a:r>
          </a:p>
          <a:p>
            <a:pPr marL="457200" marR="0" lvl="2" indent="-457200" algn="l" defTabSz="914400" rtl="0" eaLnBrk="0" fontAlgn="base" latinLnBrk="0" hangingPunct="0">
              <a:lnSpc>
                <a:spcPct val="100000"/>
              </a:lnSpc>
              <a:spcBef>
                <a:spcPct val="30000"/>
              </a:spcBef>
              <a:spcAft>
                <a:spcPct val="0"/>
              </a:spcAft>
              <a:buClrTx/>
              <a:buSzTx/>
              <a:buFontTx/>
              <a:buAutoNum type="arabicParenR"/>
              <a:tabLst/>
              <a:defRPr/>
            </a:pPr>
            <a:endParaRPr lang="pt-BR" sz="2000"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pt-BR" sz="2000" baseline="0" dirty="0" smtClean="0"/>
              <a:t>2) Entretanto, antes de poder realizar inferência, devemos produzir estimativas para </a:t>
            </a:r>
            <a:r>
              <a:rPr lang="en-US" sz="2000" baseline="0" dirty="0" smtClean="0"/>
              <a:t>P(Y) e P(</a:t>
            </a:r>
            <a:r>
              <a:rPr lang="en-US" sz="2000" baseline="0" dirty="0" err="1" smtClean="0"/>
              <a:t>F_i|Y</a:t>
            </a:r>
            <a:r>
              <a:rPr lang="en-US" sz="2000" baseline="0" dirty="0" smtClean="0"/>
              <a:t>). </a:t>
            </a:r>
            <a:endParaRPr lang="pt-BR" sz="2000" dirty="0" smtClean="0"/>
          </a:p>
          <a:p>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14</a:t>
            </a:fld>
            <a:endParaRPr lang="en-US"/>
          </a:p>
        </p:txBody>
      </p:sp>
    </p:spTree>
    <p:extLst>
      <p:ext uri="{BB962C8B-B14F-4D97-AF65-F5344CB8AC3E}">
        <p14:creationId xmlns:p14="http://schemas.microsoft.com/office/powerpoint/2010/main" val="283167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Esse</a:t>
            </a:r>
            <a:r>
              <a:rPr lang="pt-BR" baseline="0" dirty="0" smtClean="0"/>
              <a:t> exemplo descreve o que representam os números (probabilidades) na tabelas para </a:t>
            </a:r>
            <a:r>
              <a:rPr lang="pt-BR" baseline="0" dirty="0" err="1" smtClean="0"/>
              <a:t>P</a:t>
            </a:r>
            <a:r>
              <a:rPr lang="pt-BR" baseline="0" dirty="0" smtClean="0"/>
              <a:t>(</a:t>
            </a:r>
            <a:r>
              <a:rPr lang="pt-BR" baseline="0" dirty="0" err="1" smtClean="0"/>
              <a:t>Y</a:t>
            </a:r>
            <a:r>
              <a:rPr lang="pt-BR" baseline="0" dirty="0" smtClean="0"/>
              <a:t>) e para </a:t>
            </a:r>
            <a:r>
              <a:rPr lang="pt-BR" baseline="0" dirty="0" err="1" smtClean="0"/>
              <a:t>P</a:t>
            </a:r>
            <a:r>
              <a:rPr lang="pt-BR" baseline="0" dirty="0" smtClean="0"/>
              <a:t>(</a:t>
            </a:r>
            <a:r>
              <a:rPr lang="pt-BR" baseline="0" dirty="0" err="1" smtClean="0"/>
              <a:t>F</a:t>
            </a:r>
            <a:r>
              <a:rPr lang="pt-BR" baseline="0" dirty="0" smtClean="0"/>
              <a:t>_{</a:t>
            </a:r>
            <a:r>
              <a:rPr lang="pt-BR" baseline="0" dirty="0" err="1" smtClean="0"/>
              <a:t>ij</a:t>
            </a:r>
            <a:r>
              <a:rPr lang="pt-BR" baseline="0" dirty="0" smtClean="0"/>
              <a:t>}|</a:t>
            </a:r>
            <a:r>
              <a:rPr lang="pt-BR" baseline="0" dirty="0" err="1" smtClean="0"/>
              <a:t>Y</a:t>
            </a:r>
            <a:r>
              <a:rPr lang="pt-BR" baseline="0" dirty="0" smtClean="0"/>
              <a:t>)) no contexto do problema de classificação de dígitos. Coletivamente, todas as tabelas </a:t>
            </a:r>
            <a:r>
              <a:rPr lang="pt-BR" baseline="0" dirty="0" err="1" smtClean="0"/>
              <a:t>P</a:t>
            </a:r>
            <a:r>
              <a:rPr lang="pt-BR" baseline="0" dirty="0" smtClean="0"/>
              <a:t>(</a:t>
            </a:r>
            <a:r>
              <a:rPr lang="pt-BR" baseline="0" dirty="0" err="1" smtClean="0"/>
              <a:t>F</a:t>
            </a:r>
            <a:r>
              <a:rPr lang="pt-BR" baseline="0" dirty="0" smtClean="0"/>
              <a:t>_{</a:t>
            </a:r>
            <a:r>
              <a:rPr lang="pt-BR" baseline="0" dirty="0" err="1" smtClean="0"/>
              <a:t>ij</a:t>
            </a:r>
            <a:r>
              <a:rPr lang="pt-BR" baseline="0" dirty="0" smtClean="0"/>
              <a:t>}|</a:t>
            </a:r>
            <a:r>
              <a:rPr lang="pt-BR" baseline="0" dirty="0" err="1" smtClean="0"/>
              <a:t>Y</a:t>
            </a:r>
            <a:r>
              <a:rPr lang="pt-BR" baseline="0" dirty="0" smtClean="0"/>
              <a:t>)) juntamente com a tabela </a:t>
            </a:r>
            <a:r>
              <a:rPr lang="pt-BR" baseline="0" dirty="0" err="1" smtClean="0"/>
              <a:t>P</a:t>
            </a:r>
            <a:r>
              <a:rPr lang="pt-BR" baseline="0" dirty="0" smtClean="0"/>
              <a:t>(</a:t>
            </a:r>
            <a:r>
              <a:rPr lang="pt-BR" baseline="0" dirty="0" err="1" smtClean="0"/>
              <a:t>Y</a:t>
            </a:r>
            <a:r>
              <a:rPr lang="pt-BR" baseline="0" dirty="0" smtClean="0"/>
              <a:t>) compõem os parâmetros do modelo, denotados por \</a:t>
            </a:r>
            <a:r>
              <a:rPr lang="pt-BR" baseline="0" dirty="0" err="1" smtClean="0"/>
              <a:t>Theta</a:t>
            </a:r>
            <a:r>
              <a:rPr lang="pt-BR" baseline="0" dirty="0" smtClean="0"/>
              <a:t>. Esses valores são computados por meio de contagens de ocorrências no conjunto de dados de treinamento.</a:t>
            </a:r>
          </a:p>
          <a:p>
            <a:endParaRPr lang="pt-BR" dirty="0" smtClean="0"/>
          </a:p>
          <a:p>
            <a:r>
              <a:rPr lang="pt-BR" dirty="0" smtClean="0"/>
              <a:t>A tabela para </a:t>
            </a:r>
            <a:r>
              <a:rPr lang="pt-BR" dirty="0" err="1" smtClean="0"/>
              <a:t>P</a:t>
            </a:r>
            <a:r>
              <a:rPr lang="pt-BR" dirty="0" smtClean="0"/>
              <a:t>(</a:t>
            </a:r>
            <a:r>
              <a:rPr lang="pt-BR" dirty="0" err="1" smtClean="0"/>
              <a:t>Y</a:t>
            </a:r>
            <a:r>
              <a:rPr lang="pt-BR" dirty="0" smtClean="0"/>
              <a:t>) é denominada distribuição de probabilidades</a:t>
            </a:r>
            <a:r>
              <a:rPr lang="pt-BR" baseline="0" dirty="0" smtClean="0"/>
              <a:t> a priori. Recebe esse nome por conta de induzirmos esses valores da distribuição antes de analisarmos as características presentes nos objetos do conjunto de dados de treinamento. Na falta de informação que nos permita produzir uma estimativa mais adequada para </a:t>
            </a:r>
            <a:r>
              <a:rPr lang="pt-BR" baseline="0" dirty="0" err="1" smtClean="0"/>
              <a:t>P</a:t>
            </a:r>
            <a:r>
              <a:rPr lang="pt-BR" baseline="0" dirty="0" smtClean="0"/>
              <a:t>(</a:t>
            </a:r>
            <a:r>
              <a:rPr lang="pt-BR" baseline="0" dirty="0" err="1" smtClean="0"/>
              <a:t>Y</a:t>
            </a:r>
            <a:r>
              <a:rPr lang="pt-BR" baseline="0" dirty="0" smtClean="0"/>
              <a:t>), podemos iniciar com uma distribuição uniforme, como apresentado na página acima.</a:t>
            </a:r>
          </a:p>
          <a:p>
            <a:endParaRPr lang="pt-BR" dirty="0" smtClean="0"/>
          </a:p>
          <a:p>
            <a:r>
              <a:rPr lang="pt-BR" dirty="0" smtClean="0"/>
              <a:t>Uma ressalva</a:t>
            </a:r>
            <a:r>
              <a:rPr lang="pt-BR" baseline="0" dirty="0" smtClean="0"/>
              <a:t> sobre a distribuição a priori </a:t>
            </a:r>
            <a:r>
              <a:rPr lang="pt-BR" baseline="0" dirty="0" err="1" smtClean="0"/>
              <a:t>P</a:t>
            </a:r>
            <a:r>
              <a:rPr lang="pt-BR" baseline="0" dirty="0" smtClean="0"/>
              <a:t>(</a:t>
            </a:r>
            <a:r>
              <a:rPr lang="pt-BR" baseline="0" dirty="0" err="1" smtClean="0"/>
              <a:t>Y</a:t>
            </a:r>
            <a:r>
              <a:rPr lang="pt-BR" baseline="0" dirty="0" smtClean="0"/>
              <a:t>) apresentada acima. Esse </a:t>
            </a:r>
            <a:r>
              <a:rPr lang="pt-BR" dirty="0" smtClean="0"/>
              <a:t>comentário está relacionado à Lei de </a:t>
            </a:r>
            <a:r>
              <a:rPr lang="pt-BR" dirty="0" err="1" smtClean="0"/>
              <a:t>Benford</a:t>
            </a:r>
            <a:r>
              <a:rPr lang="pt-BR" dirty="0" smtClean="0"/>
              <a:t> (</a:t>
            </a:r>
            <a:r>
              <a:rPr lang="pt-BR" dirty="0" err="1" smtClean="0"/>
              <a:t>Benford´s</a:t>
            </a:r>
            <a:r>
              <a:rPr lang="pt-BR" dirty="0" smtClean="0"/>
              <a:t> Law): se estamos construindo um classificador para</a:t>
            </a:r>
            <a:r>
              <a:rPr lang="pt-BR" baseline="0" dirty="0" smtClean="0"/>
              <a:t> dígitos, provavelmente considerar que a distribuição a priori seja uniforme (conforme apresentado na tabela para </a:t>
            </a:r>
            <a:r>
              <a:rPr lang="pt-BR" baseline="0" dirty="0" err="1" smtClean="0"/>
              <a:t>P</a:t>
            </a:r>
            <a:r>
              <a:rPr lang="pt-BR" baseline="0" dirty="0" smtClean="0"/>
              <a:t>(</a:t>
            </a:r>
            <a:r>
              <a:rPr lang="pt-BR" baseline="0" dirty="0" err="1" smtClean="0"/>
              <a:t>Y</a:t>
            </a:r>
            <a:r>
              <a:rPr lang="pt-BR" baseline="0" dirty="0" smtClean="0"/>
              <a:t>) à esquerda) não seja adequado. Isso porque, de acordo com a Lei de </a:t>
            </a:r>
            <a:r>
              <a:rPr lang="pt-BR" baseline="0" dirty="0" err="1" smtClean="0"/>
              <a:t>Bendford</a:t>
            </a:r>
            <a:r>
              <a:rPr lang="pt-BR" baseline="0" dirty="0" smtClean="0"/>
              <a:t>, cerca de 30% dos dígitos iniciais são 1’s. O comentário geral é que, normalmente, a distribuição a priori utilizada não é relevante, porque iremos utilizar dados do conjunto de treinamento para atualizar essa distribuição. O relevante mesmo é a função que irá indicar (de forma estocástica) que características estão associadas a que classes. Essa função será induzida a partir do conjunto de dados de treinamento. </a:t>
            </a:r>
          </a:p>
          <a:p>
            <a:endParaRPr lang="pt-BR" baseline="0" dirty="0" smtClean="0"/>
          </a:p>
          <a:p>
            <a:r>
              <a:rPr lang="pt-BR" baseline="0" dirty="0" smtClean="0"/>
              <a:t>Considere a tabela correspondente à distribuição </a:t>
            </a:r>
            <a:r>
              <a:rPr lang="pt-BR" baseline="0" dirty="0" err="1" smtClean="0"/>
              <a:t>P</a:t>
            </a:r>
            <a:r>
              <a:rPr lang="pt-BR" baseline="0" dirty="0" smtClean="0"/>
              <a:t>(</a:t>
            </a:r>
            <a:r>
              <a:rPr lang="pt-BR" baseline="0" dirty="0" err="1" smtClean="0"/>
              <a:t>F</a:t>
            </a:r>
            <a:r>
              <a:rPr lang="pt-BR" baseline="0" dirty="0" smtClean="0"/>
              <a:t>_{3,1}=</a:t>
            </a:r>
            <a:r>
              <a:rPr lang="pt-BR" baseline="0" dirty="0" err="1" smtClean="0"/>
              <a:t>on|Y</a:t>
            </a:r>
            <a:r>
              <a:rPr lang="pt-BR" baseline="0" dirty="0" smtClean="0"/>
              <a:t>). Considere também a célula correspondente à característica </a:t>
            </a:r>
            <a:r>
              <a:rPr lang="pt-BR" baseline="0" dirty="0" err="1" smtClean="0"/>
              <a:t>F</a:t>
            </a:r>
            <a:r>
              <a:rPr lang="pt-BR" baseline="0" dirty="0" smtClean="0"/>
              <a:t>_{3,1} na matriz de bits. Por essa tabela, podemos ver que, em instâncias no dígito 1, essa característica está ligada em apenas 1% dos casos. Por outro lado, em instâncias do dígito 6, essa característica está ligada em 90% dos casos. Sendo assim,, se em uma imagem esse pixel está desligado, isso indica maior probabilidade de o dígito na imagem ser 6 do que ser 1. De fato, o que o classificador NB faz é levar em consideração a “dica” fornecida por cada pixel para produzir a probabilidade a posteriori.</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15</a:t>
            </a:fld>
            <a:endParaRPr lang="en-US"/>
          </a:p>
        </p:txBody>
      </p:sp>
    </p:spTree>
    <p:extLst>
      <p:ext uri="{BB962C8B-B14F-4D97-AF65-F5344CB8AC3E}">
        <p14:creationId xmlns:p14="http://schemas.microsoft.com/office/powerpoint/2010/main" val="271659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Essa</a:t>
            </a:r>
            <a:r>
              <a:rPr lang="pt-BR" baseline="0" dirty="0" smtClean="0"/>
              <a:t> página descreve de que forma o NB pode ser usado no caso de construir um classificador para dados textuais (e.g., mensagens de </a:t>
            </a:r>
            <a:r>
              <a:rPr lang="pt-BR" baseline="0" dirty="0" err="1" smtClean="0"/>
              <a:t>email</a:t>
            </a:r>
            <a:r>
              <a:rPr lang="pt-BR" baseline="0" dirty="0" smtClean="0"/>
              <a:t>, notícias em um portal de notícias, </a:t>
            </a:r>
            <a:r>
              <a:rPr lang="pt-BR" baseline="0" dirty="0" err="1" smtClean="0"/>
              <a:t>etc</a:t>
            </a:r>
            <a:r>
              <a:rPr lang="pt-BR" baseline="0" dirty="0" smtClean="0"/>
              <a:t>). Nesse problema, duas formas possíveis de modelar as características são:</a:t>
            </a:r>
          </a:p>
          <a:p>
            <a:pPr marL="228600" indent="-228600">
              <a:buAutoNum type="arabicParenR"/>
            </a:pPr>
            <a:endParaRPr lang="pt-BR" baseline="0" dirty="0" smtClean="0"/>
          </a:p>
          <a:p>
            <a:pPr marL="228600" indent="-228600">
              <a:buAutoNum type="arabicParenR"/>
            </a:pPr>
            <a:r>
              <a:rPr lang="pt-BR" baseline="0" dirty="0" smtClean="0"/>
              <a:t>Outra forma é considerar </a:t>
            </a:r>
            <a:r>
              <a:rPr lang="pt-BR" baseline="0" dirty="0" err="1" smtClean="0"/>
              <a:t>W_i</a:t>
            </a:r>
            <a:r>
              <a:rPr lang="pt-BR" baseline="0" dirty="0" smtClean="0"/>
              <a:t> como sendo a </a:t>
            </a:r>
            <a:r>
              <a:rPr lang="pt-BR" baseline="0" dirty="0" err="1" smtClean="0"/>
              <a:t>i-ésima</a:t>
            </a:r>
            <a:r>
              <a:rPr lang="pt-BR" baseline="0" dirty="0" smtClean="0"/>
              <a:t> palavra que ocorre no documento a classificar; dessa forma, W_1 representa que palavra é a primeira do documento, W_2 representa que palavra é a segunda, e assim por diante.</a:t>
            </a:r>
          </a:p>
          <a:p>
            <a:pPr marL="228600" indent="-228600">
              <a:buAutoNum type="arabicParenR"/>
            </a:pPr>
            <a:endParaRPr lang="pt-BR" baseline="0" dirty="0" smtClean="0"/>
          </a:p>
          <a:p>
            <a:pPr marL="228600" indent="-228600">
              <a:buAutoNum type="arabicParenR"/>
            </a:pPr>
            <a:r>
              <a:rPr lang="pt-BR" baseline="0" dirty="0" smtClean="0"/>
              <a:t>Considerar um dicionário de possíveis palavras que ocorrem ao menos uma vez em algum documento textual do conjunto de treinamento. Sendo assim, cada característica </a:t>
            </a:r>
            <a:r>
              <a:rPr lang="pt-BR" baseline="0" dirty="0" err="1" smtClean="0"/>
              <a:t>W_i</a:t>
            </a:r>
            <a:r>
              <a:rPr lang="pt-BR" baseline="0" dirty="0" smtClean="0"/>
              <a:t> pode representar a presença ou ausência da </a:t>
            </a:r>
            <a:r>
              <a:rPr lang="pt-BR" baseline="0" dirty="0" err="1" smtClean="0"/>
              <a:t>i-ésima</a:t>
            </a:r>
            <a:r>
              <a:rPr lang="pt-BR" baseline="0" dirty="0" smtClean="0"/>
              <a:t> palavra em algum documento que desejamos classificar. Nesse caso, consideramos que todas as variáveis </a:t>
            </a:r>
            <a:r>
              <a:rPr lang="pt-BR" baseline="0" dirty="0" err="1" smtClean="0"/>
              <a:t>W_i</a:t>
            </a:r>
            <a:r>
              <a:rPr lang="pt-BR" baseline="0" dirty="0" smtClean="0"/>
              <a:t> são identicamente distribuídas. Nesse caso, a ordem em que as palavras ocorrem nos documentos não é levada em consideração. Isso resulta no fato de que um documento </a:t>
            </a:r>
            <a:r>
              <a:rPr lang="pt-BR" baseline="0" dirty="0" err="1" smtClean="0"/>
              <a:t>D</a:t>
            </a:r>
            <a:r>
              <a:rPr lang="pt-BR" baseline="0" dirty="0" smtClean="0"/>
              <a:t> e esse mesmo documento com as palavras completamente embaralhadas possuem a mesma probabilidade, de acordo com esse </a:t>
            </a:r>
            <a:r>
              <a:rPr lang="pt-BR" baseline="0" smtClean="0"/>
              <a:t>modelo. Esse </a:t>
            </a:r>
            <a:r>
              <a:rPr lang="pt-BR" baseline="0" dirty="0" smtClean="0"/>
              <a:t>modelo é conhecido como bag-</a:t>
            </a:r>
            <a:r>
              <a:rPr lang="pt-BR" baseline="0" dirty="0" err="1" smtClean="0"/>
              <a:t>of</a:t>
            </a:r>
            <a:r>
              <a:rPr lang="pt-BR" baseline="0" dirty="0" smtClean="0"/>
              <a:t>-</a:t>
            </a:r>
            <a:r>
              <a:rPr lang="pt-BR" baseline="0" dirty="0" err="1" smtClean="0"/>
              <a:t>words</a:t>
            </a:r>
            <a:r>
              <a:rPr lang="pt-BR" baseline="0" dirty="0" smtClean="0"/>
              <a:t>.</a:t>
            </a:r>
          </a:p>
          <a:p>
            <a:endParaRPr lang="pt-BR" dirty="0" smtClean="0"/>
          </a:p>
          <a:p>
            <a:r>
              <a:rPr lang="pt-BR" sz="1200" dirty="0" smtClean="0">
                <a:latin typeface="Calibri"/>
                <a:cs typeface="Calibri"/>
              </a:rPr>
              <a:t>Novo: cada W</a:t>
            </a:r>
            <a:r>
              <a:rPr lang="pt-BR" sz="1200" baseline="-25000" dirty="0" smtClean="0">
                <a:latin typeface="Calibri"/>
                <a:cs typeface="Calibri"/>
              </a:rPr>
              <a:t>i</a:t>
            </a:r>
            <a:r>
              <a:rPr lang="pt-BR" sz="1200" dirty="0" smtClean="0">
                <a:latin typeface="Calibri"/>
                <a:cs typeface="Calibri"/>
              </a:rPr>
              <a:t> é identicamente distribuído. </a:t>
            </a:r>
            <a:r>
              <a:rPr lang="pt-BR" dirty="0" err="1" smtClean="0"/>
              <a:t>Parameter</a:t>
            </a:r>
            <a:r>
              <a:rPr lang="pt-BR" dirty="0" smtClean="0"/>
              <a:t> </a:t>
            </a:r>
            <a:r>
              <a:rPr lang="pt-BR" dirty="0" err="1" smtClean="0"/>
              <a:t>tying</a:t>
            </a:r>
            <a:r>
              <a:rPr lang="pt-BR" dirty="0" smtClean="0"/>
              <a:t>.</a:t>
            </a:r>
            <a:r>
              <a:rPr lang="pt-BR" baseline="0" dirty="0" smtClean="0"/>
              <a:t> </a:t>
            </a:r>
            <a:r>
              <a:rPr lang="pt-BR" sz="2400" dirty="0" smtClean="0">
                <a:latin typeface="Calibri"/>
                <a:cs typeface="Calibri"/>
              </a:rPr>
              <a:t>“</a:t>
            </a:r>
            <a:r>
              <a:rPr lang="pt-BR" sz="2400" dirty="0" err="1" smtClean="0">
                <a:latin typeface="Calibri"/>
                <a:cs typeface="Calibri"/>
              </a:rPr>
              <a:t>Tied</a:t>
            </a:r>
            <a:r>
              <a:rPr lang="pt-BR" sz="2400" dirty="0" smtClean="0">
                <a:latin typeface="Calibri"/>
                <a:cs typeface="Calibri"/>
              </a:rPr>
              <a:t>” </a:t>
            </a:r>
            <a:r>
              <a:rPr lang="pt-BR" sz="2400" dirty="0" err="1" smtClean="0">
                <a:latin typeface="Calibri"/>
                <a:cs typeface="Calibri"/>
              </a:rPr>
              <a:t>distributions</a:t>
            </a:r>
            <a:r>
              <a:rPr lang="pt-BR" sz="2400" dirty="0" smtClean="0">
                <a:latin typeface="Calibri"/>
                <a:cs typeface="Calibri"/>
              </a:rPr>
              <a:t> </a:t>
            </a:r>
            <a:r>
              <a:rPr lang="pt-BR" sz="2400" dirty="0" err="1" smtClean="0">
                <a:latin typeface="Calibri"/>
                <a:cs typeface="Calibri"/>
              </a:rPr>
              <a:t>and</a:t>
            </a:r>
            <a:r>
              <a:rPr lang="pt-BR" sz="2400" dirty="0" smtClean="0">
                <a:latin typeface="Calibri"/>
                <a:cs typeface="Calibri"/>
              </a:rPr>
              <a:t> bag-</a:t>
            </a:r>
            <a:r>
              <a:rPr lang="pt-BR" sz="2400" dirty="0" err="1" smtClean="0">
                <a:latin typeface="Calibri"/>
                <a:cs typeface="Calibri"/>
              </a:rPr>
              <a:t>of</a:t>
            </a:r>
            <a:r>
              <a:rPr lang="pt-BR" sz="2400" dirty="0" smtClean="0">
                <a:latin typeface="Calibri"/>
                <a:cs typeface="Calibri"/>
              </a:rPr>
              <a:t>-</a:t>
            </a:r>
            <a:r>
              <a:rPr lang="pt-BR" sz="2400" dirty="0" err="1" smtClean="0">
                <a:latin typeface="Calibri"/>
                <a:cs typeface="Calibri"/>
              </a:rPr>
              <a:t>words</a:t>
            </a:r>
            <a:r>
              <a:rPr lang="pt-BR" sz="2400" baseline="0" dirty="0" smtClean="0">
                <a:latin typeface="Calibri"/>
                <a:cs typeface="Calibri"/>
              </a:rPr>
              <a:t> </a:t>
            </a:r>
            <a:r>
              <a:rPr lang="pt-BR" sz="2000" dirty="0" err="1" smtClean="0">
                <a:latin typeface="Calibri"/>
                <a:cs typeface="Calibri"/>
              </a:rPr>
              <a:t>Usually</a:t>
            </a:r>
            <a:r>
              <a:rPr lang="pt-BR" sz="2000" dirty="0" smtClean="0">
                <a:latin typeface="Calibri"/>
                <a:cs typeface="Calibri"/>
              </a:rPr>
              <a:t>, </a:t>
            </a:r>
            <a:r>
              <a:rPr lang="pt-BR" sz="2000" dirty="0" err="1" smtClean="0">
                <a:latin typeface="Calibri"/>
                <a:cs typeface="Calibri"/>
              </a:rPr>
              <a:t>each</a:t>
            </a:r>
            <a:r>
              <a:rPr lang="pt-BR" sz="2000" dirty="0" smtClean="0">
                <a:latin typeface="Calibri"/>
                <a:cs typeface="Calibri"/>
              </a:rPr>
              <a:t> </a:t>
            </a:r>
            <a:r>
              <a:rPr lang="pt-BR" sz="2000" dirty="0" err="1" smtClean="0">
                <a:latin typeface="Calibri"/>
                <a:cs typeface="Calibri"/>
              </a:rPr>
              <a:t>variable</a:t>
            </a:r>
            <a:r>
              <a:rPr lang="pt-BR" sz="2000" dirty="0" smtClean="0">
                <a:latin typeface="Calibri"/>
                <a:cs typeface="Calibri"/>
              </a:rPr>
              <a:t> </a:t>
            </a:r>
            <a:r>
              <a:rPr lang="pt-BR" sz="2000" dirty="0" err="1" smtClean="0">
                <a:latin typeface="Calibri"/>
                <a:cs typeface="Calibri"/>
              </a:rPr>
              <a:t>F_i</a:t>
            </a:r>
            <a:r>
              <a:rPr lang="pt-BR" sz="2000" dirty="0" smtClean="0">
                <a:latin typeface="Calibri"/>
                <a:cs typeface="Calibri"/>
              </a:rPr>
              <a:t> </a:t>
            </a:r>
            <a:r>
              <a:rPr lang="pt-BR" sz="2000" dirty="0" err="1" smtClean="0">
                <a:latin typeface="Calibri"/>
                <a:cs typeface="Calibri"/>
              </a:rPr>
              <a:t>gets</a:t>
            </a:r>
            <a:r>
              <a:rPr lang="pt-BR" sz="2000" dirty="0" smtClean="0">
                <a:latin typeface="Calibri"/>
                <a:cs typeface="Calibri"/>
              </a:rPr>
              <a:t> its </a:t>
            </a:r>
            <a:r>
              <a:rPr lang="pt-BR" sz="2000" dirty="0" err="1" smtClean="0">
                <a:latin typeface="Calibri"/>
                <a:cs typeface="Calibri"/>
              </a:rPr>
              <a:t>own</a:t>
            </a:r>
            <a:r>
              <a:rPr lang="pt-BR" sz="2000" dirty="0" smtClean="0">
                <a:latin typeface="Calibri"/>
                <a:cs typeface="Calibri"/>
              </a:rPr>
              <a:t> </a:t>
            </a:r>
            <a:r>
              <a:rPr lang="pt-BR" sz="2000" dirty="0" err="1" smtClean="0">
                <a:latin typeface="Calibri"/>
                <a:cs typeface="Calibri"/>
              </a:rPr>
              <a:t>conditional</a:t>
            </a:r>
            <a:r>
              <a:rPr lang="pt-BR" sz="2000" dirty="0" smtClean="0">
                <a:latin typeface="Calibri"/>
                <a:cs typeface="Calibri"/>
              </a:rPr>
              <a:t> </a:t>
            </a:r>
            <a:r>
              <a:rPr lang="pt-BR" sz="2000" dirty="0" err="1" smtClean="0">
                <a:latin typeface="Calibri"/>
                <a:cs typeface="Calibri"/>
              </a:rPr>
              <a:t>probability</a:t>
            </a:r>
            <a:r>
              <a:rPr lang="pt-BR" sz="2000" dirty="0" smtClean="0">
                <a:latin typeface="Calibri"/>
                <a:cs typeface="Calibri"/>
              </a:rPr>
              <a:t> </a:t>
            </a:r>
            <a:r>
              <a:rPr lang="pt-BR" sz="2000" dirty="0" err="1" smtClean="0">
                <a:latin typeface="Calibri"/>
                <a:cs typeface="Calibri"/>
              </a:rPr>
              <a:t>distribution</a:t>
            </a:r>
            <a:r>
              <a:rPr lang="pt-BR" sz="2000" dirty="0" smtClean="0">
                <a:latin typeface="Calibri"/>
                <a:cs typeface="Calibri"/>
              </a:rPr>
              <a:t> P(</a:t>
            </a:r>
            <a:r>
              <a:rPr lang="pt-BR" sz="2000" dirty="0" err="1" smtClean="0">
                <a:latin typeface="Calibri"/>
                <a:cs typeface="Calibri"/>
              </a:rPr>
              <a:t>F_i|Y</a:t>
            </a:r>
            <a:r>
              <a:rPr lang="pt-BR" sz="2000" dirty="0" smtClean="0">
                <a:latin typeface="Calibri"/>
                <a:cs typeface="Calibri"/>
              </a:rPr>
              <a:t>).</a:t>
            </a:r>
            <a:r>
              <a:rPr lang="pt-BR" sz="2000" baseline="0" dirty="0" smtClean="0">
                <a:latin typeface="Calibri"/>
                <a:cs typeface="Calibri"/>
              </a:rPr>
              <a:t> </a:t>
            </a:r>
            <a:r>
              <a:rPr lang="pt-BR" sz="2000" dirty="0" smtClean="0">
                <a:latin typeface="Calibri"/>
                <a:cs typeface="Calibri"/>
              </a:rPr>
              <a:t>In a bag-</a:t>
            </a:r>
            <a:r>
              <a:rPr lang="pt-BR" sz="2000" dirty="0" err="1" smtClean="0">
                <a:latin typeface="Calibri"/>
                <a:cs typeface="Calibri"/>
              </a:rPr>
              <a:t>of</a:t>
            </a:r>
            <a:r>
              <a:rPr lang="pt-BR" sz="2000" dirty="0" smtClean="0">
                <a:latin typeface="Calibri"/>
                <a:cs typeface="Calibri"/>
              </a:rPr>
              <a:t>-</a:t>
            </a:r>
            <a:r>
              <a:rPr lang="pt-BR" sz="2000" dirty="0" err="1" smtClean="0">
                <a:latin typeface="Calibri"/>
                <a:cs typeface="Calibri"/>
              </a:rPr>
              <a:t>words</a:t>
            </a:r>
            <a:r>
              <a:rPr lang="pt-BR" sz="2000" dirty="0" smtClean="0">
                <a:latin typeface="Calibri"/>
                <a:cs typeface="Calibri"/>
              </a:rPr>
              <a:t> </a:t>
            </a:r>
            <a:r>
              <a:rPr lang="pt-BR" sz="2000" dirty="0" err="1" smtClean="0">
                <a:latin typeface="Calibri"/>
                <a:cs typeface="Calibri"/>
              </a:rPr>
              <a:t>model</a:t>
            </a:r>
            <a:endParaRPr lang="pt-BR" sz="2000" dirty="0" smtClean="0">
              <a:latin typeface="Calibri"/>
              <a:cs typeface="Calibri"/>
            </a:endParaRPr>
          </a:p>
          <a:p>
            <a:pPr marL="742950" lvl="1" indent="-285750">
              <a:buFont typeface="Arial"/>
              <a:buChar char="•"/>
            </a:pPr>
            <a:r>
              <a:rPr lang="pt-BR" sz="1800" dirty="0" err="1" smtClean="0">
                <a:latin typeface="Calibri"/>
                <a:cs typeface="Calibri"/>
              </a:rPr>
              <a:t>Each</a:t>
            </a:r>
            <a:r>
              <a:rPr lang="pt-BR" sz="1800" dirty="0" smtClean="0">
                <a:latin typeface="Calibri"/>
                <a:cs typeface="Calibri"/>
              </a:rPr>
              <a:t> position </a:t>
            </a:r>
            <a:r>
              <a:rPr lang="pt-BR" sz="1800" dirty="0" err="1" smtClean="0">
                <a:latin typeface="Calibri"/>
                <a:cs typeface="Calibri"/>
              </a:rPr>
              <a:t>is</a:t>
            </a:r>
            <a:r>
              <a:rPr lang="pt-BR" sz="1800" dirty="0" smtClean="0">
                <a:latin typeface="Calibri"/>
                <a:cs typeface="Calibri"/>
              </a:rPr>
              <a:t> </a:t>
            </a:r>
            <a:r>
              <a:rPr lang="pt-BR" sz="1800" dirty="0" err="1" smtClean="0">
                <a:latin typeface="Calibri"/>
                <a:cs typeface="Calibri"/>
              </a:rPr>
              <a:t>identically</a:t>
            </a:r>
            <a:r>
              <a:rPr lang="pt-BR" sz="1800" dirty="0" smtClean="0">
                <a:latin typeface="Calibri"/>
                <a:cs typeface="Calibri"/>
              </a:rPr>
              <a:t> </a:t>
            </a:r>
            <a:r>
              <a:rPr lang="pt-BR" sz="1800" dirty="0" err="1" smtClean="0">
                <a:latin typeface="Calibri"/>
                <a:cs typeface="Calibri"/>
              </a:rPr>
              <a:t>distributed</a:t>
            </a:r>
            <a:endParaRPr lang="pt-BR" sz="1800" dirty="0" smtClean="0">
              <a:latin typeface="Calibri"/>
              <a:cs typeface="Calibri"/>
            </a:endParaRPr>
          </a:p>
          <a:p>
            <a:pPr marL="742950" lvl="1" indent="-285750">
              <a:buFont typeface="Arial"/>
              <a:buChar char="•"/>
            </a:pPr>
            <a:r>
              <a:rPr lang="pt-BR" sz="1800" dirty="0" err="1" smtClean="0">
                <a:latin typeface="Calibri"/>
                <a:cs typeface="Calibri"/>
              </a:rPr>
              <a:t>All</a:t>
            </a:r>
            <a:r>
              <a:rPr lang="pt-BR" sz="1800" dirty="0" smtClean="0">
                <a:latin typeface="Calibri"/>
                <a:cs typeface="Calibri"/>
              </a:rPr>
              <a:t> </a:t>
            </a:r>
            <a:r>
              <a:rPr lang="pt-BR" sz="1800" dirty="0" err="1" smtClean="0">
                <a:latin typeface="Calibri"/>
                <a:cs typeface="Calibri"/>
              </a:rPr>
              <a:t>positions</a:t>
            </a:r>
            <a:r>
              <a:rPr lang="pt-BR" sz="1800" dirty="0" smtClean="0">
                <a:latin typeface="Calibri"/>
                <a:cs typeface="Calibri"/>
              </a:rPr>
              <a:t> </a:t>
            </a:r>
            <a:r>
              <a:rPr lang="pt-BR" sz="1800" dirty="0" err="1" smtClean="0">
                <a:latin typeface="Calibri"/>
                <a:cs typeface="Calibri"/>
              </a:rPr>
              <a:t>share</a:t>
            </a:r>
            <a:r>
              <a:rPr lang="pt-BR" sz="1800" dirty="0" smtClean="0">
                <a:latin typeface="Calibri"/>
                <a:cs typeface="Calibri"/>
              </a:rPr>
              <a:t> </a:t>
            </a:r>
            <a:r>
              <a:rPr lang="pt-BR" sz="1800" dirty="0" err="1" smtClean="0">
                <a:latin typeface="Calibri"/>
                <a:cs typeface="Calibri"/>
              </a:rPr>
              <a:t>the</a:t>
            </a:r>
            <a:r>
              <a:rPr lang="pt-BR" sz="1800" dirty="0" smtClean="0">
                <a:latin typeface="Calibri"/>
                <a:cs typeface="Calibri"/>
              </a:rPr>
              <a:t> </a:t>
            </a:r>
            <a:r>
              <a:rPr lang="pt-BR" sz="1800" dirty="0" err="1" smtClean="0">
                <a:latin typeface="Calibri"/>
                <a:cs typeface="Calibri"/>
              </a:rPr>
              <a:t>same</a:t>
            </a:r>
            <a:r>
              <a:rPr lang="pt-BR" sz="1800" dirty="0" smtClean="0">
                <a:latin typeface="Calibri"/>
                <a:cs typeface="Calibri"/>
              </a:rPr>
              <a:t> </a:t>
            </a:r>
            <a:r>
              <a:rPr lang="pt-BR" sz="1800" dirty="0" err="1" smtClean="0">
                <a:latin typeface="Calibri"/>
                <a:cs typeface="Calibri"/>
              </a:rPr>
              <a:t>conditional</a:t>
            </a:r>
            <a:r>
              <a:rPr lang="pt-BR" sz="1800" dirty="0" smtClean="0">
                <a:latin typeface="Calibri"/>
                <a:cs typeface="Calibri"/>
              </a:rPr>
              <a:t> </a:t>
            </a:r>
            <a:r>
              <a:rPr lang="pt-BR" sz="1800" dirty="0" err="1" smtClean="0">
                <a:latin typeface="Calibri"/>
                <a:cs typeface="Calibri"/>
              </a:rPr>
              <a:t>probs</a:t>
            </a:r>
            <a:r>
              <a:rPr lang="pt-BR" sz="1800" dirty="0" smtClean="0">
                <a:latin typeface="Calibri"/>
                <a:cs typeface="Calibri"/>
              </a:rPr>
              <a:t> P(W|Y)</a:t>
            </a:r>
          </a:p>
          <a:p>
            <a:pPr marL="742950" lvl="1" indent="-285750">
              <a:buFont typeface="Arial"/>
              <a:buChar char="•"/>
            </a:pPr>
            <a:r>
              <a:rPr lang="pt-BR" sz="1800" dirty="0" err="1" smtClean="0">
                <a:latin typeface="Calibri"/>
                <a:cs typeface="Calibri"/>
              </a:rPr>
              <a:t>Why</a:t>
            </a:r>
            <a:r>
              <a:rPr lang="pt-BR" sz="1800" dirty="0" smtClean="0">
                <a:latin typeface="Calibri"/>
                <a:cs typeface="Calibri"/>
              </a:rPr>
              <a:t> </a:t>
            </a:r>
            <a:r>
              <a:rPr lang="pt-BR" sz="1800" dirty="0" err="1" smtClean="0">
                <a:latin typeface="Calibri"/>
                <a:cs typeface="Calibri"/>
              </a:rPr>
              <a:t>make</a:t>
            </a:r>
            <a:r>
              <a:rPr lang="pt-BR" sz="1800" dirty="0" smtClean="0">
                <a:latin typeface="Calibri"/>
                <a:cs typeface="Calibri"/>
              </a:rPr>
              <a:t> </a:t>
            </a:r>
            <a:r>
              <a:rPr lang="pt-BR" sz="1800" dirty="0" err="1" smtClean="0">
                <a:latin typeface="Calibri"/>
                <a:cs typeface="Calibri"/>
              </a:rPr>
              <a:t>this</a:t>
            </a:r>
            <a:r>
              <a:rPr lang="pt-BR" sz="1800" dirty="0" smtClean="0">
                <a:latin typeface="Calibri"/>
                <a:cs typeface="Calibri"/>
              </a:rPr>
              <a:t> </a:t>
            </a:r>
            <a:r>
              <a:rPr lang="pt-BR" sz="1800" dirty="0" err="1" smtClean="0">
                <a:latin typeface="Calibri"/>
                <a:cs typeface="Calibri"/>
              </a:rPr>
              <a:t>assumption</a:t>
            </a:r>
            <a:r>
              <a:rPr lang="pt-BR" sz="1800" dirty="0" smtClean="0">
                <a:latin typeface="Calibri"/>
                <a:cs typeface="Calibri"/>
              </a:rPr>
              <a:t>?</a:t>
            </a:r>
          </a:p>
          <a:p>
            <a:pPr lvl="0">
              <a:lnSpc>
                <a:spcPct val="80000"/>
              </a:lnSpc>
            </a:pPr>
            <a:r>
              <a:rPr lang="pt-BR" sz="2000" dirty="0" err="1" smtClean="0">
                <a:latin typeface="Calibri"/>
                <a:cs typeface="Calibri"/>
              </a:rPr>
              <a:t>Called</a:t>
            </a:r>
            <a:r>
              <a:rPr lang="pt-BR" sz="2000" dirty="0" smtClean="0">
                <a:latin typeface="Calibri"/>
                <a:cs typeface="Calibri"/>
              </a:rPr>
              <a:t> “bag-</a:t>
            </a:r>
            <a:r>
              <a:rPr lang="pt-BR" sz="2000" dirty="0" err="1" smtClean="0">
                <a:latin typeface="Calibri"/>
                <a:cs typeface="Calibri"/>
              </a:rPr>
              <a:t>of</a:t>
            </a:r>
            <a:r>
              <a:rPr lang="pt-BR" sz="2000" dirty="0" smtClean="0">
                <a:latin typeface="Calibri"/>
                <a:cs typeface="Calibri"/>
              </a:rPr>
              <a:t>-</a:t>
            </a:r>
            <a:r>
              <a:rPr lang="pt-BR" sz="2000" dirty="0" err="1" smtClean="0">
                <a:latin typeface="Calibri"/>
                <a:cs typeface="Calibri"/>
              </a:rPr>
              <a:t>words</a:t>
            </a:r>
            <a:r>
              <a:rPr lang="pt-BR" sz="2000" dirty="0" smtClean="0">
                <a:latin typeface="Calibri"/>
                <a:cs typeface="Calibri"/>
              </a:rPr>
              <a:t>” </a:t>
            </a:r>
            <a:r>
              <a:rPr lang="pt-BR" sz="2000" dirty="0" err="1" smtClean="0">
                <a:latin typeface="Calibri"/>
                <a:cs typeface="Calibri"/>
              </a:rPr>
              <a:t>because</a:t>
            </a:r>
            <a:r>
              <a:rPr lang="pt-BR" sz="2000" dirty="0" smtClean="0">
                <a:latin typeface="Calibri"/>
                <a:cs typeface="Calibri"/>
              </a:rPr>
              <a:t> </a:t>
            </a:r>
            <a:r>
              <a:rPr lang="pt-BR" sz="2000" dirty="0" err="1" smtClean="0">
                <a:latin typeface="Calibri"/>
                <a:cs typeface="Calibri"/>
              </a:rPr>
              <a:t>model</a:t>
            </a:r>
            <a:r>
              <a:rPr lang="pt-BR" sz="2000" dirty="0" smtClean="0">
                <a:latin typeface="Calibri"/>
                <a:cs typeface="Calibri"/>
              </a:rPr>
              <a:t> </a:t>
            </a:r>
            <a:r>
              <a:rPr lang="pt-BR" sz="2000" dirty="0" err="1" smtClean="0">
                <a:latin typeface="Calibri"/>
                <a:cs typeface="Calibri"/>
              </a:rPr>
              <a:t>is</a:t>
            </a:r>
            <a:r>
              <a:rPr lang="pt-BR" sz="2000" dirty="0" smtClean="0">
                <a:latin typeface="Calibri"/>
                <a:cs typeface="Calibri"/>
              </a:rPr>
              <a:t> </a:t>
            </a:r>
            <a:r>
              <a:rPr lang="pt-BR" sz="2000" dirty="0" err="1" smtClean="0">
                <a:latin typeface="Calibri"/>
                <a:cs typeface="Calibri"/>
              </a:rPr>
              <a:t>insensitive</a:t>
            </a:r>
            <a:r>
              <a:rPr lang="pt-BR" sz="2000" dirty="0" smtClean="0">
                <a:latin typeface="Calibri"/>
                <a:cs typeface="Calibri"/>
              </a:rPr>
              <a:t> </a:t>
            </a:r>
            <a:r>
              <a:rPr lang="pt-BR" sz="2000" dirty="0" err="1" smtClean="0">
                <a:latin typeface="Calibri"/>
                <a:cs typeface="Calibri"/>
              </a:rPr>
              <a:t>to</a:t>
            </a:r>
            <a:r>
              <a:rPr lang="pt-BR" sz="2000" dirty="0" smtClean="0">
                <a:latin typeface="Calibri"/>
                <a:cs typeface="Calibri"/>
              </a:rPr>
              <a:t> </a:t>
            </a:r>
            <a:r>
              <a:rPr lang="pt-BR" sz="2000" dirty="0" err="1" smtClean="0">
                <a:latin typeface="Calibri"/>
                <a:cs typeface="Calibri"/>
              </a:rPr>
              <a:t>word</a:t>
            </a:r>
            <a:r>
              <a:rPr lang="pt-BR" sz="2000" dirty="0" smtClean="0">
                <a:latin typeface="Calibri"/>
                <a:cs typeface="Calibri"/>
              </a:rPr>
              <a:t> </a:t>
            </a:r>
            <a:r>
              <a:rPr lang="pt-BR" sz="2000" dirty="0" err="1" smtClean="0">
                <a:latin typeface="Calibri"/>
                <a:cs typeface="Calibri"/>
              </a:rPr>
              <a:t>order</a:t>
            </a:r>
            <a:r>
              <a:rPr lang="pt-BR" sz="2000" dirty="0" smtClean="0">
                <a:latin typeface="Calibri"/>
                <a:cs typeface="Calibri"/>
              </a:rPr>
              <a:t> </a:t>
            </a:r>
            <a:r>
              <a:rPr lang="pt-BR" sz="2000" dirty="0" err="1" smtClean="0">
                <a:latin typeface="Calibri"/>
                <a:cs typeface="Calibri"/>
              </a:rPr>
              <a:t>or</a:t>
            </a:r>
            <a:r>
              <a:rPr lang="pt-BR" sz="2000" dirty="0" smtClean="0">
                <a:latin typeface="Calibri"/>
                <a:cs typeface="Calibri"/>
              </a:rPr>
              <a:t> </a:t>
            </a:r>
            <a:r>
              <a:rPr lang="pt-BR" sz="2000" dirty="0" err="1" smtClean="0">
                <a:latin typeface="Calibri"/>
                <a:cs typeface="Calibri"/>
              </a:rPr>
              <a:t>reordering</a:t>
            </a:r>
            <a:endParaRPr lang="pt-BR" sz="2000" dirty="0" smtClean="0">
              <a:latin typeface="Calibri"/>
              <a:cs typeface="Calibri"/>
            </a:endParaRPr>
          </a:p>
          <a:p>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17</a:t>
            </a:fld>
            <a:endParaRPr lang="en-US"/>
          </a:p>
        </p:txBody>
      </p:sp>
    </p:spTree>
    <p:extLst>
      <p:ext uri="{BB962C8B-B14F-4D97-AF65-F5344CB8AC3E}">
        <p14:creationId xmlns:p14="http://schemas.microsoft.com/office/powerpoint/2010/main" val="293663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Essa</a:t>
            </a:r>
            <a:r>
              <a:rPr lang="pt-BR" baseline="0" dirty="0" smtClean="0"/>
              <a:t> página apresenta um exemplo de classificação NB para </a:t>
            </a:r>
            <a:r>
              <a:rPr lang="pt-BR" baseline="0" smtClean="0"/>
              <a:t>dados textuais.</a:t>
            </a:r>
            <a:endParaRPr lang="pt-BR"/>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18</a:t>
            </a:fld>
            <a:endParaRPr lang="en-US"/>
          </a:p>
        </p:txBody>
      </p:sp>
    </p:spTree>
    <p:extLst>
      <p:ext uri="{BB962C8B-B14F-4D97-AF65-F5344CB8AC3E}">
        <p14:creationId xmlns:p14="http://schemas.microsoft.com/office/powerpoint/2010/main" val="143964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Esse exemplo ilustra de que forma o NB toma um grande número de pequenas evidências e os combina para a tomada</a:t>
            </a:r>
            <a:r>
              <a:rPr lang="pt-BR" baseline="0" dirty="0" smtClean="0"/>
              <a:t> de decisões.</a:t>
            </a:r>
          </a:p>
          <a:p>
            <a:endParaRPr lang="pt-BR" dirty="0" smtClean="0"/>
          </a:p>
          <a:p>
            <a:r>
              <a:rPr lang="pt-BR" dirty="0" smtClean="0"/>
              <a:t>Na tabela desse</a:t>
            </a:r>
            <a:r>
              <a:rPr lang="pt-BR" baseline="0" dirty="0" smtClean="0"/>
              <a:t> exemplo, </a:t>
            </a:r>
            <a:r>
              <a:rPr lang="pt-BR" baseline="0" dirty="0" err="1" smtClean="0"/>
              <a:t>TotSpam</a:t>
            </a:r>
            <a:r>
              <a:rPr lang="pt-BR" baseline="0" dirty="0" smtClean="0"/>
              <a:t> e </a:t>
            </a:r>
            <a:r>
              <a:rPr lang="pt-BR" baseline="0" dirty="0" err="1" smtClean="0"/>
              <a:t>TotHam</a:t>
            </a:r>
            <a:r>
              <a:rPr lang="pt-BR" baseline="0" dirty="0" smtClean="0"/>
              <a:t> são colunas relativas aos logs das probabilidades. Ao computar com NB, normalmente os logs das probabilidades são usados, em vez das probabilidades propriamente ditas. Isso porque o NB formalmente envolve o produto de diversos valores de probabilidades, o que na prática pode gerar problemas de cálculo numérico (</a:t>
            </a:r>
            <a:r>
              <a:rPr lang="pt-BR" baseline="0" dirty="0" err="1" smtClean="0"/>
              <a:t>underflow</a:t>
            </a:r>
            <a:r>
              <a:rPr lang="pt-BR" baseline="0" dirty="0" smtClean="0"/>
              <a:t>).</a:t>
            </a:r>
          </a:p>
          <a:p>
            <a:endParaRPr lang="pt-BR" baseline="0" dirty="0" smtClean="0"/>
          </a:p>
          <a:p>
            <a:r>
              <a:rPr lang="pt-BR" baseline="0" dirty="0" smtClean="0"/>
              <a:t>Por exemplo, na primeira linha, temos os valores -1,1 e -0,4. Esses valores indicam que, até o momento (em que não foi considerada palavra alguma), a classe mais provável é </a:t>
            </a:r>
            <a:r>
              <a:rPr lang="pt-BR" baseline="0" dirty="0" err="1" smtClean="0"/>
              <a:t>ham</a:t>
            </a:r>
            <a:r>
              <a:rPr lang="pt-BR" baseline="0" dirty="0" smtClean="0"/>
              <a:t>, porque corresponde a um número maior (i.e., menos negativo).</a:t>
            </a:r>
          </a:p>
          <a:p>
            <a:endParaRPr lang="pt-BR" baseline="0" dirty="0" smtClean="0"/>
          </a:p>
          <a:p>
            <a:r>
              <a:rPr lang="pt-BR" baseline="0" dirty="0" smtClean="0"/>
              <a:t>A segunda linha considera que a primeira palavra encontrada é Gary.  Essa palavra não é comum em geral. Entretanto, repare que ela aumenta em aproximadamente 10 vezes a confiança de que a mensagem é da classe </a:t>
            </a:r>
            <a:r>
              <a:rPr lang="pt-BR" baseline="0" dirty="0" err="1" smtClean="0"/>
              <a:t>ham</a:t>
            </a:r>
            <a:r>
              <a:rPr lang="pt-BR" baseline="0" dirty="0" smtClean="0"/>
              <a:t>.</a:t>
            </a:r>
          </a:p>
          <a:p>
            <a:endParaRPr lang="pt-BR" baseline="0" dirty="0" smtClean="0"/>
          </a:p>
          <a:p>
            <a:r>
              <a:rPr lang="pt-BR" baseline="0" dirty="0" smtClean="0"/>
              <a:t>Com a entrada da palavra “</a:t>
            </a:r>
            <a:r>
              <a:rPr lang="pt-BR" baseline="0" dirty="0" err="1" smtClean="0"/>
              <a:t>you</a:t>
            </a:r>
            <a:r>
              <a:rPr lang="pt-BR" baseline="0" dirty="0" smtClean="0"/>
              <a:t>”, </a:t>
            </a:r>
            <a:r>
              <a:rPr lang="pt-BR" baseline="0" dirty="0" err="1" smtClean="0"/>
              <a:t>ham</a:t>
            </a:r>
            <a:r>
              <a:rPr lang="pt-BR" baseline="0" dirty="0" smtClean="0"/>
              <a:t> ainda é a classe mais provável, mas a confiança diminui um pouco (isso porque, estatisticamente, essa palavra ocorre mais em mensagens de spam do que em mensagens normais).</a:t>
            </a:r>
          </a:p>
          <a:p>
            <a:endParaRPr lang="pt-BR" baseline="0" dirty="0" smtClean="0"/>
          </a:p>
          <a:p>
            <a:r>
              <a:rPr lang="pt-BR" dirty="0" smtClean="0"/>
              <a:t>Ao final,</a:t>
            </a:r>
            <a:r>
              <a:rPr lang="pt-BR" baseline="0" dirty="0" smtClean="0"/>
              <a:t> quando todas as palavras foram vistas, perceba que a classe spam é a mais provável: quando tomamos os valores finais dos logs (-76,0 e -80,5) e transformamos de volta para valores de probabilidades, obtemos que, com 98,9 de chance, essa mensagem é um spam.</a:t>
            </a:r>
          </a:p>
          <a:p>
            <a:endParaRPr lang="pt-BR" baseline="0" dirty="0" smtClean="0"/>
          </a:p>
          <a:p>
            <a:r>
              <a:rPr lang="pt-BR" baseline="0" dirty="0" smtClean="0"/>
              <a:t>De todo modo, essa estimativa é provavelmente “muito autoconfiante” (i.e., muito próxima de 100%). A razão para isso é que, quando características são efetivamente correlacionadas e o B presume que elas não são, esse método tente a acreditar de forma mais categórica em o que quer que seja a classe prevista. Por exemplo, quando a palavra “</a:t>
            </a:r>
            <a:r>
              <a:rPr lang="pt-BR" baseline="0" dirty="0" err="1" smtClean="0"/>
              <a:t>loose</a:t>
            </a:r>
            <a:r>
              <a:rPr lang="pt-BR" baseline="0" dirty="0" smtClean="0"/>
              <a:t>” aparece, isso aumenta a probabilidade de a próxima palavra ser “</a:t>
            </a:r>
            <a:r>
              <a:rPr lang="pt-BR" baseline="0" dirty="0" err="1" smtClean="0"/>
              <a:t>loose</a:t>
            </a:r>
            <a:r>
              <a:rPr lang="pt-BR" baseline="0" dirty="0" smtClean="0"/>
              <a:t>”. Em outras palavras, muita confiança no NB vem do fato de presumir independências entre as características.</a:t>
            </a:r>
          </a:p>
          <a:p>
            <a:endParaRPr lang="pt-BR" baseline="0" dirty="0" smtClean="0"/>
          </a:p>
          <a:p>
            <a:r>
              <a:rPr lang="pt-BR" baseline="0" dirty="0" smtClean="0"/>
              <a:t>Comentário sobre “</a:t>
            </a:r>
            <a:r>
              <a:rPr lang="pt-BR" baseline="0" dirty="0" err="1" smtClean="0"/>
              <a:t>domain</a:t>
            </a:r>
            <a:r>
              <a:rPr lang="pt-BR" baseline="0" dirty="0" smtClean="0"/>
              <a:t> </a:t>
            </a:r>
            <a:r>
              <a:rPr lang="pt-BR" baseline="0" dirty="0" err="1" smtClean="0"/>
              <a:t>adaptation</a:t>
            </a:r>
            <a:r>
              <a:rPr lang="pt-BR" baseline="0" dirty="0" smtClean="0"/>
              <a:t>”</a:t>
            </a:r>
          </a:p>
          <a:p>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19</a:t>
            </a:fld>
            <a:endParaRPr lang="en-US"/>
          </a:p>
        </p:txBody>
      </p:sp>
    </p:spTree>
    <p:extLst>
      <p:ext uri="{BB962C8B-B14F-4D97-AF65-F5344CB8AC3E}">
        <p14:creationId xmlns:p14="http://schemas.microsoft.com/office/powerpoint/2010/main" val="63675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Agora vamos considerar o processos</a:t>
            </a:r>
            <a:r>
              <a:rPr lang="pt-BR" baseline="0" dirty="0" smtClean="0"/>
              <a:t> de treinamento e de teste de um classificador.</a:t>
            </a:r>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20</a:t>
            </a:fld>
            <a:endParaRPr lang="en-US"/>
          </a:p>
        </p:txBody>
      </p:sp>
    </p:spTree>
    <p:extLst>
      <p:ext uri="{BB962C8B-B14F-4D97-AF65-F5344CB8AC3E}">
        <p14:creationId xmlns:p14="http://schemas.microsoft.com/office/powerpoint/2010/main" val="274250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retain proper</a:t>
            </a:r>
            <a:r>
              <a:rPr lang="en-US" baseline="0" dirty="0" smtClean="0"/>
              <a:t> attribution, including the reference to </a:t>
            </a:r>
            <a:r>
              <a:rPr lang="en-US" baseline="0" dirty="0" err="1" smtClean="0"/>
              <a:t>ai.berkeley.edu</a:t>
            </a:r>
            <a:r>
              <a:rPr lang="en-US" baseline="0" dirty="0" smtClean="0"/>
              <a:t>.  Thanks!</a:t>
            </a:r>
            <a:endParaRPr lang="en-US" sz="1200" dirty="0" smtClean="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3</a:t>
            </a:fld>
            <a:endParaRPr lang="en-US"/>
          </a:p>
        </p:txBody>
      </p:sp>
    </p:spTree>
    <p:extLst>
      <p:ext uri="{BB962C8B-B14F-4D97-AF65-F5344CB8AC3E}">
        <p14:creationId xmlns:p14="http://schemas.microsoft.com/office/powerpoint/2010/main" val="337579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err="1" smtClean="0"/>
              <a:t>hidden</a:t>
            </a:r>
            <a:r>
              <a:rPr lang="pt-BR" dirty="0" smtClean="0"/>
              <a:t> </a:t>
            </a:r>
            <a:r>
              <a:rPr lang="pt-BR" dirty="0" err="1" smtClean="0"/>
              <a:t>concepts</a:t>
            </a:r>
            <a:r>
              <a:rPr lang="pt-BR" baseline="0" dirty="0" smtClean="0"/>
              <a:t> = </a:t>
            </a:r>
            <a:r>
              <a:rPr lang="pt-BR" baseline="0" dirty="0" err="1" smtClean="0"/>
              <a:t>latent</a:t>
            </a:r>
            <a:r>
              <a:rPr lang="pt-BR" baseline="0" dirty="0" smtClean="0"/>
              <a:t> </a:t>
            </a:r>
            <a:r>
              <a:rPr lang="pt-BR" baseline="0" dirty="0" err="1" smtClean="0"/>
              <a:t>information</a:t>
            </a: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4</a:t>
            </a:fld>
            <a:endParaRPr lang="en-US"/>
          </a:p>
        </p:txBody>
      </p:sp>
    </p:spTree>
    <p:extLst>
      <p:ext uri="{BB962C8B-B14F-4D97-AF65-F5344CB8AC3E}">
        <p14:creationId xmlns:p14="http://schemas.microsoft.com/office/powerpoint/2010/main" val="91044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sz="1200" dirty="0" err="1" smtClean="0">
                <a:latin typeface="Calibri"/>
                <a:cs typeface="Calibri"/>
              </a:rPr>
              <a:t>NumComponents</a:t>
            </a:r>
            <a:r>
              <a:rPr lang="pt-BR" sz="1200" dirty="0" smtClean="0">
                <a:latin typeface="Calibri"/>
                <a:cs typeface="Calibri"/>
              </a:rPr>
              <a:t> = número de componentes conexas da forma</a:t>
            </a:r>
          </a:p>
          <a:p>
            <a:r>
              <a:rPr lang="pt-BR" sz="1200" dirty="0" err="1" smtClean="0">
                <a:latin typeface="Calibri"/>
                <a:cs typeface="Calibri"/>
              </a:rPr>
              <a:t>AspectRatio</a:t>
            </a:r>
            <a:r>
              <a:rPr lang="pt-BR" sz="1200" dirty="0" smtClean="0">
                <a:latin typeface="Calibri"/>
                <a:cs typeface="Calibri"/>
              </a:rPr>
              <a:t>: 0s</a:t>
            </a:r>
            <a:r>
              <a:rPr lang="pt-BR" sz="1200" baseline="0" dirty="0" smtClean="0">
                <a:latin typeface="Calibri"/>
                <a:cs typeface="Calibri"/>
              </a:rPr>
              <a:t> são mais redondos, 1s são mais delgados</a:t>
            </a:r>
          </a:p>
          <a:p>
            <a:r>
              <a:rPr lang="pt-BR" sz="1200" baseline="0" dirty="0" err="1" smtClean="0">
                <a:latin typeface="Calibri"/>
              </a:rPr>
              <a:t>NumLoops</a:t>
            </a:r>
            <a:r>
              <a:rPr lang="pt-BR" sz="1200" baseline="0" dirty="0" smtClean="0">
                <a:latin typeface="Calibri"/>
              </a:rPr>
              <a:t>: quantidade de loops encontrada na imagem</a:t>
            </a:r>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7</a:t>
            </a:fld>
            <a:endParaRPr lang="en-US"/>
          </a:p>
        </p:txBody>
      </p:sp>
    </p:spTree>
    <p:extLst>
      <p:ext uri="{BB962C8B-B14F-4D97-AF65-F5344CB8AC3E}">
        <p14:creationId xmlns:p14="http://schemas.microsoft.com/office/powerpoint/2010/main" val="396889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r>
              <a:rPr lang="en-US" dirty="0" smtClean="0"/>
              <a:t>As </a:t>
            </a:r>
            <a:r>
              <a:rPr lang="en-US" dirty="0" err="1" smtClean="0"/>
              <a:t>duas</a:t>
            </a:r>
            <a:r>
              <a:rPr lang="en-US" dirty="0" smtClean="0"/>
              <a:t> p[</a:t>
            </a:r>
            <a:r>
              <a:rPr lang="en-US" dirty="0" err="1" smtClean="0"/>
              <a:t>agina</a:t>
            </a:r>
            <a:r>
              <a:rPr lang="en-US" dirty="0" smtClean="0"/>
              <a:t> </a:t>
            </a:r>
            <a:r>
              <a:rPr lang="en-US" dirty="0" err="1" smtClean="0"/>
              <a:t>anteriores</a:t>
            </a:r>
            <a:r>
              <a:rPr lang="en-US" dirty="0" smtClean="0"/>
              <a:t> </a:t>
            </a:r>
            <a:r>
              <a:rPr lang="en-US" dirty="0" err="1" smtClean="0"/>
              <a:t>apresentam</a:t>
            </a:r>
            <a:r>
              <a:rPr lang="en-US" dirty="0" smtClean="0"/>
              <a:t> </a:t>
            </a:r>
            <a:r>
              <a:rPr lang="en-US" dirty="0" err="1" smtClean="0"/>
              <a:t>exemplos</a:t>
            </a:r>
            <a:r>
              <a:rPr lang="en-US" dirty="0" smtClean="0"/>
              <a:t> des </a:t>
            </a:r>
            <a:r>
              <a:rPr lang="en-US" dirty="0" err="1" smtClean="0"/>
              <a:t>tarefas</a:t>
            </a:r>
            <a:r>
              <a:rPr lang="en-US" dirty="0" smtClean="0"/>
              <a:t> de </a:t>
            </a:r>
            <a:r>
              <a:rPr lang="en-US" dirty="0" err="1" smtClean="0"/>
              <a:t>Classificação</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BDF81BA-2724-47AE-8C5A-18C6541FAE5A}" type="slidenum">
              <a:rPr lang="en-US" smtClean="0"/>
              <a:pPr>
                <a:defRPr/>
              </a:pPr>
              <a:t>8</a:t>
            </a:fld>
            <a:endParaRPr lang="en-US"/>
          </a:p>
        </p:txBody>
      </p:sp>
    </p:spTree>
    <p:extLst>
      <p:ext uri="{BB962C8B-B14F-4D97-AF65-F5344CB8AC3E}">
        <p14:creationId xmlns:p14="http://schemas.microsoft.com/office/powerpoint/2010/main" val="317248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Vamos agora discutir uma</a:t>
            </a:r>
            <a:r>
              <a:rPr lang="pt-BR" baseline="0" dirty="0" smtClean="0"/>
              <a:t> técnica específica para gerar um modelo de classificação.</a:t>
            </a:r>
          </a:p>
          <a:p>
            <a:endParaRPr lang="pt-BR" baseline="0" dirty="0" smtClean="0"/>
          </a:p>
          <a:p>
            <a:r>
              <a:rPr lang="pt-BR" baseline="0" dirty="0" smtClean="0"/>
              <a:t>Perceba a correspondência com a terminologia usada quando estudamos Aprendizado por Reforço.</a:t>
            </a:r>
          </a:p>
          <a:p>
            <a:endParaRPr lang="pt-BR" baseline="0" dirty="0" smtClean="0"/>
          </a:p>
          <a:p>
            <a:r>
              <a:rPr lang="pt-BR" baseline="0" dirty="0" smtClean="0"/>
              <a:t>Na classificação baseada em modelo, consideramos que temos um fenômeno que desejamos predizer, e modelamos esse fenômeno como uma variável aleatória. Por exemplo, podemos ter uma variável cujos </a:t>
            </a:r>
            <a:r>
              <a:rPr lang="pt-BR" b="1" baseline="0" dirty="0" smtClean="0"/>
              <a:t>rótulos</a:t>
            </a:r>
            <a:r>
              <a:rPr lang="pt-BR" baseline="0" dirty="0" smtClean="0"/>
              <a:t> (classes) possíveis são </a:t>
            </a:r>
            <a:r>
              <a:rPr lang="pt-BR" b="0" baseline="0" dirty="0" smtClean="0"/>
              <a:t>‘</a:t>
            </a:r>
            <a:r>
              <a:rPr lang="pt-BR" b="0" baseline="0" dirty="0" err="1" smtClean="0"/>
              <a:t>ham</a:t>
            </a:r>
            <a:r>
              <a:rPr lang="pt-BR" b="0" baseline="0" dirty="0" smtClean="0"/>
              <a:t>’ e ‘spam’</a:t>
            </a:r>
            <a:r>
              <a:rPr lang="pt-BR" baseline="0" dirty="0" smtClean="0"/>
              <a:t> no caso da detecção de spams. Além disso, também modelamos as </a:t>
            </a:r>
            <a:r>
              <a:rPr lang="pt-BR" b="1" baseline="0" dirty="0" smtClean="0"/>
              <a:t>características</a:t>
            </a:r>
            <a:r>
              <a:rPr lang="pt-BR" baseline="0" dirty="0" smtClean="0"/>
              <a:t> usadas para predição como variáveis aleatórias.</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9</a:t>
            </a:fld>
            <a:endParaRPr lang="en-US"/>
          </a:p>
        </p:txBody>
      </p:sp>
    </p:spTree>
    <p:extLst>
      <p:ext uri="{BB962C8B-B14F-4D97-AF65-F5344CB8AC3E}">
        <p14:creationId xmlns:p14="http://schemas.microsoft.com/office/powerpoint/2010/main" val="394225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sz="1200" noProof="0" dirty="0" smtClean="0"/>
              <a:t>Que estrutura deve envolver as variáveis aleatórias? </a:t>
            </a:r>
            <a:r>
              <a:rPr lang="pt-BR" sz="1200" noProof="0" dirty="0" smtClean="0">
                <a:sym typeface="Wingdings" pitchFamily="2" charset="2"/>
              </a:rPr>
              <a:t> Ou seja, de que forma definir as dependências condicionais entre as variáveis aleatórias envolvidas?</a:t>
            </a:r>
          </a:p>
          <a:p>
            <a:endParaRPr lang="pt-BR" sz="1200" noProof="0" dirty="0" smtClean="0">
              <a:sym typeface="Wingdings" pitchFamily="2" charset="2"/>
            </a:endParaRPr>
          </a:p>
          <a:p>
            <a:r>
              <a:rPr lang="pt-BR" sz="1200" noProof="0" dirty="0" smtClean="0"/>
              <a:t>De que forma aprender os parâmetros? </a:t>
            </a:r>
            <a:r>
              <a:rPr lang="pt-BR" sz="1200" noProof="0" dirty="0" smtClean="0">
                <a:sym typeface="Wingdings" pitchFamily="2" charset="2"/>
              </a:rPr>
              <a:t> Ou seja, de que forma obter estimativas para os</a:t>
            </a:r>
            <a:r>
              <a:rPr lang="pt-BR" sz="1200" baseline="0" noProof="0" dirty="0" smtClean="0">
                <a:sym typeface="Wingdings" pitchFamily="2" charset="2"/>
              </a:rPr>
              <a:t> valores de probabilidades envolvidos.</a:t>
            </a:r>
            <a:endParaRPr lang="pt-BR" noProof="0"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10</a:t>
            </a:fld>
            <a:endParaRPr lang="en-US"/>
          </a:p>
        </p:txBody>
      </p:sp>
    </p:spTree>
    <p:extLst>
      <p:ext uri="{BB962C8B-B14F-4D97-AF65-F5344CB8AC3E}">
        <p14:creationId xmlns:p14="http://schemas.microsoft.com/office/powerpoint/2010/main" val="32246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Na figura da</a:t>
            </a:r>
            <a:r>
              <a:rPr lang="pt-BR" baseline="0" dirty="0" smtClean="0"/>
              <a:t> parte superior direita, Y é a variável aleatória que representa a classe (e.g., spam x </a:t>
            </a:r>
            <a:r>
              <a:rPr lang="pt-BR" baseline="0" dirty="0" err="1" smtClean="0"/>
              <a:t>ham</a:t>
            </a:r>
            <a:r>
              <a:rPr lang="pt-BR" baseline="0" dirty="0" smtClean="0"/>
              <a:t>) e cada variável aleatória $</a:t>
            </a:r>
            <a:r>
              <a:rPr lang="pt-BR" baseline="0" dirty="0" err="1" smtClean="0"/>
              <a:t>F_i</a:t>
            </a:r>
            <a:r>
              <a:rPr lang="pt-BR" baseline="0" dirty="0" smtClean="0"/>
              <a:t>$ representa alguma característica (</a:t>
            </a:r>
            <a:r>
              <a:rPr lang="pt-BR" baseline="0" dirty="0" err="1" smtClean="0"/>
              <a:t>feature</a:t>
            </a:r>
            <a:r>
              <a:rPr lang="pt-BR" baseline="0" dirty="0" smtClean="0"/>
              <a:t>) utilizada para predizer a classe. O valor de cada $</a:t>
            </a:r>
            <a:r>
              <a:rPr lang="pt-BR" baseline="0" dirty="0" err="1" smtClean="0"/>
              <a:t>F_i</a:t>
            </a:r>
            <a:r>
              <a:rPr lang="pt-BR" baseline="0" dirty="0" smtClean="0"/>
              <a:t>$ é conhecido durante o treinamento do modelo: para cada exemplo disponível durante o treinamento, sabemos suas características e a sua classe (por exemplo, para cada mensagem de </a:t>
            </a:r>
            <a:r>
              <a:rPr lang="pt-BR" baseline="0" dirty="0" err="1" smtClean="0"/>
              <a:t>email</a:t>
            </a:r>
            <a:r>
              <a:rPr lang="pt-BR" baseline="0" dirty="0" smtClean="0"/>
              <a:t>, conhecemos as palavras de seu conteúdo e se trata-se de spam ou não). O que queremos é produzir uma estimativa para a distribuição de probabilidades P(Y | F_1, F_2, ..., </a:t>
            </a:r>
            <a:r>
              <a:rPr lang="pt-BR" baseline="0" dirty="0" err="1" smtClean="0"/>
              <a:t>F_n</a:t>
            </a:r>
            <a:r>
              <a:rPr lang="pt-BR" baseline="0" dirty="0" smtClean="0"/>
              <a:t>). O NB é um algoritmo que pode ser usado para isso. </a:t>
            </a:r>
          </a:p>
          <a:p>
            <a:endParaRPr lang="pt-BR" baseline="0" dirty="0" smtClean="0"/>
          </a:p>
          <a:p>
            <a:r>
              <a:rPr lang="pt-BR" baseline="0" dirty="0" smtClean="0"/>
              <a:t>O NB presume que as variáveis aleatórias correspondentes às características são </a:t>
            </a:r>
            <a:r>
              <a:rPr lang="pt-BR" b="1" baseline="0" dirty="0" smtClean="0"/>
              <a:t>condicionalmente independentes</a:t>
            </a:r>
            <a:r>
              <a:rPr lang="pt-BR" baseline="0" dirty="0" smtClean="0"/>
              <a:t> dada a variável correspondente à classe. Ou seja, o NB presume que não há setas de dependências entre as características </a:t>
            </a:r>
            <a:r>
              <a:rPr lang="pt-BR" baseline="0" dirty="0" err="1" smtClean="0"/>
              <a:t>F_i</a:t>
            </a:r>
            <a:r>
              <a:rPr lang="pt-BR" baseline="0" dirty="0" smtClean="0"/>
              <a:t>, conforme indicado na figura apresentada acima. Essa é a denominada hipótese de independência (</a:t>
            </a:r>
            <a:r>
              <a:rPr lang="pt-BR" i="1" baseline="0" dirty="0" err="1" smtClean="0"/>
              <a:t>independence</a:t>
            </a:r>
            <a:r>
              <a:rPr lang="pt-BR" i="1" baseline="0" dirty="0" smtClean="0"/>
              <a:t> </a:t>
            </a:r>
            <a:r>
              <a:rPr lang="pt-BR" i="1" baseline="0" dirty="0" err="1" smtClean="0"/>
              <a:t>assumption</a:t>
            </a:r>
            <a:r>
              <a:rPr lang="pt-BR" baseline="0" dirty="0" smtClean="0"/>
              <a:t>) usada no NB.</a:t>
            </a:r>
          </a:p>
          <a:p>
            <a:endParaRPr lang="pt-BR" baseline="0" dirty="0" smtClean="0"/>
          </a:p>
          <a:p>
            <a:r>
              <a:rPr lang="pt-BR" dirty="0" smtClean="0"/>
              <a:t>No modelo NB, iremos computar</a:t>
            </a:r>
            <a:r>
              <a:rPr lang="pt-BR" baseline="0" dirty="0" smtClean="0"/>
              <a:t> uma estimativa para a distribuição condicional sobre a </a:t>
            </a:r>
            <a:r>
              <a:rPr lang="pt-BR" baseline="0" dirty="0" err="1" smtClean="0"/>
              <a:t>v.a</a:t>
            </a:r>
            <a:r>
              <a:rPr lang="pt-BR" baseline="0" dirty="0" smtClean="0"/>
              <a:t>. Y, dados os valores das (</a:t>
            </a:r>
            <a:r>
              <a:rPr lang="pt-BR" baseline="0" dirty="0" err="1" smtClean="0"/>
              <a:t>v.a.s</a:t>
            </a:r>
            <a:r>
              <a:rPr lang="pt-BR" baseline="0" dirty="0" smtClean="0"/>
              <a:t> correspondentes às) características. Essa estimativa pode então ser usada como modelo de classificação.</a:t>
            </a:r>
          </a:p>
          <a:p>
            <a:endParaRPr lang="pt-B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latin typeface="Calibri"/>
                <a:cs typeface="Calibri"/>
              </a:rPr>
              <a:t>O que precisamos aprender durante o treinamento? Resposta: os parâmetros do modelo, os seja, estimativas</a:t>
            </a:r>
            <a:r>
              <a:rPr lang="pt-BR" sz="1200" baseline="0" dirty="0" smtClean="0">
                <a:latin typeface="Calibri"/>
                <a:cs typeface="Calibri"/>
              </a:rPr>
              <a:t> para as distribuições de probabilidades P(Y) e P(F_{</a:t>
            </a:r>
            <a:r>
              <a:rPr lang="pt-BR" sz="1200" baseline="0" dirty="0" err="1" smtClean="0">
                <a:latin typeface="Calibri"/>
                <a:cs typeface="Calibri"/>
              </a:rPr>
              <a:t>ij</a:t>
            </a:r>
            <a:r>
              <a:rPr lang="pt-BR" sz="1200" baseline="0" dirty="0" smtClean="0">
                <a:latin typeface="Calibri"/>
                <a:cs typeface="Calibri"/>
              </a:rPr>
              <a:t>}|Y)</a:t>
            </a:r>
            <a:endParaRPr lang="pt-BR" sz="1200" dirty="0" smtClean="0">
              <a:latin typeface="Calibri"/>
              <a:cs typeface="Calibri"/>
            </a:endParaRPr>
          </a:p>
          <a:p>
            <a:endParaRPr lang="pt-BR" baseline="0" dirty="0" smtClean="0"/>
          </a:p>
          <a:p>
            <a:r>
              <a:rPr lang="pt-BR" dirty="0" smtClean="0"/>
              <a:t>P(F_{</a:t>
            </a:r>
            <a:r>
              <a:rPr lang="pt-BR" dirty="0" err="1" smtClean="0"/>
              <a:t>ij</a:t>
            </a:r>
            <a:r>
              <a:rPr lang="pt-BR" dirty="0" smtClean="0"/>
              <a:t>}|Y) é</a:t>
            </a:r>
            <a:r>
              <a:rPr lang="pt-BR" baseline="0" dirty="0" smtClean="0"/>
              <a:t> um valor de probabilidade que informa o quanto a característica </a:t>
            </a:r>
            <a:r>
              <a:rPr lang="pt-BR" dirty="0" smtClean="0"/>
              <a:t>F_{</a:t>
            </a:r>
            <a:r>
              <a:rPr lang="pt-BR" dirty="0" err="1" smtClean="0"/>
              <a:t>ij</a:t>
            </a:r>
            <a:r>
              <a:rPr lang="pt-BR" dirty="0" smtClean="0"/>
              <a:t>} é provável dada a classe Y.</a:t>
            </a:r>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11</a:t>
            </a:fld>
            <a:endParaRPr lang="en-US"/>
          </a:p>
        </p:txBody>
      </p:sp>
    </p:spTree>
    <p:extLst>
      <p:ext uri="{BB962C8B-B14F-4D97-AF65-F5344CB8AC3E}">
        <p14:creationId xmlns:p14="http://schemas.microsoft.com/office/powerpoint/2010/main" val="350199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8113" y="768350"/>
            <a:ext cx="6823075" cy="3838575"/>
          </a:xfrm>
        </p:spPr>
      </p:sp>
      <p:sp>
        <p:nvSpPr>
          <p:cNvPr id="3" name="Espaço Reservado para Anotações 2"/>
          <p:cNvSpPr>
            <a:spLocks noGrp="1"/>
          </p:cNvSpPr>
          <p:nvPr>
            <p:ph type="body" idx="1"/>
          </p:nvPr>
        </p:nvSpPr>
        <p:spPr/>
        <p:txBody>
          <a:bodyPr/>
          <a:lstStyle/>
          <a:p>
            <a:r>
              <a:rPr lang="pt-BR" dirty="0" smtClean="0"/>
              <a:t>No caso geral do</a:t>
            </a:r>
            <a:r>
              <a:rPr lang="pt-BR" baseline="0" dirty="0" smtClean="0"/>
              <a:t> NB, temos uma variável que representa a classe, </a:t>
            </a:r>
            <a:r>
              <a:rPr lang="pt-BR" baseline="0" dirty="0" err="1" smtClean="0"/>
              <a:t>Y</a:t>
            </a:r>
            <a:r>
              <a:rPr lang="pt-BR" baseline="0" dirty="0" smtClean="0"/>
              <a:t>. Temos também variáveis que representam as características, </a:t>
            </a:r>
            <a:r>
              <a:rPr lang="pt-BR" baseline="0" dirty="0" err="1" smtClean="0"/>
              <a:t>F_i</a:t>
            </a:r>
            <a:r>
              <a:rPr lang="pt-BR" baseline="0" dirty="0" smtClean="0"/>
              <a:t>. Isso pode ser representado por uma distribuição conjunta entre essa n+1 variáveis.</a:t>
            </a:r>
          </a:p>
          <a:p>
            <a:endParaRPr lang="pt-BR" baseline="0" dirty="0" smtClean="0"/>
          </a:p>
          <a:p>
            <a:r>
              <a:rPr lang="pt-BR" baseline="0" dirty="0" smtClean="0"/>
              <a:t>Por conta da hipótese de independência adotada pelo NB, há uma </a:t>
            </a:r>
            <a:r>
              <a:rPr lang="pt-BR" baseline="0" dirty="0" err="1" smtClean="0"/>
              <a:t>fatorização</a:t>
            </a:r>
            <a:r>
              <a:rPr lang="pt-BR" baseline="0" dirty="0" smtClean="0"/>
              <a:t> bem agressiva nesse modelo: cada </a:t>
            </a:r>
            <a:r>
              <a:rPr lang="pt-BR" baseline="0" dirty="0" err="1" smtClean="0"/>
              <a:t>F_i</a:t>
            </a:r>
            <a:r>
              <a:rPr lang="pt-BR" baseline="0" dirty="0" smtClean="0"/>
              <a:t> depende apenas da variável </a:t>
            </a:r>
            <a:r>
              <a:rPr lang="pt-BR" baseline="0" dirty="0" err="1" smtClean="0"/>
              <a:t>Y</a:t>
            </a:r>
            <a:r>
              <a:rPr lang="pt-BR" baseline="0" dirty="0" smtClean="0"/>
              <a:t>. O lado bom dessa </a:t>
            </a:r>
            <a:r>
              <a:rPr lang="pt-BR" baseline="0" dirty="0" err="1" smtClean="0"/>
              <a:t>fatorização</a:t>
            </a:r>
            <a:r>
              <a:rPr lang="pt-BR" baseline="0" dirty="0" smtClean="0"/>
              <a:t> é que ela resulta em um um conjunto de parâmetros compacto, conforme descrito a seguir.</a:t>
            </a:r>
          </a:p>
          <a:p>
            <a:endParaRPr lang="pt-BR" baseline="0" dirty="0" smtClean="0"/>
          </a:p>
          <a:p>
            <a:pPr marL="228600" indent="-228600">
              <a:buAutoNum type="arabicParenR"/>
            </a:pPr>
            <a:r>
              <a:rPr lang="en-US" baseline="0" dirty="0" smtClean="0"/>
              <a:t>S</a:t>
            </a:r>
            <a:r>
              <a:rPr lang="pt-BR" baseline="0" dirty="0" smtClean="0"/>
              <a:t>e fôssemos criar a CPT se considerar as independências, teríamos uma quantidade de entradas da ordem de O(</a:t>
            </a:r>
            <a:r>
              <a:rPr lang="pt-BR" dirty="0" smtClean="0">
                <a:latin typeface="Calibri"/>
                <a:cs typeface="Calibri"/>
              </a:rPr>
              <a:t>|</a:t>
            </a:r>
            <a:r>
              <a:rPr lang="pt-BR" dirty="0" err="1" smtClean="0">
                <a:latin typeface="Calibri"/>
                <a:cs typeface="Calibri"/>
              </a:rPr>
              <a:t>Y</a:t>
            </a:r>
            <a:r>
              <a:rPr lang="pt-BR" dirty="0" smtClean="0">
                <a:latin typeface="Calibri"/>
                <a:cs typeface="Calibri"/>
              </a:rPr>
              <a:t>| </a:t>
            </a:r>
            <a:r>
              <a:rPr lang="pt-BR" dirty="0" err="1" smtClean="0">
                <a:latin typeface="Calibri"/>
                <a:cs typeface="Calibri"/>
              </a:rPr>
              <a:t>x</a:t>
            </a:r>
            <a:r>
              <a:rPr lang="pt-BR" dirty="0" smtClean="0">
                <a:latin typeface="Calibri"/>
                <a:cs typeface="Calibri"/>
              </a:rPr>
              <a:t> |</a:t>
            </a:r>
            <a:r>
              <a:rPr lang="pt-BR" dirty="0" err="1" smtClean="0">
                <a:latin typeface="Calibri"/>
                <a:cs typeface="Calibri"/>
              </a:rPr>
              <a:t>F|</a:t>
            </a:r>
            <a:r>
              <a:rPr lang="pt-BR" baseline="30000" dirty="0" err="1" smtClean="0">
                <a:latin typeface="Calibri"/>
                <a:cs typeface="Calibri"/>
              </a:rPr>
              <a:t>n</a:t>
            </a:r>
            <a:r>
              <a:rPr lang="pt-BR" dirty="0" smtClean="0"/>
              <a:t>). Isso significa que </a:t>
            </a:r>
            <a:r>
              <a:rPr lang="pt-BR" baseline="0" dirty="0" smtClean="0"/>
              <a:t>o tamanho do modelo que cresceria exponencialmente com a quantidade de características.</a:t>
            </a:r>
          </a:p>
          <a:p>
            <a:pPr marL="228600" indent="-228600">
              <a:buAutoNum type="arabicParenR"/>
            </a:pPr>
            <a:r>
              <a:rPr lang="pt-BR" dirty="0" smtClean="0"/>
              <a:t>Entretanto, por conta da</a:t>
            </a:r>
            <a:r>
              <a:rPr lang="pt-BR" baseline="0" dirty="0" smtClean="0"/>
              <a:t> hipótese de independência, o tamanho do modelo se torna bem menor, O(</a:t>
            </a:r>
            <a:r>
              <a:rPr lang="pt-BR" dirty="0" err="1" smtClean="0">
                <a:latin typeface="Calibri"/>
                <a:cs typeface="Calibri"/>
              </a:rPr>
              <a:t>n</a:t>
            </a:r>
            <a:r>
              <a:rPr lang="pt-BR" dirty="0" smtClean="0">
                <a:latin typeface="Calibri"/>
                <a:cs typeface="Calibri"/>
              </a:rPr>
              <a:t> </a:t>
            </a:r>
            <a:r>
              <a:rPr lang="pt-BR" dirty="0" err="1" smtClean="0">
                <a:latin typeface="Calibri"/>
                <a:cs typeface="Calibri"/>
              </a:rPr>
              <a:t>x</a:t>
            </a:r>
            <a:r>
              <a:rPr lang="pt-BR" dirty="0" smtClean="0">
                <a:latin typeface="Calibri"/>
                <a:cs typeface="Calibri"/>
              </a:rPr>
              <a:t> |</a:t>
            </a:r>
            <a:r>
              <a:rPr lang="pt-BR" dirty="0" err="1" smtClean="0">
                <a:latin typeface="Calibri"/>
                <a:cs typeface="Calibri"/>
              </a:rPr>
              <a:t>F</a:t>
            </a:r>
            <a:r>
              <a:rPr lang="pt-BR" dirty="0" smtClean="0">
                <a:latin typeface="Calibri"/>
                <a:cs typeface="Calibri"/>
              </a:rPr>
              <a:t>| </a:t>
            </a:r>
            <a:r>
              <a:rPr lang="pt-BR" dirty="0" err="1" smtClean="0">
                <a:latin typeface="Calibri"/>
                <a:cs typeface="Calibri"/>
              </a:rPr>
              <a:t>x</a:t>
            </a:r>
            <a:r>
              <a:rPr lang="pt-BR" dirty="0" smtClean="0">
                <a:latin typeface="Calibri"/>
                <a:cs typeface="Calibri"/>
              </a:rPr>
              <a:t> |</a:t>
            </a:r>
            <a:r>
              <a:rPr lang="pt-BR" dirty="0" err="1" smtClean="0">
                <a:latin typeface="Calibri"/>
                <a:cs typeface="Calibri"/>
              </a:rPr>
              <a:t>Y</a:t>
            </a:r>
            <a:r>
              <a:rPr lang="pt-BR" dirty="0" smtClean="0">
                <a:latin typeface="Calibri"/>
                <a:cs typeface="Calibri"/>
              </a:rPr>
              <a:t>|</a:t>
            </a:r>
            <a:r>
              <a:rPr lang="pt-BR" baseline="0" dirty="0" smtClean="0"/>
              <a:t>). Para entender isso, r</a:t>
            </a:r>
            <a:r>
              <a:rPr lang="pt-BR" dirty="0" smtClean="0"/>
              <a:t>epare que </a:t>
            </a:r>
            <a:r>
              <a:rPr lang="pt-BR" dirty="0" err="1" smtClean="0"/>
              <a:t>P</a:t>
            </a:r>
            <a:r>
              <a:rPr lang="pt-BR" dirty="0" smtClean="0"/>
              <a:t>(</a:t>
            </a:r>
            <a:r>
              <a:rPr lang="pt-BR" dirty="0" err="1" smtClean="0"/>
              <a:t>Y</a:t>
            </a:r>
            <a:r>
              <a:rPr lang="pt-BR" dirty="0" smtClean="0"/>
              <a:t>) tem tamanho O(|</a:t>
            </a:r>
            <a:r>
              <a:rPr lang="pt-BR" dirty="0" err="1" smtClean="0"/>
              <a:t>Y</a:t>
            </a:r>
            <a:r>
              <a:rPr lang="pt-BR" dirty="0" smtClean="0"/>
              <a:t>|). Repare também que cada tabela </a:t>
            </a:r>
            <a:r>
              <a:rPr lang="pt-BR" dirty="0" err="1" smtClean="0"/>
              <a:t>P</a:t>
            </a:r>
            <a:r>
              <a:rPr lang="pt-BR" dirty="0" smtClean="0"/>
              <a:t>(</a:t>
            </a:r>
            <a:r>
              <a:rPr lang="pt-BR" dirty="0" err="1" smtClean="0"/>
              <a:t>F_i|Y</a:t>
            </a:r>
            <a:r>
              <a:rPr lang="pt-BR" dirty="0" smtClean="0"/>
              <a:t>) tem tamanho O(|</a:t>
            </a:r>
            <a:r>
              <a:rPr lang="pt-BR" dirty="0" err="1" smtClean="0"/>
              <a:t>F_i</a:t>
            </a:r>
            <a:r>
              <a:rPr lang="pt-BR" dirty="0" smtClean="0"/>
              <a:t>|) e que há uma tabela dessas</a:t>
            </a:r>
            <a:r>
              <a:rPr lang="pt-BR" baseline="0" dirty="0" smtClean="0"/>
              <a:t> para cada valor de </a:t>
            </a:r>
            <a:r>
              <a:rPr lang="pt-BR" baseline="0" dirty="0" err="1" smtClean="0"/>
              <a:t>Y</a:t>
            </a:r>
            <a:r>
              <a:rPr lang="pt-BR" dirty="0" smtClean="0"/>
              <a:t>.  De fato, devido à </a:t>
            </a:r>
            <a:r>
              <a:rPr lang="pt-BR" dirty="0" err="1" smtClean="0"/>
              <a:t>fatorização</a:t>
            </a:r>
            <a:r>
              <a:rPr lang="pt-BR" dirty="0" smtClean="0"/>
              <a:t>, a quantidade de parâmetros necessária no NB cresce apenas</a:t>
            </a:r>
            <a:r>
              <a:rPr lang="pt-BR" baseline="0" dirty="0" smtClean="0"/>
              <a:t> linearmente com a quantidade de características.</a:t>
            </a:r>
          </a:p>
          <a:p>
            <a:endParaRPr lang="pt-BR" dirty="0" smtClean="0"/>
          </a:p>
          <a:p>
            <a:r>
              <a:rPr lang="pt-BR" dirty="0" smtClean="0"/>
              <a:t>Embora</a:t>
            </a:r>
            <a:r>
              <a:rPr lang="pt-BR" baseline="0" dirty="0" smtClean="0"/>
              <a:t> seja simplista, o NB apresenta dois tipos de eficiência importantes:</a:t>
            </a:r>
          </a:p>
          <a:p>
            <a:pPr marL="228600" indent="-228600">
              <a:buFont typeface="+mj-lt"/>
              <a:buAutoNum type="arabicPeriod"/>
            </a:pPr>
            <a:r>
              <a:rPr lang="pt-BR" baseline="0" dirty="0" smtClean="0"/>
              <a:t>e</a:t>
            </a:r>
            <a:r>
              <a:rPr lang="pt-BR" dirty="0" smtClean="0"/>
              <a:t>ficiência</a:t>
            </a:r>
            <a:r>
              <a:rPr lang="pt-BR" baseline="0" dirty="0" smtClean="0"/>
              <a:t> computacional (conforme descrito nos itens 1 e 2 acima)</a:t>
            </a:r>
          </a:p>
          <a:p>
            <a:pPr marL="228600" indent="-228600">
              <a:buFont typeface="+mj-lt"/>
              <a:buAutoNum type="arabicPeriod"/>
            </a:pPr>
            <a:r>
              <a:rPr lang="pt-BR" baseline="0" dirty="0" smtClean="0"/>
              <a:t>e</a:t>
            </a:r>
            <a:r>
              <a:rPr lang="pt-BR" dirty="0" smtClean="0"/>
              <a:t>ficiência</a:t>
            </a:r>
            <a:r>
              <a:rPr lang="pt-BR" baseline="0" dirty="0" smtClean="0"/>
              <a:t> estatística, porque a quantidade de dados necessária para construir um modelo de classificação com o NB é relativamente pequena.</a:t>
            </a:r>
          </a:p>
          <a:p>
            <a:pPr marL="0" indent="0">
              <a:buFont typeface="+mj-lt"/>
              <a:buNone/>
            </a:pPr>
            <a:endParaRPr lang="pt-BR" dirty="0" smtClean="0"/>
          </a:p>
          <a:p>
            <a:pPr marL="0" indent="0">
              <a:buFont typeface="+mj-lt"/>
              <a:buNone/>
            </a:pPr>
            <a:endParaRPr lang="pt-BR" dirty="0"/>
          </a:p>
        </p:txBody>
      </p:sp>
      <p:sp>
        <p:nvSpPr>
          <p:cNvPr id="4" name="Espaço Reservado para Número de Slide 3"/>
          <p:cNvSpPr>
            <a:spLocks noGrp="1"/>
          </p:cNvSpPr>
          <p:nvPr>
            <p:ph type="sldNum" sz="quarter" idx="10"/>
          </p:nvPr>
        </p:nvSpPr>
        <p:spPr/>
        <p:txBody>
          <a:bodyPr/>
          <a:lstStyle/>
          <a:p>
            <a:pPr>
              <a:defRPr/>
            </a:pPr>
            <a:fld id="{7BDF81BA-2724-47AE-8C5A-18C6541FAE5A}" type="slidenum">
              <a:rPr lang="en-US" smtClean="0"/>
              <a:pPr>
                <a:defRPr/>
              </a:pPr>
              <a:t>12</a:t>
            </a:fld>
            <a:endParaRPr lang="en-US"/>
          </a:p>
        </p:txBody>
      </p:sp>
    </p:spTree>
    <p:extLst>
      <p:ext uri="{BB962C8B-B14F-4D97-AF65-F5344CB8AC3E}">
        <p14:creationId xmlns:p14="http://schemas.microsoft.com/office/powerpoint/2010/main" val="139620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272DA2-3CE2-4D8F-8D36-0B4268137578}"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16CB4-232B-44FE-B9B7-35A4219F0FD7}"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CE9712-67AD-4F8B-8E43-C0603CB0E680}"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5F2DB-5E2F-43F9-868D-96E834BECC06}"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B8590-D25A-427F-820A-B82C7A423285}"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8C5193-1026-4794-8663-01E65A01DB78}"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CC84FA-3003-4F13-B610-A564542E3678}"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2268BA-431C-4D9E-849E-30926F99764C}"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89A438-0B24-4EB8-B981-2260CC8E554D}"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99CB0-FC20-4D9A-A29C-89F5F9414B98}"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893E6A-B6F6-4BDF-AD15-C93DDC558204}" type="slidenum">
              <a:rPr lang="en-US" smtClean="0"/>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DBD443E1-4B43-4BA2-A59F-0DCD9251A842}" type="slidenum">
              <a:rPr lang="en-US" smtClean="0"/>
              <a:pPr>
                <a:defRPr/>
              </a:pPr>
              <a:t>‹nº›</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xml"/><Relationship Id="rId7" Type="http://schemas.openxmlformats.org/officeDocument/2006/relationships/image" Target="../media/image1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21.png"/><Relationship Id="rId3" Type="http://schemas.openxmlformats.org/officeDocument/2006/relationships/tags" Target="../tags/tag10.xml"/><Relationship Id="rId7" Type="http://schemas.openxmlformats.org/officeDocument/2006/relationships/slideLayout" Target="../slideLayouts/slideLayout2.xml"/><Relationship Id="rId12" Type="http://schemas.openxmlformats.org/officeDocument/2006/relationships/image" Target="../media/image2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9.png"/><Relationship Id="rId5" Type="http://schemas.openxmlformats.org/officeDocument/2006/relationships/tags" Target="../tags/tag12.xml"/><Relationship Id="rId10" Type="http://schemas.openxmlformats.org/officeDocument/2006/relationships/image" Target="../media/image18.png"/><Relationship Id="rId4" Type="http://schemas.openxmlformats.org/officeDocument/2006/relationships/tags" Target="../tags/tag11.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6.xml"/><Relationship Id="rId7"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0.xml"/><Relationship Id="rId7" Type="http://schemas.openxmlformats.org/officeDocument/2006/relationships/image" Target="../media/image2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4.xml"/><Relationship Id="rId5" Type="http://schemas.openxmlformats.org/officeDocument/2006/relationships/slideLayout" Target="../slideLayouts/slideLayout2.xml"/><Relationship Id="rId10" Type="http://schemas.openxmlformats.org/officeDocument/2006/relationships/image" Target="../media/image28.png"/><Relationship Id="rId4" Type="http://schemas.openxmlformats.org/officeDocument/2006/relationships/tags" Target="../tags/tag21.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rmAutofit fontScale="90000"/>
          </a:bodyPr>
          <a:lstStyle/>
          <a:p>
            <a:pPr>
              <a:lnSpc>
                <a:spcPct val="150000"/>
              </a:lnSpc>
            </a:pPr>
            <a:r>
              <a:rPr lang="pt-BR" dirty="0" smtClean="0"/>
              <a:t>CEFET/RJ</a:t>
            </a:r>
            <a:br>
              <a:rPr lang="pt-BR" dirty="0" smtClean="0"/>
            </a:br>
            <a:r>
              <a:rPr lang="pt-BR" dirty="0" smtClean="0"/>
              <a:t> </a:t>
            </a:r>
            <a:r>
              <a:rPr lang="pt-BR" b="1" dirty="0" smtClean="0"/>
              <a:t>GCC1734 - Inteligência Artificial</a:t>
            </a:r>
            <a:endParaRPr lang="pt-BR" dirty="0"/>
          </a:p>
        </p:txBody>
      </p:sp>
      <p:sp>
        <p:nvSpPr>
          <p:cNvPr id="3" name="Subtítulo 2"/>
          <p:cNvSpPr>
            <a:spLocks noGrp="1"/>
          </p:cNvSpPr>
          <p:nvPr>
            <p:ph type="subTitle" idx="1"/>
          </p:nvPr>
        </p:nvSpPr>
        <p:spPr>
          <a:xfrm>
            <a:off x="2895600" y="4700736"/>
            <a:ext cx="6400800" cy="1752600"/>
          </a:xfrm>
        </p:spPr>
        <p:txBody>
          <a:bodyPr>
            <a:normAutofit/>
          </a:bodyPr>
          <a:lstStyle/>
          <a:p>
            <a:r>
              <a:rPr lang="pt-BR" dirty="0" smtClean="0"/>
              <a:t>Prof. Eduardo Bezerra</a:t>
            </a:r>
          </a:p>
          <a:p>
            <a:r>
              <a:rPr lang="pt-BR" dirty="0" smtClean="0"/>
              <a:t>ebezerra@cefet-rj.br</a:t>
            </a:r>
            <a:endParaRPr lang="pt-BR" dirty="0"/>
          </a:p>
        </p:txBody>
      </p:sp>
    </p:spTree>
    <p:extLst>
      <p:ext uri="{BB962C8B-B14F-4D97-AF65-F5344CB8AC3E}">
        <p14:creationId xmlns:p14="http://schemas.microsoft.com/office/powerpoint/2010/main" val="792197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Classificação Baseada em Modelo</a:t>
            </a:r>
            <a:endParaRPr lang="en-US" dirty="0"/>
          </a:p>
        </p:txBody>
      </p:sp>
      <p:sp>
        <p:nvSpPr>
          <p:cNvPr id="3" name="Content Placeholder 2"/>
          <p:cNvSpPr>
            <a:spLocks noGrp="1"/>
          </p:cNvSpPr>
          <p:nvPr>
            <p:ph idx="1"/>
          </p:nvPr>
        </p:nvSpPr>
        <p:spPr>
          <a:xfrm>
            <a:off x="406400" y="1397001"/>
            <a:ext cx="6299200" cy="4729164"/>
          </a:xfrm>
        </p:spPr>
        <p:txBody>
          <a:bodyPr/>
          <a:lstStyle/>
          <a:p>
            <a:r>
              <a:rPr lang="pt-BR" sz="2800" dirty="0" smtClean="0"/>
              <a:t>Abordagem baseada em modelo</a:t>
            </a:r>
          </a:p>
          <a:p>
            <a:pPr lvl="1"/>
            <a:r>
              <a:rPr lang="pt-BR" sz="2400" dirty="0" smtClean="0"/>
              <a:t>Construir um modelo no qual o rótulo e as características são variáveis aleatórias</a:t>
            </a:r>
          </a:p>
          <a:p>
            <a:pPr lvl="1"/>
            <a:r>
              <a:rPr lang="pt-BR" sz="2400" dirty="0" smtClean="0"/>
              <a:t>Instanciar todas as características observadas</a:t>
            </a:r>
          </a:p>
          <a:p>
            <a:pPr lvl="1"/>
            <a:r>
              <a:rPr lang="pt-BR" sz="2400" dirty="0" smtClean="0"/>
              <a:t>Calcular a distribuição do rótulo condicionado sobre as características</a:t>
            </a:r>
          </a:p>
          <a:p>
            <a:pPr lvl="4"/>
            <a:endParaRPr lang="pt-BR" dirty="0" smtClean="0"/>
          </a:p>
          <a:p>
            <a:r>
              <a:rPr lang="pt-BR" sz="2800" dirty="0" smtClean="0"/>
              <a:t>Complicadores</a:t>
            </a:r>
          </a:p>
          <a:p>
            <a:pPr lvl="1"/>
            <a:r>
              <a:rPr lang="pt-BR" sz="2400" dirty="0" smtClean="0"/>
              <a:t>Que estrutura (dependências) deve envolver as variáveis aleatórias?</a:t>
            </a:r>
          </a:p>
          <a:p>
            <a:pPr lvl="1"/>
            <a:r>
              <a:rPr lang="pt-BR" sz="2400" dirty="0" smtClean="0"/>
              <a:t>De que forma aprender os parâmetros?</a:t>
            </a:r>
            <a:endParaRPr lang="pt-BR"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37508" y="1676400"/>
            <a:ext cx="5278292" cy="44952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pt-BR" smtClean="0">
                <a:latin typeface="Calibri"/>
                <a:cs typeface="Calibri"/>
              </a:rPr>
              <a:t>Naïve Bayes para Reconhecimento de Dígitos</a:t>
            </a:r>
          </a:p>
        </p:txBody>
      </p:sp>
      <p:sp>
        <p:nvSpPr>
          <p:cNvPr id="12291" name="Rectangle 3"/>
          <p:cNvSpPr>
            <a:spLocks noGrp="1" noChangeArrowheads="1"/>
          </p:cNvSpPr>
          <p:nvPr>
            <p:ph idx="1"/>
          </p:nvPr>
        </p:nvSpPr>
        <p:spPr>
          <a:xfrm>
            <a:off x="457200" y="1295400"/>
            <a:ext cx="10972800" cy="4800600"/>
          </a:xfrm>
        </p:spPr>
        <p:txBody>
          <a:bodyPr/>
          <a:lstStyle/>
          <a:p>
            <a:r>
              <a:rPr lang="pt-BR" sz="2400" dirty="0" err="1" smtClean="0">
                <a:latin typeface="Calibri"/>
                <a:cs typeface="Calibri"/>
              </a:rPr>
              <a:t>Naïve</a:t>
            </a:r>
            <a:r>
              <a:rPr lang="pt-BR" sz="2400" dirty="0" smtClean="0">
                <a:latin typeface="Calibri"/>
                <a:cs typeface="Calibri"/>
              </a:rPr>
              <a:t> </a:t>
            </a:r>
            <a:r>
              <a:rPr lang="pt-BR" sz="2400" dirty="0" err="1" smtClean="0">
                <a:latin typeface="Calibri"/>
                <a:cs typeface="Calibri"/>
              </a:rPr>
              <a:t>Bayes</a:t>
            </a:r>
            <a:r>
              <a:rPr lang="pt-BR" sz="2400" dirty="0" smtClean="0">
                <a:latin typeface="Calibri"/>
                <a:cs typeface="Calibri"/>
              </a:rPr>
              <a:t>: presume que todas as características são efeitos independentes do rótulo </a:t>
            </a:r>
            <a:r>
              <a:rPr lang="pt-BR" sz="2400" dirty="0" smtClean="0">
                <a:latin typeface="Calibri"/>
                <a:cs typeface="Calibri"/>
                <a:sym typeface="Wingdings" pitchFamily="2" charset="2"/>
              </a:rPr>
              <a:t> </a:t>
            </a:r>
            <a:r>
              <a:rPr lang="pt-BR" sz="2400" dirty="0" smtClean="0">
                <a:solidFill>
                  <a:srgbClr val="FF0000"/>
                </a:solidFill>
              </a:rPr>
              <a:t>hipótese de independência</a:t>
            </a:r>
            <a:r>
              <a:rPr lang="pt-BR" sz="2400" dirty="0"/>
              <a:t>(</a:t>
            </a:r>
            <a:r>
              <a:rPr lang="pt-BR" sz="2400" i="1" dirty="0" err="1"/>
              <a:t>independence</a:t>
            </a:r>
            <a:r>
              <a:rPr lang="pt-BR" sz="2400" i="1" dirty="0"/>
              <a:t> </a:t>
            </a:r>
            <a:r>
              <a:rPr lang="pt-BR" sz="2400" i="1" dirty="0" err="1"/>
              <a:t>assumption</a:t>
            </a:r>
            <a:r>
              <a:rPr lang="pt-BR" sz="2400" dirty="0" smtClean="0"/>
              <a:t>).</a:t>
            </a:r>
            <a:endParaRPr lang="pt-BR" sz="2400" dirty="0" smtClean="0">
              <a:solidFill>
                <a:srgbClr val="FF0000"/>
              </a:solidFill>
              <a:latin typeface="Calibri"/>
              <a:cs typeface="Calibri"/>
            </a:endParaRPr>
          </a:p>
          <a:p>
            <a:pPr lvl="2"/>
            <a:endParaRPr lang="pt-BR" sz="1600" dirty="0" smtClean="0">
              <a:latin typeface="Calibri"/>
              <a:cs typeface="Calibri"/>
            </a:endParaRPr>
          </a:p>
          <a:p>
            <a:pPr eaLnBrk="1" hangingPunct="1"/>
            <a:r>
              <a:rPr lang="pt-BR" sz="2400" dirty="0" smtClean="0">
                <a:latin typeface="Calibri"/>
                <a:cs typeface="Calibri"/>
              </a:rPr>
              <a:t>Versão simples para reconhecimento de dígitos:</a:t>
            </a:r>
          </a:p>
          <a:p>
            <a:pPr lvl="1"/>
            <a:r>
              <a:rPr lang="pt-BR" sz="2000" dirty="0" smtClean="0">
                <a:latin typeface="Calibri"/>
                <a:cs typeface="Calibri"/>
              </a:rPr>
              <a:t>Uma característica (variável) </a:t>
            </a:r>
            <a:r>
              <a:rPr lang="pt-BR" sz="2000" dirty="0" err="1" smtClean="0">
                <a:latin typeface="Calibri"/>
                <a:cs typeface="Calibri"/>
              </a:rPr>
              <a:t>F</a:t>
            </a:r>
            <a:r>
              <a:rPr lang="pt-BR" sz="2000" baseline="-25000" dirty="0" err="1" smtClean="0">
                <a:latin typeface="Calibri"/>
                <a:cs typeface="Calibri"/>
              </a:rPr>
              <a:t>ij</a:t>
            </a:r>
            <a:r>
              <a:rPr lang="pt-BR" sz="2000" dirty="0" smtClean="0">
                <a:latin typeface="Calibri"/>
                <a:cs typeface="Calibri"/>
              </a:rPr>
              <a:t> para cada </a:t>
            </a:r>
            <a:r>
              <a:rPr lang="pt-BR" sz="2000" dirty="0">
                <a:latin typeface="Calibri"/>
                <a:cs typeface="Calibri"/>
              </a:rPr>
              <a:t>posição &lt;</a:t>
            </a:r>
            <a:r>
              <a:rPr lang="pt-BR" sz="2000" dirty="0" err="1">
                <a:latin typeface="Calibri"/>
                <a:cs typeface="Calibri"/>
              </a:rPr>
              <a:t>i,j</a:t>
            </a:r>
            <a:r>
              <a:rPr lang="pt-BR" sz="2000" dirty="0">
                <a:latin typeface="Calibri"/>
                <a:cs typeface="Calibri"/>
              </a:rPr>
              <a:t>&gt; na </a:t>
            </a:r>
            <a:r>
              <a:rPr lang="pt-BR" sz="2000" dirty="0" smtClean="0">
                <a:latin typeface="Calibri"/>
                <a:cs typeface="Calibri"/>
              </a:rPr>
              <a:t>matriz de pixels</a:t>
            </a:r>
          </a:p>
          <a:p>
            <a:pPr lvl="1"/>
            <a:r>
              <a:rPr lang="pt-BR" sz="2000" dirty="0" smtClean="0">
                <a:latin typeface="Calibri"/>
                <a:cs typeface="Calibri"/>
              </a:rPr>
              <a:t>Valores </a:t>
            </a:r>
            <a:r>
              <a:rPr lang="pt-BR" sz="2000" dirty="0">
                <a:latin typeface="Calibri"/>
                <a:cs typeface="Calibri"/>
              </a:rPr>
              <a:t>de cada </a:t>
            </a:r>
            <a:r>
              <a:rPr lang="pt-BR" sz="2000" dirty="0" err="1">
                <a:latin typeface="Calibri"/>
                <a:cs typeface="Calibri"/>
              </a:rPr>
              <a:t>F</a:t>
            </a:r>
            <a:r>
              <a:rPr lang="pt-BR" sz="2000" baseline="-25000" dirty="0" err="1">
                <a:latin typeface="Calibri"/>
                <a:cs typeface="Calibri"/>
              </a:rPr>
              <a:t>ij</a:t>
            </a:r>
            <a:r>
              <a:rPr lang="pt-BR" sz="2000" baseline="-25000" dirty="0">
                <a:latin typeface="Calibri"/>
                <a:cs typeface="Calibri"/>
              </a:rPr>
              <a:t> </a:t>
            </a:r>
            <a:r>
              <a:rPr lang="pt-BR" sz="2000" dirty="0" smtClean="0">
                <a:latin typeface="Calibri"/>
                <a:cs typeface="Calibri"/>
              </a:rPr>
              <a:t>: </a:t>
            </a:r>
            <a:r>
              <a:rPr lang="pt-BR" sz="2000" dirty="0" err="1" smtClean="0">
                <a:latin typeface="Calibri"/>
                <a:cs typeface="Calibri"/>
              </a:rPr>
              <a:t>on</a:t>
            </a:r>
            <a:r>
              <a:rPr lang="pt-BR" sz="2000" dirty="0" smtClean="0">
                <a:latin typeface="Calibri"/>
                <a:cs typeface="Calibri"/>
              </a:rPr>
              <a:t> / off, em função de a intensidade ser maior ou</a:t>
            </a:r>
          </a:p>
          <a:p>
            <a:pPr lvl="1">
              <a:buNone/>
            </a:pPr>
            <a:r>
              <a:rPr lang="pt-BR" sz="2000" dirty="0">
                <a:latin typeface="Calibri"/>
                <a:cs typeface="Calibri"/>
              </a:rPr>
              <a:t>	 menor do que </a:t>
            </a:r>
            <a:r>
              <a:rPr lang="pt-BR" sz="2000" dirty="0" smtClean="0">
                <a:latin typeface="Calibri"/>
                <a:cs typeface="Calibri"/>
              </a:rPr>
              <a:t> 0,5 na imagem subjacente</a:t>
            </a:r>
          </a:p>
          <a:p>
            <a:pPr lvl="1" eaLnBrk="1" hangingPunct="1"/>
            <a:r>
              <a:rPr lang="pt-BR" sz="2000" dirty="0" smtClean="0">
                <a:latin typeface="Calibri"/>
                <a:cs typeface="Calibri"/>
              </a:rPr>
              <a:t>Cada entrada é mapeada para um vetor de características, e.g.</a:t>
            </a:r>
          </a:p>
          <a:p>
            <a:pPr lvl="1" eaLnBrk="1" hangingPunct="1"/>
            <a:endParaRPr lang="pt-BR" sz="2000" dirty="0" smtClean="0">
              <a:latin typeface="Calibri"/>
              <a:cs typeface="Calibri"/>
            </a:endParaRPr>
          </a:p>
          <a:p>
            <a:pPr lvl="1" eaLnBrk="1" hangingPunct="1"/>
            <a:endParaRPr lang="pt-BR" sz="2000" dirty="0" smtClean="0">
              <a:latin typeface="Calibri"/>
              <a:cs typeface="Calibri"/>
            </a:endParaRPr>
          </a:p>
          <a:p>
            <a:pPr lvl="1" eaLnBrk="1" hangingPunct="1"/>
            <a:r>
              <a:rPr lang="pt-BR" sz="2000" dirty="0" smtClean="0">
                <a:latin typeface="Calibri"/>
                <a:cs typeface="Calibri"/>
              </a:rPr>
              <a:t>Aqui: muitas características, cada uma de valor binário</a:t>
            </a:r>
          </a:p>
          <a:p>
            <a:pPr lvl="3"/>
            <a:endParaRPr lang="pt-BR" sz="1200" dirty="0" smtClean="0">
              <a:latin typeface="Calibri"/>
              <a:cs typeface="Calibri"/>
            </a:endParaRPr>
          </a:p>
          <a:p>
            <a:r>
              <a:rPr lang="pt-BR" sz="2400" dirty="0" smtClean="0">
                <a:latin typeface="Calibri"/>
                <a:cs typeface="Calibri"/>
              </a:rPr>
              <a:t>Modelo </a:t>
            </a:r>
            <a:r>
              <a:rPr lang="pt-BR" sz="2400" dirty="0" err="1" smtClean="0">
                <a:latin typeface="Calibri"/>
                <a:cs typeface="Calibri"/>
              </a:rPr>
              <a:t>Naïve</a:t>
            </a:r>
            <a:r>
              <a:rPr lang="pt-BR" sz="2400" dirty="0" smtClean="0">
                <a:latin typeface="Calibri"/>
                <a:cs typeface="Calibri"/>
              </a:rPr>
              <a:t> </a:t>
            </a:r>
            <a:r>
              <a:rPr lang="pt-BR" sz="2400" dirty="0" err="1" smtClean="0">
                <a:latin typeface="Calibri"/>
                <a:cs typeface="Calibri"/>
              </a:rPr>
              <a:t>Bayes</a:t>
            </a:r>
            <a:r>
              <a:rPr lang="pt-BR" sz="2400" dirty="0" smtClean="0">
                <a:latin typeface="Calibri"/>
                <a:cs typeface="Calibri"/>
              </a:rPr>
              <a:t>:</a:t>
            </a:r>
          </a:p>
          <a:p>
            <a:pPr lvl="5"/>
            <a:endParaRPr lang="pt-BR" sz="1200" dirty="0" smtClean="0">
              <a:latin typeface="Calibri"/>
              <a:cs typeface="Calibri"/>
            </a:endParaRPr>
          </a:p>
          <a:p>
            <a:r>
              <a:rPr lang="pt-BR" sz="2400" dirty="0" smtClean="0">
                <a:latin typeface="Calibri"/>
                <a:cs typeface="Calibri"/>
              </a:rPr>
              <a:t>O que </a:t>
            </a:r>
            <a:r>
              <a:rPr lang="pt-BR" sz="2400" dirty="0">
                <a:latin typeface="Calibri"/>
                <a:cs typeface="Calibri"/>
              </a:rPr>
              <a:t>precisamos </a:t>
            </a:r>
            <a:r>
              <a:rPr lang="pt-BR" sz="2400" dirty="0" smtClean="0">
                <a:latin typeface="Calibri"/>
                <a:cs typeface="Calibri"/>
              </a:rPr>
              <a:t>aprender: os </a:t>
            </a:r>
            <a:r>
              <a:rPr lang="pt-BR" sz="2400" dirty="0" smtClean="0">
                <a:solidFill>
                  <a:srgbClr val="FF0000"/>
                </a:solidFill>
                <a:latin typeface="Calibri"/>
                <a:cs typeface="Calibri"/>
              </a:rPr>
              <a:t>parâmetros do modelo</a:t>
            </a:r>
            <a:r>
              <a:rPr lang="pt-BR" sz="2400" dirty="0" smtClean="0">
                <a:latin typeface="Calibri"/>
                <a:cs typeface="Calibri"/>
              </a:rPr>
              <a:t>, P(Y</a:t>
            </a:r>
            <a:r>
              <a:rPr lang="pt-BR" sz="2400" dirty="0">
                <a:latin typeface="Calibri"/>
                <a:cs typeface="Calibri"/>
              </a:rPr>
              <a:t>) e </a:t>
            </a:r>
            <a:r>
              <a:rPr lang="pt-BR" sz="2400" dirty="0" smtClean="0">
                <a:latin typeface="Calibri"/>
                <a:cs typeface="Calibri"/>
              </a:rPr>
              <a:t>P(</a:t>
            </a:r>
            <a:r>
              <a:rPr lang="pt-BR" sz="2400" dirty="0" err="1" smtClean="0">
                <a:latin typeface="Calibri"/>
                <a:cs typeface="Calibri"/>
              </a:rPr>
              <a:t>F</a:t>
            </a:r>
            <a:r>
              <a:rPr lang="pt-BR" sz="2400" baseline="-25000" dirty="0" err="1" smtClean="0">
                <a:latin typeface="Calibri"/>
                <a:cs typeface="Calibri"/>
              </a:rPr>
              <a:t>ij</a:t>
            </a:r>
            <a:r>
              <a:rPr lang="pt-BR" sz="2400" dirty="0" err="1" smtClean="0">
                <a:latin typeface="Calibri"/>
                <a:cs typeface="Calibri"/>
              </a:rPr>
              <a:t>|Y</a:t>
            </a:r>
            <a:r>
              <a:rPr lang="pt-BR" sz="2400" dirty="0" smtClean="0">
                <a:latin typeface="Calibri"/>
                <a:cs typeface="Calibri"/>
              </a:rPr>
              <a:t>).</a:t>
            </a:r>
          </a:p>
        </p:txBody>
      </p:sp>
      <p:pic>
        <p:nvPicPr>
          <p:cNvPr id="12292" name="Picture 5"/>
          <p:cNvPicPr>
            <a:picLocks noChangeAspect="1" noChangeArrowheads="1"/>
          </p:cNvPicPr>
          <p:nvPr/>
        </p:nvPicPr>
        <p:blipFill>
          <a:blip r:embed="rId6" cstate="print"/>
          <a:srcRect/>
          <a:stretch>
            <a:fillRect/>
          </a:stretch>
        </p:blipFill>
        <p:spPr bwMode="auto">
          <a:xfrm>
            <a:off x="1511300" y="4343400"/>
            <a:ext cx="404813" cy="457200"/>
          </a:xfrm>
          <a:prstGeom prst="rect">
            <a:avLst/>
          </a:prstGeom>
          <a:noFill/>
          <a:ln w="9525">
            <a:noFill/>
            <a:miter lim="800000"/>
            <a:headEnd/>
            <a:tailEnd/>
          </a:ln>
        </p:spPr>
      </p:pic>
      <p:pic>
        <p:nvPicPr>
          <p:cNvPr id="12293" name="Picture 9" descr="txp_fig"/>
          <p:cNvPicPr>
            <a:picLocks noChangeAspect="1" noChangeArrowheads="1"/>
          </p:cNvPicPr>
          <p:nvPr>
            <p:custDataLst>
              <p:tags r:id="rId1"/>
            </p:custDataLst>
          </p:nvPr>
        </p:nvPicPr>
        <p:blipFill>
          <a:blip r:embed="rId7" cstate="print"/>
          <a:srcRect/>
          <a:stretch>
            <a:fillRect/>
          </a:stretch>
        </p:blipFill>
        <p:spPr bwMode="auto">
          <a:xfrm>
            <a:off x="2144713" y="4495800"/>
            <a:ext cx="6618287" cy="238125"/>
          </a:xfrm>
          <a:prstGeom prst="rect">
            <a:avLst/>
          </a:prstGeom>
          <a:noFill/>
          <a:ln w="9525">
            <a:noFill/>
            <a:miter lim="800000"/>
            <a:headEnd/>
            <a:tailEnd/>
          </a:ln>
        </p:spPr>
      </p:pic>
      <p:pic>
        <p:nvPicPr>
          <p:cNvPr id="9" name="Picture 8" descr="txp_fig"/>
          <p:cNvPicPr>
            <a:picLocks noChangeAspect="1"/>
          </p:cNvPicPr>
          <p:nvPr>
            <p:custDataLst>
              <p:tags r:id="rId2"/>
            </p:custDataLst>
          </p:nvPr>
        </p:nvPicPr>
        <p:blipFill>
          <a:blip r:embed="rId8" cstate="print"/>
          <a:srcRect/>
          <a:stretch>
            <a:fillRect/>
          </a:stretch>
        </p:blipFill>
        <p:spPr bwMode="auto">
          <a:xfrm>
            <a:off x="3563860" y="5667490"/>
            <a:ext cx="5405438" cy="614363"/>
          </a:xfrm>
          <a:prstGeom prst="rect">
            <a:avLst/>
          </a:prstGeom>
          <a:noFill/>
          <a:ln w="9525">
            <a:noFill/>
            <a:miter lim="800000"/>
            <a:headEnd/>
            <a:tailEnd/>
          </a:ln>
        </p:spPr>
      </p:pic>
      <p:sp>
        <p:nvSpPr>
          <p:cNvPr id="7" name="Oval 4"/>
          <p:cNvSpPr>
            <a:spLocks noChangeArrowheads="1"/>
          </p:cNvSpPr>
          <p:nvPr/>
        </p:nvSpPr>
        <p:spPr bwMode="auto">
          <a:xfrm>
            <a:off x="10591800" y="26670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Y</a:t>
            </a:r>
          </a:p>
        </p:txBody>
      </p:sp>
      <p:sp>
        <p:nvSpPr>
          <p:cNvPr id="8" name="Oval 5"/>
          <p:cNvSpPr>
            <a:spLocks noChangeArrowheads="1"/>
          </p:cNvSpPr>
          <p:nvPr/>
        </p:nvSpPr>
        <p:spPr bwMode="auto">
          <a:xfrm>
            <a:off x="9677400" y="41148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F</a:t>
            </a:r>
            <a:r>
              <a:rPr lang="en-US" baseline="-25000">
                <a:latin typeface="Calibri"/>
                <a:cs typeface="Calibri"/>
              </a:rPr>
              <a:t>1</a:t>
            </a:r>
            <a:endParaRPr lang="en-US">
              <a:latin typeface="Calibri"/>
              <a:cs typeface="Calibri"/>
            </a:endParaRPr>
          </a:p>
        </p:txBody>
      </p:sp>
      <p:sp>
        <p:nvSpPr>
          <p:cNvPr id="10" name="Oval 6"/>
          <p:cNvSpPr>
            <a:spLocks noChangeArrowheads="1"/>
          </p:cNvSpPr>
          <p:nvPr/>
        </p:nvSpPr>
        <p:spPr bwMode="auto">
          <a:xfrm>
            <a:off x="11506200" y="41148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F</a:t>
            </a:r>
            <a:r>
              <a:rPr lang="en-US" baseline="-25000">
                <a:latin typeface="Calibri"/>
                <a:cs typeface="Calibri"/>
              </a:rPr>
              <a:t>n</a:t>
            </a:r>
            <a:endParaRPr lang="en-US">
              <a:latin typeface="Calibri"/>
              <a:cs typeface="Calibri"/>
            </a:endParaRPr>
          </a:p>
        </p:txBody>
      </p:sp>
      <p:cxnSp>
        <p:nvCxnSpPr>
          <p:cNvPr id="11" name="AutoShape 7"/>
          <p:cNvCxnSpPr>
            <a:cxnSpLocks noChangeShapeType="1"/>
            <a:stCxn id="7" idx="4"/>
            <a:endCxn id="10" idx="0"/>
          </p:cNvCxnSpPr>
          <p:nvPr/>
        </p:nvCxnSpPr>
        <p:spPr bwMode="auto">
          <a:xfrm>
            <a:off x="10858500" y="3200400"/>
            <a:ext cx="914400" cy="914400"/>
          </a:xfrm>
          <a:prstGeom prst="straightConnector1">
            <a:avLst/>
          </a:prstGeom>
          <a:noFill/>
          <a:ln w="9525">
            <a:solidFill>
              <a:schemeClr val="tx1"/>
            </a:solidFill>
            <a:round/>
            <a:headEnd/>
            <a:tailEnd type="triangle" w="med" len="med"/>
          </a:ln>
        </p:spPr>
      </p:cxnSp>
      <p:cxnSp>
        <p:nvCxnSpPr>
          <p:cNvPr id="12" name="AutoShape 8"/>
          <p:cNvCxnSpPr>
            <a:cxnSpLocks noChangeShapeType="1"/>
            <a:stCxn id="7" idx="4"/>
            <a:endCxn id="8" idx="0"/>
          </p:cNvCxnSpPr>
          <p:nvPr/>
        </p:nvCxnSpPr>
        <p:spPr bwMode="auto">
          <a:xfrm flipH="1">
            <a:off x="9944100" y="3200400"/>
            <a:ext cx="914400" cy="914400"/>
          </a:xfrm>
          <a:prstGeom prst="straightConnector1">
            <a:avLst/>
          </a:prstGeom>
          <a:noFill/>
          <a:ln w="9525">
            <a:solidFill>
              <a:schemeClr val="tx1"/>
            </a:solidFill>
            <a:round/>
            <a:headEnd/>
            <a:tailEnd type="triangle" w="med" len="med"/>
          </a:ln>
        </p:spPr>
      </p:cxnSp>
      <p:sp>
        <p:nvSpPr>
          <p:cNvPr id="13" name="Oval 9"/>
          <p:cNvSpPr>
            <a:spLocks noChangeArrowheads="1"/>
          </p:cNvSpPr>
          <p:nvPr/>
        </p:nvSpPr>
        <p:spPr bwMode="auto">
          <a:xfrm>
            <a:off x="10363200" y="41148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F</a:t>
            </a:r>
            <a:r>
              <a:rPr lang="en-US" baseline="-25000">
                <a:latin typeface="Calibri"/>
                <a:cs typeface="Calibri"/>
              </a:rPr>
              <a:t>2</a:t>
            </a:r>
            <a:endParaRPr lang="en-US">
              <a:latin typeface="Calibri"/>
              <a:cs typeface="Calibri"/>
            </a:endParaRPr>
          </a:p>
        </p:txBody>
      </p:sp>
      <p:cxnSp>
        <p:nvCxnSpPr>
          <p:cNvPr id="14" name="AutoShape 10"/>
          <p:cNvCxnSpPr>
            <a:cxnSpLocks noChangeShapeType="1"/>
            <a:stCxn id="7" idx="4"/>
            <a:endCxn id="13" idx="0"/>
          </p:cNvCxnSpPr>
          <p:nvPr/>
        </p:nvCxnSpPr>
        <p:spPr bwMode="auto">
          <a:xfrm flipH="1">
            <a:off x="10629900" y="3200400"/>
            <a:ext cx="228600" cy="914400"/>
          </a:xfrm>
          <a:prstGeom prst="straightConnector1">
            <a:avLst/>
          </a:prstGeom>
          <a:noFill/>
          <a:ln w="9525">
            <a:solidFill>
              <a:schemeClr val="tx1"/>
            </a:solidFill>
            <a:round/>
            <a:headEnd/>
            <a:tailEnd type="triangle" w="med" len="med"/>
          </a:ln>
        </p:spPr>
      </p:cxnSp>
      <p:pic>
        <p:nvPicPr>
          <p:cNvPr id="15" name="Picture 11" descr="txp_fig"/>
          <p:cNvPicPr>
            <a:picLocks noChangeAspect="1" noChangeArrowheads="1"/>
          </p:cNvPicPr>
          <p:nvPr>
            <p:custDataLst>
              <p:tags r:id="rId3"/>
            </p:custDataLst>
          </p:nvPr>
        </p:nvPicPr>
        <p:blipFill>
          <a:blip r:embed="rId9" cstate="print"/>
          <a:srcRect/>
          <a:stretch>
            <a:fillRect/>
          </a:stretch>
        </p:blipFill>
        <p:spPr bwMode="auto">
          <a:xfrm>
            <a:off x="11049000" y="4343400"/>
            <a:ext cx="307975" cy="5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pt-BR" smtClean="0">
                <a:latin typeface="Calibri"/>
                <a:cs typeface="Calibri"/>
              </a:rPr>
              <a:t>Modelo Geral do Naïve Bayes</a:t>
            </a:r>
          </a:p>
        </p:txBody>
      </p:sp>
      <p:sp>
        <p:nvSpPr>
          <p:cNvPr id="1277955" name="Rectangle 3"/>
          <p:cNvSpPr>
            <a:spLocks noGrp="1" noChangeArrowheads="1"/>
          </p:cNvSpPr>
          <p:nvPr>
            <p:ph idx="1"/>
          </p:nvPr>
        </p:nvSpPr>
        <p:spPr>
          <a:xfrm>
            <a:off x="457200" y="1600200"/>
            <a:ext cx="10058400" cy="5029200"/>
          </a:xfrm>
        </p:spPr>
        <p:txBody>
          <a:bodyPr/>
          <a:lstStyle/>
          <a:p>
            <a:pPr eaLnBrk="1" hangingPunct="1">
              <a:lnSpc>
                <a:spcPct val="80000"/>
              </a:lnSpc>
            </a:pPr>
            <a:r>
              <a:rPr lang="pt-BR" sz="2400" dirty="0" smtClean="0">
                <a:latin typeface="Calibri"/>
                <a:cs typeface="Calibri"/>
              </a:rPr>
              <a:t>Modelo geral do </a:t>
            </a:r>
            <a:r>
              <a:rPr lang="pt-BR" sz="2400" dirty="0" err="1" smtClean="0">
                <a:solidFill>
                  <a:schemeClr val="accent6"/>
                </a:solidFill>
                <a:latin typeface="Calibri"/>
                <a:cs typeface="Calibri"/>
              </a:rPr>
              <a:t>Naive</a:t>
            </a:r>
            <a:r>
              <a:rPr lang="pt-BR" sz="2400" dirty="0" smtClean="0">
                <a:solidFill>
                  <a:schemeClr val="accent6"/>
                </a:solidFill>
                <a:latin typeface="Calibri"/>
                <a:cs typeface="Calibri"/>
              </a:rPr>
              <a:t> </a:t>
            </a:r>
            <a:r>
              <a:rPr lang="pt-BR" sz="2400" dirty="0" err="1" smtClean="0">
                <a:solidFill>
                  <a:schemeClr val="accent6"/>
                </a:solidFill>
                <a:latin typeface="Calibri"/>
                <a:cs typeface="Calibri"/>
              </a:rPr>
              <a:t>Bayes</a:t>
            </a:r>
            <a:r>
              <a:rPr lang="pt-BR" sz="2400" dirty="0" smtClean="0">
                <a:latin typeface="Calibri"/>
                <a:cs typeface="Calibri"/>
              </a:rPr>
              <a:t>:</a:t>
            </a: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r>
              <a:rPr lang="pt-BR" sz="2400" dirty="0" smtClean="0">
                <a:latin typeface="Calibri"/>
                <a:cs typeface="Calibri"/>
              </a:rPr>
              <a:t>Precisamos apenas especificar de que forma cada característica depende da classe</a:t>
            </a:r>
          </a:p>
          <a:p>
            <a:pPr eaLnBrk="1" hangingPunct="1">
              <a:lnSpc>
                <a:spcPct val="80000"/>
              </a:lnSpc>
            </a:pPr>
            <a:r>
              <a:rPr lang="pt-BR" sz="2400" dirty="0" smtClean="0">
                <a:latin typeface="Calibri"/>
                <a:cs typeface="Calibri"/>
              </a:rPr>
              <a:t>Quantidade total de parâmetros é </a:t>
            </a:r>
            <a:r>
              <a:rPr lang="pt-BR" sz="2400" i="1" dirty="0" smtClean="0">
                <a:solidFill>
                  <a:srgbClr val="CC0000"/>
                </a:solidFill>
                <a:latin typeface="Calibri"/>
                <a:cs typeface="Calibri"/>
              </a:rPr>
              <a:t>linear</a:t>
            </a:r>
            <a:r>
              <a:rPr lang="pt-BR" sz="2400" dirty="0" smtClean="0">
                <a:latin typeface="Calibri"/>
                <a:cs typeface="Calibri"/>
              </a:rPr>
              <a:t> em n</a:t>
            </a:r>
          </a:p>
          <a:p>
            <a:pPr eaLnBrk="1" hangingPunct="1">
              <a:lnSpc>
                <a:spcPct val="80000"/>
              </a:lnSpc>
            </a:pPr>
            <a:r>
              <a:rPr lang="pt-BR" sz="2400" dirty="0" smtClean="0">
                <a:latin typeface="Calibri"/>
                <a:cs typeface="Calibri"/>
              </a:rPr>
              <a:t>Modelo é extremamente simplista, mas com frequência funciona na prática</a:t>
            </a:r>
          </a:p>
          <a:p>
            <a:pPr eaLnBrk="1" hangingPunct="1">
              <a:lnSpc>
                <a:spcPct val="80000"/>
              </a:lnSpc>
            </a:pPr>
            <a:endParaRPr lang="pt-BR" sz="2400" dirty="0" smtClean="0">
              <a:latin typeface="Calibri"/>
              <a:cs typeface="Calibri"/>
            </a:endParaRPr>
          </a:p>
        </p:txBody>
      </p:sp>
      <p:sp>
        <p:nvSpPr>
          <p:cNvPr id="13316" name="Oval 4"/>
          <p:cNvSpPr>
            <a:spLocks noChangeArrowheads="1"/>
          </p:cNvSpPr>
          <p:nvPr/>
        </p:nvSpPr>
        <p:spPr bwMode="auto">
          <a:xfrm>
            <a:off x="9258300" y="17526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Y</a:t>
            </a:r>
          </a:p>
        </p:txBody>
      </p:sp>
      <p:sp>
        <p:nvSpPr>
          <p:cNvPr id="13317" name="Oval 5"/>
          <p:cNvSpPr>
            <a:spLocks noChangeArrowheads="1"/>
          </p:cNvSpPr>
          <p:nvPr/>
        </p:nvSpPr>
        <p:spPr bwMode="auto">
          <a:xfrm>
            <a:off x="8343900" y="32004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F</a:t>
            </a:r>
            <a:r>
              <a:rPr lang="en-US" baseline="-25000">
                <a:latin typeface="Calibri"/>
                <a:cs typeface="Calibri"/>
              </a:rPr>
              <a:t>1</a:t>
            </a:r>
            <a:endParaRPr lang="en-US">
              <a:latin typeface="Calibri"/>
              <a:cs typeface="Calibri"/>
            </a:endParaRPr>
          </a:p>
        </p:txBody>
      </p:sp>
      <p:sp>
        <p:nvSpPr>
          <p:cNvPr id="13318" name="Oval 6"/>
          <p:cNvSpPr>
            <a:spLocks noChangeArrowheads="1"/>
          </p:cNvSpPr>
          <p:nvPr/>
        </p:nvSpPr>
        <p:spPr bwMode="auto">
          <a:xfrm>
            <a:off x="10172700" y="32004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F</a:t>
            </a:r>
            <a:r>
              <a:rPr lang="en-US" baseline="-25000">
                <a:latin typeface="Calibri"/>
                <a:cs typeface="Calibri"/>
              </a:rPr>
              <a:t>n</a:t>
            </a:r>
            <a:endParaRPr lang="en-US">
              <a:latin typeface="Calibri"/>
              <a:cs typeface="Calibri"/>
            </a:endParaRPr>
          </a:p>
        </p:txBody>
      </p:sp>
      <p:cxnSp>
        <p:nvCxnSpPr>
          <p:cNvPr id="13319" name="AutoShape 7"/>
          <p:cNvCxnSpPr>
            <a:cxnSpLocks noChangeShapeType="1"/>
            <a:stCxn id="13316" idx="4"/>
            <a:endCxn id="13318" idx="0"/>
          </p:cNvCxnSpPr>
          <p:nvPr/>
        </p:nvCxnSpPr>
        <p:spPr bwMode="auto">
          <a:xfrm>
            <a:off x="9525000" y="2286000"/>
            <a:ext cx="914400" cy="914400"/>
          </a:xfrm>
          <a:prstGeom prst="straightConnector1">
            <a:avLst/>
          </a:prstGeom>
          <a:noFill/>
          <a:ln w="9525">
            <a:solidFill>
              <a:schemeClr val="tx1"/>
            </a:solidFill>
            <a:round/>
            <a:headEnd/>
            <a:tailEnd type="triangle" w="med" len="med"/>
          </a:ln>
        </p:spPr>
      </p:cxnSp>
      <p:cxnSp>
        <p:nvCxnSpPr>
          <p:cNvPr id="13320" name="AutoShape 8"/>
          <p:cNvCxnSpPr>
            <a:cxnSpLocks noChangeShapeType="1"/>
            <a:stCxn id="13316" idx="4"/>
            <a:endCxn id="13317" idx="0"/>
          </p:cNvCxnSpPr>
          <p:nvPr/>
        </p:nvCxnSpPr>
        <p:spPr bwMode="auto">
          <a:xfrm flipH="1">
            <a:off x="8610600" y="2286000"/>
            <a:ext cx="914400" cy="914400"/>
          </a:xfrm>
          <a:prstGeom prst="straightConnector1">
            <a:avLst/>
          </a:prstGeom>
          <a:noFill/>
          <a:ln w="9525">
            <a:solidFill>
              <a:schemeClr val="tx1"/>
            </a:solidFill>
            <a:round/>
            <a:headEnd/>
            <a:tailEnd type="triangle" w="med" len="med"/>
          </a:ln>
        </p:spPr>
      </p:cxnSp>
      <p:sp>
        <p:nvSpPr>
          <p:cNvPr id="13321" name="Oval 9"/>
          <p:cNvSpPr>
            <a:spLocks noChangeArrowheads="1"/>
          </p:cNvSpPr>
          <p:nvPr/>
        </p:nvSpPr>
        <p:spPr bwMode="auto">
          <a:xfrm>
            <a:off x="9029700" y="3200400"/>
            <a:ext cx="533400" cy="533400"/>
          </a:xfrm>
          <a:prstGeom prst="ellipse">
            <a:avLst/>
          </a:prstGeom>
          <a:noFill/>
          <a:ln w="9525">
            <a:solidFill>
              <a:schemeClr val="tx1"/>
            </a:solidFill>
            <a:round/>
            <a:headEnd/>
            <a:tailEnd/>
          </a:ln>
        </p:spPr>
        <p:txBody>
          <a:bodyPr wrap="none" anchor="ctr"/>
          <a:lstStyle/>
          <a:p>
            <a:pPr algn="ctr"/>
            <a:r>
              <a:rPr lang="en-US">
                <a:latin typeface="Calibri"/>
                <a:cs typeface="Calibri"/>
              </a:rPr>
              <a:t>F</a:t>
            </a:r>
            <a:r>
              <a:rPr lang="en-US" baseline="-25000">
                <a:latin typeface="Calibri"/>
                <a:cs typeface="Calibri"/>
              </a:rPr>
              <a:t>2</a:t>
            </a:r>
            <a:endParaRPr lang="en-US">
              <a:latin typeface="Calibri"/>
              <a:cs typeface="Calibri"/>
            </a:endParaRPr>
          </a:p>
        </p:txBody>
      </p:sp>
      <p:cxnSp>
        <p:nvCxnSpPr>
          <p:cNvPr id="13322" name="AutoShape 10"/>
          <p:cNvCxnSpPr>
            <a:cxnSpLocks noChangeShapeType="1"/>
            <a:stCxn id="13316" idx="4"/>
            <a:endCxn id="13321" idx="0"/>
          </p:cNvCxnSpPr>
          <p:nvPr/>
        </p:nvCxnSpPr>
        <p:spPr bwMode="auto">
          <a:xfrm flipH="1">
            <a:off x="9296400" y="2286000"/>
            <a:ext cx="228600" cy="914400"/>
          </a:xfrm>
          <a:prstGeom prst="straightConnector1">
            <a:avLst/>
          </a:prstGeom>
          <a:noFill/>
          <a:ln w="9525">
            <a:solidFill>
              <a:schemeClr val="tx1"/>
            </a:solidFill>
            <a:round/>
            <a:headEnd/>
            <a:tailEnd type="triangle" w="med" len="med"/>
          </a:ln>
        </p:spPr>
      </p:cxnSp>
      <p:pic>
        <p:nvPicPr>
          <p:cNvPr id="13323" name="Picture 11" descr="txp_fig"/>
          <p:cNvPicPr>
            <a:picLocks noChangeAspect="1" noChangeArrowheads="1"/>
          </p:cNvPicPr>
          <p:nvPr>
            <p:custDataLst>
              <p:tags r:id="rId1"/>
            </p:custDataLst>
          </p:nvPr>
        </p:nvPicPr>
        <p:blipFill>
          <a:blip r:embed="rId6" cstate="print"/>
          <a:srcRect/>
          <a:stretch>
            <a:fillRect/>
          </a:stretch>
        </p:blipFill>
        <p:spPr bwMode="auto">
          <a:xfrm>
            <a:off x="9715500" y="3429000"/>
            <a:ext cx="307975" cy="55563"/>
          </a:xfrm>
          <a:prstGeom prst="rect">
            <a:avLst/>
          </a:prstGeom>
          <a:noFill/>
          <a:ln w="9525">
            <a:noFill/>
            <a:miter lim="800000"/>
            <a:headEnd/>
            <a:tailEnd/>
          </a:ln>
        </p:spPr>
      </p:pic>
      <p:pic>
        <p:nvPicPr>
          <p:cNvPr id="13324" name="Picture 20" descr="txp_fig"/>
          <p:cNvPicPr>
            <a:picLocks noChangeAspect="1"/>
          </p:cNvPicPr>
          <p:nvPr>
            <p:custDataLst>
              <p:tags r:id="rId2"/>
            </p:custDataLst>
          </p:nvPr>
        </p:nvPicPr>
        <p:blipFill>
          <a:blip r:embed="rId7" cstate="print"/>
          <a:srcRect/>
          <a:stretch>
            <a:fillRect/>
          </a:stretch>
        </p:blipFill>
        <p:spPr bwMode="auto">
          <a:xfrm>
            <a:off x="1143000" y="3225800"/>
            <a:ext cx="2346325" cy="279400"/>
          </a:xfrm>
          <a:prstGeom prst="rect">
            <a:avLst/>
          </a:prstGeom>
          <a:noFill/>
          <a:ln w="9525">
            <a:noFill/>
            <a:miter lim="800000"/>
            <a:headEnd/>
            <a:tailEnd/>
          </a:ln>
        </p:spPr>
      </p:pic>
      <p:pic>
        <p:nvPicPr>
          <p:cNvPr id="13325" name="Picture 21" descr="txp_fig"/>
          <p:cNvPicPr>
            <a:picLocks noChangeAspect="1"/>
          </p:cNvPicPr>
          <p:nvPr>
            <p:custDataLst>
              <p:tags r:id="rId3"/>
            </p:custDataLst>
          </p:nvPr>
        </p:nvPicPr>
        <p:blipFill>
          <a:blip r:embed="rId8" cstate="print"/>
          <a:srcRect/>
          <a:stretch>
            <a:fillRect/>
          </a:stretch>
        </p:blipFill>
        <p:spPr bwMode="auto">
          <a:xfrm>
            <a:off x="3886200" y="3200400"/>
            <a:ext cx="2193925" cy="573087"/>
          </a:xfrm>
          <a:prstGeom prst="rect">
            <a:avLst/>
          </a:prstGeom>
          <a:noFill/>
          <a:ln w="9525">
            <a:noFill/>
            <a:miter lim="800000"/>
            <a:headEnd/>
            <a:tailEnd/>
          </a:ln>
        </p:spPr>
      </p:pic>
      <p:sp>
        <p:nvSpPr>
          <p:cNvPr id="1277966" name="Text Box 14"/>
          <p:cNvSpPr txBox="1">
            <a:spLocks noChangeArrowheads="1"/>
          </p:cNvSpPr>
          <p:nvPr/>
        </p:nvSpPr>
        <p:spPr bwMode="auto">
          <a:xfrm>
            <a:off x="3429000" y="2438400"/>
            <a:ext cx="1752600" cy="366713"/>
          </a:xfrm>
          <a:prstGeom prst="rect">
            <a:avLst/>
          </a:prstGeom>
          <a:noFill/>
          <a:ln w="9525">
            <a:noFill/>
            <a:miter lim="800000"/>
            <a:headEnd/>
            <a:tailEnd/>
          </a:ln>
        </p:spPr>
        <p:txBody>
          <a:bodyPr>
            <a:spAutoFit/>
          </a:bodyPr>
          <a:lstStyle/>
          <a:p>
            <a:pPr>
              <a:spcBef>
                <a:spcPct val="50000"/>
              </a:spcBef>
            </a:pPr>
            <a:r>
              <a:rPr lang="pt-BR" smtClean="0">
                <a:latin typeface="Calibri"/>
                <a:cs typeface="Calibri"/>
              </a:rPr>
              <a:t>|Y| parâmetros</a:t>
            </a:r>
            <a:endParaRPr lang="pt-BR">
              <a:latin typeface="Calibri"/>
              <a:cs typeface="Calibri"/>
            </a:endParaRPr>
          </a:p>
        </p:txBody>
      </p:sp>
      <p:sp>
        <p:nvSpPr>
          <p:cNvPr id="1277967" name="Text Box 15"/>
          <p:cNvSpPr txBox="1">
            <a:spLocks noChangeArrowheads="1"/>
          </p:cNvSpPr>
          <p:nvPr/>
        </p:nvSpPr>
        <p:spPr bwMode="auto">
          <a:xfrm>
            <a:off x="4953000" y="4006850"/>
            <a:ext cx="2514600" cy="369332"/>
          </a:xfrm>
          <a:prstGeom prst="rect">
            <a:avLst/>
          </a:prstGeom>
          <a:noFill/>
          <a:ln w="9525">
            <a:noFill/>
            <a:miter lim="800000"/>
            <a:headEnd/>
            <a:tailEnd/>
          </a:ln>
        </p:spPr>
        <p:txBody>
          <a:bodyPr wrap="square">
            <a:spAutoFit/>
          </a:bodyPr>
          <a:lstStyle/>
          <a:p>
            <a:pPr>
              <a:spcBef>
                <a:spcPct val="50000"/>
              </a:spcBef>
            </a:pPr>
            <a:r>
              <a:rPr lang="pt-BR" dirty="0" err="1" smtClean="0">
                <a:latin typeface="Calibri"/>
                <a:cs typeface="Calibri"/>
              </a:rPr>
              <a:t>n</a:t>
            </a:r>
            <a:r>
              <a:rPr lang="pt-BR" dirty="0" smtClean="0">
                <a:latin typeface="Calibri"/>
                <a:cs typeface="Calibri"/>
              </a:rPr>
              <a:t> </a:t>
            </a:r>
            <a:r>
              <a:rPr lang="pt-BR" dirty="0" err="1" smtClean="0">
                <a:latin typeface="Calibri"/>
                <a:cs typeface="Calibri"/>
              </a:rPr>
              <a:t>x</a:t>
            </a:r>
            <a:r>
              <a:rPr lang="pt-BR" dirty="0" smtClean="0">
                <a:latin typeface="Calibri"/>
                <a:cs typeface="Calibri"/>
              </a:rPr>
              <a:t> |</a:t>
            </a:r>
            <a:r>
              <a:rPr lang="pt-BR" dirty="0" err="1" smtClean="0">
                <a:latin typeface="Calibri"/>
                <a:cs typeface="Calibri"/>
              </a:rPr>
              <a:t>F</a:t>
            </a:r>
            <a:r>
              <a:rPr lang="pt-BR" dirty="0" smtClean="0">
                <a:latin typeface="Calibri"/>
                <a:cs typeface="Calibri"/>
              </a:rPr>
              <a:t>| </a:t>
            </a:r>
            <a:r>
              <a:rPr lang="pt-BR" dirty="0" err="1" smtClean="0">
                <a:latin typeface="Calibri"/>
                <a:cs typeface="Calibri"/>
              </a:rPr>
              <a:t>x</a:t>
            </a:r>
            <a:r>
              <a:rPr lang="pt-BR" dirty="0" smtClean="0">
                <a:latin typeface="Calibri"/>
                <a:cs typeface="Calibri"/>
              </a:rPr>
              <a:t> |</a:t>
            </a:r>
            <a:r>
              <a:rPr lang="pt-BR" dirty="0" err="1" smtClean="0">
                <a:latin typeface="Calibri"/>
                <a:cs typeface="Calibri"/>
              </a:rPr>
              <a:t>Y</a:t>
            </a:r>
            <a:r>
              <a:rPr lang="pt-BR" dirty="0" smtClean="0">
                <a:latin typeface="Calibri"/>
                <a:cs typeface="Calibri"/>
              </a:rPr>
              <a:t>| parâmetros</a:t>
            </a:r>
            <a:endParaRPr lang="pt-BR" dirty="0">
              <a:latin typeface="Calibri"/>
              <a:cs typeface="Calibri"/>
            </a:endParaRPr>
          </a:p>
        </p:txBody>
      </p:sp>
      <p:sp>
        <p:nvSpPr>
          <p:cNvPr id="1277968" name="Text Box 16"/>
          <p:cNvSpPr txBox="1">
            <a:spLocks noChangeArrowheads="1"/>
          </p:cNvSpPr>
          <p:nvPr/>
        </p:nvSpPr>
        <p:spPr bwMode="auto">
          <a:xfrm>
            <a:off x="1371600" y="3930650"/>
            <a:ext cx="2057400" cy="369332"/>
          </a:xfrm>
          <a:prstGeom prst="rect">
            <a:avLst/>
          </a:prstGeom>
          <a:noFill/>
          <a:ln w="9525">
            <a:noFill/>
            <a:miter lim="800000"/>
            <a:headEnd/>
            <a:tailEnd/>
          </a:ln>
        </p:spPr>
        <p:txBody>
          <a:bodyPr wrap="square">
            <a:spAutoFit/>
          </a:bodyPr>
          <a:lstStyle/>
          <a:p>
            <a:pPr>
              <a:spcBef>
                <a:spcPct val="50000"/>
              </a:spcBef>
            </a:pPr>
            <a:r>
              <a:rPr lang="pt-BR" dirty="0" smtClean="0">
                <a:latin typeface="Calibri"/>
                <a:cs typeface="Calibri"/>
              </a:rPr>
              <a:t>|</a:t>
            </a:r>
            <a:r>
              <a:rPr lang="pt-BR" dirty="0" err="1" smtClean="0">
                <a:latin typeface="Calibri"/>
                <a:cs typeface="Calibri"/>
              </a:rPr>
              <a:t>Y</a:t>
            </a:r>
            <a:r>
              <a:rPr lang="pt-BR" dirty="0" smtClean="0">
                <a:latin typeface="Calibri"/>
                <a:cs typeface="Calibri"/>
              </a:rPr>
              <a:t>| </a:t>
            </a:r>
            <a:r>
              <a:rPr lang="pt-BR" dirty="0" err="1" smtClean="0">
                <a:latin typeface="Calibri"/>
                <a:cs typeface="Calibri"/>
              </a:rPr>
              <a:t>x</a:t>
            </a:r>
            <a:r>
              <a:rPr lang="pt-BR" dirty="0" smtClean="0">
                <a:latin typeface="Calibri"/>
                <a:cs typeface="Calibri"/>
              </a:rPr>
              <a:t> |</a:t>
            </a:r>
            <a:r>
              <a:rPr lang="pt-BR" dirty="0" err="1" smtClean="0">
                <a:latin typeface="Calibri"/>
                <a:cs typeface="Calibri"/>
              </a:rPr>
              <a:t>F|</a:t>
            </a:r>
            <a:r>
              <a:rPr lang="pt-BR" baseline="30000" dirty="0" err="1" smtClean="0">
                <a:latin typeface="Calibri"/>
                <a:cs typeface="Calibri"/>
              </a:rPr>
              <a:t>n</a:t>
            </a:r>
            <a:r>
              <a:rPr lang="pt-BR" dirty="0" smtClean="0">
                <a:latin typeface="Calibri"/>
                <a:cs typeface="Calibri"/>
              </a:rPr>
              <a:t> valores</a:t>
            </a:r>
            <a:endParaRPr lang="pt-BR"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79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79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79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77955">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779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6" grpId="0"/>
      <p:bldP spid="1277967" grpId="0"/>
      <p:bldP spid="12779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smtClean="0">
                <a:latin typeface="Calibri"/>
                <a:cs typeface="Calibri"/>
              </a:rPr>
              <a:t>Inferência no Naïve Bayes</a:t>
            </a:r>
          </a:p>
        </p:txBody>
      </p:sp>
      <p:sp>
        <p:nvSpPr>
          <p:cNvPr id="1278979" name="Rectangle 3"/>
          <p:cNvSpPr>
            <a:spLocks noGrp="1" noChangeArrowheads="1"/>
          </p:cNvSpPr>
          <p:nvPr>
            <p:ph idx="1"/>
          </p:nvPr>
        </p:nvSpPr>
        <p:spPr>
          <a:xfrm>
            <a:off x="457200" y="1524000"/>
            <a:ext cx="8229600" cy="4953000"/>
          </a:xfrm>
        </p:spPr>
        <p:txBody>
          <a:bodyPr/>
          <a:lstStyle/>
          <a:p>
            <a:pPr eaLnBrk="1" hangingPunct="1">
              <a:lnSpc>
                <a:spcPct val="80000"/>
              </a:lnSpc>
            </a:pPr>
            <a:r>
              <a:rPr lang="pt-BR" sz="2400" dirty="0" smtClean="0">
                <a:latin typeface="Calibri"/>
                <a:cs typeface="Calibri"/>
              </a:rPr>
              <a:t>Objetivo: computar a distribuição posterior sobre a variável Y</a:t>
            </a:r>
          </a:p>
          <a:p>
            <a:pPr lvl="1">
              <a:lnSpc>
                <a:spcPct val="80000"/>
              </a:lnSpc>
            </a:pPr>
            <a:r>
              <a:rPr lang="pt-BR" sz="2000" dirty="0" smtClean="0">
                <a:latin typeface="Calibri"/>
                <a:cs typeface="Calibri"/>
              </a:rPr>
              <a:t>Passo 1: determinar a probabilidade conjunta da classe com cada característica</a:t>
            </a: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eaLnBrk="1" hangingPunct="1">
              <a:lnSpc>
                <a:spcPct val="80000"/>
              </a:lnSpc>
            </a:pPr>
            <a:endParaRPr lang="pt-BR" sz="2400" dirty="0" smtClean="0">
              <a:latin typeface="Calibri"/>
              <a:cs typeface="Calibri"/>
            </a:endParaRPr>
          </a:p>
          <a:p>
            <a:pPr lvl="1" eaLnBrk="1" hangingPunct="1">
              <a:lnSpc>
                <a:spcPct val="80000"/>
              </a:lnSpc>
            </a:pPr>
            <a:endParaRPr lang="pt-BR" sz="2000" dirty="0" smtClean="0">
              <a:latin typeface="Calibri"/>
              <a:cs typeface="Calibri"/>
            </a:endParaRPr>
          </a:p>
          <a:p>
            <a:pPr lvl="1" eaLnBrk="1" hangingPunct="1">
              <a:lnSpc>
                <a:spcPct val="80000"/>
              </a:lnSpc>
            </a:pPr>
            <a:r>
              <a:rPr lang="pt-BR" sz="2000" dirty="0" smtClean="0">
                <a:latin typeface="Calibri"/>
                <a:cs typeface="Calibri"/>
              </a:rPr>
              <a:t>Passo 2: somar para obter a probabilidade da evidência</a:t>
            </a:r>
          </a:p>
          <a:p>
            <a:pPr lvl="1" eaLnBrk="1" hangingPunct="1">
              <a:lnSpc>
                <a:spcPct val="80000"/>
              </a:lnSpc>
            </a:pPr>
            <a:endParaRPr lang="pt-BR" sz="2000" dirty="0" smtClean="0">
              <a:latin typeface="Calibri"/>
              <a:cs typeface="Calibri"/>
            </a:endParaRPr>
          </a:p>
          <a:p>
            <a:pPr lvl="1">
              <a:lnSpc>
                <a:spcPct val="80000"/>
              </a:lnSpc>
            </a:pPr>
            <a:r>
              <a:rPr lang="pt-BR" sz="2000" dirty="0" smtClean="0">
                <a:latin typeface="Calibri"/>
                <a:cs typeface="Calibri"/>
              </a:rPr>
              <a:t>Passo 3: normalizar (i.e., dividir Passo 1 </a:t>
            </a:r>
            <a:r>
              <a:rPr lang="pt-BR" sz="2000" dirty="0">
                <a:latin typeface="Calibri"/>
                <a:cs typeface="Calibri"/>
              </a:rPr>
              <a:t>por Passo 2</a:t>
            </a:r>
            <a:r>
              <a:rPr lang="pt-BR" sz="2000" dirty="0" smtClean="0">
                <a:latin typeface="Calibri"/>
                <a:cs typeface="Calibri"/>
              </a:rPr>
              <a:t>)</a:t>
            </a:r>
            <a:endParaRPr lang="pt-BR" sz="2400" dirty="0" smtClean="0">
              <a:latin typeface="Calibri"/>
              <a:cs typeface="Calibri"/>
            </a:endParaRPr>
          </a:p>
        </p:txBody>
      </p:sp>
      <p:pic>
        <p:nvPicPr>
          <p:cNvPr id="14340" name="Picture 15" descr="txp_fig"/>
          <p:cNvPicPr>
            <a:picLocks noChangeAspect="1"/>
          </p:cNvPicPr>
          <p:nvPr>
            <p:custDataLst>
              <p:tags r:id="rId1"/>
            </p:custDataLst>
          </p:nvPr>
        </p:nvPicPr>
        <p:blipFill>
          <a:blip r:embed="rId9" cstate="print"/>
          <a:srcRect/>
          <a:stretch>
            <a:fillRect/>
          </a:stretch>
        </p:blipFill>
        <p:spPr bwMode="auto">
          <a:xfrm>
            <a:off x="1447800" y="3141662"/>
            <a:ext cx="2181225" cy="279400"/>
          </a:xfrm>
          <a:prstGeom prst="rect">
            <a:avLst/>
          </a:prstGeom>
          <a:noFill/>
          <a:ln w="9525">
            <a:noFill/>
            <a:miter lim="800000"/>
            <a:headEnd/>
            <a:tailEnd/>
          </a:ln>
        </p:spPr>
      </p:pic>
      <p:pic>
        <p:nvPicPr>
          <p:cNvPr id="14341" name="Picture 16" descr="txp_fig"/>
          <p:cNvPicPr>
            <a:picLocks noChangeAspect="1"/>
          </p:cNvPicPr>
          <p:nvPr>
            <p:custDataLst>
              <p:tags r:id="rId2"/>
            </p:custDataLst>
          </p:nvPr>
        </p:nvPicPr>
        <p:blipFill>
          <a:blip r:embed="rId10" cstate="print"/>
          <a:srcRect/>
          <a:stretch>
            <a:fillRect/>
          </a:stretch>
        </p:blipFill>
        <p:spPr bwMode="auto">
          <a:xfrm>
            <a:off x="4024313" y="2684462"/>
            <a:ext cx="2347912" cy="1312863"/>
          </a:xfrm>
          <a:prstGeom prst="rect">
            <a:avLst/>
          </a:prstGeom>
          <a:noFill/>
          <a:ln w="9525">
            <a:noFill/>
            <a:miter lim="800000"/>
            <a:headEnd/>
            <a:tailEnd/>
          </a:ln>
        </p:spPr>
      </p:pic>
      <p:pic>
        <p:nvPicPr>
          <p:cNvPr id="14" name="Picture 13" descr="txp_fig"/>
          <p:cNvPicPr>
            <a:picLocks noChangeAspect="1"/>
          </p:cNvPicPr>
          <p:nvPr>
            <p:custDataLst>
              <p:tags r:id="rId3"/>
            </p:custDataLst>
          </p:nvPr>
        </p:nvPicPr>
        <p:blipFill>
          <a:blip r:embed="rId11" cstate="print"/>
          <a:srcRect/>
          <a:stretch>
            <a:fillRect/>
          </a:stretch>
        </p:blipFill>
        <p:spPr bwMode="auto">
          <a:xfrm>
            <a:off x="7513638" y="2667000"/>
            <a:ext cx="2711450" cy="1314450"/>
          </a:xfrm>
          <a:prstGeom prst="rect">
            <a:avLst/>
          </a:prstGeom>
          <a:noFill/>
          <a:ln w="9525">
            <a:noFill/>
            <a:miter lim="800000"/>
            <a:headEnd/>
            <a:tailEnd/>
          </a:ln>
        </p:spPr>
      </p:pic>
      <p:sp>
        <p:nvSpPr>
          <p:cNvPr id="1278983" name="AutoShape 7"/>
          <p:cNvSpPr>
            <a:spLocks noChangeArrowheads="1"/>
          </p:cNvSpPr>
          <p:nvPr/>
        </p:nvSpPr>
        <p:spPr bwMode="auto">
          <a:xfrm>
            <a:off x="6705600" y="3065462"/>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1278984" name="Line 8"/>
          <p:cNvSpPr>
            <a:spLocks noChangeShapeType="1"/>
          </p:cNvSpPr>
          <p:nvPr/>
        </p:nvSpPr>
        <p:spPr bwMode="auto">
          <a:xfrm>
            <a:off x="7391400" y="4284662"/>
            <a:ext cx="3048000" cy="0"/>
          </a:xfrm>
          <a:prstGeom prst="line">
            <a:avLst/>
          </a:prstGeom>
          <a:noFill/>
          <a:ln w="9525">
            <a:solidFill>
              <a:schemeClr val="tx1"/>
            </a:solidFill>
            <a:round/>
            <a:headEnd/>
            <a:tailEnd/>
          </a:ln>
        </p:spPr>
        <p:txBody>
          <a:bodyPr/>
          <a:lstStyle/>
          <a:p>
            <a:endParaRPr lang="en-US">
              <a:latin typeface="Calibri"/>
              <a:cs typeface="Calibri"/>
            </a:endParaRPr>
          </a:p>
        </p:txBody>
      </p:sp>
      <p:pic>
        <p:nvPicPr>
          <p:cNvPr id="19" name="Picture 18" descr="txp_fig"/>
          <p:cNvPicPr>
            <a:picLocks noChangeAspect="1"/>
          </p:cNvPicPr>
          <p:nvPr>
            <p:custDataLst>
              <p:tags r:id="rId4"/>
            </p:custDataLst>
          </p:nvPr>
        </p:nvPicPr>
        <p:blipFill>
          <a:blip r:embed="rId12" cstate="print"/>
          <a:srcRect/>
          <a:stretch>
            <a:fillRect/>
          </a:stretch>
        </p:blipFill>
        <p:spPr bwMode="auto">
          <a:xfrm>
            <a:off x="8001000" y="4437062"/>
            <a:ext cx="1495425" cy="279400"/>
          </a:xfrm>
          <a:prstGeom prst="rect">
            <a:avLst/>
          </a:prstGeom>
          <a:noFill/>
          <a:ln w="9525">
            <a:noFill/>
            <a:miter lim="800000"/>
            <a:headEnd/>
            <a:tailEnd/>
          </a:ln>
        </p:spPr>
      </p:pic>
      <p:sp>
        <p:nvSpPr>
          <p:cNvPr id="1278986" name="Freeform 10"/>
          <p:cNvSpPr>
            <a:spLocks/>
          </p:cNvSpPr>
          <p:nvPr/>
        </p:nvSpPr>
        <p:spPr bwMode="auto">
          <a:xfrm flipH="1">
            <a:off x="10439400" y="3294062"/>
            <a:ext cx="469900" cy="1295400"/>
          </a:xfrm>
          <a:custGeom>
            <a:avLst/>
            <a:gdLst>
              <a:gd name="T0" fmla="*/ 2147483647 w 952"/>
              <a:gd name="T1" fmla="*/ 0 h 960"/>
              <a:gd name="T2" fmla="*/ 2147483647 w 952"/>
              <a:gd name="T3" fmla="*/ 2147483647 h 960"/>
              <a:gd name="T4" fmla="*/ 2147483647 w 952"/>
              <a:gd name="T5" fmla="*/ 2147483647 h 960"/>
              <a:gd name="T6" fmla="*/ 2147483647 w 952"/>
              <a:gd name="T7" fmla="*/ 2147483647 h 960"/>
              <a:gd name="T8" fmla="*/ 0 60000 65536"/>
              <a:gd name="T9" fmla="*/ 0 60000 65536"/>
              <a:gd name="T10" fmla="*/ 0 60000 65536"/>
              <a:gd name="T11" fmla="*/ 0 60000 65536"/>
              <a:gd name="T12" fmla="*/ 0 w 952"/>
              <a:gd name="T13" fmla="*/ 0 h 960"/>
              <a:gd name="T14" fmla="*/ 952 w 952"/>
              <a:gd name="T15" fmla="*/ 960 h 960"/>
            </a:gdLst>
            <a:ahLst/>
            <a:cxnLst>
              <a:cxn ang="T8">
                <a:pos x="T0" y="T1"/>
              </a:cxn>
              <a:cxn ang="T9">
                <a:pos x="T2" y="T3"/>
              </a:cxn>
              <a:cxn ang="T10">
                <a:pos x="T4" y="T5"/>
              </a:cxn>
              <a:cxn ang="T11">
                <a:pos x="T6" y="T7"/>
              </a:cxn>
            </a:cxnLst>
            <a:rect l="T12" t="T13" r="T14" b="T15"/>
            <a:pathLst>
              <a:path w="952" h="960">
                <a:moveTo>
                  <a:pt x="712" y="0"/>
                </a:moveTo>
                <a:cubicBezTo>
                  <a:pt x="472" y="148"/>
                  <a:pt x="232" y="296"/>
                  <a:pt x="136" y="432"/>
                </a:cubicBezTo>
                <a:cubicBezTo>
                  <a:pt x="40" y="568"/>
                  <a:pt x="0" y="728"/>
                  <a:pt x="136" y="816"/>
                </a:cubicBezTo>
                <a:cubicBezTo>
                  <a:pt x="272" y="904"/>
                  <a:pt x="612" y="932"/>
                  <a:pt x="952" y="960"/>
                </a:cubicBezTo>
              </a:path>
            </a:pathLst>
          </a:custGeom>
          <a:noFill/>
          <a:ln w="50800">
            <a:solidFill>
              <a:schemeClr val="tx1"/>
            </a:solidFill>
            <a:round/>
            <a:headEnd/>
            <a:tailEnd type="triangle" w="med" len="med"/>
          </a:ln>
        </p:spPr>
        <p:txBody>
          <a:bodyPr/>
          <a:lstStyle/>
          <a:p>
            <a:endParaRPr lang="en-US">
              <a:latin typeface="Calibri"/>
              <a:cs typeface="Calibri"/>
            </a:endParaRPr>
          </a:p>
        </p:txBody>
      </p:sp>
      <p:sp>
        <p:nvSpPr>
          <p:cNvPr id="1278987" name="Text Box 11"/>
          <p:cNvSpPr txBox="1">
            <a:spLocks noChangeArrowheads="1"/>
          </p:cNvSpPr>
          <p:nvPr/>
        </p:nvSpPr>
        <p:spPr bwMode="auto">
          <a:xfrm>
            <a:off x="10744200" y="4360862"/>
            <a:ext cx="457200" cy="519113"/>
          </a:xfrm>
          <a:prstGeom prst="rect">
            <a:avLst/>
          </a:prstGeom>
          <a:noFill/>
          <a:ln w="9525">
            <a:noFill/>
            <a:miter lim="800000"/>
            <a:headEnd/>
            <a:tailEnd/>
          </a:ln>
        </p:spPr>
        <p:txBody>
          <a:bodyPr>
            <a:spAutoFit/>
          </a:bodyPr>
          <a:lstStyle/>
          <a:p>
            <a:pPr>
              <a:spcBef>
                <a:spcPct val="50000"/>
              </a:spcBef>
            </a:pPr>
            <a:r>
              <a:rPr lang="en-US" sz="2800">
                <a:latin typeface="Calibri"/>
                <a:cs typeface="Calibri"/>
              </a:rPr>
              <a:t>+</a:t>
            </a:r>
          </a:p>
        </p:txBody>
      </p:sp>
      <p:pic>
        <p:nvPicPr>
          <p:cNvPr id="20" name="Picture 19" descr="txp_fig"/>
          <p:cNvPicPr>
            <a:picLocks noChangeAspect="1"/>
          </p:cNvPicPr>
          <p:nvPr>
            <p:custDataLst>
              <p:tags r:id="rId5"/>
            </p:custDataLst>
          </p:nvPr>
        </p:nvPicPr>
        <p:blipFill>
          <a:blip r:embed="rId13" cstate="print"/>
          <a:srcRect/>
          <a:stretch>
            <a:fillRect/>
          </a:stretch>
        </p:blipFill>
        <p:spPr bwMode="auto">
          <a:xfrm>
            <a:off x="7945438" y="5726112"/>
            <a:ext cx="1814512" cy="293688"/>
          </a:xfrm>
          <a:prstGeom prst="rect">
            <a:avLst/>
          </a:prstGeom>
          <a:noFill/>
          <a:ln w="9525">
            <a:noFill/>
            <a:miter lim="800000"/>
            <a:headEnd/>
            <a:tailEnd/>
          </a:ln>
        </p:spPr>
      </p:pic>
      <p:sp>
        <p:nvSpPr>
          <p:cNvPr id="1278989" name="AutoShape 13"/>
          <p:cNvSpPr>
            <a:spLocks noChangeArrowheads="1"/>
          </p:cNvSpPr>
          <p:nvPr/>
        </p:nvSpPr>
        <p:spPr bwMode="auto">
          <a:xfrm rot="5400000">
            <a:off x="8572500" y="4932362"/>
            <a:ext cx="4572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15" name="Picture 16" descr="txp_fig"/>
          <p:cNvPicPr>
            <a:picLocks noChangeAspect="1"/>
          </p:cNvPicPr>
          <p:nvPr>
            <p:custDataLst>
              <p:tags r:id="rId6"/>
            </p:custDataLst>
          </p:nvPr>
        </p:nvPicPr>
        <p:blipFill rotWithShape="1">
          <a:blip r:embed="rId10" cstate="print"/>
          <a:srcRect l="23202" r="62943"/>
          <a:stretch/>
        </p:blipFill>
        <p:spPr bwMode="auto">
          <a:xfrm>
            <a:off x="8077200" y="2649537"/>
            <a:ext cx="325316" cy="1312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89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8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897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897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8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3" grpId="0" animBg="1"/>
      <p:bldP spid="1278984" grpId="0" animBg="1"/>
      <p:bldP spid="1278986" grpId="0" animBg="1"/>
      <p:bldP spid="1278987" grpId="0"/>
      <p:bldP spid="12789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pt-BR" smtClean="0"/>
              <a:t>Naïve Bayes para Classificação</a:t>
            </a:r>
          </a:p>
        </p:txBody>
      </p:sp>
      <p:sp>
        <p:nvSpPr>
          <p:cNvPr id="1280003" name="Rectangle 3"/>
          <p:cNvSpPr>
            <a:spLocks noGrp="1" noChangeArrowheads="1"/>
          </p:cNvSpPr>
          <p:nvPr>
            <p:ph idx="1"/>
          </p:nvPr>
        </p:nvSpPr>
        <p:spPr>
          <a:xfrm>
            <a:off x="1143000" y="1570037"/>
            <a:ext cx="8991600" cy="4525963"/>
          </a:xfrm>
        </p:spPr>
        <p:txBody>
          <a:bodyPr/>
          <a:lstStyle/>
          <a:p>
            <a:pPr eaLnBrk="1" hangingPunct="1">
              <a:lnSpc>
                <a:spcPct val="80000"/>
              </a:lnSpc>
            </a:pPr>
            <a:r>
              <a:rPr lang="pt-BR" sz="2800" dirty="0" smtClean="0"/>
              <a:t>O que devemos ter para usar o NB para classificação?</a:t>
            </a:r>
          </a:p>
          <a:p>
            <a:pPr lvl="3">
              <a:lnSpc>
                <a:spcPct val="80000"/>
              </a:lnSpc>
            </a:pPr>
            <a:endParaRPr lang="pt-BR" sz="1600" dirty="0" smtClean="0"/>
          </a:p>
          <a:p>
            <a:pPr lvl="1" eaLnBrk="1" hangingPunct="1">
              <a:lnSpc>
                <a:spcPct val="80000"/>
              </a:lnSpc>
            </a:pPr>
            <a:r>
              <a:rPr lang="pt-BR" sz="2400" dirty="0" smtClean="0"/>
              <a:t>Método de inferência (fácil; página anterior)</a:t>
            </a:r>
          </a:p>
          <a:p>
            <a:pPr lvl="2" eaLnBrk="1" hangingPunct="1">
              <a:lnSpc>
                <a:spcPct val="80000"/>
              </a:lnSpc>
            </a:pPr>
            <a:r>
              <a:rPr lang="pt-BR" sz="2000" dirty="0" smtClean="0"/>
              <a:t>De posse das tabelas P(Y) e P(</a:t>
            </a:r>
            <a:r>
              <a:rPr lang="pt-BR" sz="2000" dirty="0" err="1" smtClean="0"/>
              <a:t>F</a:t>
            </a:r>
            <a:r>
              <a:rPr lang="pt-BR" sz="2000" baseline="-25000" dirty="0" err="1" smtClean="0"/>
              <a:t>i</a:t>
            </a:r>
            <a:r>
              <a:rPr lang="pt-BR" sz="2000" dirty="0" err="1" smtClean="0"/>
              <a:t>|Y</a:t>
            </a:r>
            <a:r>
              <a:rPr lang="pt-BR" sz="2000" dirty="0" smtClean="0"/>
              <a:t>)</a:t>
            </a:r>
          </a:p>
          <a:p>
            <a:pPr lvl="2" eaLnBrk="1" hangingPunct="1">
              <a:lnSpc>
                <a:spcPct val="80000"/>
              </a:lnSpc>
            </a:pPr>
            <a:r>
              <a:rPr lang="pt-BR" sz="2000" dirty="0" smtClean="0"/>
              <a:t>Use inferência padrão para computar P(Y|F</a:t>
            </a:r>
            <a:r>
              <a:rPr lang="pt-BR" sz="2000" baseline="-25000" dirty="0" smtClean="0"/>
              <a:t>1</a:t>
            </a:r>
            <a:r>
              <a:rPr lang="pt-BR" sz="2000" dirty="0" smtClean="0"/>
              <a:t>…</a:t>
            </a:r>
            <a:r>
              <a:rPr lang="pt-BR" sz="2000" dirty="0" err="1" smtClean="0"/>
              <a:t>F</a:t>
            </a:r>
            <a:r>
              <a:rPr lang="pt-BR" sz="2000" baseline="-25000" dirty="0" err="1" smtClean="0"/>
              <a:t>n</a:t>
            </a:r>
            <a:r>
              <a:rPr lang="pt-BR" sz="2000" dirty="0" smtClean="0"/>
              <a:t>)</a:t>
            </a:r>
          </a:p>
          <a:p>
            <a:pPr lvl="2" eaLnBrk="1" hangingPunct="1">
              <a:lnSpc>
                <a:spcPct val="80000"/>
              </a:lnSpc>
            </a:pPr>
            <a:endParaRPr lang="pt-BR" sz="2000" dirty="0" smtClean="0"/>
          </a:p>
          <a:p>
            <a:pPr lvl="1" eaLnBrk="1" hangingPunct="1">
              <a:lnSpc>
                <a:spcPct val="80000"/>
              </a:lnSpc>
            </a:pPr>
            <a:r>
              <a:rPr lang="pt-BR" sz="2400" dirty="0" smtClean="0"/>
              <a:t>Estimativas das tabelas de probabilidade condicional</a:t>
            </a:r>
          </a:p>
          <a:p>
            <a:pPr lvl="2" eaLnBrk="1" hangingPunct="1">
              <a:lnSpc>
                <a:spcPct val="80000"/>
              </a:lnSpc>
            </a:pPr>
            <a:r>
              <a:rPr lang="pt-BR" sz="2000" dirty="0" smtClean="0"/>
              <a:t>P(Y), a probabilidade anterior (</a:t>
            </a:r>
            <a:r>
              <a:rPr lang="pt-BR" sz="2000" i="1" dirty="0" smtClean="0"/>
              <a:t>prior</a:t>
            </a:r>
            <a:r>
              <a:rPr lang="pt-BR" sz="2000" dirty="0" smtClean="0"/>
              <a:t>) sobre os rótulos</a:t>
            </a:r>
          </a:p>
          <a:p>
            <a:pPr lvl="2" eaLnBrk="1" hangingPunct="1">
              <a:lnSpc>
                <a:spcPct val="80000"/>
              </a:lnSpc>
            </a:pPr>
            <a:r>
              <a:rPr lang="pt-BR" sz="2000" dirty="0" smtClean="0"/>
              <a:t>P(</a:t>
            </a:r>
            <a:r>
              <a:rPr lang="pt-BR" sz="2000" dirty="0" err="1" smtClean="0"/>
              <a:t>F</a:t>
            </a:r>
            <a:r>
              <a:rPr lang="pt-BR" sz="2000" baseline="-25000" dirty="0" err="1" smtClean="0"/>
              <a:t>i</a:t>
            </a:r>
            <a:r>
              <a:rPr lang="pt-BR" sz="2000" dirty="0" err="1" smtClean="0"/>
              <a:t>|Y</a:t>
            </a:r>
            <a:r>
              <a:rPr lang="pt-BR" sz="2000" dirty="0" smtClean="0"/>
              <a:t>) para cada característica (variável evidência)</a:t>
            </a:r>
          </a:p>
          <a:p>
            <a:pPr lvl="2" eaLnBrk="1" hangingPunct="1">
              <a:lnSpc>
                <a:spcPct val="80000"/>
              </a:lnSpc>
            </a:pPr>
            <a:r>
              <a:rPr lang="pt-BR" sz="2000" dirty="0" smtClean="0"/>
              <a:t>Essas probabilidades são coletivamente denominadas </a:t>
            </a:r>
            <a:r>
              <a:rPr lang="pt-BR" sz="2000" i="1" dirty="0" smtClean="0">
                <a:solidFill>
                  <a:srgbClr val="CC0000"/>
                </a:solidFill>
              </a:rPr>
              <a:t>parâmetros</a:t>
            </a:r>
            <a:r>
              <a:rPr lang="pt-BR" sz="2000" i="1" dirty="0" smtClean="0"/>
              <a:t> </a:t>
            </a:r>
            <a:r>
              <a:rPr lang="pt-BR" sz="2000" dirty="0" smtClean="0"/>
              <a:t>do modelo e denotadas por </a:t>
            </a:r>
            <a:r>
              <a:rPr lang="pt-BR" b="1" i="1" dirty="0" smtClean="0">
                <a:solidFill>
                  <a:srgbClr val="CC0000"/>
                </a:solidFill>
                <a:sym typeface="Symbol" pitchFamily="18" charset="2"/>
              </a:rPr>
              <a:t></a:t>
            </a:r>
          </a:p>
          <a:p>
            <a:pPr lvl="2" eaLnBrk="1" hangingPunct="1">
              <a:lnSpc>
                <a:spcPct val="80000"/>
              </a:lnSpc>
            </a:pPr>
            <a:r>
              <a:rPr lang="pt-BR" sz="2000" dirty="0" smtClean="0"/>
              <a:t>Até agora, presumimos que esses valores são fornecidos, mas…</a:t>
            </a:r>
          </a:p>
          <a:p>
            <a:pPr lvl="2" eaLnBrk="1" hangingPunct="1">
              <a:lnSpc>
                <a:spcPct val="80000"/>
              </a:lnSpc>
            </a:pPr>
            <a:r>
              <a:rPr lang="pt-BR" sz="2000" dirty="0" smtClean="0"/>
              <a:t>…eles tipicamente devem ser obtidos a partir de </a:t>
            </a:r>
            <a:r>
              <a:rPr lang="pt-BR" sz="2000" dirty="0" smtClean="0">
                <a:solidFill>
                  <a:srgbClr val="FF0000"/>
                </a:solidFill>
              </a:rPr>
              <a:t>dados de treinamento</a:t>
            </a:r>
            <a:r>
              <a:rPr lang="pt-BR" sz="2000" dirty="0" smtClean="0"/>
              <a:t>: veremos isso em instantes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0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0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0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00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0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00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BR" dirty="0" err="1">
                <a:latin typeface="Calibri"/>
                <a:cs typeface="Calibri"/>
              </a:rPr>
              <a:t>Naïve</a:t>
            </a:r>
            <a:r>
              <a:rPr lang="pt-BR" dirty="0">
                <a:latin typeface="Calibri"/>
                <a:cs typeface="Calibri"/>
              </a:rPr>
              <a:t> </a:t>
            </a:r>
            <a:r>
              <a:rPr lang="pt-BR" dirty="0" err="1">
                <a:latin typeface="Calibri"/>
                <a:cs typeface="Calibri"/>
              </a:rPr>
              <a:t>Bayes</a:t>
            </a:r>
            <a:r>
              <a:rPr lang="pt-BR" dirty="0">
                <a:latin typeface="Calibri"/>
                <a:cs typeface="Calibri"/>
              </a:rPr>
              <a:t> para </a:t>
            </a:r>
            <a:r>
              <a:rPr lang="pt-BR" dirty="0" smtClean="0">
                <a:latin typeface="Calibri"/>
                <a:cs typeface="Calibri"/>
              </a:rPr>
              <a:t>Dígitos</a:t>
            </a:r>
          </a:p>
        </p:txBody>
      </p:sp>
      <p:grpSp>
        <p:nvGrpSpPr>
          <p:cNvPr id="16388" name="Group 115"/>
          <p:cNvGrpSpPr>
            <a:grpSpLocks/>
          </p:cNvGrpSpPr>
          <p:nvPr/>
        </p:nvGrpSpPr>
        <p:grpSpPr bwMode="auto">
          <a:xfrm>
            <a:off x="3886200" y="2514600"/>
            <a:ext cx="2438400" cy="2438400"/>
            <a:chOff x="3168" y="1584"/>
            <a:chExt cx="1536" cy="1536"/>
          </a:xfrm>
        </p:grpSpPr>
        <p:sp>
          <p:nvSpPr>
            <p:cNvPr id="16501" name="Rectangle 4"/>
            <p:cNvSpPr>
              <a:spLocks noChangeArrowheads="1"/>
            </p:cNvSpPr>
            <p:nvPr/>
          </p:nvSpPr>
          <p:spPr bwMode="auto">
            <a:xfrm>
              <a:off x="3168" y="158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02" name="Rectangle 5"/>
            <p:cNvSpPr>
              <a:spLocks noChangeArrowheads="1"/>
            </p:cNvSpPr>
            <p:nvPr/>
          </p:nvSpPr>
          <p:spPr bwMode="auto">
            <a:xfrm>
              <a:off x="3360" y="158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03" name="Rectangle 6"/>
            <p:cNvSpPr>
              <a:spLocks noChangeArrowheads="1"/>
            </p:cNvSpPr>
            <p:nvPr/>
          </p:nvSpPr>
          <p:spPr bwMode="auto">
            <a:xfrm>
              <a:off x="3168" y="177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04" name="Rectangle 7"/>
            <p:cNvSpPr>
              <a:spLocks noChangeArrowheads="1"/>
            </p:cNvSpPr>
            <p:nvPr/>
          </p:nvSpPr>
          <p:spPr bwMode="auto">
            <a:xfrm>
              <a:off x="3360" y="1776"/>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05" name="Rectangle 8"/>
            <p:cNvSpPr>
              <a:spLocks noChangeArrowheads="1"/>
            </p:cNvSpPr>
            <p:nvPr/>
          </p:nvSpPr>
          <p:spPr bwMode="auto">
            <a:xfrm>
              <a:off x="3552" y="1584"/>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06" name="Rectangle 9"/>
            <p:cNvSpPr>
              <a:spLocks noChangeArrowheads="1"/>
            </p:cNvSpPr>
            <p:nvPr/>
          </p:nvSpPr>
          <p:spPr bwMode="auto">
            <a:xfrm>
              <a:off x="3744" y="1584"/>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07" name="Rectangle 10"/>
            <p:cNvSpPr>
              <a:spLocks noChangeArrowheads="1"/>
            </p:cNvSpPr>
            <p:nvPr/>
          </p:nvSpPr>
          <p:spPr bwMode="auto">
            <a:xfrm>
              <a:off x="3552" y="177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08" name="Rectangle 11"/>
            <p:cNvSpPr>
              <a:spLocks noChangeArrowheads="1"/>
            </p:cNvSpPr>
            <p:nvPr/>
          </p:nvSpPr>
          <p:spPr bwMode="auto">
            <a:xfrm>
              <a:off x="3744" y="177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09" name="Rectangle 12"/>
            <p:cNvSpPr>
              <a:spLocks noChangeArrowheads="1"/>
            </p:cNvSpPr>
            <p:nvPr/>
          </p:nvSpPr>
          <p:spPr bwMode="auto">
            <a:xfrm>
              <a:off x="3168" y="196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0" name="Rectangle 13"/>
            <p:cNvSpPr>
              <a:spLocks noChangeArrowheads="1"/>
            </p:cNvSpPr>
            <p:nvPr/>
          </p:nvSpPr>
          <p:spPr bwMode="auto">
            <a:xfrm>
              <a:off x="3360" y="196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1" name="Rectangle 14"/>
            <p:cNvSpPr>
              <a:spLocks noChangeArrowheads="1"/>
            </p:cNvSpPr>
            <p:nvPr/>
          </p:nvSpPr>
          <p:spPr bwMode="auto">
            <a:xfrm>
              <a:off x="3168" y="2160"/>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2" name="Rectangle 15"/>
            <p:cNvSpPr>
              <a:spLocks noChangeArrowheads="1"/>
            </p:cNvSpPr>
            <p:nvPr/>
          </p:nvSpPr>
          <p:spPr bwMode="auto">
            <a:xfrm>
              <a:off x="3360" y="2160"/>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3" name="Rectangle 16"/>
            <p:cNvSpPr>
              <a:spLocks noChangeArrowheads="1"/>
            </p:cNvSpPr>
            <p:nvPr/>
          </p:nvSpPr>
          <p:spPr bwMode="auto">
            <a:xfrm>
              <a:off x="3552" y="196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4" name="Rectangle 17"/>
            <p:cNvSpPr>
              <a:spLocks noChangeArrowheads="1"/>
            </p:cNvSpPr>
            <p:nvPr/>
          </p:nvSpPr>
          <p:spPr bwMode="auto">
            <a:xfrm>
              <a:off x="3744" y="196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5" name="Rectangle 18"/>
            <p:cNvSpPr>
              <a:spLocks noChangeArrowheads="1"/>
            </p:cNvSpPr>
            <p:nvPr/>
          </p:nvSpPr>
          <p:spPr bwMode="auto">
            <a:xfrm>
              <a:off x="3552" y="2160"/>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6" name="Rectangle 19"/>
            <p:cNvSpPr>
              <a:spLocks noChangeArrowheads="1"/>
            </p:cNvSpPr>
            <p:nvPr/>
          </p:nvSpPr>
          <p:spPr bwMode="auto">
            <a:xfrm>
              <a:off x="3744" y="2160"/>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17" name="Rectangle 20"/>
            <p:cNvSpPr>
              <a:spLocks noChangeArrowheads="1"/>
            </p:cNvSpPr>
            <p:nvPr/>
          </p:nvSpPr>
          <p:spPr bwMode="auto">
            <a:xfrm>
              <a:off x="3936" y="1584"/>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18" name="Rectangle 21"/>
            <p:cNvSpPr>
              <a:spLocks noChangeArrowheads="1"/>
            </p:cNvSpPr>
            <p:nvPr/>
          </p:nvSpPr>
          <p:spPr bwMode="auto">
            <a:xfrm>
              <a:off x="4128" y="158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19" name="Rectangle 22"/>
            <p:cNvSpPr>
              <a:spLocks noChangeArrowheads="1"/>
            </p:cNvSpPr>
            <p:nvPr/>
          </p:nvSpPr>
          <p:spPr bwMode="auto">
            <a:xfrm>
              <a:off x="3936" y="177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0" name="Rectangle 23"/>
            <p:cNvSpPr>
              <a:spLocks noChangeArrowheads="1"/>
            </p:cNvSpPr>
            <p:nvPr/>
          </p:nvSpPr>
          <p:spPr bwMode="auto">
            <a:xfrm>
              <a:off x="4128" y="1776"/>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21" name="Rectangle 24"/>
            <p:cNvSpPr>
              <a:spLocks noChangeArrowheads="1"/>
            </p:cNvSpPr>
            <p:nvPr/>
          </p:nvSpPr>
          <p:spPr bwMode="auto">
            <a:xfrm>
              <a:off x="4320" y="158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2" name="Rectangle 25"/>
            <p:cNvSpPr>
              <a:spLocks noChangeArrowheads="1"/>
            </p:cNvSpPr>
            <p:nvPr/>
          </p:nvSpPr>
          <p:spPr bwMode="auto">
            <a:xfrm>
              <a:off x="4512" y="158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3" name="Rectangle 26"/>
            <p:cNvSpPr>
              <a:spLocks noChangeArrowheads="1"/>
            </p:cNvSpPr>
            <p:nvPr/>
          </p:nvSpPr>
          <p:spPr bwMode="auto">
            <a:xfrm>
              <a:off x="4320" y="177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4" name="Rectangle 27"/>
            <p:cNvSpPr>
              <a:spLocks noChangeArrowheads="1"/>
            </p:cNvSpPr>
            <p:nvPr/>
          </p:nvSpPr>
          <p:spPr bwMode="auto">
            <a:xfrm>
              <a:off x="4512" y="177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5" name="Rectangle 28"/>
            <p:cNvSpPr>
              <a:spLocks noChangeArrowheads="1"/>
            </p:cNvSpPr>
            <p:nvPr/>
          </p:nvSpPr>
          <p:spPr bwMode="auto">
            <a:xfrm>
              <a:off x="3936" y="1968"/>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26" name="Rectangle 29"/>
            <p:cNvSpPr>
              <a:spLocks noChangeArrowheads="1"/>
            </p:cNvSpPr>
            <p:nvPr/>
          </p:nvSpPr>
          <p:spPr bwMode="auto">
            <a:xfrm>
              <a:off x="4128" y="196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7" name="Rectangle 30"/>
            <p:cNvSpPr>
              <a:spLocks noChangeArrowheads="1"/>
            </p:cNvSpPr>
            <p:nvPr/>
          </p:nvSpPr>
          <p:spPr bwMode="auto">
            <a:xfrm>
              <a:off x="3936" y="2160"/>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8" name="Rectangle 31"/>
            <p:cNvSpPr>
              <a:spLocks noChangeArrowheads="1"/>
            </p:cNvSpPr>
            <p:nvPr/>
          </p:nvSpPr>
          <p:spPr bwMode="auto">
            <a:xfrm>
              <a:off x="4128" y="2160"/>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29" name="Rectangle 32"/>
            <p:cNvSpPr>
              <a:spLocks noChangeArrowheads="1"/>
            </p:cNvSpPr>
            <p:nvPr/>
          </p:nvSpPr>
          <p:spPr bwMode="auto">
            <a:xfrm>
              <a:off x="4320" y="196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0" name="Rectangle 33"/>
            <p:cNvSpPr>
              <a:spLocks noChangeArrowheads="1"/>
            </p:cNvSpPr>
            <p:nvPr/>
          </p:nvSpPr>
          <p:spPr bwMode="auto">
            <a:xfrm>
              <a:off x="4512" y="196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1" name="Rectangle 34"/>
            <p:cNvSpPr>
              <a:spLocks noChangeArrowheads="1"/>
            </p:cNvSpPr>
            <p:nvPr/>
          </p:nvSpPr>
          <p:spPr bwMode="auto">
            <a:xfrm>
              <a:off x="4320" y="2160"/>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2" name="Rectangle 35"/>
            <p:cNvSpPr>
              <a:spLocks noChangeArrowheads="1"/>
            </p:cNvSpPr>
            <p:nvPr/>
          </p:nvSpPr>
          <p:spPr bwMode="auto">
            <a:xfrm>
              <a:off x="4512" y="2160"/>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3" name="Rectangle 36"/>
            <p:cNvSpPr>
              <a:spLocks noChangeArrowheads="1"/>
            </p:cNvSpPr>
            <p:nvPr/>
          </p:nvSpPr>
          <p:spPr bwMode="auto">
            <a:xfrm>
              <a:off x="3168" y="2352"/>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4" name="Rectangle 37"/>
            <p:cNvSpPr>
              <a:spLocks noChangeArrowheads="1"/>
            </p:cNvSpPr>
            <p:nvPr/>
          </p:nvSpPr>
          <p:spPr bwMode="auto">
            <a:xfrm>
              <a:off x="3360" y="2352"/>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5" name="Rectangle 38"/>
            <p:cNvSpPr>
              <a:spLocks noChangeArrowheads="1"/>
            </p:cNvSpPr>
            <p:nvPr/>
          </p:nvSpPr>
          <p:spPr bwMode="auto">
            <a:xfrm>
              <a:off x="3168" y="254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6" name="Rectangle 39"/>
            <p:cNvSpPr>
              <a:spLocks noChangeArrowheads="1"/>
            </p:cNvSpPr>
            <p:nvPr/>
          </p:nvSpPr>
          <p:spPr bwMode="auto">
            <a:xfrm>
              <a:off x="3360" y="254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7" name="Rectangle 40"/>
            <p:cNvSpPr>
              <a:spLocks noChangeArrowheads="1"/>
            </p:cNvSpPr>
            <p:nvPr/>
          </p:nvSpPr>
          <p:spPr bwMode="auto">
            <a:xfrm>
              <a:off x="3552" y="2352"/>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8" name="Rectangle 41"/>
            <p:cNvSpPr>
              <a:spLocks noChangeArrowheads="1"/>
            </p:cNvSpPr>
            <p:nvPr/>
          </p:nvSpPr>
          <p:spPr bwMode="auto">
            <a:xfrm>
              <a:off x="3744" y="2352"/>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39" name="Rectangle 42"/>
            <p:cNvSpPr>
              <a:spLocks noChangeArrowheads="1"/>
            </p:cNvSpPr>
            <p:nvPr/>
          </p:nvSpPr>
          <p:spPr bwMode="auto">
            <a:xfrm>
              <a:off x="3552" y="254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40" name="Rectangle 43"/>
            <p:cNvSpPr>
              <a:spLocks noChangeArrowheads="1"/>
            </p:cNvSpPr>
            <p:nvPr/>
          </p:nvSpPr>
          <p:spPr bwMode="auto">
            <a:xfrm>
              <a:off x="3744" y="254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41" name="Rectangle 44"/>
            <p:cNvSpPr>
              <a:spLocks noChangeArrowheads="1"/>
            </p:cNvSpPr>
            <p:nvPr/>
          </p:nvSpPr>
          <p:spPr bwMode="auto">
            <a:xfrm>
              <a:off x="3168" y="273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42" name="Rectangle 45"/>
            <p:cNvSpPr>
              <a:spLocks noChangeArrowheads="1"/>
            </p:cNvSpPr>
            <p:nvPr/>
          </p:nvSpPr>
          <p:spPr bwMode="auto">
            <a:xfrm>
              <a:off x="3360" y="2736"/>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43" name="Rectangle 46"/>
            <p:cNvSpPr>
              <a:spLocks noChangeArrowheads="1"/>
            </p:cNvSpPr>
            <p:nvPr/>
          </p:nvSpPr>
          <p:spPr bwMode="auto">
            <a:xfrm>
              <a:off x="3168" y="292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44" name="Rectangle 47"/>
            <p:cNvSpPr>
              <a:spLocks noChangeArrowheads="1"/>
            </p:cNvSpPr>
            <p:nvPr/>
          </p:nvSpPr>
          <p:spPr bwMode="auto">
            <a:xfrm>
              <a:off x="3360" y="292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45" name="Rectangle 48"/>
            <p:cNvSpPr>
              <a:spLocks noChangeArrowheads="1"/>
            </p:cNvSpPr>
            <p:nvPr/>
          </p:nvSpPr>
          <p:spPr bwMode="auto">
            <a:xfrm>
              <a:off x="3552" y="273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46" name="Rectangle 49"/>
            <p:cNvSpPr>
              <a:spLocks noChangeArrowheads="1"/>
            </p:cNvSpPr>
            <p:nvPr/>
          </p:nvSpPr>
          <p:spPr bwMode="auto">
            <a:xfrm>
              <a:off x="3744" y="273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47" name="Rectangle 50"/>
            <p:cNvSpPr>
              <a:spLocks noChangeArrowheads="1"/>
            </p:cNvSpPr>
            <p:nvPr/>
          </p:nvSpPr>
          <p:spPr bwMode="auto">
            <a:xfrm>
              <a:off x="3552" y="2928"/>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48" name="Rectangle 51"/>
            <p:cNvSpPr>
              <a:spLocks noChangeArrowheads="1"/>
            </p:cNvSpPr>
            <p:nvPr/>
          </p:nvSpPr>
          <p:spPr bwMode="auto">
            <a:xfrm>
              <a:off x="3744" y="2928"/>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49" name="Rectangle 52"/>
            <p:cNvSpPr>
              <a:spLocks noChangeArrowheads="1"/>
            </p:cNvSpPr>
            <p:nvPr/>
          </p:nvSpPr>
          <p:spPr bwMode="auto">
            <a:xfrm>
              <a:off x="3936" y="2352"/>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50" name="Rectangle 53"/>
            <p:cNvSpPr>
              <a:spLocks noChangeArrowheads="1"/>
            </p:cNvSpPr>
            <p:nvPr/>
          </p:nvSpPr>
          <p:spPr bwMode="auto">
            <a:xfrm>
              <a:off x="4128" y="2352"/>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51" name="Rectangle 54"/>
            <p:cNvSpPr>
              <a:spLocks noChangeArrowheads="1"/>
            </p:cNvSpPr>
            <p:nvPr/>
          </p:nvSpPr>
          <p:spPr bwMode="auto">
            <a:xfrm>
              <a:off x="3936" y="254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52" name="Rectangle 55"/>
            <p:cNvSpPr>
              <a:spLocks noChangeArrowheads="1"/>
            </p:cNvSpPr>
            <p:nvPr/>
          </p:nvSpPr>
          <p:spPr bwMode="auto">
            <a:xfrm>
              <a:off x="4128" y="2544"/>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53" name="Rectangle 56"/>
            <p:cNvSpPr>
              <a:spLocks noChangeArrowheads="1"/>
            </p:cNvSpPr>
            <p:nvPr/>
          </p:nvSpPr>
          <p:spPr bwMode="auto">
            <a:xfrm>
              <a:off x="4320" y="2352"/>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54" name="Rectangle 57"/>
            <p:cNvSpPr>
              <a:spLocks noChangeArrowheads="1"/>
            </p:cNvSpPr>
            <p:nvPr/>
          </p:nvSpPr>
          <p:spPr bwMode="auto">
            <a:xfrm>
              <a:off x="4512" y="2352"/>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55" name="Rectangle 58"/>
            <p:cNvSpPr>
              <a:spLocks noChangeArrowheads="1"/>
            </p:cNvSpPr>
            <p:nvPr/>
          </p:nvSpPr>
          <p:spPr bwMode="auto">
            <a:xfrm>
              <a:off x="4320" y="254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56" name="Rectangle 59"/>
            <p:cNvSpPr>
              <a:spLocks noChangeArrowheads="1"/>
            </p:cNvSpPr>
            <p:nvPr/>
          </p:nvSpPr>
          <p:spPr bwMode="auto">
            <a:xfrm>
              <a:off x="4512" y="2544"/>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57" name="Rectangle 60"/>
            <p:cNvSpPr>
              <a:spLocks noChangeArrowheads="1"/>
            </p:cNvSpPr>
            <p:nvPr/>
          </p:nvSpPr>
          <p:spPr bwMode="auto">
            <a:xfrm>
              <a:off x="3936" y="273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58" name="Rectangle 61"/>
            <p:cNvSpPr>
              <a:spLocks noChangeArrowheads="1"/>
            </p:cNvSpPr>
            <p:nvPr/>
          </p:nvSpPr>
          <p:spPr bwMode="auto">
            <a:xfrm>
              <a:off x="4128" y="2736"/>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59" name="Rectangle 62"/>
            <p:cNvSpPr>
              <a:spLocks noChangeArrowheads="1"/>
            </p:cNvSpPr>
            <p:nvPr/>
          </p:nvSpPr>
          <p:spPr bwMode="auto">
            <a:xfrm>
              <a:off x="3936" y="2928"/>
              <a:ext cx="192" cy="192"/>
            </a:xfrm>
            <a:prstGeom prst="rect">
              <a:avLst/>
            </a:prstGeom>
            <a:solidFill>
              <a:schemeClr val="bg2"/>
            </a:solidFill>
            <a:ln w="9525">
              <a:solidFill>
                <a:schemeClr val="tx1"/>
              </a:solidFill>
              <a:miter lim="800000"/>
              <a:headEnd/>
              <a:tailEnd/>
            </a:ln>
          </p:spPr>
          <p:txBody>
            <a:bodyPr wrap="none" anchor="ctr"/>
            <a:lstStyle/>
            <a:p>
              <a:endParaRPr lang="en-US">
                <a:latin typeface="Calibri"/>
                <a:cs typeface="Calibri"/>
              </a:endParaRPr>
            </a:p>
          </p:txBody>
        </p:sp>
        <p:sp>
          <p:nvSpPr>
            <p:cNvPr id="16560" name="Rectangle 63"/>
            <p:cNvSpPr>
              <a:spLocks noChangeArrowheads="1"/>
            </p:cNvSpPr>
            <p:nvPr/>
          </p:nvSpPr>
          <p:spPr bwMode="auto">
            <a:xfrm>
              <a:off x="4128" y="292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61" name="Rectangle 64"/>
            <p:cNvSpPr>
              <a:spLocks noChangeArrowheads="1"/>
            </p:cNvSpPr>
            <p:nvPr/>
          </p:nvSpPr>
          <p:spPr bwMode="auto">
            <a:xfrm>
              <a:off x="4320" y="273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62" name="Rectangle 65"/>
            <p:cNvSpPr>
              <a:spLocks noChangeArrowheads="1"/>
            </p:cNvSpPr>
            <p:nvPr/>
          </p:nvSpPr>
          <p:spPr bwMode="auto">
            <a:xfrm>
              <a:off x="4512" y="2736"/>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63" name="Rectangle 66"/>
            <p:cNvSpPr>
              <a:spLocks noChangeArrowheads="1"/>
            </p:cNvSpPr>
            <p:nvPr/>
          </p:nvSpPr>
          <p:spPr bwMode="auto">
            <a:xfrm>
              <a:off x="4320" y="292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sp>
          <p:nvSpPr>
            <p:cNvPr id="16564" name="Rectangle 67"/>
            <p:cNvSpPr>
              <a:spLocks noChangeArrowheads="1"/>
            </p:cNvSpPr>
            <p:nvPr/>
          </p:nvSpPr>
          <p:spPr bwMode="auto">
            <a:xfrm>
              <a:off x="4512" y="2928"/>
              <a:ext cx="192" cy="192"/>
            </a:xfrm>
            <a:prstGeom prst="rect">
              <a:avLst/>
            </a:prstGeom>
            <a:solidFill>
              <a:schemeClr val="bg1"/>
            </a:solidFill>
            <a:ln w="9525">
              <a:solidFill>
                <a:schemeClr val="tx1"/>
              </a:solidFill>
              <a:miter lim="800000"/>
              <a:headEnd/>
              <a:tailEnd/>
            </a:ln>
          </p:spPr>
          <p:txBody>
            <a:bodyPr wrap="none" anchor="ctr"/>
            <a:lstStyle/>
            <a:p>
              <a:endParaRPr lang="en-US">
                <a:latin typeface="Calibri"/>
                <a:cs typeface="Calibri"/>
              </a:endParaRPr>
            </a:p>
          </p:txBody>
        </p:sp>
      </p:grpSp>
      <p:pic>
        <p:nvPicPr>
          <p:cNvPr id="183" name="Picture 182" descr="txp_fig"/>
          <p:cNvPicPr>
            <a:picLocks noChangeAspect="1"/>
          </p:cNvPicPr>
          <p:nvPr>
            <p:custDataLst>
              <p:tags r:id="rId1"/>
            </p:custDataLst>
          </p:nvPr>
        </p:nvPicPr>
        <p:blipFill>
          <a:blip r:embed="rId6" cstate="print"/>
          <a:srcRect/>
          <a:stretch>
            <a:fillRect/>
          </a:stretch>
        </p:blipFill>
        <p:spPr bwMode="auto">
          <a:xfrm>
            <a:off x="2347913" y="1676400"/>
            <a:ext cx="712787" cy="279400"/>
          </a:xfrm>
          <a:prstGeom prst="rect">
            <a:avLst/>
          </a:prstGeom>
          <a:noFill/>
          <a:ln w="9525">
            <a:noFill/>
            <a:miter lim="800000"/>
            <a:headEnd/>
            <a:tailEnd/>
          </a:ln>
        </p:spPr>
      </p:pic>
      <p:graphicFrame>
        <p:nvGraphicFramePr>
          <p:cNvPr id="1312882" name="Group 114"/>
          <p:cNvGraphicFramePr>
            <a:graphicFrameLocks noGrp="1"/>
          </p:cNvGraphicFramePr>
          <p:nvPr>
            <p:extLst>
              <p:ext uri="{D42A27DB-BD31-4B8C-83A1-F6EECF244321}">
                <p14:modId xmlns:p14="http://schemas.microsoft.com/office/powerpoint/2010/main" val="3357321482"/>
              </p:ext>
            </p:extLst>
          </p:nvPr>
        </p:nvGraphicFramePr>
        <p:xfrm>
          <a:off x="2209800" y="2146300"/>
          <a:ext cx="1066800" cy="3352800"/>
        </p:xfrm>
        <a:graphic>
          <a:graphicData uri="http://schemas.openxmlformats.org/drawingml/2006/table">
            <a:tbl>
              <a:tblPr/>
              <a:tblGrid>
                <a:gridCol w="533400"/>
                <a:gridCol w="533400"/>
              </a:tblGrid>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2884" name="Line 116"/>
          <p:cNvSpPr>
            <a:spLocks noChangeShapeType="1"/>
          </p:cNvSpPr>
          <p:nvPr/>
        </p:nvSpPr>
        <p:spPr bwMode="auto">
          <a:xfrm flipV="1">
            <a:off x="5562600" y="2057400"/>
            <a:ext cx="3124200" cy="2133600"/>
          </a:xfrm>
          <a:prstGeom prst="line">
            <a:avLst/>
          </a:prstGeom>
          <a:noFill/>
          <a:ln w="28575">
            <a:solidFill>
              <a:schemeClr val="tx1"/>
            </a:solidFill>
            <a:round/>
            <a:headEnd/>
            <a:tailEnd/>
          </a:ln>
        </p:spPr>
        <p:txBody>
          <a:bodyPr/>
          <a:lstStyle/>
          <a:p>
            <a:endParaRPr lang="en-US">
              <a:latin typeface="Calibri"/>
              <a:cs typeface="Calibri"/>
            </a:endParaRPr>
          </a:p>
        </p:txBody>
      </p:sp>
      <p:sp>
        <p:nvSpPr>
          <p:cNvPr id="1312890" name="Line 122"/>
          <p:cNvSpPr>
            <a:spLocks noChangeShapeType="1"/>
          </p:cNvSpPr>
          <p:nvPr/>
        </p:nvSpPr>
        <p:spPr bwMode="auto">
          <a:xfrm flipV="1">
            <a:off x="4419600" y="1905000"/>
            <a:ext cx="2209800" cy="1600200"/>
          </a:xfrm>
          <a:prstGeom prst="line">
            <a:avLst/>
          </a:prstGeom>
          <a:noFill/>
          <a:ln w="28575">
            <a:solidFill>
              <a:schemeClr val="tx1"/>
            </a:solidFill>
            <a:round/>
            <a:headEnd/>
            <a:tailEnd/>
          </a:ln>
        </p:spPr>
        <p:txBody>
          <a:bodyPr/>
          <a:lstStyle/>
          <a:p>
            <a:endParaRPr lang="en-US">
              <a:latin typeface="Calibri"/>
              <a:cs typeface="Calibri"/>
            </a:endParaRPr>
          </a:p>
        </p:txBody>
      </p:sp>
      <p:sp>
        <p:nvSpPr>
          <p:cNvPr id="1312891" name="Rectangle 123"/>
          <p:cNvSpPr>
            <a:spLocks noChangeArrowheads="1"/>
          </p:cNvSpPr>
          <p:nvPr/>
        </p:nvSpPr>
        <p:spPr bwMode="auto">
          <a:xfrm>
            <a:off x="4191000" y="3429000"/>
            <a:ext cx="304800" cy="304800"/>
          </a:xfrm>
          <a:prstGeom prst="rect">
            <a:avLst/>
          </a:prstGeom>
          <a:noFill/>
          <a:ln w="38100">
            <a:solidFill>
              <a:schemeClr val="tx1"/>
            </a:solidFill>
            <a:miter lim="800000"/>
            <a:headEnd/>
            <a:tailEnd/>
          </a:ln>
        </p:spPr>
        <p:txBody>
          <a:bodyPr wrap="none" anchor="ctr"/>
          <a:lstStyle/>
          <a:p>
            <a:endParaRPr lang="en-US">
              <a:latin typeface="Calibri"/>
              <a:cs typeface="Calibri"/>
            </a:endParaRPr>
          </a:p>
        </p:txBody>
      </p:sp>
      <p:sp>
        <p:nvSpPr>
          <p:cNvPr id="1312892" name="Rectangle 124"/>
          <p:cNvSpPr>
            <a:spLocks noChangeArrowheads="1"/>
          </p:cNvSpPr>
          <p:nvPr/>
        </p:nvSpPr>
        <p:spPr bwMode="auto">
          <a:xfrm>
            <a:off x="5410200" y="4038600"/>
            <a:ext cx="304800" cy="304800"/>
          </a:xfrm>
          <a:prstGeom prst="rect">
            <a:avLst/>
          </a:prstGeom>
          <a:noFill/>
          <a:ln w="38100">
            <a:solidFill>
              <a:schemeClr val="tx1"/>
            </a:solidFill>
            <a:miter lim="800000"/>
            <a:headEnd/>
            <a:tailEnd/>
          </a:ln>
        </p:spPr>
        <p:txBody>
          <a:bodyPr wrap="none" anchor="ctr"/>
          <a:lstStyle/>
          <a:p>
            <a:endParaRPr lang="en-US">
              <a:latin typeface="Calibri"/>
              <a:cs typeface="Calibri"/>
            </a:endParaRPr>
          </a:p>
        </p:txBody>
      </p:sp>
      <p:graphicFrame>
        <p:nvGraphicFramePr>
          <p:cNvPr id="1312933" name="Group 165"/>
          <p:cNvGraphicFramePr>
            <a:graphicFrameLocks noGrp="1"/>
          </p:cNvGraphicFramePr>
          <p:nvPr>
            <p:extLst>
              <p:ext uri="{D42A27DB-BD31-4B8C-83A1-F6EECF244321}">
                <p14:modId xmlns:p14="http://schemas.microsoft.com/office/powerpoint/2010/main" val="2257233153"/>
              </p:ext>
            </p:extLst>
          </p:nvPr>
        </p:nvGraphicFramePr>
        <p:xfrm>
          <a:off x="7086600" y="2209800"/>
          <a:ext cx="1066800" cy="3352800"/>
        </p:xfrm>
        <a:graphic>
          <a:graphicData uri="http://schemas.openxmlformats.org/drawingml/2006/table">
            <a:tbl>
              <a:tblPr/>
              <a:tblGrid>
                <a:gridCol w="381000"/>
                <a:gridCol w="685800"/>
              </a:tblGrid>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1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1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84" name="Picture 183" descr="txp_fig"/>
          <p:cNvPicPr>
            <a:picLocks noChangeAspect="1"/>
          </p:cNvPicPr>
          <p:nvPr>
            <p:custDataLst>
              <p:tags r:id="rId2"/>
            </p:custDataLst>
          </p:nvPr>
        </p:nvPicPr>
        <p:blipFill>
          <a:blip r:embed="rId7" cstate="print"/>
          <a:srcRect/>
          <a:stretch>
            <a:fillRect/>
          </a:stretch>
        </p:blipFill>
        <p:spPr bwMode="auto">
          <a:xfrm>
            <a:off x="6781800" y="1828800"/>
            <a:ext cx="1625600" cy="250825"/>
          </a:xfrm>
          <a:prstGeom prst="rect">
            <a:avLst/>
          </a:prstGeom>
          <a:noFill/>
          <a:ln w="9525">
            <a:noFill/>
            <a:miter lim="800000"/>
            <a:headEnd/>
            <a:tailEnd/>
          </a:ln>
        </p:spPr>
      </p:pic>
      <p:pic>
        <p:nvPicPr>
          <p:cNvPr id="185" name="Picture 184" descr="txp_fig"/>
          <p:cNvPicPr>
            <a:picLocks noChangeAspect="1"/>
          </p:cNvPicPr>
          <p:nvPr>
            <p:custDataLst>
              <p:tags r:id="rId3"/>
            </p:custDataLst>
          </p:nvPr>
        </p:nvPicPr>
        <p:blipFill>
          <a:blip r:embed="rId8" cstate="print"/>
          <a:srcRect/>
          <a:stretch>
            <a:fillRect/>
          </a:stretch>
        </p:blipFill>
        <p:spPr bwMode="auto">
          <a:xfrm>
            <a:off x="8610600" y="1828800"/>
            <a:ext cx="1622425" cy="250825"/>
          </a:xfrm>
          <a:prstGeom prst="rect">
            <a:avLst/>
          </a:prstGeom>
          <a:noFill/>
          <a:ln w="9525">
            <a:noFill/>
            <a:miter lim="800000"/>
            <a:headEnd/>
            <a:tailEnd/>
          </a:ln>
        </p:spPr>
      </p:pic>
      <p:graphicFrame>
        <p:nvGraphicFramePr>
          <p:cNvPr id="1312934" name="Group 166"/>
          <p:cNvGraphicFramePr>
            <a:graphicFrameLocks noGrp="1"/>
          </p:cNvGraphicFramePr>
          <p:nvPr>
            <p:extLst>
              <p:ext uri="{D42A27DB-BD31-4B8C-83A1-F6EECF244321}">
                <p14:modId xmlns:p14="http://schemas.microsoft.com/office/powerpoint/2010/main" val="536156659"/>
              </p:ext>
            </p:extLst>
          </p:nvPr>
        </p:nvGraphicFramePr>
        <p:xfrm>
          <a:off x="8839200" y="2209800"/>
          <a:ext cx="1066800" cy="3352800"/>
        </p:xfrm>
        <a:graphic>
          <a:graphicData uri="http://schemas.openxmlformats.org/drawingml/2006/table">
            <a:tbl>
              <a:tblPr/>
              <a:tblGrid>
                <a:gridCol w="381000"/>
                <a:gridCol w="685800"/>
              </a:tblGrid>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accent2"/>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28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129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28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28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29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28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12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884" grpId="0" animBg="1"/>
      <p:bldP spid="1312890" grpId="0" animBg="1"/>
      <p:bldP spid="1312891" grpId="0" animBg="1"/>
      <p:bldP spid="131289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Um Filtro de Spam</a:t>
            </a:r>
          </a:p>
        </p:txBody>
      </p:sp>
      <p:sp>
        <p:nvSpPr>
          <p:cNvPr id="18435" name="Rectangle 3"/>
          <p:cNvSpPr>
            <a:spLocks noGrp="1" noChangeArrowheads="1"/>
          </p:cNvSpPr>
          <p:nvPr>
            <p:ph idx="1"/>
          </p:nvPr>
        </p:nvSpPr>
        <p:spPr>
          <a:xfrm>
            <a:off x="304800" y="1722438"/>
            <a:ext cx="4953000" cy="4525962"/>
          </a:xfrm>
        </p:spPr>
        <p:txBody>
          <a:bodyPr/>
          <a:lstStyle/>
          <a:p>
            <a:pPr eaLnBrk="1" hangingPunct="1">
              <a:lnSpc>
                <a:spcPct val="80000"/>
              </a:lnSpc>
            </a:pPr>
            <a:r>
              <a:rPr lang="pt-BR" sz="2400" dirty="0" smtClean="0"/>
              <a:t>Filtro de Spam com </a:t>
            </a:r>
            <a:r>
              <a:rPr lang="pt-BR" sz="2400" dirty="0" err="1" smtClean="0"/>
              <a:t>Naïve</a:t>
            </a:r>
            <a:r>
              <a:rPr lang="pt-BR" sz="2400" dirty="0" smtClean="0"/>
              <a:t> </a:t>
            </a:r>
            <a:r>
              <a:rPr lang="pt-BR" sz="2400" dirty="0" err="1" smtClean="0"/>
              <a:t>Bayes</a:t>
            </a:r>
            <a:endParaRPr lang="pt-BR" sz="2400" dirty="0" smtClean="0"/>
          </a:p>
          <a:p>
            <a:pPr eaLnBrk="1" hangingPunct="1">
              <a:lnSpc>
                <a:spcPct val="80000"/>
              </a:lnSpc>
            </a:pPr>
            <a:endParaRPr lang="pt-BR" sz="2400" dirty="0" smtClean="0"/>
          </a:p>
          <a:p>
            <a:pPr eaLnBrk="1" hangingPunct="1">
              <a:lnSpc>
                <a:spcPct val="80000"/>
              </a:lnSpc>
            </a:pPr>
            <a:r>
              <a:rPr lang="pt-BR" sz="2400" dirty="0" smtClean="0"/>
              <a:t>Dados:</a:t>
            </a:r>
          </a:p>
          <a:p>
            <a:pPr lvl="1" eaLnBrk="1" hangingPunct="1">
              <a:lnSpc>
                <a:spcPct val="80000"/>
              </a:lnSpc>
            </a:pPr>
            <a:r>
              <a:rPr lang="pt-BR" sz="2000" dirty="0" smtClean="0"/>
              <a:t>Coleção de emails, rotulados com spam ou </a:t>
            </a:r>
            <a:r>
              <a:rPr lang="pt-BR" sz="2000" dirty="0" err="1" smtClean="0"/>
              <a:t>ham</a:t>
            </a:r>
            <a:endParaRPr lang="pt-BR" sz="2000" dirty="0" smtClean="0"/>
          </a:p>
          <a:p>
            <a:pPr lvl="1" eaLnBrk="1" hangingPunct="1">
              <a:lnSpc>
                <a:spcPct val="80000"/>
              </a:lnSpc>
            </a:pPr>
            <a:r>
              <a:rPr lang="pt-BR" sz="2000" dirty="0" smtClean="0"/>
              <a:t>Dividir em conjuntos de treinamento, validação e teste.</a:t>
            </a:r>
          </a:p>
          <a:p>
            <a:pPr lvl="1" eaLnBrk="1" hangingPunct="1">
              <a:lnSpc>
                <a:spcPct val="80000"/>
              </a:lnSpc>
            </a:pPr>
            <a:endParaRPr lang="pt-BR" sz="2000" dirty="0" smtClean="0"/>
          </a:p>
          <a:p>
            <a:pPr eaLnBrk="1" hangingPunct="1">
              <a:lnSpc>
                <a:spcPct val="80000"/>
              </a:lnSpc>
            </a:pPr>
            <a:r>
              <a:rPr lang="pt-BR" sz="2400" dirty="0" smtClean="0"/>
              <a:t>Classificadores</a:t>
            </a:r>
          </a:p>
          <a:p>
            <a:pPr lvl="1" eaLnBrk="1" hangingPunct="1">
              <a:lnSpc>
                <a:spcPct val="80000"/>
              </a:lnSpc>
            </a:pPr>
            <a:r>
              <a:rPr lang="pt-BR" sz="2000" dirty="0" smtClean="0"/>
              <a:t>Aprender sobre o conjunto de treinamento</a:t>
            </a:r>
          </a:p>
          <a:p>
            <a:pPr lvl="1" eaLnBrk="1" hangingPunct="1">
              <a:lnSpc>
                <a:spcPct val="80000"/>
              </a:lnSpc>
            </a:pPr>
            <a:r>
              <a:rPr lang="pt-BR" sz="2000" dirty="0" smtClean="0"/>
              <a:t>(Sintonizar sobre o conjunto de validação)</a:t>
            </a:r>
          </a:p>
          <a:p>
            <a:pPr lvl="1" eaLnBrk="1" hangingPunct="1">
              <a:lnSpc>
                <a:spcPct val="80000"/>
              </a:lnSpc>
            </a:pPr>
            <a:r>
              <a:rPr lang="pt-BR" sz="2000" dirty="0" smtClean="0"/>
              <a:t>Testar sobre o conjunto de testes</a:t>
            </a:r>
          </a:p>
          <a:p>
            <a:pPr eaLnBrk="1" hangingPunct="1">
              <a:lnSpc>
                <a:spcPct val="80000"/>
              </a:lnSpc>
            </a:pPr>
            <a:endParaRPr lang="pt-BR" sz="2400" dirty="0" smtClean="0"/>
          </a:p>
        </p:txBody>
      </p:sp>
      <p:sp>
        <p:nvSpPr>
          <p:cNvPr id="18436" name="Text Box 4"/>
          <p:cNvSpPr txBox="1">
            <a:spLocks noChangeArrowheads="1"/>
          </p:cNvSpPr>
          <p:nvPr/>
        </p:nvSpPr>
        <p:spPr bwMode="auto">
          <a:xfrm>
            <a:off x="6781800" y="1600200"/>
            <a:ext cx="3581400" cy="1377950"/>
          </a:xfrm>
          <a:prstGeom prst="rect">
            <a:avLst/>
          </a:prstGeom>
          <a:noFill/>
          <a:ln w="9525">
            <a:solidFill>
              <a:schemeClr val="tx1"/>
            </a:solidFill>
            <a:miter lim="800000"/>
            <a:headEnd/>
            <a:tailEnd/>
          </a:ln>
        </p:spPr>
        <p:txBody>
          <a:bodyPr>
            <a:spAutoFit/>
          </a:bodyPr>
          <a:lstStyle/>
          <a:p>
            <a:r>
              <a:rPr lang="en-US" sz="1400"/>
              <a:t>Dear Sir.</a:t>
            </a:r>
          </a:p>
          <a:p>
            <a:endParaRPr lang="en-US" sz="1400"/>
          </a:p>
          <a:p>
            <a:r>
              <a:rPr lang="en-US" sz="1400"/>
              <a:t>First, I must solicit your confidence in this transaction, this is by virture of its nature as being utterly confidencial and top secret. …</a:t>
            </a:r>
          </a:p>
        </p:txBody>
      </p:sp>
      <p:sp>
        <p:nvSpPr>
          <p:cNvPr id="18437" name="Text Box 5"/>
          <p:cNvSpPr txBox="1">
            <a:spLocks noChangeArrowheads="1"/>
          </p:cNvSpPr>
          <p:nvPr/>
        </p:nvSpPr>
        <p:spPr bwMode="auto">
          <a:xfrm>
            <a:off x="6781800" y="3200400"/>
            <a:ext cx="3505200" cy="1590675"/>
          </a:xfrm>
          <a:prstGeom prst="rect">
            <a:avLst/>
          </a:prstGeom>
          <a:noFill/>
          <a:ln w="9525">
            <a:solidFill>
              <a:schemeClr val="tx1"/>
            </a:solidFill>
            <a:miter lim="800000"/>
            <a:headEnd/>
            <a:tailEnd/>
          </a:ln>
        </p:spPr>
        <p:txBody>
          <a:bodyPr>
            <a:spAutoFit/>
          </a:bodyPr>
          <a:lstStyle/>
          <a:p>
            <a:r>
              <a:rPr lang="en-US" sz="1400"/>
              <a:t>TO BE REMOVED FROM FUTURE MAILINGS, SIMPLY REPLY TO THIS MESSAGE AND PUT "REMOVE" IN THE SUBJECT.</a:t>
            </a:r>
          </a:p>
          <a:p>
            <a:endParaRPr lang="en-US" sz="1400"/>
          </a:p>
          <a:p>
            <a:r>
              <a:rPr lang="en-US" sz="1400"/>
              <a:t>99  MILLION EMAIL ADDRESSES</a:t>
            </a:r>
          </a:p>
          <a:p>
            <a:r>
              <a:rPr lang="en-US" sz="1400"/>
              <a:t>  FOR ONLY $99</a:t>
            </a:r>
          </a:p>
        </p:txBody>
      </p:sp>
      <p:sp>
        <p:nvSpPr>
          <p:cNvPr id="18438" name="Text Box 6"/>
          <p:cNvSpPr txBox="1">
            <a:spLocks noChangeArrowheads="1"/>
          </p:cNvSpPr>
          <p:nvPr/>
        </p:nvSpPr>
        <p:spPr bwMode="auto">
          <a:xfrm>
            <a:off x="6781800" y="5029200"/>
            <a:ext cx="3505200" cy="1590675"/>
          </a:xfrm>
          <a:prstGeom prst="rect">
            <a:avLst/>
          </a:prstGeom>
          <a:noFill/>
          <a:ln w="9525">
            <a:solidFill>
              <a:schemeClr val="tx1"/>
            </a:solidFill>
            <a:miter lim="800000"/>
            <a:headEnd/>
            <a:tailEnd/>
          </a:ln>
        </p:spPr>
        <p:txBody>
          <a:bodyPr>
            <a:spAutoFit/>
          </a:bodyPr>
          <a:lstStyle/>
          <a:p>
            <a:r>
              <a:rPr lang="en-US" sz="1400"/>
              <a:t>Ok, Iknow this is blatantly OT but I'm beginning to go insane. Had an old Dell Dimension XPS sitting in the corner and decided to put it to use, I know it was working pre being stuck in the corner, but when I plugged it in, hit the power nothing happened.</a:t>
            </a:r>
          </a:p>
        </p:txBody>
      </p:sp>
      <p:sp>
        <p:nvSpPr>
          <p:cNvPr id="18439" name="Freeform 7"/>
          <p:cNvSpPr>
            <a:spLocks/>
          </p:cNvSpPr>
          <p:nvPr/>
        </p:nvSpPr>
        <p:spPr bwMode="auto">
          <a:xfrm>
            <a:off x="5842000" y="5486400"/>
            <a:ext cx="635000" cy="4572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a:lstStyle/>
          <a:p>
            <a:endParaRPr lang="en-US"/>
          </a:p>
        </p:txBody>
      </p:sp>
      <p:sp>
        <p:nvSpPr>
          <p:cNvPr id="18440" name="Freeform 8"/>
          <p:cNvSpPr>
            <a:spLocks/>
          </p:cNvSpPr>
          <p:nvPr/>
        </p:nvSpPr>
        <p:spPr bwMode="auto">
          <a:xfrm>
            <a:off x="5946775" y="2057400"/>
            <a:ext cx="454025" cy="4572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a:p>
        </p:txBody>
      </p:sp>
      <p:sp>
        <p:nvSpPr>
          <p:cNvPr id="18441" name="Freeform 9"/>
          <p:cNvSpPr>
            <a:spLocks/>
          </p:cNvSpPr>
          <p:nvPr/>
        </p:nvSpPr>
        <p:spPr bwMode="auto">
          <a:xfrm>
            <a:off x="5943600" y="3657600"/>
            <a:ext cx="454025" cy="4572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pt-BR" dirty="0" err="1" smtClean="0">
                <a:latin typeface="Calibri"/>
                <a:cs typeface="Calibri"/>
              </a:rPr>
              <a:t>Naïve</a:t>
            </a:r>
            <a:r>
              <a:rPr lang="pt-BR" dirty="0" smtClean="0">
                <a:latin typeface="Calibri"/>
                <a:cs typeface="Calibri"/>
              </a:rPr>
              <a:t> </a:t>
            </a:r>
            <a:r>
              <a:rPr lang="pt-BR" dirty="0" err="1" smtClean="0">
                <a:latin typeface="Calibri"/>
                <a:cs typeface="Calibri"/>
              </a:rPr>
              <a:t>Bayes</a:t>
            </a:r>
            <a:r>
              <a:rPr lang="pt-BR" dirty="0" smtClean="0">
                <a:latin typeface="Calibri"/>
                <a:cs typeface="Calibri"/>
              </a:rPr>
              <a:t> para Dados Textuais</a:t>
            </a:r>
          </a:p>
        </p:txBody>
      </p:sp>
      <p:sp>
        <p:nvSpPr>
          <p:cNvPr id="1310723" name="Rectangle 3"/>
          <p:cNvSpPr>
            <a:spLocks noGrp="1" noChangeArrowheads="1"/>
          </p:cNvSpPr>
          <p:nvPr>
            <p:ph idx="1"/>
          </p:nvPr>
        </p:nvSpPr>
        <p:spPr>
          <a:xfrm>
            <a:off x="457200" y="1447800"/>
            <a:ext cx="11353800" cy="4876800"/>
          </a:xfrm>
        </p:spPr>
        <p:txBody>
          <a:bodyPr/>
          <a:lstStyle/>
          <a:p>
            <a:pPr eaLnBrk="1" hangingPunct="1">
              <a:lnSpc>
                <a:spcPct val="80000"/>
              </a:lnSpc>
            </a:pPr>
            <a:r>
              <a:rPr lang="pt-BR" sz="2800" dirty="0" smtClean="0">
                <a:latin typeface="Calibri"/>
                <a:cs typeface="Calibri"/>
              </a:rPr>
              <a:t>Representação </a:t>
            </a:r>
            <a:r>
              <a:rPr lang="pt-BR" sz="2800" dirty="0" smtClean="0">
                <a:solidFill>
                  <a:srgbClr val="FF0000"/>
                </a:solidFill>
                <a:latin typeface="Calibri"/>
                <a:cs typeface="Calibri"/>
              </a:rPr>
              <a:t>bolsa de palavras</a:t>
            </a:r>
            <a:r>
              <a:rPr lang="pt-BR" sz="2800" dirty="0" smtClean="0">
                <a:latin typeface="Calibri"/>
                <a:cs typeface="Calibri"/>
              </a:rPr>
              <a:t> (</a:t>
            </a:r>
            <a:r>
              <a:rPr lang="pt-BR" sz="2800" i="1" dirty="0" smtClean="0">
                <a:latin typeface="Calibri"/>
                <a:cs typeface="Calibri"/>
              </a:rPr>
              <a:t>bag-</a:t>
            </a:r>
            <a:r>
              <a:rPr lang="pt-BR" sz="2800" i="1" dirty="0" err="1" smtClean="0">
                <a:latin typeface="Calibri"/>
                <a:cs typeface="Calibri"/>
              </a:rPr>
              <a:t>of</a:t>
            </a:r>
            <a:r>
              <a:rPr lang="pt-BR" sz="2800" i="1" dirty="0" smtClean="0">
                <a:latin typeface="Calibri"/>
                <a:cs typeface="Calibri"/>
              </a:rPr>
              <a:t>-</a:t>
            </a:r>
            <a:r>
              <a:rPr lang="pt-BR" sz="2800" i="1" dirty="0" err="1" smtClean="0">
                <a:latin typeface="Calibri"/>
                <a:cs typeface="Calibri"/>
              </a:rPr>
              <a:t>words</a:t>
            </a:r>
            <a:r>
              <a:rPr lang="pt-BR" sz="2800" i="1" dirty="0" smtClean="0">
                <a:latin typeface="Calibri"/>
                <a:cs typeface="Calibri"/>
              </a:rPr>
              <a:t>, </a:t>
            </a:r>
            <a:r>
              <a:rPr lang="pt-BR" sz="2800" i="1" dirty="0" err="1" smtClean="0">
                <a:latin typeface="Calibri"/>
                <a:cs typeface="Calibri"/>
              </a:rPr>
              <a:t>BoW</a:t>
            </a:r>
            <a:r>
              <a:rPr lang="pt-BR" sz="2800" dirty="0" smtClean="0">
                <a:latin typeface="Calibri"/>
                <a:cs typeface="Calibri"/>
              </a:rPr>
              <a:t>) </a:t>
            </a:r>
            <a:r>
              <a:rPr lang="pt-BR" sz="2800" dirty="0" smtClean="0">
                <a:latin typeface="Calibri"/>
                <a:cs typeface="Calibri"/>
              </a:rPr>
              <a:t>para </a:t>
            </a:r>
            <a:r>
              <a:rPr lang="pt-BR" sz="2800" dirty="0" err="1" smtClean="0">
                <a:latin typeface="Calibri"/>
                <a:cs typeface="Calibri"/>
              </a:rPr>
              <a:t>Naïve</a:t>
            </a:r>
            <a:r>
              <a:rPr lang="pt-BR" sz="2800" dirty="0" smtClean="0">
                <a:latin typeface="Calibri"/>
                <a:cs typeface="Calibri"/>
              </a:rPr>
              <a:t> </a:t>
            </a:r>
            <a:r>
              <a:rPr lang="pt-BR" sz="2800" dirty="0" err="1" smtClean="0">
                <a:latin typeface="Calibri"/>
                <a:cs typeface="Calibri"/>
              </a:rPr>
              <a:t>Bayes</a:t>
            </a:r>
            <a:r>
              <a:rPr lang="pt-BR" sz="2800" dirty="0" smtClean="0">
                <a:latin typeface="Calibri"/>
                <a:cs typeface="Calibri"/>
              </a:rPr>
              <a:t>:</a:t>
            </a:r>
          </a:p>
          <a:p>
            <a:pPr lvl="1" eaLnBrk="1" hangingPunct="1">
              <a:lnSpc>
                <a:spcPct val="80000"/>
              </a:lnSpc>
            </a:pPr>
            <a:r>
              <a:rPr lang="pt-BR" sz="2400" dirty="0" smtClean="0">
                <a:latin typeface="Calibri"/>
                <a:cs typeface="Calibri"/>
              </a:rPr>
              <a:t>Características: W</a:t>
            </a:r>
            <a:r>
              <a:rPr lang="pt-BR" sz="2400" baseline="-25000" dirty="0" smtClean="0">
                <a:latin typeface="Calibri"/>
                <a:cs typeface="Calibri"/>
              </a:rPr>
              <a:t>i</a:t>
            </a:r>
            <a:r>
              <a:rPr lang="pt-BR" sz="2400" dirty="0" smtClean="0">
                <a:latin typeface="Calibri"/>
                <a:cs typeface="Calibri"/>
              </a:rPr>
              <a:t> é a palavra na posição i</a:t>
            </a:r>
          </a:p>
          <a:p>
            <a:pPr lvl="1" eaLnBrk="1" hangingPunct="1">
              <a:lnSpc>
                <a:spcPct val="80000"/>
              </a:lnSpc>
            </a:pPr>
            <a:r>
              <a:rPr lang="pt-BR" sz="2400" dirty="0" smtClean="0">
                <a:latin typeface="Calibri"/>
                <a:cs typeface="Calibri"/>
              </a:rPr>
              <a:t>Assim como antes: predizer rótulo condicionado às variáveis das características (spam vs. </a:t>
            </a:r>
            <a:r>
              <a:rPr lang="pt-BR" sz="2400" dirty="0" err="1" smtClean="0">
                <a:latin typeface="Calibri"/>
                <a:cs typeface="Calibri"/>
              </a:rPr>
              <a:t>ham</a:t>
            </a:r>
            <a:r>
              <a:rPr lang="pt-BR" sz="2400" dirty="0" smtClean="0">
                <a:latin typeface="Calibri"/>
                <a:cs typeface="Calibri"/>
              </a:rPr>
              <a:t>)</a:t>
            </a:r>
          </a:p>
          <a:p>
            <a:pPr lvl="1">
              <a:lnSpc>
                <a:spcPct val="80000"/>
              </a:lnSpc>
            </a:pPr>
            <a:r>
              <a:rPr lang="pt-BR" sz="2400" dirty="0">
                <a:latin typeface="Calibri"/>
                <a:cs typeface="Calibri"/>
              </a:rPr>
              <a:t>Assim como </a:t>
            </a:r>
            <a:r>
              <a:rPr lang="pt-BR" sz="2400" dirty="0" smtClean="0">
                <a:latin typeface="Calibri"/>
                <a:cs typeface="Calibri"/>
              </a:rPr>
              <a:t>antes: presumir que características são condicionalmente independentes dado o rótulo</a:t>
            </a:r>
          </a:p>
          <a:p>
            <a:pPr lvl="1">
              <a:lnSpc>
                <a:spcPct val="80000"/>
              </a:lnSpc>
            </a:pPr>
            <a:r>
              <a:rPr lang="pt-BR" sz="2400" dirty="0" smtClean="0">
                <a:latin typeface="Calibri"/>
                <a:cs typeface="Calibri"/>
              </a:rPr>
              <a:t>Novo: cada W</a:t>
            </a:r>
            <a:r>
              <a:rPr lang="pt-BR" sz="2400" baseline="-25000" dirty="0" smtClean="0">
                <a:latin typeface="Calibri"/>
                <a:cs typeface="Calibri"/>
              </a:rPr>
              <a:t>i</a:t>
            </a:r>
            <a:r>
              <a:rPr lang="pt-BR" sz="2400" dirty="0" smtClean="0">
                <a:latin typeface="Calibri"/>
                <a:cs typeface="Calibri"/>
              </a:rPr>
              <a:t> é identicamente distribuído</a:t>
            </a:r>
          </a:p>
          <a:p>
            <a:pPr eaLnBrk="1" hangingPunct="1">
              <a:lnSpc>
                <a:spcPct val="80000"/>
              </a:lnSpc>
            </a:pPr>
            <a:r>
              <a:rPr lang="pt-BR" sz="2800" dirty="0" smtClean="0">
                <a:latin typeface="Calibri"/>
                <a:cs typeface="Calibri"/>
              </a:rPr>
              <a:t>Modelo </a:t>
            </a:r>
            <a:r>
              <a:rPr lang="pt-BR" sz="2800" dirty="0">
                <a:latin typeface="Calibri"/>
                <a:cs typeface="Calibri"/>
              </a:rPr>
              <a:t>g</a:t>
            </a:r>
            <a:r>
              <a:rPr lang="pt-BR" sz="2800" dirty="0" smtClean="0">
                <a:latin typeface="Calibri"/>
                <a:cs typeface="Calibri"/>
              </a:rPr>
              <a:t>enerativo (</a:t>
            </a:r>
            <a:r>
              <a:rPr lang="pt-BR" sz="2800" i="1" dirty="0" err="1" smtClean="0">
                <a:latin typeface="Calibri"/>
                <a:cs typeface="Calibri"/>
              </a:rPr>
              <a:t>generative</a:t>
            </a:r>
            <a:r>
              <a:rPr lang="pt-BR" sz="2800" i="1" dirty="0" smtClean="0">
                <a:latin typeface="Calibri"/>
                <a:cs typeface="Calibri"/>
              </a:rPr>
              <a:t> </a:t>
            </a:r>
            <a:r>
              <a:rPr lang="pt-BR" sz="2800" i="1" dirty="0" err="1" smtClean="0">
                <a:latin typeface="Calibri"/>
                <a:cs typeface="Calibri"/>
              </a:rPr>
              <a:t>model</a:t>
            </a:r>
            <a:r>
              <a:rPr lang="pt-BR" sz="2800" dirty="0" smtClean="0">
                <a:latin typeface="Calibri"/>
                <a:cs typeface="Calibri"/>
              </a:rPr>
              <a:t>):</a:t>
            </a:r>
          </a:p>
          <a:p>
            <a:pPr eaLnBrk="1" hangingPunct="1">
              <a:lnSpc>
                <a:spcPct val="80000"/>
              </a:lnSpc>
            </a:pPr>
            <a:r>
              <a:rPr lang="pt-BR" sz="2800" dirty="0" err="1" smtClean="0">
                <a:latin typeface="Calibri"/>
                <a:cs typeface="Calibri"/>
              </a:rPr>
              <a:t>BoW</a:t>
            </a:r>
            <a:endParaRPr lang="pt-BR" sz="2800" dirty="0" smtClean="0">
              <a:latin typeface="Calibri"/>
              <a:cs typeface="Calibri"/>
            </a:endParaRPr>
          </a:p>
          <a:p>
            <a:pPr lvl="1">
              <a:lnSpc>
                <a:spcPct val="80000"/>
              </a:lnSpc>
            </a:pPr>
            <a:r>
              <a:rPr lang="pt-BR" sz="2400" dirty="0" smtClean="0">
                <a:latin typeface="Calibri"/>
                <a:cs typeface="Calibri"/>
              </a:rPr>
              <a:t>Cada posição é identicamente distribuída</a:t>
            </a:r>
          </a:p>
          <a:p>
            <a:pPr lvl="1">
              <a:lnSpc>
                <a:spcPct val="80000"/>
              </a:lnSpc>
            </a:pPr>
            <a:r>
              <a:rPr lang="pt-BR" sz="2400" dirty="0" smtClean="0">
                <a:latin typeface="Calibri"/>
                <a:cs typeface="Calibri"/>
              </a:rPr>
              <a:t>Todas as posições compartilham a mesma CPT, P(W|Y)</a:t>
            </a:r>
            <a:endParaRPr lang="pt-BR" sz="2400" dirty="0" smtClean="0">
              <a:latin typeface="Calibri"/>
              <a:cs typeface="Calibri"/>
            </a:endParaRPr>
          </a:p>
          <a:p>
            <a:pPr lvl="1">
              <a:lnSpc>
                <a:spcPct val="80000"/>
              </a:lnSpc>
            </a:pPr>
            <a:r>
              <a:rPr lang="pt-BR" sz="2400" dirty="0" smtClean="0">
                <a:latin typeface="Calibri"/>
                <a:cs typeface="Calibri"/>
              </a:rPr>
              <a:t>Chamado </a:t>
            </a:r>
            <a:r>
              <a:rPr lang="pt-BR" sz="2400" dirty="0" err="1" smtClean="0">
                <a:latin typeface="Calibri"/>
                <a:cs typeface="Calibri"/>
              </a:rPr>
              <a:t>BoW</a:t>
            </a:r>
            <a:r>
              <a:rPr lang="pt-BR" sz="2400" dirty="0" smtClean="0">
                <a:latin typeface="Calibri"/>
                <a:cs typeface="Calibri"/>
              </a:rPr>
              <a:t> porque o modelo resultante é independente da ordem das palavras no documento.</a:t>
            </a:r>
            <a:endParaRPr lang="pt-BR" sz="2400" dirty="0" smtClean="0">
              <a:latin typeface="Calibri"/>
              <a:cs typeface="Calibri"/>
            </a:endParaRPr>
          </a:p>
        </p:txBody>
      </p:sp>
      <p:pic>
        <p:nvPicPr>
          <p:cNvPr id="8" name="Picture 7" descr="txp_fig"/>
          <p:cNvPicPr>
            <a:picLocks noChangeAspect="1"/>
          </p:cNvPicPr>
          <p:nvPr>
            <p:custDataLst>
              <p:tags r:id="rId1"/>
            </p:custDataLst>
          </p:nvPr>
        </p:nvPicPr>
        <p:blipFill>
          <a:blip r:embed="rId4" cstate="print"/>
          <a:stretch>
            <a:fillRect/>
          </a:stretch>
        </p:blipFill>
        <p:spPr bwMode="auto">
          <a:xfrm>
            <a:off x="6737620" y="3962400"/>
            <a:ext cx="4844780" cy="572192"/>
          </a:xfrm>
          <a:prstGeom prst="rect">
            <a:avLst/>
          </a:prstGeom>
          <a:noFill/>
          <a:ln/>
          <a:effectLst/>
        </p:spPr>
      </p:pic>
      <p:sp>
        <p:nvSpPr>
          <p:cNvPr id="19461" name="Text Box 5"/>
          <p:cNvSpPr txBox="1">
            <a:spLocks noChangeArrowheads="1"/>
          </p:cNvSpPr>
          <p:nvPr/>
        </p:nvSpPr>
        <p:spPr bwMode="auto">
          <a:xfrm>
            <a:off x="6553200" y="6491288"/>
            <a:ext cx="1219200" cy="366712"/>
          </a:xfrm>
          <a:prstGeom prst="rect">
            <a:avLst/>
          </a:prstGeom>
          <a:noFill/>
          <a:ln w="9525">
            <a:noFill/>
            <a:miter lim="800000"/>
            <a:headEnd/>
            <a:tailEnd/>
          </a:ln>
        </p:spPr>
        <p:txBody>
          <a:bodyPr>
            <a:spAutoFit/>
          </a:bodyPr>
          <a:lstStyle/>
          <a:p>
            <a:pPr>
              <a:spcBef>
                <a:spcPct val="50000"/>
              </a:spcBef>
            </a:pPr>
            <a:endParaRPr lang="en-US">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pt-BR" smtClean="0"/>
              <a:t>Exemplo: Filtro de Spam</a:t>
            </a:r>
          </a:p>
        </p:txBody>
      </p:sp>
      <p:sp>
        <p:nvSpPr>
          <p:cNvPr id="1286147" name="Rectangle 3"/>
          <p:cNvSpPr>
            <a:spLocks noGrp="1" noChangeArrowheads="1"/>
          </p:cNvSpPr>
          <p:nvPr>
            <p:ph idx="1"/>
          </p:nvPr>
        </p:nvSpPr>
        <p:spPr>
          <a:xfrm>
            <a:off x="762000" y="1447800"/>
            <a:ext cx="8229600" cy="5029200"/>
          </a:xfrm>
        </p:spPr>
        <p:txBody>
          <a:bodyPr/>
          <a:lstStyle/>
          <a:p>
            <a:pPr eaLnBrk="1" hangingPunct="1"/>
            <a:r>
              <a:rPr lang="pt-BR" sz="2400" dirty="0" smtClean="0"/>
              <a:t>Modelo:</a:t>
            </a:r>
          </a:p>
          <a:p>
            <a:pPr eaLnBrk="1" hangingPunct="1"/>
            <a:endParaRPr lang="pt-BR" sz="1000" dirty="0" smtClean="0"/>
          </a:p>
          <a:p>
            <a:pPr eaLnBrk="1" hangingPunct="1"/>
            <a:r>
              <a:rPr lang="pt-BR" sz="2400" dirty="0" smtClean="0"/>
              <a:t>Quais são os parâmetros?</a:t>
            </a:r>
          </a:p>
          <a:p>
            <a:pPr eaLnBrk="1" hangingPunct="1"/>
            <a:endParaRPr lang="pt-BR" sz="2400" dirty="0" smtClean="0"/>
          </a:p>
          <a:p>
            <a:pPr eaLnBrk="1" hangingPunct="1"/>
            <a:endParaRPr lang="pt-BR" sz="2400" dirty="0" smtClean="0"/>
          </a:p>
          <a:p>
            <a:pPr eaLnBrk="1" hangingPunct="1"/>
            <a:endParaRPr lang="pt-BR" sz="2400" dirty="0" smtClean="0"/>
          </a:p>
          <a:p>
            <a:pPr eaLnBrk="1" hangingPunct="1"/>
            <a:endParaRPr lang="pt-BR" sz="2400" dirty="0" smtClean="0"/>
          </a:p>
          <a:p>
            <a:pPr eaLnBrk="1" hangingPunct="1"/>
            <a:endParaRPr lang="pt-BR" sz="2400" dirty="0" smtClean="0"/>
          </a:p>
          <a:p>
            <a:pPr eaLnBrk="1" hangingPunct="1"/>
            <a:endParaRPr lang="pt-BR" sz="2400" dirty="0" smtClean="0"/>
          </a:p>
          <a:p>
            <a:pPr eaLnBrk="1" hangingPunct="1"/>
            <a:endParaRPr lang="pt-BR" sz="2400" dirty="0" smtClean="0"/>
          </a:p>
          <a:p>
            <a:pPr eaLnBrk="1" hangingPunct="1"/>
            <a:endParaRPr lang="pt-BR" sz="2400" dirty="0" smtClean="0"/>
          </a:p>
          <a:p>
            <a:pPr eaLnBrk="1" hangingPunct="1"/>
            <a:r>
              <a:rPr lang="pt-BR" sz="2400" dirty="0" smtClean="0"/>
              <a:t>De que forma construir essas tabelas?</a:t>
            </a:r>
          </a:p>
        </p:txBody>
      </p:sp>
      <p:pic>
        <p:nvPicPr>
          <p:cNvPr id="11" name="Picture 10" descr="txp_fig"/>
          <p:cNvPicPr>
            <a:picLocks noChangeAspect="1"/>
          </p:cNvPicPr>
          <p:nvPr>
            <p:custDataLst>
              <p:tags r:id="rId1"/>
            </p:custDataLst>
          </p:nvPr>
        </p:nvPicPr>
        <p:blipFill>
          <a:blip r:embed="rId7" cstate="print"/>
          <a:stretch>
            <a:fillRect/>
          </a:stretch>
        </p:blipFill>
        <p:spPr bwMode="auto">
          <a:xfrm>
            <a:off x="2514735" y="1524000"/>
            <a:ext cx="4847955" cy="572567"/>
          </a:xfrm>
          <a:prstGeom prst="rect">
            <a:avLst/>
          </a:prstGeom>
          <a:noFill/>
          <a:ln/>
          <a:effectLst/>
        </p:spPr>
      </p:pic>
      <p:sp>
        <p:nvSpPr>
          <p:cNvPr id="1286149" name="Text Box 5"/>
          <p:cNvSpPr txBox="1">
            <a:spLocks noChangeArrowheads="1"/>
          </p:cNvSpPr>
          <p:nvPr/>
        </p:nvSpPr>
        <p:spPr bwMode="auto">
          <a:xfrm>
            <a:off x="4648200" y="3141663"/>
            <a:ext cx="2057400" cy="2573337"/>
          </a:xfrm>
          <a:prstGeom prst="rect">
            <a:avLst/>
          </a:prstGeom>
          <a:noFill/>
          <a:ln w="9525">
            <a:solidFill>
              <a:schemeClr val="tx1"/>
            </a:solidFill>
            <a:miter lim="800000"/>
            <a:headEnd/>
            <a:tailEnd/>
          </a:ln>
        </p:spPr>
        <p:txBody>
          <a:bodyPr>
            <a:spAutoFit/>
          </a:bodyPr>
          <a:lstStyle/>
          <a:p>
            <a:r>
              <a:rPr lang="en-US">
                <a:latin typeface="Courier New" pitchFamily="49" charset="0"/>
              </a:rPr>
              <a:t>the :  0.0156</a:t>
            </a:r>
          </a:p>
          <a:p>
            <a:r>
              <a:rPr lang="en-US">
                <a:latin typeface="Courier New" pitchFamily="49" charset="0"/>
              </a:rPr>
              <a:t>to  :  0.0153</a:t>
            </a:r>
          </a:p>
          <a:p>
            <a:r>
              <a:rPr lang="en-US">
                <a:latin typeface="Courier New" pitchFamily="49" charset="0"/>
              </a:rPr>
              <a:t>and :  0.0115</a:t>
            </a:r>
          </a:p>
          <a:p>
            <a:r>
              <a:rPr lang="en-US">
                <a:latin typeface="Courier New" pitchFamily="49" charset="0"/>
              </a:rPr>
              <a:t>of  :  0.0095</a:t>
            </a:r>
          </a:p>
          <a:p>
            <a:r>
              <a:rPr lang="en-US">
                <a:latin typeface="Courier New" pitchFamily="49" charset="0"/>
              </a:rPr>
              <a:t>you :  0.0093</a:t>
            </a:r>
          </a:p>
          <a:p>
            <a:r>
              <a:rPr lang="en-US">
                <a:latin typeface="Courier New" pitchFamily="49" charset="0"/>
              </a:rPr>
              <a:t>a   :  0.0086</a:t>
            </a:r>
          </a:p>
          <a:p>
            <a:r>
              <a:rPr lang="en-US">
                <a:latin typeface="Courier New" pitchFamily="49" charset="0"/>
              </a:rPr>
              <a:t>with:  0.0080</a:t>
            </a:r>
          </a:p>
          <a:p>
            <a:r>
              <a:rPr lang="en-US">
                <a:latin typeface="Courier New" pitchFamily="49" charset="0"/>
              </a:rPr>
              <a:t>from:  0.0075</a:t>
            </a:r>
          </a:p>
          <a:p>
            <a:r>
              <a:rPr lang="en-US">
                <a:latin typeface="Courier New" pitchFamily="49" charset="0"/>
              </a:rPr>
              <a:t>...</a:t>
            </a:r>
          </a:p>
        </p:txBody>
      </p:sp>
      <p:pic>
        <p:nvPicPr>
          <p:cNvPr id="20486" name="Picture 6" descr="txp_fig"/>
          <p:cNvPicPr>
            <a:picLocks noChangeAspect="1" noChangeArrowheads="1"/>
          </p:cNvPicPr>
          <p:nvPr>
            <p:custDataLst>
              <p:tags r:id="rId2"/>
            </p:custDataLst>
          </p:nvPr>
        </p:nvPicPr>
        <p:blipFill>
          <a:blip r:embed="rId8" cstate="print"/>
          <a:srcRect/>
          <a:stretch>
            <a:fillRect/>
          </a:stretch>
        </p:blipFill>
        <p:spPr bwMode="auto">
          <a:xfrm>
            <a:off x="4876800" y="2743200"/>
            <a:ext cx="1606550" cy="293688"/>
          </a:xfrm>
          <a:prstGeom prst="rect">
            <a:avLst/>
          </a:prstGeom>
          <a:noFill/>
          <a:ln w="9525">
            <a:noFill/>
            <a:miter lim="800000"/>
            <a:headEnd/>
            <a:tailEnd/>
          </a:ln>
        </p:spPr>
      </p:pic>
      <p:pic>
        <p:nvPicPr>
          <p:cNvPr id="20487" name="Picture 7" descr="txp_fig"/>
          <p:cNvPicPr>
            <a:picLocks noChangeAspect="1" noChangeArrowheads="1"/>
          </p:cNvPicPr>
          <p:nvPr>
            <p:custDataLst>
              <p:tags r:id="rId3"/>
            </p:custDataLst>
          </p:nvPr>
        </p:nvPicPr>
        <p:blipFill>
          <a:blip r:embed="rId9" cstate="print"/>
          <a:srcRect/>
          <a:stretch>
            <a:fillRect/>
          </a:stretch>
        </p:blipFill>
        <p:spPr bwMode="auto">
          <a:xfrm>
            <a:off x="8305800" y="2743200"/>
            <a:ext cx="1466850" cy="293688"/>
          </a:xfrm>
          <a:prstGeom prst="rect">
            <a:avLst/>
          </a:prstGeom>
          <a:noFill/>
          <a:ln w="9525">
            <a:noFill/>
            <a:miter lim="800000"/>
            <a:headEnd/>
            <a:tailEnd/>
          </a:ln>
        </p:spPr>
      </p:pic>
      <p:sp>
        <p:nvSpPr>
          <p:cNvPr id="1286152" name="Text Box 8"/>
          <p:cNvSpPr txBox="1">
            <a:spLocks noChangeArrowheads="1"/>
          </p:cNvSpPr>
          <p:nvPr/>
        </p:nvSpPr>
        <p:spPr bwMode="auto">
          <a:xfrm>
            <a:off x="8001000" y="3141663"/>
            <a:ext cx="2057400" cy="2573337"/>
          </a:xfrm>
          <a:prstGeom prst="rect">
            <a:avLst/>
          </a:prstGeom>
          <a:noFill/>
          <a:ln w="9525">
            <a:solidFill>
              <a:schemeClr val="tx1"/>
            </a:solidFill>
            <a:miter lim="800000"/>
            <a:headEnd/>
            <a:tailEnd/>
          </a:ln>
        </p:spPr>
        <p:txBody>
          <a:bodyPr>
            <a:spAutoFit/>
          </a:bodyPr>
          <a:lstStyle/>
          <a:p>
            <a:r>
              <a:rPr lang="en-US">
                <a:latin typeface="Courier New" pitchFamily="49" charset="0"/>
              </a:rPr>
              <a:t>the :  0.0210</a:t>
            </a:r>
          </a:p>
          <a:p>
            <a:r>
              <a:rPr lang="en-US">
                <a:latin typeface="Courier New" pitchFamily="49" charset="0"/>
              </a:rPr>
              <a:t>to  :  0.0133</a:t>
            </a:r>
          </a:p>
          <a:p>
            <a:r>
              <a:rPr lang="en-US">
                <a:latin typeface="Courier New" pitchFamily="49" charset="0"/>
              </a:rPr>
              <a:t>of  :  0.0119</a:t>
            </a:r>
          </a:p>
          <a:p>
            <a:r>
              <a:rPr lang="en-US">
                <a:latin typeface="Courier New" pitchFamily="49" charset="0"/>
              </a:rPr>
              <a:t>2002:  0.0110</a:t>
            </a:r>
          </a:p>
          <a:p>
            <a:r>
              <a:rPr lang="en-US">
                <a:latin typeface="Courier New" pitchFamily="49" charset="0"/>
              </a:rPr>
              <a:t>with:  0.0108</a:t>
            </a:r>
          </a:p>
          <a:p>
            <a:r>
              <a:rPr lang="en-US">
                <a:latin typeface="Courier New" pitchFamily="49" charset="0"/>
              </a:rPr>
              <a:t>from:  0.0107</a:t>
            </a:r>
          </a:p>
          <a:p>
            <a:r>
              <a:rPr lang="en-US">
                <a:latin typeface="Courier New" pitchFamily="49" charset="0"/>
              </a:rPr>
              <a:t>and :  0.0105</a:t>
            </a:r>
          </a:p>
          <a:p>
            <a:r>
              <a:rPr lang="en-US">
                <a:latin typeface="Courier New" pitchFamily="49" charset="0"/>
              </a:rPr>
              <a:t>a   :  0.0100</a:t>
            </a:r>
          </a:p>
          <a:p>
            <a:r>
              <a:rPr lang="en-US">
                <a:latin typeface="Courier New" pitchFamily="49" charset="0"/>
              </a:rPr>
              <a:t>...</a:t>
            </a:r>
          </a:p>
        </p:txBody>
      </p:sp>
      <p:pic>
        <p:nvPicPr>
          <p:cNvPr id="12" name="Picture 11" descr="txp_fig"/>
          <p:cNvPicPr>
            <a:picLocks noChangeAspect="1"/>
          </p:cNvPicPr>
          <p:nvPr>
            <p:custDataLst>
              <p:tags r:id="rId4"/>
            </p:custDataLst>
          </p:nvPr>
        </p:nvPicPr>
        <p:blipFill>
          <a:blip r:embed="rId10" cstate="print"/>
          <a:stretch>
            <a:fillRect/>
          </a:stretch>
        </p:blipFill>
        <p:spPr bwMode="auto">
          <a:xfrm>
            <a:off x="2426024" y="2743200"/>
            <a:ext cx="712140" cy="278992"/>
          </a:xfrm>
          <a:prstGeom prst="rect">
            <a:avLst/>
          </a:prstGeom>
          <a:noFill/>
          <a:ln/>
          <a:effectLst/>
        </p:spPr>
      </p:pic>
      <p:sp>
        <p:nvSpPr>
          <p:cNvPr id="1286154" name="Text Box 10"/>
          <p:cNvSpPr txBox="1">
            <a:spLocks noChangeArrowheads="1"/>
          </p:cNvSpPr>
          <p:nvPr/>
        </p:nvSpPr>
        <p:spPr bwMode="auto">
          <a:xfrm>
            <a:off x="1981200" y="3124200"/>
            <a:ext cx="1600200" cy="650875"/>
          </a:xfrm>
          <a:prstGeom prst="rect">
            <a:avLst/>
          </a:prstGeom>
          <a:noFill/>
          <a:ln w="9525">
            <a:solidFill>
              <a:schemeClr val="tx1"/>
            </a:solidFill>
            <a:miter lim="800000"/>
            <a:headEnd/>
            <a:tailEnd/>
          </a:ln>
        </p:spPr>
        <p:txBody>
          <a:bodyPr>
            <a:spAutoFit/>
          </a:bodyPr>
          <a:lstStyle/>
          <a:p>
            <a:r>
              <a:rPr lang="en-US">
                <a:latin typeface="Courier New" pitchFamily="49" charset="0"/>
              </a:rPr>
              <a:t>ham : 0.66</a:t>
            </a:r>
          </a:p>
          <a:p>
            <a:r>
              <a:rPr lang="en-US">
                <a:latin typeface="Courier New" pitchFamily="49" charset="0"/>
              </a:rPr>
              <a:t>spam: 0.33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6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6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61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49" grpId="0" animBg="1"/>
      <p:bldP spid="1286152" grpId="0" animBg="1"/>
      <p:bldP spid="12861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pt-BR" dirty="0" smtClean="0"/>
              <a:t>Exemplo (Detecção de Spam)</a:t>
            </a:r>
          </a:p>
        </p:txBody>
      </p:sp>
      <p:graphicFrame>
        <p:nvGraphicFramePr>
          <p:cNvPr id="1298436" name="Group 4"/>
          <p:cNvGraphicFramePr>
            <a:graphicFrameLocks noGrp="1"/>
          </p:cNvGraphicFramePr>
          <p:nvPr/>
        </p:nvGraphicFramePr>
        <p:xfrm>
          <a:off x="2590800" y="1600200"/>
          <a:ext cx="6858000" cy="4023360"/>
        </p:xfrm>
        <a:graphic>
          <a:graphicData uri="http://schemas.openxmlformats.org/drawingml/2006/table">
            <a:tbl>
              <a:tblPr/>
              <a:tblGrid>
                <a:gridCol w="1371600"/>
                <a:gridCol w="1371600"/>
                <a:gridCol w="1371600"/>
                <a:gridCol w="1371600"/>
                <a:gridCol w="1371600"/>
              </a:tblGrid>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Word</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P(w|spam)</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P(w|ham)</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Tot Spam</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Tot Ham</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(prior)</a:t>
                      </a:r>
                      <a:endParaRPr kumimoji="0" lang="en-US" sz="2800" b="0" i="0" u="none" strike="noStrike" cap="none" normalizeH="0" baseline="0" smtClean="0">
                        <a:ln>
                          <a:noFill/>
                        </a:ln>
                        <a:solidFill>
                          <a:srgbClr val="008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0.33333</a:t>
                      </a:r>
                      <a:endParaRPr kumimoji="0" lang="en-US" sz="2800" b="0" i="0" u="none" strike="noStrike" cap="none" normalizeH="0" baseline="0" smtClean="0">
                        <a:ln>
                          <a:noFill/>
                        </a:ln>
                        <a:solidFill>
                          <a:srgbClr val="008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0.66666</a:t>
                      </a:r>
                      <a:endParaRPr kumimoji="0" lang="en-US" sz="2800" b="0" i="0" u="none" strike="noStrike" cap="none" normalizeH="0" baseline="0" smtClean="0">
                        <a:ln>
                          <a:noFill/>
                        </a:ln>
                        <a:solidFill>
                          <a:srgbClr val="008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-1.1</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-0.4</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Gary</a:t>
                      </a:r>
                      <a:endParaRPr kumimoji="0" lang="en-US" sz="2800" b="0" i="0" u="none" strike="noStrike" cap="none" normalizeH="0" baseline="0" smtClean="0">
                        <a:ln>
                          <a:noFill/>
                        </a:ln>
                        <a:solidFill>
                          <a:srgbClr val="008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0.00002</a:t>
                      </a:r>
                      <a:endParaRPr kumimoji="0" lang="en-US" sz="2800" b="0" i="0" u="none" strike="noStrike" cap="none" normalizeH="0" baseline="0" smtClean="0">
                        <a:ln>
                          <a:noFill/>
                        </a:ln>
                        <a:solidFill>
                          <a:srgbClr val="008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0.00021</a:t>
                      </a:r>
                      <a:endParaRPr kumimoji="0" lang="en-US" sz="2800" b="0" i="0" u="none" strike="noStrike" cap="none" normalizeH="0" baseline="0" smtClean="0">
                        <a:ln>
                          <a:noFill/>
                        </a:ln>
                        <a:solidFill>
                          <a:srgbClr val="008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-11.8</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-8.9</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would</a:t>
                      </a:r>
                      <a:endParaRPr kumimoji="0" lang="en-US" sz="2800" b="0" i="0" u="none" strike="noStrike" cap="none" normalizeH="0" baseline="0" smtClean="0">
                        <a:ln>
                          <a:noFill/>
                        </a:ln>
                        <a:solidFill>
                          <a:srgbClr val="008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0.00069</a:t>
                      </a:r>
                      <a:endParaRPr kumimoji="0" lang="en-US" sz="2800" b="0" i="0" u="none" strike="noStrike" cap="none" normalizeH="0" baseline="0" smtClean="0">
                        <a:ln>
                          <a:noFill/>
                        </a:ln>
                        <a:solidFill>
                          <a:srgbClr val="008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8000"/>
                          </a:solidFill>
                          <a:effectLst/>
                          <a:latin typeface="Verdana" pitchFamily="34" charset="0"/>
                        </a:rPr>
                        <a:t>0.00084</a:t>
                      </a:r>
                      <a:endParaRPr kumimoji="0" lang="en-US" sz="2800" b="0" i="0" u="none" strike="noStrike" cap="none" normalizeH="0" baseline="0" smtClean="0">
                        <a:ln>
                          <a:noFill/>
                        </a:ln>
                        <a:solidFill>
                          <a:srgbClr val="008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-19.1</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-16.0</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you</a:t>
                      </a:r>
                      <a:endParaRPr kumimoji="0" lang="en-US" sz="2800" b="0" i="0" u="none" strike="noStrike" cap="none" normalizeH="0" baseline="0" smtClean="0">
                        <a:ln>
                          <a:noFill/>
                        </a:ln>
                        <a:solidFill>
                          <a:srgbClr val="CC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0.00881</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0.00304</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-23.8</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-21.8</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like</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0.00086</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0.00083</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-30.9</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-28.9</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to</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0.01517</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0.01339</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-35.1</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-33.2</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lose</a:t>
                      </a:r>
                      <a:endParaRPr kumimoji="0" lang="en-US" sz="2800" b="0" i="0" u="none" strike="noStrike" cap="none" normalizeH="0" baseline="0" smtClean="0">
                        <a:ln>
                          <a:noFill/>
                        </a:ln>
                        <a:solidFill>
                          <a:srgbClr val="CC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0.00008</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0.00002</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-44.5</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-44.0</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weight</a:t>
                      </a:r>
                      <a:endParaRPr kumimoji="0" lang="en-US" sz="2800" b="0" i="0" u="none" strike="noStrike" cap="none" normalizeH="0" baseline="0" smtClean="0">
                        <a:ln>
                          <a:noFill/>
                        </a:ln>
                        <a:solidFill>
                          <a:srgbClr val="CC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0.00016</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0.00002</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-53.3</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-55.0</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while</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0.00027</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0.00027</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-61.5</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-63.2</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you</a:t>
                      </a:r>
                      <a:endParaRPr kumimoji="0" lang="en-US" sz="2800" b="0" i="0" u="none" strike="noStrike" cap="none" normalizeH="0" baseline="0" smtClean="0">
                        <a:ln>
                          <a:noFill/>
                        </a:ln>
                        <a:solidFill>
                          <a:srgbClr val="CC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0.00881</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0.00304</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-66.2</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-69.0</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sleep</a:t>
                      </a:r>
                      <a:endParaRPr kumimoji="0" lang="en-US" sz="2800" b="0" i="0" u="none" strike="noStrike" cap="none" normalizeH="0" baseline="0" smtClean="0">
                        <a:ln>
                          <a:noFill/>
                        </a:ln>
                        <a:solidFill>
                          <a:srgbClr val="CC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0.00006</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C0000"/>
                          </a:solidFill>
                          <a:effectLst/>
                          <a:latin typeface="Verdana" pitchFamily="34" charset="0"/>
                        </a:rPr>
                        <a:t>0.00001</a:t>
                      </a:r>
                      <a:endParaRPr kumimoji="0" lang="en-US" sz="2800" b="0" i="0" u="none" strike="noStrike" cap="none" normalizeH="0" baseline="0" smtClean="0">
                        <a:ln>
                          <a:noFill/>
                        </a:ln>
                        <a:solidFill>
                          <a:srgbClr val="CC0000"/>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-76.0</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rPr>
                        <a:t>-80.5</a:t>
                      </a: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8512" name="Text Box 80"/>
          <p:cNvSpPr txBox="1">
            <a:spLocks noChangeArrowheads="1"/>
          </p:cNvSpPr>
          <p:nvPr/>
        </p:nvSpPr>
        <p:spPr bwMode="auto">
          <a:xfrm>
            <a:off x="7391400" y="5943600"/>
            <a:ext cx="2209800" cy="366713"/>
          </a:xfrm>
          <a:prstGeom prst="rect">
            <a:avLst/>
          </a:prstGeom>
          <a:noFill/>
          <a:ln w="9525">
            <a:noFill/>
            <a:miter lim="800000"/>
            <a:headEnd/>
            <a:tailEnd/>
          </a:ln>
        </p:spPr>
        <p:txBody>
          <a:bodyPr>
            <a:spAutoFit/>
          </a:bodyPr>
          <a:lstStyle/>
          <a:p>
            <a:pPr>
              <a:spcBef>
                <a:spcPct val="50000"/>
              </a:spcBef>
            </a:pPr>
            <a:r>
              <a:rPr lang="en-US" dirty="0">
                <a:solidFill>
                  <a:srgbClr val="CC0000"/>
                </a:solidFill>
              </a:rPr>
              <a:t>P(spam | </a:t>
            </a:r>
            <a:r>
              <a:rPr lang="en-US" b="1" dirty="0">
                <a:solidFill>
                  <a:srgbClr val="CC0000"/>
                </a:solidFill>
              </a:rPr>
              <a:t>w</a:t>
            </a:r>
            <a:r>
              <a:rPr lang="en-US" dirty="0">
                <a:solidFill>
                  <a:srgbClr val="CC0000"/>
                </a:solidFill>
              </a:rPr>
              <a:t>) = </a:t>
            </a:r>
            <a:r>
              <a:rPr lang="en-US" dirty="0" smtClean="0">
                <a:solidFill>
                  <a:srgbClr val="CC0000"/>
                </a:solidFill>
              </a:rPr>
              <a:t>98,9</a:t>
            </a:r>
            <a:endParaRPr lang="en-US" dirty="0">
              <a:solidFill>
                <a:srgbClr val="CC0000"/>
              </a:solidFill>
            </a:endParaRPr>
          </a:p>
        </p:txBody>
      </p:sp>
      <p:sp>
        <p:nvSpPr>
          <p:cNvPr id="1298513" name="Line 81"/>
          <p:cNvSpPr>
            <a:spLocks noChangeShapeType="1"/>
          </p:cNvSpPr>
          <p:nvPr/>
        </p:nvSpPr>
        <p:spPr bwMode="auto">
          <a:xfrm>
            <a:off x="7315200" y="5791200"/>
            <a:ext cx="2209800" cy="0"/>
          </a:xfrm>
          <a:prstGeom prst="line">
            <a:avLst/>
          </a:prstGeom>
          <a:noFill/>
          <a:ln w="9525">
            <a:solidFill>
              <a:schemeClr val="tx1"/>
            </a:solidFill>
            <a:round/>
            <a:headEnd/>
            <a:tailEnd/>
          </a:ln>
        </p:spPr>
        <p:txBody>
          <a:bodyPr/>
          <a:lstStyle/>
          <a:p>
            <a:endParaRPr lang="en-US"/>
          </a:p>
        </p:txBody>
      </p:sp>
      <p:sp>
        <p:nvSpPr>
          <p:cNvPr id="1298514" name="Rectangle 82"/>
          <p:cNvSpPr>
            <a:spLocks noChangeArrowheads="1"/>
          </p:cNvSpPr>
          <p:nvPr/>
        </p:nvSpPr>
        <p:spPr bwMode="auto">
          <a:xfrm>
            <a:off x="2590800" y="3352800"/>
            <a:ext cx="6858000" cy="2286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98515" name="Rectangle 83"/>
          <p:cNvSpPr>
            <a:spLocks noChangeArrowheads="1"/>
          </p:cNvSpPr>
          <p:nvPr/>
        </p:nvSpPr>
        <p:spPr bwMode="auto">
          <a:xfrm>
            <a:off x="2590800" y="2971800"/>
            <a:ext cx="6858000" cy="2667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98516" name="Rectangle 84"/>
          <p:cNvSpPr>
            <a:spLocks noChangeArrowheads="1"/>
          </p:cNvSpPr>
          <p:nvPr/>
        </p:nvSpPr>
        <p:spPr bwMode="auto">
          <a:xfrm>
            <a:off x="2590800" y="2667000"/>
            <a:ext cx="6858000" cy="2971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98517" name="Rectangle 85"/>
          <p:cNvSpPr>
            <a:spLocks noChangeArrowheads="1"/>
          </p:cNvSpPr>
          <p:nvPr/>
        </p:nvSpPr>
        <p:spPr bwMode="auto">
          <a:xfrm>
            <a:off x="2590800" y="2286000"/>
            <a:ext cx="6858000" cy="34290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985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985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985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985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85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8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512" grpId="0"/>
      <p:bldP spid="1298513" grpId="0" animBg="1"/>
      <p:bldP spid="1298514" grpId="0" animBg="1"/>
      <p:bldP spid="1298515" grpId="0" animBg="1"/>
      <p:bldP spid="1298516" grpId="0" animBg="1"/>
      <p:bldP spid="12985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Créditos</a:t>
            </a:r>
            <a:endParaRPr lang="pt-BR" dirty="0"/>
          </a:p>
        </p:txBody>
      </p:sp>
      <p:sp>
        <p:nvSpPr>
          <p:cNvPr id="3" name="Espaço Reservado para Conteúdo 2"/>
          <p:cNvSpPr>
            <a:spLocks noGrp="1"/>
          </p:cNvSpPr>
          <p:nvPr>
            <p:ph idx="1"/>
          </p:nvPr>
        </p:nvSpPr>
        <p:spPr/>
        <p:txBody>
          <a:bodyPr/>
          <a:lstStyle/>
          <a:p>
            <a:r>
              <a:rPr lang="pt-BR" dirty="0" smtClean="0"/>
              <a:t>Essa apresentação é material traduzido e/ou adaptado pelo prof. Eduardo </a:t>
            </a:r>
            <a:r>
              <a:rPr lang="pt-BR" dirty="0"/>
              <a:t>Bezerra (ebezerra@cefet-rj.br</a:t>
            </a:r>
            <a:r>
              <a:rPr lang="pt-BR" dirty="0" smtClean="0"/>
              <a:t>), e utiliza material cuja autoria é dos </a:t>
            </a:r>
            <a:r>
              <a:rPr lang="pt-BR" dirty="0"/>
              <a:t>professores </a:t>
            </a:r>
            <a:r>
              <a:rPr lang="pt-BR" dirty="0" smtClean="0"/>
              <a:t>a seguir:</a:t>
            </a:r>
          </a:p>
          <a:p>
            <a:pPr lvl="1"/>
            <a:r>
              <a:rPr lang="pt-BR" b="1" dirty="0" smtClean="0"/>
              <a:t>Dan </a:t>
            </a:r>
            <a:r>
              <a:rPr lang="pt-BR" b="1" dirty="0"/>
              <a:t>Klein</a:t>
            </a:r>
            <a:r>
              <a:rPr lang="pt-BR" dirty="0"/>
              <a:t> e </a:t>
            </a:r>
            <a:r>
              <a:rPr lang="pt-BR" b="1" dirty="0" err="1"/>
              <a:t>Pieter</a:t>
            </a:r>
            <a:r>
              <a:rPr lang="pt-BR" b="1" dirty="0"/>
              <a:t> </a:t>
            </a:r>
            <a:r>
              <a:rPr lang="pt-BR" b="1" dirty="0" err="1" smtClean="0"/>
              <a:t>Abbeel</a:t>
            </a:r>
            <a:r>
              <a:rPr lang="pt-BR" b="1" dirty="0" smtClean="0"/>
              <a:t>, UC Berkeley</a:t>
            </a:r>
            <a:r>
              <a:rPr lang="pt-BR" dirty="0" smtClean="0"/>
              <a:t>. O material original é usado no curso CS 188 (</a:t>
            </a:r>
            <a:r>
              <a:rPr lang="pt-BR" dirty="0" err="1" smtClean="0"/>
              <a:t>Introduction</a:t>
            </a:r>
            <a:r>
              <a:rPr lang="pt-BR" dirty="0" smtClean="0"/>
              <a:t> to Artificial </a:t>
            </a:r>
            <a:r>
              <a:rPr lang="pt-BR" dirty="0" err="1" smtClean="0"/>
              <a:t>Intelligence</a:t>
            </a:r>
            <a:r>
              <a:rPr lang="pt-BR" dirty="0" smtClean="0"/>
              <a:t>). </a:t>
            </a:r>
            <a:r>
              <a:rPr lang="pt-BR" dirty="0"/>
              <a:t>(https://www.cs.berkeley.edu/~russell/classes/cs188/f14/)</a:t>
            </a:r>
            <a:endParaRPr lang="pt-BR" dirty="0" smtClean="0"/>
          </a:p>
          <a:p>
            <a:pPr lvl="1"/>
            <a:r>
              <a:rPr lang="pt-BR" b="1" dirty="0" smtClean="0">
                <a:solidFill>
                  <a:schemeClr val="tx1"/>
                </a:solidFill>
              </a:rPr>
              <a:t>Bianca </a:t>
            </a:r>
            <a:r>
              <a:rPr lang="pt-BR" b="1" dirty="0" err="1" smtClean="0">
                <a:solidFill>
                  <a:schemeClr val="tx1"/>
                </a:solidFill>
              </a:rPr>
              <a:t>Zadrozny</a:t>
            </a:r>
            <a:r>
              <a:rPr lang="pt-BR" b="1" dirty="0" smtClean="0">
                <a:solidFill>
                  <a:schemeClr val="tx1"/>
                </a:solidFill>
              </a:rPr>
              <a:t>, UFF</a:t>
            </a:r>
            <a:r>
              <a:rPr lang="pt-BR" dirty="0" smtClean="0">
                <a:solidFill>
                  <a:schemeClr val="tx1"/>
                </a:solidFill>
              </a:rPr>
              <a:t> (http</a:t>
            </a:r>
            <a:r>
              <a:rPr lang="pt-BR" dirty="0">
                <a:solidFill>
                  <a:schemeClr val="tx1"/>
                </a:solidFill>
              </a:rPr>
              <a:t>://www.ic.uff.br/~</a:t>
            </a:r>
            <a:r>
              <a:rPr lang="pt-BR" dirty="0" smtClean="0">
                <a:solidFill>
                  <a:schemeClr val="tx1"/>
                </a:solidFill>
              </a:rPr>
              <a:t>bianca/ia)</a:t>
            </a:r>
            <a:endParaRPr lang="pt-BR" dirty="0">
              <a:solidFill>
                <a:schemeClr val="tx1"/>
              </a:solidFill>
            </a:endParaRPr>
          </a:p>
          <a:p>
            <a:pPr lvl="1"/>
            <a:endParaRPr lang="pt-BR" dirty="0" smtClean="0"/>
          </a:p>
          <a:p>
            <a:endParaRPr lang="pt-BR" dirty="0"/>
          </a:p>
        </p:txBody>
      </p:sp>
      <p:sp>
        <p:nvSpPr>
          <p:cNvPr id="5" name="Espaço Reservado para Número de Slide 4"/>
          <p:cNvSpPr>
            <a:spLocks noGrp="1"/>
          </p:cNvSpPr>
          <p:nvPr>
            <p:ph type="sldNum" sz="quarter" idx="4294967295"/>
          </p:nvPr>
        </p:nvSpPr>
        <p:spPr>
          <a:xfrm>
            <a:off x="9677400" y="6245225"/>
            <a:ext cx="2133600" cy="476251"/>
          </a:xfrm>
          <a:prstGeom prst="rect">
            <a:avLst/>
          </a:prstGeom>
        </p:spPr>
        <p:txBody>
          <a:bodyPr/>
          <a:lstStyle/>
          <a:p>
            <a:pPr algn="r">
              <a:defRPr/>
            </a:pPr>
            <a:fld id="{B5FF1561-1732-4AFE-BD38-1F907188A60F}" type="slidenum">
              <a:rPr lang="en-US" smtClean="0"/>
              <a:pPr algn="r">
                <a:defRPr/>
              </a:pPr>
              <a:t>2</a:t>
            </a:fld>
            <a:endParaRPr lang="en-US" dirty="0"/>
          </a:p>
        </p:txBody>
      </p:sp>
    </p:spTree>
    <p:extLst>
      <p:ext uri="{BB962C8B-B14F-4D97-AF65-F5344CB8AC3E}">
        <p14:creationId xmlns:p14="http://schemas.microsoft.com/office/powerpoint/2010/main" val="192120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Treinamento e Teste</a:t>
            </a:r>
            <a:endParaRPr lang="pt-BR"/>
          </a:p>
        </p:txBody>
      </p:sp>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945" y="2235200"/>
            <a:ext cx="3579510" cy="2946400"/>
          </a:xfrm>
          <a:prstGeom prst="rect">
            <a:avLst/>
          </a:prstGeom>
          <a:noFill/>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16514" y="2340708"/>
            <a:ext cx="3842741" cy="2155092"/>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17424" y="2209800"/>
            <a:ext cx="3804752" cy="294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BR" smtClean="0">
                <a:latin typeface="Calibri"/>
                <a:cs typeface="Calibri"/>
              </a:rPr>
              <a:t>Conceitos Importantes</a:t>
            </a:r>
          </a:p>
        </p:txBody>
      </p:sp>
      <p:sp>
        <p:nvSpPr>
          <p:cNvPr id="1283075" name="Rectangle 3"/>
          <p:cNvSpPr>
            <a:spLocks noGrp="1" noChangeArrowheads="1"/>
          </p:cNvSpPr>
          <p:nvPr>
            <p:ph idx="1"/>
          </p:nvPr>
        </p:nvSpPr>
        <p:spPr>
          <a:xfrm>
            <a:off x="457200" y="1524000"/>
            <a:ext cx="6324600" cy="4953000"/>
          </a:xfrm>
        </p:spPr>
        <p:txBody>
          <a:bodyPr/>
          <a:lstStyle/>
          <a:p>
            <a:pPr eaLnBrk="1" hangingPunct="1">
              <a:lnSpc>
                <a:spcPct val="80000"/>
              </a:lnSpc>
            </a:pPr>
            <a:r>
              <a:rPr lang="pt-BR" sz="1800" dirty="0" smtClean="0">
                <a:latin typeface="Calibri"/>
                <a:cs typeface="Calibri"/>
              </a:rPr>
              <a:t>Dados: instâncias rotuladas, e.g. </a:t>
            </a:r>
            <a:r>
              <a:rPr lang="pt-BR" sz="1800" dirty="0" err="1" smtClean="0">
                <a:latin typeface="Calibri"/>
                <a:cs typeface="Calibri"/>
              </a:rPr>
              <a:t>emails</a:t>
            </a:r>
            <a:r>
              <a:rPr lang="pt-BR" sz="1800" dirty="0" smtClean="0">
                <a:latin typeface="Calibri"/>
                <a:cs typeface="Calibri"/>
              </a:rPr>
              <a:t> marcados spam/</a:t>
            </a:r>
            <a:r>
              <a:rPr lang="pt-BR" sz="1800" dirty="0" err="1" smtClean="0">
                <a:latin typeface="Calibri"/>
                <a:cs typeface="Calibri"/>
              </a:rPr>
              <a:t>ham</a:t>
            </a:r>
            <a:endParaRPr lang="pt-BR" sz="1800" dirty="0" smtClean="0">
              <a:latin typeface="Calibri"/>
              <a:cs typeface="Calibri"/>
            </a:endParaRPr>
          </a:p>
          <a:p>
            <a:pPr lvl="1" eaLnBrk="1" hangingPunct="1">
              <a:lnSpc>
                <a:spcPct val="80000"/>
              </a:lnSpc>
            </a:pPr>
            <a:r>
              <a:rPr lang="pt-BR" sz="1600" dirty="0" smtClean="0">
                <a:latin typeface="Calibri"/>
                <a:cs typeface="Calibri"/>
              </a:rPr>
              <a:t>Conjunto de treinamento (training data)</a:t>
            </a:r>
          </a:p>
          <a:p>
            <a:pPr lvl="1">
              <a:lnSpc>
                <a:spcPct val="80000"/>
              </a:lnSpc>
            </a:pPr>
            <a:r>
              <a:rPr lang="pt-BR" sz="1600" dirty="0" smtClean="0">
                <a:latin typeface="Calibri"/>
                <a:cs typeface="Calibri"/>
              </a:rPr>
              <a:t>Conjunto de validação (</a:t>
            </a:r>
            <a:r>
              <a:rPr lang="pt-BR" sz="1600" dirty="0" err="1" smtClean="0">
                <a:latin typeface="Calibri"/>
                <a:cs typeface="Calibri"/>
              </a:rPr>
              <a:t>Held</a:t>
            </a:r>
            <a:r>
              <a:rPr lang="pt-BR" sz="1600" dirty="0" smtClean="0">
                <a:latin typeface="Calibri"/>
                <a:cs typeface="Calibri"/>
              </a:rPr>
              <a:t> out set)</a:t>
            </a:r>
          </a:p>
          <a:p>
            <a:pPr lvl="1">
              <a:lnSpc>
                <a:spcPct val="80000"/>
              </a:lnSpc>
            </a:pPr>
            <a:r>
              <a:rPr lang="pt-BR" sz="1600" dirty="0" smtClean="0">
                <a:latin typeface="Calibri"/>
                <a:cs typeface="Calibri"/>
              </a:rPr>
              <a:t>Conjunto de teste (Test set)</a:t>
            </a:r>
          </a:p>
          <a:p>
            <a:pPr lvl="1" eaLnBrk="1" hangingPunct="1">
              <a:lnSpc>
                <a:spcPct val="80000"/>
              </a:lnSpc>
            </a:pPr>
            <a:endParaRPr lang="pt-BR" sz="800" dirty="0" smtClean="0">
              <a:latin typeface="Calibri"/>
              <a:cs typeface="Calibri"/>
            </a:endParaRPr>
          </a:p>
          <a:p>
            <a:pPr eaLnBrk="1" hangingPunct="1">
              <a:lnSpc>
                <a:spcPct val="80000"/>
              </a:lnSpc>
            </a:pPr>
            <a:r>
              <a:rPr lang="pt-BR" sz="1800" dirty="0" smtClean="0">
                <a:latin typeface="Calibri"/>
                <a:cs typeface="Calibri"/>
              </a:rPr>
              <a:t>Características: pares atributo-valor que caracterizam cada x</a:t>
            </a:r>
          </a:p>
          <a:p>
            <a:pPr eaLnBrk="1" hangingPunct="1">
              <a:lnSpc>
                <a:spcPct val="80000"/>
              </a:lnSpc>
              <a:buFont typeface="Wingdings" pitchFamily="2" charset="2"/>
              <a:buNone/>
            </a:pPr>
            <a:endParaRPr lang="pt-BR" sz="700" dirty="0" smtClean="0">
              <a:latin typeface="Calibri"/>
              <a:cs typeface="Calibri"/>
            </a:endParaRPr>
          </a:p>
          <a:p>
            <a:pPr eaLnBrk="1" hangingPunct="1">
              <a:lnSpc>
                <a:spcPct val="80000"/>
              </a:lnSpc>
            </a:pPr>
            <a:r>
              <a:rPr lang="pt-BR" sz="1800" dirty="0" smtClean="0">
                <a:latin typeface="Calibri"/>
                <a:cs typeface="Calibri"/>
              </a:rPr>
              <a:t>Ciclo de experimentação</a:t>
            </a:r>
          </a:p>
          <a:p>
            <a:pPr lvl="1" eaLnBrk="1" hangingPunct="1">
              <a:lnSpc>
                <a:spcPct val="80000"/>
              </a:lnSpc>
            </a:pPr>
            <a:r>
              <a:rPr lang="pt-BR" sz="1600" dirty="0" smtClean="0">
                <a:latin typeface="Calibri"/>
                <a:cs typeface="Calibri"/>
              </a:rPr>
              <a:t>Aprender parâmetros (e.g. probabilidades do modelo) com o conjunto de treinamento</a:t>
            </a:r>
          </a:p>
          <a:p>
            <a:pPr lvl="1" eaLnBrk="1" hangingPunct="1">
              <a:lnSpc>
                <a:spcPct val="80000"/>
              </a:lnSpc>
            </a:pPr>
            <a:r>
              <a:rPr lang="pt-BR" sz="1600" dirty="0" smtClean="0">
                <a:latin typeface="Calibri"/>
                <a:cs typeface="Calibri"/>
              </a:rPr>
              <a:t>(Sintonizar hiperparâmetros no conjunto de validação)</a:t>
            </a:r>
          </a:p>
          <a:p>
            <a:pPr lvl="1" eaLnBrk="1" hangingPunct="1">
              <a:lnSpc>
                <a:spcPct val="80000"/>
              </a:lnSpc>
            </a:pPr>
            <a:r>
              <a:rPr lang="pt-BR" sz="1600" dirty="0" smtClean="0">
                <a:latin typeface="Calibri"/>
                <a:cs typeface="Calibri"/>
              </a:rPr>
              <a:t>Computar acurácia no conjunto de teste</a:t>
            </a:r>
          </a:p>
          <a:p>
            <a:pPr lvl="1" eaLnBrk="1" hangingPunct="1">
              <a:lnSpc>
                <a:spcPct val="80000"/>
              </a:lnSpc>
            </a:pPr>
            <a:r>
              <a:rPr lang="pt-BR" sz="1600" dirty="0" smtClean="0">
                <a:latin typeface="Calibri"/>
                <a:cs typeface="Calibri"/>
              </a:rPr>
              <a:t>Muito importante: nunca usar o conjunto de testes durante do treinamento!</a:t>
            </a:r>
          </a:p>
          <a:p>
            <a:pPr lvl="1" eaLnBrk="1" hangingPunct="1">
              <a:lnSpc>
                <a:spcPct val="80000"/>
              </a:lnSpc>
            </a:pPr>
            <a:endParaRPr lang="pt-BR" sz="700" dirty="0" smtClean="0">
              <a:latin typeface="Calibri"/>
              <a:cs typeface="Calibri"/>
            </a:endParaRPr>
          </a:p>
          <a:p>
            <a:pPr eaLnBrk="1" hangingPunct="1">
              <a:lnSpc>
                <a:spcPct val="80000"/>
              </a:lnSpc>
            </a:pPr>
            <a:r>
              <a:rPr lang="pt-BR" sz="1800" dirty="0" smtClean="0">
                <a:latin typeface="Calibri"/>
                <a:cs typeface="Calibri"/>
              </a:rPr>
              <a:t>Avaliação</a:t>
            </a:r>
          </a:p>
          <a:p>
            <a:pPr lvl="1" eaLnBrk="1" hangingPunct="1">
              <a:lnSpc>
                <a:spcPct val="80000"/>
              </a:lnSpc>
            </a:pPr>
            <a:r>
              <a:rPr lang="pt-BR" sz="1600" dirty="0" smtClean="0">
                <a:latin typeface="Calibri"/>
                <a:cs typeface="Calibri"/>
              </a:rPr>
              <a:t>Acurácia: proporção de instâncias previstas corretamente</a:t>
            </a:r>
          </a:p>
          <a:p>
            <a:pPr lvl="1" eaLnBrk="1" hangingPunct="1">
              <a:lnSpc>
                <a:spcPct val="80000"/>
              </a:lnSpc>
            </a:pPr>
            <a:endParaRPr lang="pt-BR" sz="1000" dirty="0" smtClean="0">
              <a:latin typeface="Calibri"/>
              <a:cs typeface="Calibri"/>
            </a:endParaRPr>
          </a:p>
          <a:p>
            <a:pPr eaLnBrk="1" hangingPunct="1">
              <a:lnSpc>
                <a:spcPct val="80000"/>
              </a:lnSpc>
            </a:pPr>
            <a:r>
              <a:rPr lang="pt-BR" sz="1800" dirty="0" smtClean="0">
                <a:latin typeface="Calibri"/>
                <a:cs typeface="Calibri"/>
              </a:rPr>
              <a:t>Sobreajuste (</a:t>
            </a:r>
            <a:r>
              <a:rPr lang="pt-BR" sz="1800" i="1" dirty="0" err="1" smtClean="0">
                <a:latin typeface="Calibri"/>
                <a:cs typeface="Calibri"/>
              </a:rPr>
              <a:t>overfitting</a:t>
            </a:r>
            <a:r>
              <a:rPr lang="pt-BR" sz="1800" dirty="0" smtClean="0">
                <a:latin typeface="Calibri"/>
                <a:cs typeface="Calibri"/>
              </a:rPr>
              <a:t>) e generalização</a:t>
            </a:r>
          </a:p>
          <a:p>
            <a:pPr lvl="1" eaLnBrk="1" hangingPunct="1">
              <a:lnSpc>
                <a:spcPct val="80000"/>
              </a:lnSpc>
            </a:pPr>
            <a:r>
              <a:rPr lang="pt-BR" sz="1600" dirty="0" smtClean="0">
                <a:latin typeface="Calibri"/>
                <a:cs typeface="Calibri"/>
              </a:rPr>
              <a:t>Queremos um classificador que tenha bom desempenho no conjunto de teste</a:t>
            </a:r>
          </a:p>
          <a:p>
            <a:pPr lvl="1">
              <a:lnSpc>
                <a:spcPct val="80000"/>
              </a:lnSpc>
            </a:pPr>
            <a:r>
              <a:rPr lang="pt-BR" sz="1600" dirty="0" smtClean="0">
                <a:latin typeface="Calibri"/>
                <a:cs typeface="Calibri"/>
              </a:rPr>
              <a:t>Sobreajuste: ajuste fino ao conjunto de treinamento, mas sem generalizar adequadamente</a:t>
            </a:r>
          </a:p>
        </p:txBody>
      </p:sp>
      <p:sp>
        <p:nvSpPr>
          <p:cNvPr id="17412" name="Rectangle 4"/>
          <p:cNvSpPr>
            <a:spLocks noChangeArrowheads="1"/>
          </p:cNvSpPr>
          <p:nvPr/>
        </p:nvSpPr>
        <p:spPr bwMode="auto">
          <a:xfrm>
            <a:off x="6934200" y="1600200"/>
            <a:ext cx="1676400" cy="25908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Training</a:t>
            </a:r>
          </a:p>
          <a:p>
            <a:pPr algn="ctr"/>
            <a:r>
              <a:rPr lang="en-US">
                <a:latin typeface="Calibri"/>
                <a:cs typeface="Calibri"/>
              </a:rPr>
              <a:t>Data</a:t>
            </a:r>
          </a:p>
        </p:txBody>
      </p:sp>
      <p:sp>
        <p:nvSpPr>
          <p:cNvPr id="17413" name="Rectangle 5"/>
          <p:cNvSpPr>
            <a:spLocks noChangeArrowheads="1"/>
          </p:cNvSpPr>
          <p:nvPr/>
        </p:nvSpPr>
        <p:spPr bwMode="auto">
          <a:xfrm>
            <a:off x="6934200" y="4267200"/>
            <a:ext cx="1676400" cy="990600"/>
          </a:xfrm>
          <a:prstGeom prst="rect">
            <a:avLst/>
          </a:prstGeom>
          <a:solidFill>
            <a:srgbClr val="FFCCCC"/>
          </a:solidFill>
          <a:ln w="9525">
            <a:solidFill>
              <a:schemeClr val="tx1"/>
            </a:solidFill>
            <a:miter lim="800000"/>
            <a:headEnd/>
            <a:tailEnd/>
          </a:ln>
        </p:spPr>
        <p:txBody>
          <a:bodyPr wrap="none" anchor="ctr"/>
          <a:lstStyle/>
          <a:p>
            <a:pPr algn="ctr"/>
            <a:r>
              <a:rPr lang="en-US" dirty="0">
                <a:latin typeface="Calibri"/>
                <a:cs typeface="Calibri"/>
              </a:rPr>
              <a:t>Held-Out</a:t>
            </a:r>
          </a:p>
          <a:p>
            <a:pPr algn="ctr"/>
            <a:r>
              <a:rPr lang="en-US" dirty="0">
                <a:latin typeface="Calibri"/>
                <a:cs typeface="Calibri"/>
              </a:rPr>
              <a:t>Data</a:t>
            </a:r>
          </a:p>
        </p:txBody>
      </p:sp>
      <p:sp>
        <p:nvSpPr>
          <p:cNvPr id="17414" name="Rectangle 6"/>
          <p:cNvSpPr>
            <a:spLocks noChangeArrowheads="1"/>
          </p:cNvSpPr>
          <p:nvPr/>
        </p:nvSpPr>
        <p:spPr bwMode="auto">
          <a:xfrm>
            <a:off x="6934200" y="5334000"/>
            <a:ext cx="1676400" cy="914400"/>
          </a:xfrm>
          <a:prstGeom prst="rect">
            <a:avLst/>
          </a:prstGeom>
          <a:solidFill>
            <a:srgbClr val="BDE6B2"/>
          </a:solidFill>
          <a:ln w="9525">
            <a:solidFill>
              <a:schemeClr val="tx1"/>
            </a:solidFill>
            <a:miter lim="800000"/>
            <a:headEnd/>
            <a:tailEnd/>
          </a:ln>
        </p:spPr>
        <p:txBody>
          <a:bodyPr wrap="none" anchor="ctr"/>
          <a:lstStyle/>
          <a:p>
            <a:pPr algn="ctr"/>
            <a:r>
              <a:rPr lang="en-US">
                <a:latin typeface="Calibri"/>
                <a:cs typeface="Calibri"/>
              </a:rPr>
              <a:t>Test</a:t>
            </a:r>
          </a:p>
          <a:p>
            <a:pPr algn="ctr"/>
            <a:r>
              <a:rPr lang="en-US">
                <a:latin typeface="Calibri"/>
                <a:cs typeface="Calibri"/>
              </a:rPr>
              <a:t>Data</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839933" y="1600200"/>
            <a:ext cx="2777206" cy="2286000"/>
          </a:xfrm>
          <a:prstGeom prst="rect">
            <a:avLst/>
          </a:prstGeom>
          <a:noFill/>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145493" y="3886200"/>
            <a:ext cx="2164772" cy="1676400"/>
          </a:xfrm>
          <a:prstGeom prst="rect">
            <a:avLst/>
          </a:prstGeom>
          <a:noFill/>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46386" y="5388709"/>
            <a:ext cx="2212274" cy="124069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307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307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307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307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3075">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307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3075">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3075">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3075">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307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152400"/>
            <a:ext cx="12192000" cy="1470025"/>
          </a:xfrm>
        </p:spPr>
        <p:txBody>
          <a:bodyPr/>
          <a:lstStyle/>
          <a:p>
            <a:pPr eaLnBrk="1" hangingPunct="1"/>
            <a:r>
              <a:rPr lang="en-US" dirty="0" smtClean="0"/>
              <a:t>Na</a:t>
            </a:r>
            <a:r>
              <a:rPr lang="nl-NL" dirty="0" err="1" smtClean="0"/>
              <a:t>ï</a:t>
            </a:r>
            <a:r>
              <a:rPr lang="en-US" dirty="0" err="1" smtClean="0"/>
              <a:t>ve</a:t>
            </a:r>
            <a:r>
              <a:rPr lang="en-US" dirty="0" smtClean="0"/>
              <a:t> Bayes </a:t>
            </a:r>
            <a:br>
              <a:rPr lang="en-US" dirty="0" smtClean="0"/>
            </a:br>
            <a:endParaRPr lang="en-US" sz="3600" dirty="0" smtClean="0"/>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4600" y="1625677"/>
            <a:ext cx="7315200" cy="4124379"/>
          </a:xfrm>
          <a:prstGeom prst="rect">
            <a:avLst/>
          </a:prstGeom>
          <a:noFill/>
        </p:spPr>
      </p:pic>
      <p:pic>
        <p:nvPicPr>
          <p:cNvPr id="8" name="Picture 2" descr="C:\Users\Dan\Dropbox\Office\CS 188\Ketrina Art\Learning I\Lecture20-MachineLearning.png"/>
          <p:cNvPicPr>
            <a:picLocks noChangeAspect="1" noChangeArrowheads="1"/>
          </p:cNvPicPr>
          <p:nvPr/>
        </p:nvPicPr>
        <p:blipFill>
          <a:blip r:embed="rId4" cstate="print"/>
          <a:srcRect l="27083" t="8626" r="41667" b="71054"/>
          <a:stretch>
            <a:fillRect/>
          </a:stretch>
        </p:blipFill>
        <p:spPr bwMode="auto">
          <a:xfrm>
            <a:off x="4329545" y="1981200"/>
            <a:ext cx="2909455" cy="1066800"/>
          </a:xfrm>
          <a:prstGeom prst="rect">
            <a:avLst/>
          </a:prstGeom>
          <a:noFill/>
        </p:spPr>
      </p:pic>
      <p:sp>
        <p:nvSpPr>
          <p:cNvPr id="9" name="Text Box 8"/>
          <p:cNvSpPr txBox="1">
            <a:spLocks noChangeArrowheads="1"/>
          </p:cNvSpPr>
          <p:nvPr/>
        </p:nvSpPr>
        <p:spPr bwMode="auto">
          <a:xfrm>
            <a:off x="0" y="6003922"/>
            <a:ext cx="12192000" cy="761745"/>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400" dirty="0" smtClean="0">
                <a:latin typeface="Calibri"/>
                <a:cs typeface="Calibri"/>
              </a:rPr>
              <a:t>Instructors: Dan Klein and Pieter Abbeel --- University of California, Berkeley</a:t>
            </a:r>
          </a:p>
          <a:p>
            <a:pPr algn="ctr">
              <a:spcBef>
                <a:spcPct val="50000"/>
              </a:spcBef>
            </a:pPr>
            <a:r>
              <a:rPr lang="en-US" sz="1400" dirty="0" smtClean="0">
                <a:latin typeface="Calibri"/>
                <a:cs typeface="Calibri"/>
              </a:rPr>
              <a:t>[These slides were created by Dan Klein and Pieter Abbeel for CS188 Intro to AI at UC Berkeley.  All CS188 materials are available at http://</a:t>
            </a:r>
            <a:r>
              <a:rPr lang="en-US" sz="1400" dirty="0" err="1" smtClean="0">
                <a:latin typeface="Calibri"/>
                <a:cs typeface="Calibri"/>
              </a:rPr>
              <a:t>ai.berkeley.edu</a:t>
            </a:r>
            <a:r>
              <a:rPr lang="en-US" sz="1400" dirty="0" smtClean="0">
                <a:latin typeface="Calibri"/>
                <a:cs typeface="Calibri"/>
              </a:rPr>
              <a:t>.]</a:t>
            </a:r>
            <a:endParaRPr lang="en-US" sz="1400" dirty="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pt-BR" smtClean="0"/>
              <a:t>Aprendizagem de Máquina (</a:t>
            </a:r>
            <a:r>
              <a:rPr lang="pt-BR" i="1" smtClean="0"/>
              <a:t>Machine Learning</a:t>
            </a:r>
            <a:r>
              <a:rPr lang="pt-BR" smtClean="0"/>
              <a:t>)</a:t>
            </a:r>
          </a:p>
        </p:txBody>
      </p:sp>
      <p:sp>
        <p:nvSpPr>
          <p:cNvPr id="26627" name="Rectangle 3"/>
          <p:cNvSpPr>
            <a:spLocks noGrp="1" noChangeArrowheads="1"/>
          </p:cNvSpPr>
          <p:nvPr>
            <p:ph idx="1"/>
          </p:nvPr>
        </p:nvSpPr>
        <p:spPr>
          <a:xfrm>
            <a:off x="914400" y="1595436"/>
            <a:ext cx="10363200" cy="4729164"/>
          </a:xfrm>
        </p:spPr>
        <p:txBody>
          <a:bodyPr/>
          <a:lstStyle/>
          <a:p>
            <a:pPr eaLnBrk="1" hangingPunct="1"/>
            <a:r>
              <a:rPr lang="pt-BR" sz="2800" dirty="0" smtClean="0"/>
              <a:t>Até agora vimos como </a:t>
            </a:r>
            <a:r>
              <a:rPr lang="pt-BR" sz="2800" dirty="0" smtClean="0">
                <a:solidFill>
                  <a:srgbClr val="FF0000"/>
                </a:solidFill>
              </a:rPr>
              <a:t>usar</a:t>
            </a:r>
            <a:r>
              <a:rPr lang="pt-BR" sz="2800" dirty="0" smtClean="0"/>
              <a:t> um modelo para tomar decisões ótimas</a:t>
            </a:r>
          </a:p>
          <a:p>
            <a:pPr lvl="1" eaLnBrk="1" hangingPunct="1"/>
            <a:endParaRPr lang="pt-BR" sz="2400" dirty="0" smtClean="0"/>
          </a:p>
          <a:p>
            <a:pPr eaLnBrk="1" hangingPunct="1"/>
            <a:r>
              <a:rPr lang="pt-BR" sz="2800" dirty="0" smtClean="0">
                <a:solidFill>
                  <a:srgbClr val="FF0000"/>
                </a:solidFill>
              </a:rPr>
              <a:t>Aprendizagem de Máquina</a:t>
            </a:r>
            <a:r>
              <a:rPr lang="pt-BR" sz="2800" dirty="0" smtClean="0"/>
              <a:t>: de que forma </a:t>
            </a:r>
            <a:r>
              <a:rPr lang="pt-BR" sz="2800" dirty="0" smtClean="0">
                <a:solidFill>
                  <a:srgbClr val="FF0000"/>
                </a:solidFill>
              </a:rPr>
              <a:t>obter</a:t>
            </a:r>
            <a:r>
              <a:rPr lang="pt-BR" sz="2800" dirty="0" smtClean="0"/>
              <a:t> (induzir) um modelo a partir de dados / experiências</a:t>
            </a:r>
          </a:p>
          <a:p>
            <a:pPr lvl="1"/>
            <a:r>
              <a:rPr lang="pt-BR" sz="2400" dirty="0" smtClean="0"/>
              <a:t>Aprendizado de parâmetros (e.g., probabilidades)</a:t>
            </a:r>
          </a:p>
          <a:p>
            <a:pPr lvl="1"/>
            <a:r>
              <a:rPr lang="pt-BR" sz="2400" dirty="0" smtClean="0"/>
              <a:t>Aprendizado de estrutura (Redes Bayesianas)</a:t>
            </a:r>
          </a:p>
          <a:p>
            <a:pPr lvl="1"/>
            <a:r>
              <a:rPr lang="pt-BR" sz="2400" dirty="0" smtClean="0"/>
              <a:t>Aprendizado de conceitos latentes (agrupamento)</a:t>
            </a:r>
          </a:p>
          <a:p>
            <a:pPr lvl="1" eaLnBrk="1" hangingPunct="1"/>
            <a:endParaRPr lang="pt-BR" sz="2400" dirty="0" smtClean="0"/>
          </a:p>
          <a:p>
            <a:r>
              <a:rPr lang="pt-BR" sz="2800" dirty="0" smtClean="0"/>
              <a:t>Hoje: classificação baseada em modelo com </a:t>
            </a:r>
            <a:r>
              <a:rPr lang="pt-BR" sz="2800" dirty="0" err="1" smtClean="0"/>
              <a:t>Naive</a:t>
            </a:r>
            <a:r>
              <a:rPr lang="pt-BR" sz="2800" dirty="0" smtClean="0"/>
              <a:t> </a:t>
            </a:r>
            <a:r>
              <a:rPr lang="pt-BR" sz="2800" dirty="0" err="1" smtClean="0"/>
              <a:t>Bayes</a:t>
            </a:r>
            <a:endParaRPr lang="pt-BR"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Classificação</a:t>
            </a:r>
            <a:endParaRPr lang="pt-B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76600" y="1174750"/>
            <a:ext cx="5681935" cy="507364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pt-BR" dirty="0" smtClean="0"/>
              <a:t>Exemplo: Filtro de Spam</a:t>
            </a:r>
          </a:p>
        </p:txBody>
      </p:sp>
      <p:sp>
        <p:nvSpPr>
          <p:cNvPr id="8195" name="Rectangle 3"/>
          <p:cNvSpPr>
            <a:spLocks noGrp="1" noChangeArrowheads="1"/>
          </p:cNvSpPr>
          <p:nvPr>
            <p:ph idx="1"/>
          </p:nvPr>
        </p:nvSpPr>
        <p:spPr>
          <a:xfrm>
            <a:off x="304800" y="1447800"/>
            <a:ext cx="6553200" cy="5029200"/>
          </a:xfrm>
        </p:spPr>
        <p:txBody>
          <a:bodyPr/>
          <a:lstStyle/>
          <a:p>
            <a:pPr eaLnBrk="1" hangingPunct="1">
              <a:lnSpc>
                <a:spcPct val="80000"/>
              </a:lnSpc>
            </a:pPr>
            <a:r>
              <a:rPr lang="pt-BR" sz="2400" dirty="0" smtClean="0"/>
              <a:t>Entrada: uma mensagem de e-mail</a:t>
            </a:r>
          </a:p>
          <a:p>
            <a:pPr eaLnBrk="1" hangingPunct="1">
              <a:lnSpc>
                <a:spcPct val="80000"/>
              </a:lnSpc>
            </a:pPr>
            <a:r>
              <a:rPr lang="pt-BR" sz="2400" dirty="0" smtClean="0"/>
              <a:t>Saída: spam/</a:t>
            </a:r>
            <a:r>
              <a:rPr lang="pt-BR" sz="2400" dirty="0" err="1" smtClean="0"/>
              <a:t>ham</a:t>
            </a:r>
            <a:endParaRPr lang="pt-BR" sz="2400" dirty="0" smtClean="0"/>
          </a:p>
          <a:p>
            <a:pPr lvl="1">
              <a:lnSpc>
                <a:spcPct val="80000"/>
              </a:lnSpc>
            </a:pPr>
            <a:endParaRPr lang="pt-BR" sz="2000" dirty="0" smtClean="0"/>
          </a:p>
          <a:p>
            <a:pPr eaLnBrk="1" hangingPunct="1">
              <a:lnSpc>
                <a:spcPct val="80000"/>
              </a:lnSpc>
            </a:pPr>
            <a:r>
              <a:rPr lang="pt-BR" sz="2400" dirty="0" smtClean="0"/>
              <a:t>Construção:</a:t>
            </a:r>
          </a:p>
          <a:p>
            <a:pPr lvl="1" eaLnBrk="1" hangingPunct="1">
              <a:lnSpc>
                <a:spcPct val="80000"/>
              </a:lnSpc>
            </a:pPr>
            <a:r>
              <a:rPr lang="pt-BR" sz="2000" dirty="0" smtClean="0"/>
              <a:t>Obter um coleção grande de mensagens como </a:t>
            </a:r>
            <a:r>
              <a:rPr lang="pt-BR" sz="2000" dirty="0" smtClean="0">
                <a:solidFill>
                  <a:srgbClr val="FF0000"/>
                </a:solidFill>
              </a:rPr>
              <a:t>exemplos</a:t>
            </a:r>
            <a:r>
              <a:rPr lang="pt-BR" sz="2000" dirty="0" smtClean="0"/>
              <a:t>, cada uma rotulada como  “spam” ou “</a:t>
            </a:r>
            <a:r>
              <a:rPr lang="pt-BR" sz="2000" dirty="0" err="1" smtClean="0"/>
              <a:t>ham</a:t>
            </a:r>
            <a:r>
              <a:rPr lang="pt-BR" sz="2000" dirty="0" smtClean="0"/>
              <a:t>”</a:t>
            </a:r>
          </a:p>
          <a:p>
            <a:pPr lvl="1" eaLnBrk="1" hangingPunct="1">
              <a:lnSpc>
                <a:spcPct val="80000"/>
              </a:lnSpc>
            </a:pPr>
            <a:r>
              <a:rPr lang="pt-BR" sz="2000" dirty="0" smtClean="0"/>
              <a:t>Nota: alguém tem que rotular esses dados!</a:t>
            </a:r>
          </a:p>
          <a:p>
            <a:pPr lvl="1" eaLnBrk="1" hangingPunct="1">
              <a:lnSpc>
                <a:spcPct val="80000"/>
              </a:lnSpc>
            </a:pPr>
            <a:r>
              <a:rPr lang="pt-BR" sz="2000" dirty="0" smtClean="0"/>
              <a:t>Objetivo: predizer o rótulo adequado para mensagens novas</a:t>
            </a:r>
          </a:p>
          <a:p>
            <a:pPr lvl="1">
              <a:lnSpc>
                <a:spcPct val="80000"/>
              </a:lnSpc>
            </a:pPr>
            <a:endParaRPr lang="pt-BR" sz="2000" dirty="0" smtClean="0"/>
          </a:p>
          <a:p>
            <a:pPr eaLnBrk="1" hangingPunct="1">
              <a:lnSpc>
                <a:spcPct val="80000"/>
              </a:lnSpc>
            </a:pPr>
            <a:r>
              <a:rPr lang="pt-BR" sz="2400" dirty="0" smtClean="0"/>
              <a:t>Características (</a:t>
            </a:r>
            <a:r>
              <a:rPr lang="pt-BR" sz="2400" i="1" dirty="0" err="1" smtClean="0"/>
              <a:t>features</a:t>
            </a:r>
            <a:r>
              <a:rPr lang="pt-BR" sz="2400" dirty="0" smtClean="0"/>
              <a:t>): os atributos usados para tomar a decisão (</a:t>
            </a:r>
            <a:r>
              <a:rPr lang="pt-BR" sz="2400" dirty="0" err="1" smtClean="0"/>
              <a:t>ham</a:t>
            </a:r>
            <a:r>
              <a:rPr lang="pt-BR" sz="2400" dirty="0" smtClean="0"/>
              <a:t> / spam)</a:t>
            </a:r>
            <a:endParaRPr lang="pt-BR" sz="2000" dirty="0" smtClean="0"/>
          </a:p>
          <a:p>
            <a:pPr lvl="1" eaLnBrk="1" hangingPunct="1">
              <a:lnSpc>
                <a:spcPct val="80000"/>
              </a:lnSpc>
            </a:pPr>
            <a:r>
              <a:rPr lang="pt-BR" sz="2000" dirty="0" smtClean="0"/>
              <a:t>As próprias palavras: FREE!</a:t>
            </a:r>
          </a:p>
          <a:p>
            <a:pPr lvl="1" eaLnBrk="1" hangingPunct="1">
              <a:lnSpc>
                <a:spcPct val="80000"/>
              </a:lnSpc>
            </a:pPr>
            <a:r>
              <a:rPr lang="pt-BR" sz="2000" dirty="0" smtClean="0"/>
              <a:t>Padrões textuais: $</a:t>
            </a:r>
            <a:r>
              <a:rPr lang="pt-BR" sz="2000" dirty="0" err="1" smtClean="0"/>
              <a:t>dd</a:t>
            </a:r>
            <a:r>
              <a:rPr lang="pt-BR" sz="2000" dirty="0" smtClean="0"/>
              <a:t>, CAPS</a:t>
            </a:r>
          </a:p>
          <a:p>
            <a:pPr lvl="1">
              <a:lnSpc>
                <a:spcPct val="80000"/>
              </a:lnSpc>
            </a:pPr>
            <a:r>
              <a:rPr lang="pt-BR" sz="2000" dirty="0"/>
              <a:t>Padrões </a:t>
            </a:r>
            <a:r>
              <a:rPr lang="pt-BR" sz="2000" dirty="0" smtClean="0"/>
              <a:t>não-textuais: </a:t>
            </a:r>
            <a:r>
              <a:rPr lang="pt-BR" sz="2000" dirty="0" err="1" smtClean="0"/>
              <a:t>SenderInContacts</a:t>
            </a:r>
            <a:endParaRPr lang="pt-BR" sz="2000" dirty="0" smtClean="0"/>
          </a:p>
          <a:p>
            <a:pPr lvl="1" eaLnBrk="1" hangingPunct="1">
              <a:lnSpc>
                <a:spcPct val="80000"/>
              </a:lnSpc>
            </a:pPr>
            <a:r>
              <a:rPr lang="pt-BR" sz="2000" dirty="0" smtClean="0"/>
              <a:t>…</a:t>
            </a:r>
          </a:p>
          <a:p>
            <a:pPr lvl="1" eaLnBrk="1" hangingPunct="1">
              <a:lnSpc>
                <a:spcPct val="80000"/>
              </a:lnSpc>
            </a:pPr>
            <a:endParaRPr lang="pt-BR" sz="2000" dirty="0" smtClean="0"/>
          </a:p>
        </p:txBody>
      </p:sp>
      <p:sp>
        <p:nvSpPr>
          <p:cNvPr id="8196" name="Text Box 4"/>
          <p:cNvSpPr txBox="1">
            <a:spLocks noChangeArrowheads="1"/>
          </p:cNvSpPr>
          <p:nvPr/>
        </p:nvSpPr>
        <p:spPr bwMode="auto">
          <a:xfrm>
            <a:off x="8001000" y="1447800"/>
            <a:ext cx="3581400" cy="1569660"/>
          </a:xfrm>
          <a:prstGeom prst="rect">
            <a:avLst/>
          </a:prstGeom>
          <a:noFill/>
          <a:ln w="9525">
            <a:solidFill>
              <a:schemeClr val="tx1"/>
            </a:solidFill>
            <a:miter lim="800000"/>
            <a:headEnd/>
            <a:tailEnd/>
          </a:ln>
        </p:spPr>
        <p:txBody>
          <a:bodyPr>
            <a:spAutoFit/>
          </a:bodyPr>
          <a:lstStyle/>
          <a:p>
            <a:r>
              <a:rPr lang="en-US" sz="1600">
                <a:latin typeface="Calibri"/>
                <a:cs typeface="Calibri"/>
              </a:rPr>
              <a:t>Dear Sir.</a:t>
            </a:r>
          </a:p>
          <a:p>
            <a:endParaRPr lang="en-US" sz="1600">
              <a:latin typeface="Calibri"/>
              <a:cs typeface="Calibri"/>
            </a:endParaRPr>
          </a:p>
          <a:p>
            <a:r>
              <a:rPr lang="en-US" sz="1600">
                <a:latin typeface="Calibri"/>
                <a:cs typeface="Calibri"/>
              </a:rPr>
              <a:t>First, I must solicit your confidence in this transaction, this is by virture of its nature as being utterly confidencial and top secret. …</a:t>
            </a:r>
          </a:p>
        </p:txBody>
      </p:sp>
      <p:sp>
        <p:nvSpPr>
          <p:cNvPr id="8197" name="Text Box 5"/>
          <p:cNvSpPr txBox="1">
            <a:spLocks noChangeArrowheads="1"/>
          </p:cNvSpPr>
          <p:nvPr/>
        </p:nvSpPr>
        <p:spPr bwMode="auto">
          <a:xfrm>
            <a:off x="8001000" y="3048000"/>
            <a:ext cx="3505200" cy="1815882"/>
          </a:xfrm>
          <a:prstGeom prst="rect">
            <a:avLst/>
          </a:prstGeom>
          <a:noFill/>
          <a:ln w="9525">
            <a:solidFill>
              <a:schemeClr val="tx1"/>
            </a:solidFill>
            <a:miter lim="800000"/>
            <a:headEnd/>
            <a:tailEnd/>
          </a:ln>
        </p:spPr>
        <p:txBody>
          <a:bodyPr>
            <a:spAutoFit/>
          </a:bodyPr>
          <a:lstStyle/>
          <a:p>
            <a:r>
              <a:rPr lang="en-US" sz="1600">
                <a:latin typeface="Calibri"/>
                <a:cs typeface="Calibri"/>
              </a:rPr>
              <a:t>TO BE REMOVED FROM FUTURE MAILINGS, SIMPLY REPLY TO THIS MESSAGE AND PUT "REMOVE" IN THE SUBJECT.</a:t>
            </a:r>
          </a:p>
          <a:p>
            <a:endParaRPr lang="en-US" sz="1600">
              <a:latin typeface="Calibri"/>
              <a:cs typeface="Calibri"/>
            </a:endParaRPr>
          </a:p>
          <a:p>
            <a:r>
              <a:rPr lang="en-US" sz="1600">
                <a:latin typeface="Calibri"/>
                <a:cs typeface="Calibri"/>
              </a:rPr>
              <a:t>99  MILLION EMAIL ADDRESSES</a:t>
            </a:r>
          </a:p>
          <a:p>
            <a:r>
              <a:rPr lang="en-US" sz="1600">
                <a:latin typeface="Calibri"/>
                <a:cs typeface="Calibri"/>
              </a:rPr>
              <a:t>  FOR ONLY $99</a:t>
            </a:r>
          </a:p>
        </p:txBody>
      </p:sp>
      <p:sp>
        <p:nvSpPr>
          <p:cNvPr id="8198" name="Text Box 6"/>
          <p:cNvSpPr txBox="1">
            <a:spLocks noChangeArrowheads="1"/>
          </p:cNvSpPr>
          <p:nvPr/>
        </p:nvSpPr>
        <p:spPr bwMode="auto">
          <a:xfrm>
            <a:off x="8001000" y="4876800"/>
            <a:ext cx="3505200" cy="1815882"/>
          </a:xfrm>
          <a:prstGeom prst="rect">
            <a:avLst/>
          </a:prstGeom>
          <a:noFill/>
          <a:ln w="9525">
            <a:solidFill>
              <a:schemeClr val="tx1"/>
            </a:solidFill>
            <a:miter lim="800000"/>
            <a:headEnd/>
            <a:tailEnd/>
          </a:ln>
        </p:spPr>
        <p:txBody>
          <a:bodyPr>
            <a:spAutoFit/>
          </a:bodyPr>
          <a:lstStyle/>
          <a:p>
            <a:r>
              <a:rPr lang="en-US" sz="1600">
                <a:latin typeface="Calibri"/>
                <a:cs typeface="Calibri"/>
              </a:rPr>
              <a:t>Ok, Iknow this is blatantly OT but I'm beginning to go insane. Had an old Dell Dimension XPS sitting in the corner and decided to put it to use, I know it was working pre being stuck in the corner, but when I plugged it in, hit the power nothing happened.</a:t>
            </a:r>
          </a:p>
        </p:txBody>
      </p:sp>
      <p:sp>
        <p:nvSpPr>
          <p:cNvPr id="1282055" name="Freeform 7"/>
          <p:cNvSpPr>
            <a:spLocks/>
          </p:cNvSpPr>
          <p:nvPr/>
        </p:nvSpPr>
        <p:spPr bwMode="auto">
          <a:xfrm>
            <a:off x="7061200" y="5334000"/>
            <a:ext cx="635000" cy="4572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a:lstStyle/>
          <a:p>
            <a:endParaRPr lang="en-US"/>
          </a:p>
        </p:txBody>
      </p:sp>
      <p:sp>
        <p:nvSpPr>
          <p:cNvPr id="1282056" name="Freeform 8"/>
          <p:cNvSpPr>
            <a:spLocks/>
          </p:cNvSpPr>
          <p:nvPr/>
        </p:nvSpPr>
        <p:spPr bwMode="auto">
          <a:xfrm>
            <a:off x="7165975" y="1905000"/>
            <a:ext cx="454025" cy="4572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a:p>
        </p:txBody>
      </p:sp>
      <p:sp>
        <p:nvSpPr>
          <p:cNvPr id="1282057" name="Freeform 9"/>
          <p:cNvSpPr>
            <a:spLocks/>
          </p:cNvSpPr>
          <p:nvPr/>
        </p:nvSpPr>
        <p:spPr bwMode="auto">
          <a:xfrm>
            <a:off x="7162800" y="3505200"/>
            <a:ext cx="454025" cy="4572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2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5" grpId="0" animBg="1"/>
      <p:bldP spid="1282056" grpId="0" animBg="1"/>
      <p:bldP spid="12820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pt-BR" smtClean="0">
                <a:latin typeface="Calibri"/>
                <a:cs typeface="Calibri"/>
              </a:rPr>
              <a:t>Exemplo: Reconhecimento de Dígitos</a:t>
            </a:r>
          </a:p>
        </p:txBody>
      </p:sp>
      <p:sp>
        <p:nvSpPr>
          <p:cNvPr id="10243" name="Rectangle 3"/>
          <p:cNvSpPr>
            <a:spLocks noGrp="1" noChangeArrowheads="1"/>
          </p:cNvSpPr>
          <p:nvPr>
            <p:ph idx="1"/>
          </p:nvPr>
        </p:nvSpPr>
        <p:spPr>
          <a:xfrm>
            <a:off x="457200" y="1570037"/>
            <a:ext cx="8001000" cy="4525963"/>
          </a:xfrm>
        </p:spPr>
        <p:txBody>
          <a:bodyPr/>
          <a:lstStyle/>
          <a:p>
            <a:pPr eaLnBrk="1" hangingPunct="1"/>
            <a:r>
              <a:rPr lang="pt-BR" sz="2400" dirty="0" smtClean="0">
                <a:latin typeface="Calibri"/>
                <a:cs typeface="Calibri"/>
              </a:rPr>
              <a:t>Entrada: imagens / matrizes de pixels</a:t>
            </a:r>
          </a:p>
          <a:p>
            <a:pPr eaLnBrk="1" hangingPunct="1"/>
            <a:r>
              <a:rPr lang="pt-BR" sz="2400" dirty="0" smtClean="0">
                <a:latin typeface="Calibri"/>
                <a:cs typeface="Calibri"/>
              </a:rPr>
              <a:t>Saída: um dígito 0-9</a:t>
            </a:r>
          </a:p>
          <a:p>
            <a:pPr eaLnBrk="1" hangingPunct="1"/>
            <a:endParaRPr lang="pt-BR" sz="2400" dirty="0" smtClean="0">
              <a:latin typeface="Calibri"/>
              <a:cs typeface="Calibri"/>
            </a:endParaRPr>
          </a:p>
          <a:p>
            <a:pPr>
              <a:lnSpc>
                <a:spcPct val="80000"/>
              </a:lnSpc>
            </a:pPr>
            <a:r>
              <a:rPr lang="pt-BR" sz="2400" dirty="0" smtClean="0"/>
              <a:t>Construção</a:t>
            </a:r>
            <a:r>
              <a:rPr lang="pt-BR" sz="2400" dirty="0" smtClean="0">
                <a:latin typeface="Calibri"/>
                <a:cs typeface="Calibri"/>
              </a:rPr>
              <a:t>:</a:t>
            </a:r>
          </a:p>
          <a:p>
            <a:pPr lvl="1">
              <a:lnSpc>
                <a:spcPct val="80000"/>
              </a:lnSpc>
            </a:pPr>
            <a:r>
              <a:rPr lang="pt-BR" sz="2000" dirty="0"/>
              <a:t>Obter um coleção grande de mensagens </a:t>
            </a:r>
            <a:r>
              <a:rPr lang="pt-BR" sz="2000" dirty="0" smtClean="0"/>
              <a:t>(exemplos), </a:t>
            </a:r>
            <a:r>
              <a:rPr lang="pt-BR" sz="2000" dirty="0"/>
              <a:t>cada uma rotulada </a:t>
            </a:r>
            <a:r>
              <a:rPr lang="pt-BR" sz="2000" dirty="0" smtClean="0"/>
              <a:t>com um dígito</a:t>
            </a:r>
            <a:endParaRPr lang="pt-BR" sz="2000" dirty="0"/>
          </a:p>
          <a:p>
            <a:pPr lvl="1">
              <a:lnSpc>
                <a:spcPct val="80000"/>
              </a:lnSpc>
            </a:pPr>
            <a:r>
              <a:rPr lang="pt-BR" sz="2000" dirty="0"/>
              <a:t>Nota: alguém tem que rotular esses dados!</a:t>
            </a:r>
          </a:p>
          <a:p>
            <a:pPr lvl="1">
              <a:lnSpc>
                <a:spcPct val="80000"/>
              </a:lnSpc>
            </a:pPr>
            <a:r>
              <a:rPr lang="pt-BR" sz="2000" dirty="0"/>
              <a:t>Objetivo: predizer o rótulo adequado para </a:t>
            </a:r>
            <a:r>
              <a:rPr lang="pt-BR" sz="2000" dirty="0" smtClean="0"/>
              <a:t>imagens novas</a:t>
            </a:r>
            <a:endParaRPr lang="pt-BR" sz="2000" dirty="0" smtClean="0">
              <a:latin typeface="Calibri"/>
              <a:cs typeface="Calibri"/>
            </a:endParaRPr>
          </a:p>
          <a:p>
            <a:pPr lvl="1" eaLnBrk="1" hangingPunct="1">
              <a:lnSpc>
                <a:spcPct val="80000"/>
              </a:lnSpc>
            </a:pPr>
            <a:endParaRPr lang="pt-BR" sz="2000" dirty="0" smtClean="0">
              <a:latin typeface="Calibri"/>
              <a:cs typeface="Calibri"/>
            </a:endParaRPr>
          </a:p>
          <a:p>
            <a:pPr lvl="1" eaLnBrk="1" hangingPunct="1">
              <a:lnSpc>
                <a:spcPct val="80000"/>
              </a:lnSpc>
            </a:pPr>
            <a:endParaRPr lang="pt-BR" sz="2000" dirty="0" smtClean="0">
              <a:latin typeface="Calibri"/>
              <a:cs typeface="Calibri"/>
            </a:endParaRPr>
          </a:p>
          <a:p>
            <a:pPr eaLnBrk="1" hangingPunct="1">
              <a:lnSpc>
                <a:spcPct val="80000"/>
              </a:lnSpc>
            </a:pPr>
            <a:r>
              <a:rPr lang="pt-BR" sz="2400" dirty="0" smtClean="0">
                <a:latin typeface="Calibri"/>
                <a:cs typeface="Calibri"/>
              </a:rPr>
              <a:t>Características: os atributos usados para tomar a decisão</a:t>
            </a:r>
            <a:endParaRPr lang="pt-BR" sz="2000" dirty="0" smtClean="0">
              <a:latin typeface="Calibri"/>
              <a:cs typeface="Calibri"/>
            </a:endParaRPr>
          </a:p>
          <a:p>
            <a:pPr lvl="1" eaLnBrk="1" hangingPunct="1">
              <a:lnSpc>
                <a:spcPct val="80000"/>
              </a:lnSpc>
            </a:pPr>
            <a:r>
              <a:rPr lang="pt-BR" sz="2000" dirty="0" smtClean="0">
                <a:latin typeface="Calibri"/>
                <a:cs typeface="Calibri"/>
              </a:rPr>
              <a:t>Pixels: (6,8)=ON</a:t>
            </a:r>
          </a:p>
          <a:p>
            <a:pPr lvl="1" eaLnBrk="1" hangingPunct="1">
              <a:lnSpc>
                <a:spcPct val="80000"/>
              </a:lnSpc>
            </a:pPr>
            <a:r>
              <a:rPr lang="pt-BR" sz="2000" dirty="0" smtClean="0">
                <a:latin typeface="Calibri"/>
                <a:cs typeface="Calibri"/>
              </a:rPr>
              <a:t>Padrões de forma: </a:t>
            </a:r>
            <a:r>
              <a:rPr lang="pt-BR" sz="2000" dirty="0" err="1" smtClean="0">
                <a:latin typeface="Calibri"/>
                <a:cs typeface="Calibri"/>
              </a:rPr>
              <a:t>NumComponents</a:t>
            </a:r>
            <a:r>
              <a:rPr lang="pt-BR" sz="2000" dirty="0" smtClean="0">
                <a:latin typeface="Calibri"/>
                <a:cs typeface="Calibri"/>
              </a:rPr>
              <a:t>, </a:t>
            </a:r>
            <a:r>
              <a:rPr lang="pt-BR" sz="2000" dirty="0" err="1" smtClean="0">
                <a:latin typeface="Calibri"/>
                <a:cs typeface="Calibri"/>
              </a:rPr>
              <a:t>AspectRatio</a:t>
            </a:r>
            <a:r>
              <a:rPr lang="pt-BR" sz="2000" dirty="0" smtClean="0">
                <a:latin typeface="Calibri"/>
                <a:cs typeface="Calibri"/>
              </a:rPr>
              <a:t>, </a:t>
            </a:r>
            <a:r>
              <a:rPr lang="pt-BR" sz="2000" dirty="0" err="1" smtClean="0">
                <a:latin typeface="Calibri"/>
                <a:cs typeface="Calibri"/>
              </a:rPr>
              <a:t>NumLoops</a:t>
            </a:r>
            <a:endParaRPr lang="pt-BR" sz="2000" dirty="0" smtClean="0">
              <a:latin typeface="Calibri"/>
              <a:cs typeface="Calibri"/>
            </a:endParaRPr>
          </a:p>
          <a:p>
            <a:pPr lvl="1" eaLnBrk="1" hangingPunct="1">
              <a:lnSpc>
                <a:spcPct val="80000"/>
              </a:lnSpc>
            </a:pPr>
            <a:r>
              <a:rPr lang="pt-BR" sz="2000" dirty="0" smtClean="0">
                <a:latin typeface="Calibri"/>
                <a:cs typeface="Calibri"/>
              </a:rPr>
              <a:t>…</a:t>
            </a:r>
          </a:p>
          <a:p>
            <a:pPr lvl="1" eaLnBrk="1" hangingPunct="1">
              <a:lnSpc>
                <a:spcPct val="80000"/>
              </a:lnSpc>
            </a:pPr>
            <a:endParaRPr lang="pt-BR" sz="2000" dirty="0" smtClean="0">
              <a:latin typeface="Calibri"/>
              <a:cs typeface="Calibri"/>
            </a:endParaRPr>
          </a:p>
          <a:p>
            <a:pPr eaLnBrk="1" hangingPunct="1"/>
            <a:endParaRPr lang="pt-BR" sz="2400" dirty="0" smtClean="0">
              <a:latin typeface="Calibri"/>
              <a:cs typeface="Calibri"/>
            </a:endParaRPr>
          </a:p>
        </p:txBody>
      </p:sp>
      <p:pic>
        <p:nvPicPr>
          <p:cNvPr id="10244" name="Picture 4"/>
          <p:cNvPicPr>
            <a:picLocks noChangeAspect="1" noChangeArrowheads="1"/>
          </p:cNvPicPr>
          <p:nvPr/>
        </p:nvPicPr>
        <p:blipFill>
          <a:blip r:embed="rId3" cstate="print"/>
          <a:srcRect/>
          <a:stretch>
            <a:fillRect/>
          </a:stretch>
        </p:blipFill>
        <p:spPr bwMode="auto">
          <a:xfrm>
            <a:off x="9677400" y="1676400"/>
            <a:ext cx="508000" cy="57150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9601200" y="2514600"/>
            <a:ext cx="544513" cy="598488"/>
          </a:xfrm>
          <a:prstGeom prst="rect">
            <a:avLst/>
          </a:prstGeom>
          <a:noFill/>
          <a:ln w="9525">
            <a:noFill/>
            <a:miter lim="800000"/>
            <a:headEnd/>
            <a:tailEnd/>
          </a:ln>
        </p:spPr>
      </p:pic>
      <p:pic>
        <p:nvPicPr>
          <p:cNvPr id="10246" name="Picture 7"/>
          <p:cNvPicPr>
            <a:picLocks noChangeAspect="1" noChangeArrowheads="1"/>
          </p:cNvPicPr>
          <p:nvPr/>
        </p:nvPicPr>
        <p:blipFill>
          <a:blip r:embed="rId5" cstate="print"/>
          <a:srcRect/>
          <a:stretch>
            <a:fillRect/>
          </a:stretch>
        </p:blipFill>
        <p:spPr bwMode="auto">
          <a:xfrm>
            <a:off x="9555162" y="4267200"/>
            <a:ext cx="655638" cy="673100"/>
          </a:xfrm>
          <a:prstGeom prst="rect">
            <a:avLst/>
          </a:prstGeom>
          <a:noFill/>
          <a:ln w="9525">
            <a:noFill/>
            <a:miter lim="800000"/>
            <a:headEnd/>
            <a:tailEnd/>
          </a:ln>
        </p:spPr>
      </p:pic>
      <p:pic>
        <p:nvPicPr>
          <p:cNvPr id="10247" name="Picture 73"/>
          <p:cNvPicPr>
            <a:picLocks noChangeAspect="1" noChangeArrowheads="1"/>
          </p:cNvPicPr>
          <p:nvPr/>
        </p:nvPicPr>
        <p:blipFill>
          <a:blip r:embed="rId6" cstate="print"/>
          <a:srcRect/>
          <a:stretch>
            <a:fillRect/>
          </a:stretch>
        </p:blipFill>
        <p:spPr bwMode="auto">
          <a:xfrm>
            <a:off x="9593262" y="5414962"/>
            <a:ext cx="617538" cy="681038"/>
          </a:xfrm>
          <a:prstGeom prst="rect">
            <a:avLst/>
          </a:prstGeom>
          <a:noFill/>
          <a:ln w="9525">
            <a:noFill/>
            <a:miter lim="800000"/>
            <a:headEnd/>
            <a:tailEnd/>
          </a:ln>
        </p:spPr>
      </p:pic>
      <p:pic>
        <p:nvPicPr>
          <p:cNvPr id="10248" name="Picture 74"/>
          <p:cNvPicPr>
            <a:picLocks noChangeAspect="1" noChangeArrowheads="1"/>
          </p:cNvPicPr>
          <p:nvPr/>
        </p:nvPicPr>
        <p:blipFill>
          <a:blip r:embed="rId7" cstate="print"/>
          <a:srcRect/>
          <a:stretch>
            <a:fillRect/>
          </a:stretch>
        </p:blipFill>
        <p:spPr bwMode="auto">
          <a:xfrm>
            <a:off x="9601200" y="3352800"/>
            <a:ext cx="617538" cy="598488"/>
          </a:xfrm>
          <a:prstGeom prst="rect">
            <a:avLst/>
          </a:prstGeom>
          <a:noFill/>
          <a:ln w="9525">
            <a:noFill/>
            <a:miter lim="800000"/>
            <a:headEnd/>
            <a:tailEnd/>
          </a:ln>
        </p:spPr>
      </p:pic>
      <p:sp>
        <p:nvSpPr>
          <p:cNvPr id="10249" name="TextBox 74"/>
          <p:cNvSpPr txBox="1">
            <a:spLocks noChangeArrowheads="1"/>
          </p:cNvSpPr>
          <p:nvPr/>
        </p:nvSpPr>
        <p:spPr bwMode="auto">
          <a:xfrm>
            <a:off x="10896600" y="1752600"/>
            <a:ext cx="381000" cy="369888"/>
          </a:xfrm>
          <a:prstGeom prst="rect">
            <a:avLst/>
          </a:prstGeom>
          <a:noFill/>
          <a:ln w="9525">
            <a:noFill/>
            <a:miter lim="800000"/>
            <a:headEnd/>
            <a:tailEnd/>
          </a:ln>
        </p:spPr>
        <p:txBody>
          <a:bodyPr>
            <a:spAutoFit/>
          </a:bodyPr>
          <a:lstStyle/>
          <a:p>
            <a:r>
              <a:rPr lang="en-US">
                <a:latin typeface="Calibri"/>
                <a:cs typeface="Calibri"/>
              </a:rPr>
              <a:t>0</a:t>
            </a:r>
          </a:p>
        </p:txBody>
      </p:sp>
      <p:sp>
        <p:nvSpPr>
          <p:cNvPr id="10250" name="TextBox 75"/>
          <p:cNvSpPr txBox="1">
            <a:spLocks noChangeArrowheads="1"/>
          </p:cNvSpPr>
          <p:nvPr/>
        </p:nvSpPr>
        <p:spPr bwMode="auto">
          <a:xfrm>
            <a:off x="10896600" y="2590800"/>
            <a:ext cx="381000" cy="369888"/>
          </a:xfrm>
          <a:prstGeom prst="rect">
            <a:avLst/>
          </a:prstGeom>
          <a:noFill/>
          <a:ln w="9525">
            <a:noFill/>
            <a:miter lim="800000"/>
            <a:headEnd/>
            <a:tailEnd/>
          </a:ln>
        </p:spPr>
        <p:txBody>
          <a:bodyPr>
            <a:spAutoFit/>
          </a:bodyPr>
          <a:lstStyle/>
          <a:p>
            <a:r>
              <a:rPr lang="en-US">
                <a:latin typeface="Calibri"/>
                <a:cs typeface="Calibri"/>
              </a:rPr>
              <a:t>1</a:t>
            </a:r>
          </a:p>
        </p:txBody>
      </p:sp>
      <p:sp>
        <p:nvSpPr>
          <p:cNvPr id="10251" name="TextBox 76"/>
          <p:cNvSpPr txBox="1">
            <a:spLocks noChangeArrowheads="1"/>
          </p:cNvSpPr>
          <p:nvPr/>
        </p:nvSpPr>
        <p:spPr bwMode="auto">
          <a:xfrm>
            <a:off x="10896600" y="3505200"/>
            <a:ext cx="381000" cy="369888"/>
          </a:xfrm>
          <a:prstGeom prst="rect">
            <a:avLst/>
          </a:prstGeom>
          <a:noFill/>
          <a:ln w="9525">
            <a:noFill/>
            <a:miter lim="800000"/>
            <a:headEnd/>
            <a:tailEnd/>
          </a:ln>
        </p:spPr>
        <p:txBody>
          <a:bodyPr>
            <a:spAutoFit/>
          </a:bodyPr>
          <a:lstStyle/>
          <a:p>
            <a:r>
              <a:rPr lang="en-US">
                <a:latin typeface="Calibri"/>
                <a:cs typeface="Calibri"/>
              </a:rPr>
              <a:t>2</a:t>
            </a:r>
          </a:p>
        </p:txBody>
      </p:sp>
      <p:sp>
        <p:nvSpPr>
          <p:cNvPr id="10252" name="TextBox 77"/>
          <p:cNvSpPr txBox="1">
            <a:spLocks noChangeArrowheads="1"/>
          </p:cNvSpPr>
          <p:nvPr/>
        </p:nvSpPr>
        <p:spPr bwMode="auto">
          <a:xfrm>
            <a:off x="10896600" y="4419600"/>
            <a:ext cx="381000" cy="369888"/>
          </a:xfrm>
          <a:prstGeom prst="rect">
            <a:avLst/>
          </a:prstGeom>
          <a:noFill/>
          <a:ln w="9525">
            <a:noFill/>
            <a:miter lim="800000"/>
            <a:headEnd/>
            <a:tailEnd/>
          </a:ln>
        </p:spPr>
        <p:txBody>
          <a:bodyPr>
            <a:spAutoFit/>
          </a:bodyPr>
          <a:lstStyle/>
          <a:p>
            <a:r>
              <a:rPr lang="en-US">
                <a:latin typeface="Calibri"/>
                <a:cs typeface="Calibri"/>
              </a:rPr>
              <a:t>1</a:t>
            </a:r>
          </a:p>
        </p:txBody>
      </p:sp>
      <p:sp>
        <p:nvSpPr>
          <p:cNvPr id="10253" name="TextBox 78"/>
          <p:cNvSpPr txBox="1">
            <a:spLocks noChangeArrowheads="1"/>
          </p:cNvSpPr>
          <p:nvPr/>
        </p:nvSpPr>
        <p:spPr bwMode="auto">
          <a:xfrm>
            <a:off x="10820400" y="5567362"/>
            <a:ext cx="609600" cy="369888"/>
          </a:xfrm>
          <a:prstGeom prst="rect">
            <a:avLst/>
          </a:prstGeom>
          <a:noFill/>
          <a:ln w="9525">
            <a:noFill/>
            <a:miter lim="800000"/>
            <a:headEnd/>
            <a:tailEnd/>
          </a:ln>
        </p:spPr>
        <p:txBody>
          <a:bodyPr>
            <a:spAutoFit/>
          </a:bodyPr>
          <a:lstStyle/>
          <a:p>
            <a:r>
              <a:rPr lang="en-US">
                <a:latin typeface="Calibri"/>
                <a:cs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0252" grpId="0"/>
      <p:bldP spid="102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dirty="0" smtClean="0"/>
              <a:t>Outras Tarefas de Classificação</a:t>
            </a:r>
          </a:p>
        </p:txBody>
      </p:sp>
      <p:sp>
        <p:nvSpPr>
          <p:cNvPr id="9219" name="Rectangle 3"/>
          <p:cNvSpPr>
            <a:spLocks noGrp="1" noChangeArrowheads="1"/>
          </p:cNvSpPr>
          <p:nvPr>
            <p:ph idx="1"/>
          </p:nvPr>
        </p:nvSpPr>
        <p:spPr>
          <a:xfrm>
            <a:off x="406400" y="1397001"/>
            <a:ext cx="8890000" cy="4729164"/>
          </a:xfrm>
        </p:spPr>
        <p:txBody>
          <a:bodyPr/>
          <a:lstStyle/>
          <a:p>
            <a:pPr>
              <a:lnSpc>
                <a:spcPct val="80000"/>
              </a:lnSpc>
            </a:pPr>
            <a:r>
              <a:rPr lang="pt-BR" sz="2400" dirty="0" smtClean="0"/>
              <a:t>Classificação</a:t>
            </a:r>
            <a:r>
              <a:rPr lang="en-US" sz="2400" dirty="0" smtClean="0"/>
              <a:t>: </a:t>
            </a:r>
            <a:r>
              <a:rPr lang="pt-BR" sz="2400" dirty="0" smtClean="0"/>
              <a:t>dadas entradas x, predizer rótulos (classes) y</a:t>
            </a:r>
          </a:p>
          <a:p>
            <a:pPr eaLnBrk="1" hangingPunct="1">
              <a:lnSpc>
                <a:spcPct val="80000"/>
              </a:lnSpc>
            </a:pPr>
            <a:endParaRPr lang="pt-BR" sz="2400" dirty="0" smtClean="0"/>
          </a:p>
          <a:p>
            <a:pPr eaLnBrk="1" hangingPunct="1">
              <a:lnSpc>
                <a:spcPct val="80000"/>
              </a:lnSpc>
            </a:pPr>
            <a:r>
              <a:rPr lang="pt-BR" sz="2400" dirty="0" smtClean="0"/>
              <a:t>Exemplos:</a:t>
            </a:r>
          </a:p>
          <a:p>
            <a:pPr lvl="1" eaLnBrk="1" hangingPunct="1">
              <a:lnSpc>
                <a:spcPct val="80000"/>
              </a:lnSpc>
            </a:pPr>
            <a:r>
              <a:rPr lang="pt-BR" sz="2000" dirty="0" smtClean="0"/>
              <a:t>Detecção de spam (entrada: documentos, classes: spam / </a:t>
            </a:r>
            <a:r>
              <a:rPr lang="pt-BR" sz="2000" dirty="0" err="1" smtClean="0"/>
              <a:t>ham</a:t>
            </a:r>
            <a:r>
              <a:rPr lang="pt-BR" sz="2000" dirty="0" smtClean="0"/>
              <a:t>)</a:t>
            </a:r>
          </a:p>
          <a:p>
            <a:pPr lvl="1">
              <a:lnSpc>
                <a:spcPct val="80000"/>
              </a:lnSpc>
            </a:pPr>
            <a:r>
              <a:rPr lang="pt-BR" sz="2000" dirty="0" smtClean="0"/>
              <a:t>OCR (entrada: imagens, classes: caracteres)</a:t>
            </a:r>
          </a:p>
          <a:p>
            <a:pPr lvl="1">
              <a:lnSpc>
                <a:spcPct val="80000"/>
              </a:lnSpc>
            </a:pPr>
            <a:r>
              <a:rPr lang="pt-BR" sz="2000" dirty="0" smtClean="0"/>
              <a:t>Diagnose médica (entrada : sintomas, classes: doenças)</a:t>
            </a:r>
          </a:p>
          <a:p>
            <a:pPr lvl="1">
              <a:lnSpc>
                <a:spcPct val="80000"/>
              </a:lnSpc>
            </a:pPr>
            <a:r>
              <a:rPr lang="pt-BR" sz="2000" dirty="0" smtClean="0"/>
              <a:t>Correção automática de redações (entrada : documentos, classes: notas)</a:t>
            </a:r>
          </a:p>
          <a:p>
            <a:pPr lvl="1">
              <a:lnSpc>
                <a:spcPct val="80000"/>
              </a:lnSpc>
            </a:pPr>
            <a:r>
              <a:rPr lang="pt-BR" sz="2000" dirty="0" smtClean="0"/>
              <a:t>Detecção de fraude (entrada : atividades na conta, classes: fraude / legítimo)</a:t>
            </a:r>
          </a:p>
          <a:p>
            <a:pPr lvl="1">
              <a:lnSpc>
                <a:spcPct val="80000"/>
              </a:lnSpc>
            </a:pPr>
            <a:r>
              <a:rPr lang="pt-BR" sz="2000" dirty="0" smtClean="0"/>
              <a:t>Roteamento de notícias</a:t>
            </a:r>
          </a:p>
          <a:p>
            <a:pPr lvl="1" eaLnBrk="1" hangingPunct="1">
              <a:lnSpc>
                <a:spcPct val="80000"/>
              </a:lnSpc>
            </a:pPr>
            <a:r>
              <a:rPr lang="pt-BR" sz="2000" dirty="0" smtClean="0"/>
              <a:t>… muitos mais</a:t>
            </a:r>
          </a:p>
          <a:p>
            <a:pPr lvl="1" eaLnBrk="1" hangingPunct="1">
              <a:lnSpc>
                <a:spcPct val="80000"/>
              </a:lnSpc>
            </a:pPr>
            <a:endParaRPr lang="en-US" sz="2000" dirty="0" smtClean="0"/>
          </a:p>
          <a:p>
            <a:pPr eaLnBrk="1" hangingPunct="1">
              <a:lnSpc>
                <a:spcPct val="80000"/>
              </a:lnSpc>
            </a:pPr>
            <a:r>
              <a:rPr lang="pt-BR" sz="2400" dirty="0" smtClean="0"/>
              <a:t>Classificação é uma tecnologia importante comercialmente!</a:t>
            </a:r>
          </a:p>
          <a:p>
            <a:pPr lvl="1" eaLnBrk="1" hangingPunct="1">
              <a:lnSpc>
                <a:spcPct val="80000"/>
              </a:lnSpc>
            </a:pPr>
            <a:endParaRPr lang="en-US" sz="2000" dirty="0" smtClean="0"/>
          </a:p>
          <a:p>
            <a:pPr eaLnBrk="1" hangingPunct="1">
              <a:lnSpc>
                <a:spcPct val="80000"/>
              </a:lnSpc>
            </a:pPr>
            <a:endParaRPr lang="en-US" sz="2400" dirty="0" smtClean="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07593" y="2743200"/>
            <a:ext cx="2884407" cy="23622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Classificação Baseada em Modelo</a:t>
            </a:r>
            <a:endParaRPr lang="pt-BR" dirty="0"/>
          </a:p>
        </p:txBody>
      </p:sp>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24200" y="1307269"/>
            <a:ext cx="5943600" cy="5061857"/>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92"/>
  <p:tag name="DEFAULTHEIGHT" val="422"/>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eft[&#10;\begin{array}{c}&#10;P(f_1) \prod_i P(f_i | y_1)\\&#10;P(f_2) \prod_i P(f_i | y_2)\\&#10;\vdots\\&#10;P(f_k) \prod_i P(f_i | y_k)\\&#10;\end{array}&#10;\right]&#10;\]&#10;\end{document}&#10;"/>
  <p:tag name="FILENAME" val="txp_fig"/>
  <p:tag name="FORMAT" val="pngmono"/>
  <p:tag name="RES" val="1200"/>
  <p:tag name="BLEND" val="0"/>
  <p:tag name="TRANSPARENT" val="0"/>
  <p:tag name="TBUG" val="0"/>
  <p:tag name="ALLOWFS" val="0"/>
  <p:tag name="ORIGWIDTH" val="194"/>
  <p:tag name="PICTUREFILESIZE" val="30773"/>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f_1 \ldots f_n)&#10;\]&#10;\end{document}&#10;"/>
  <p:tag name="FILENAME" val="txp_fig"/>
  <p:tag name="FORMAT" val="pngmono"/>
  <p:tag name="RES" val="1200"/>
  <p:tag name="BLEND" val="0"/>
  <p:tag name="TRANSPARENT" val="0"/>
  <p:tag name="TBUG" val="0"/>
  <p:tag name="ALLOWFS" val="0"/>
  <p:tag name="ORIGWIDTH" val="107"/>
  <p:tag name="PICTUREFILESIZE" val="484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Y | f_1 \ldots f_n)&#10;\]&#10;\end{document}&#10;"/>
  <p:tag name="FILENAME" val="txp_fig"/>
  <p:tag name="FORMAT" val="pngmono"/>
  <p:tag name="RES" val="1200"/>
  <p:tag name="BLEND" val="0"/>
  <p:tag name="TRANSPARENT" val="0"/>
  <p:tag name="TBUG" val="0"/>
  <p:tag name="ALLOWFS" val="0"/>
  <p:tag name="ORIGWIDTH" val="130"/>
  <p:tag name="PICTUREFILESIZE" val="621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eft[&#10;\begin{array}{c}&#10;P(y_1, f_1 \ldots f_n)\\&#10;P(y_2, f_1 \ldots f_n)\\&#10;\vdots\\&#10;P(y_k, f_1 \ldots f_n)\\&#10;\end{array}&#10;\right]&#10;\]&#10;\end{document}&#10;"/>
  <p:tag name="FILENAME" val="txp_fig"/>
  <p:tag name="FORMAT" val="pngmono"/>
  <p:tag name="RES" val="1200"/>
  <p:tag name="BLEND" val="0"/>
  <p:tag name="TRANSPARENT" val="0"/>
  <p:tag name="TBUG" val="0"/>
  <p:tag name="ALLOWFS" val="0"/>
  <p:tag name="ORIGWIDTH" val="168"/>
  <p:tag name="PICTUREFILESIZE" val="22329"/>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Y)&#10;\]&#10;\end{document}&#10;"/>
  <p:tag name="FILENAME" val="txp_fig"/>
  <p:tag name="FORMAT" val="pngmono"/>
  <p:tag name="RES" val="1200"/>
  <p:tag name="BLEND" val="0"/>
  <p:tag name="TRANSPARENT" val="0"/>
  <p:tag name="TBUG" val="0"/>
  <p:tag name="ALLOWFS" val="0"/>
  <p:tag name="ORIGWIDTH" val="51"/>
  <p:tag name="PICTUREFILESIZE" val="3008"/>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F_{3,1}=on|Y)&#10;\]&#10;\end{document}&#10;"/>
  <p:tag name="FILENAME" val="txp_fig"/>
  <p:tag name="FORMAT" val="pngmono"/>
  <p:tag name="RES" val="1200"/>
  <p:tag name="BLEND" val="0"/>
  <p:tag name="TRANSPARENT" val="0"/>
  <p:tag name="TBUG" val="0"/>
  <p:tag name="ALLOWFS" val="0"/>
  <p:tag name="ORIGWIDTH" val="149"/>
  <p:tag name="PICTUREFILESIZE" val="7280"/>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F_{5,5}=on|Y)&#10;\]&#10;\end{document}&#10;"/>
  <p:tag name="FILENAME" val="txp_fig"/>
  <p:tag name="FORMAT" val="pngmono"/>
  <p:tag name="RES" val="1200"/>
  <p:tag name="BLEND" val="0"/>
  <p:tag name="TRANSPARENT" val="0"/>
  <p:tag name="TBUG" val="0"/>
  <p:tag name="ALLOWFS" val="0"/>
  <p:tag name="ORIGWIDTH" val="149"/>
  <p:tag name="PICTUREFILESIZE" val="7447"/>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Y, W_1 \ldots W_n) = P(Y) \prod_i P(W_i | Y)&#10;\]&#10;\end{document}&#10;"/>
  <p:tag name="FILENAME" val="txp_fig"/>
  <p:tag name="FORMAT" val="pngmono"/>
  <p:tag name="RES" val="1200"/>
  <p:tag name="BLEND" val="0"/>
  <p:tag name="TRANSPARENT" val="0"/>
  <p:tag name="TBUG" val="0"/>
  <p:tag name="ALLOWFS" val="0"/>
  <p:tag name="ORIGWIDTH" val="347"/>
  <p:tag name="PICTUREFILESIZE" val="19190"/>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Y, W_1 \ldots W_n) = P(Y) \prod_i P(W_i | Y)&#10;\]&#10;\end{document}&#10;"/>
  <p:tag name="FILENAME" val="txp_fig"/>
  <p:tag name="FORMAT" val="pngmono"/>
  <p:tag name="RES" val="1200"/>
  <p:tag name="BLEND" val="0"/>
  <p:tag name="TRANSPARENT" val="0"/>
  <p:tag name="TBUG" val="0"/>
  <p:tag name="ALLOWFS" val="0"/>
  <p:tag name="ORIGWIDTH" val="347"/>
  <p:tag name="PICTUREFILESIZE" val="19190"/>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W | \mbox{spam})&#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15"/>
  <p:tag name="PICTUREFILESIZE" val="6747"/>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ightarrow \langle F_{0,0} = 0 \,\,\, F_{0,1} = 0 \,\,\, F_{0,2} = 1 \,\,\, F_{0,3} = 1 \,\,\, F_{0,4} = 0 \,\,\, \ldots  F_{15,15} = 0 \rangle&#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642"/>
  <p:tag name="PICTUREFILESIZE" val="21523"/>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W | \mbox{ham})&#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05"/>
  <p:tag name="PICTUREFILESIZE" val="5738"/>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Y)&#10;\]&#10;\end{document}&#10;"/>
  <p:tag name="FILENAME" val="txp_fig"/>
  <p:tag name="FORMAT" val="pngmono"/>
  <p:tag name="RES" val="1200"/>
  <p:tag name="BLEND" val="0"/>
  <p:tag name="TRANSPARENT" val="0"/>
  <p:tag name="TBUG" val="0"/>
  <p:tag name="ALLOWFS" val="0"/>
  <p:tag name="ORIGWIDTH" val="51"/>
  <p:tag name="PICTUREFILESIZE" val="2987"/>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Y | F_{0,0} \ldots F_{15,15}) \propto P(Y) \prod_{i,j} P(F_{i,j} | Y)&#10;\]&#10;\end{document}&#10;"/>
  <p:tag name="FILENAME" val="txp_fig"/>
  <p:tag name="FORMAT" val="pngmono"/>
  <p:tag name="RES" val="1200"/>
  <p:tag name="BLEND" val="0"/>
  <p:tag name="TRANSPARENT" val="0"/>
  <p:tag name="TBUG" val="0"/>
  <p:tag name="ALLOWFS" val="0"/>
  <p:tag name="ORIGWIDTH" val="387"/>
  <p:tag name="PICTUREFILESIZE" val="20827"/>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dots&#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22"/>
  <p:tag name="PICTUREFILESIZE" val="30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dots&#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22"/>
  <p:tag name="PICTUREFILESIZE" val="308"/>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mbox{Y}, \mbox{F}_1 \ldots \mbox{F}_n) =&#10;\]&#10;\end{document}&#10;"/>
  <p:tag name="FILENAME" val="txp_fig"/>
  <p:tag name="FORMAT" val="pngmono"/>
  <p:tag name="RES" val="1200"/>
  <p:tag name="BLEND" val="0"/>
  <p:tag name="TRANSPARENT" val="0"/>
  <p:tag name="TBUG" val="0"/>
  <p:tag name="ALLOWFS" val="0"/>
  <p:tag name="ORIGWIDTH" val="168"/>
  <p:tag name="PICTUREFILESIZE" val="555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mbox{Y}) \prod_i P(\mbox{F}_i | \mbox{Y})&#10;\]&#10;\end{document}&#10;"/>
  <p:tag name="FILENAME" val="txp_fig"/>
  <p:tag name="FORMAT" val="pngmono"/>
  <p:tag name="RES" val="1200"/>
  <p:tag name="BLEND" val="0"/>
  <p:tag name="TRANSPARENT" val="0"/>
  <p:tag name="TBUG" val="0"/>
  <p:tag name="ALLOWFS" val="0"/>
  <p:tag name="ORIGWIDTH" val="157"/>
  <p:tag name="PICTUREFILESIZE" val="920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Y, f_1 \ldots f_n) =&#10;\]&#10;\end{document}&#10;"/>
  <p:tag name="FILENAME" val="txp_fig"/>
  <p:tag name="FORMAT" val="pngmono"/>
  <p:tag name="RES" val="1200"/>
  <p:tag name="BLEND" val="0"/>
  <p:tag name="TRANSPARENT" val="0"/>
  <p:tag name="TBUG" val="0"/>
  <p:tag name="ALLOWFS" val="0"/>
  <p:tag name="ORIGWIDTH" val="156"/>
  <p:tag name="PICTUREFILESIZE" val="649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eft[&#10;\begin{array}{c}&#10;P(y_1, f_1 \ldots f_n)\\&#10;P(y_2, f_1 \ldots f_n)\\&#10;\vdots\\&#10;P(y_k, f_1 \ldots f_n)\\&#10;\end{array}&#10;\right]&#10;\]&#10;\end{document}&#10;"/>
  <p:tag name="FILENAME" val="txp_fig"/>
  <p:tag name="FORMAT" val="pngmono"/>
  <p:tag name="RES" val="1200"/>
  <p:tag name="BLEND" val="0"/>
  <p:tag name="TRANSPARENT" val="0"/>
  <p:tag name="TBUG" val="0"/>
  <p:tag name="ALLOWFS" val="0"/>
  <p:tag name="ORIGWIDTH" val="168"/>
  <p:tag name="PICTUREFILESIZE" val="22329"/>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51423</TotalTime>
  <Words>3708</Words>
  <Application>Microsoft Office PowerPoint</Application>
  <PresentationFormat>Personalizar</PresentationFormat>
  <Paragraphs>465</Paragraphs>
  <Slides>21</Slides>
  <Notes>16</Notes>
  <HiddenSlides>1</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dan-berkeley-nlp-v1</vt:lpstr>
      <vt:lpstr>CEFET/RJ  GCC1734 - Inteligência Artificial</vt:lpstr>
      <vt:lpstr>Créditos</vt:lpstr>
      <vt:lpstr>Naïve Bayes  </vt:lpstr>
      <vt:lpstr>Aprendizagem de Máquina (Machine Learning)</vt:lpstr>
      <vt:lpstr>Classificação</vt:lpstr>
      <vt:lpstr>Exemplo: Filtro de Spam</vt:lpstr>
      <vt:lpstr>Exemplo: Reconhecimento de Dígitos</vt:lpstr>
      <vt:lpstr>Outras Tarefas de Classificação</vt:lpstr>
      <vt:lpstr>Classificação Baseada em Modelo</vt:lpstr>
      <vt:lpstr>Classificação Baseada em Modelo</vt:lpstr>
      <vt:lpstr>Naïve Bayes para Reconhecimento de Dígitos</vt:lpstr>
      <vt:lpstr>Modelo Geral do Naïve Bayes</vt:lpstr>
      <vt:lpstr>Inferência no Naïve Bayes</vt:lpstr>
      <vt:lpstr>Naïve Bayes para Classificação</vt:lpstr>
      <vt:lpstr>Naïve Bayes para Dígitos</vt:lpstr>
      <vt:lpstr>Um Filtro de Spam</vt:lpstr>
      <vt:lpstr>Naïve Bayes para Dados Textuais</vt:lpstr>
      <vt:lpstr>Exemplo: Filtro de Spam</vt:lpstr>
      <vt:lpstr>Exemplo (Detecção de Spam)</vt:lpstr>
      <vt:lpstr>Treinamento e Teste</vt:lpstr>
      <vt:lpstr>Conceitos Importantes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EduardoBezerra</cp:lastModifiedBy>
  <cp:revision>2802</cp:revision>
  <dcterms:created xsi:type="dcterms:W3CDTF">2004-08-27T04:16:05Z</dcterms:created>
  <dcterms:modified xsi:type="dcterms:W3CDTF">2017-05-29T19:30:25Z</dcterms:modified>
</cp:coreProperties>
</file>