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62.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6"/>
  </p:notesMasterIdLst>
  <p:handoutMasterIdLst>
    <p:handoutMasterId r:id="rId37"/>
  </p:handoutMasterIdLst>
  <p:sldIdLst>
    <p:sldId id="444" r:id="rId2"/>
    <p:sldId id="445" r:id="rId3"/>
    <p:sldId id="424" r:id="rId4"/>
    <p:sldId id="426" r:id="rId5"/>
    <p:sldId id="430" r:id="rId6"/>
    <p:sldId id="438" r:id="rId7"/>
    <p:sldId id="431" r:id="rId8"/>
    <p:sldId id="401" r:id="rId9"/>
    <p:sldId id="413" r:id="rId10"/>
    <p:sldId id="420" r:id="rId11"/>
    <p:sldId id="432" r:id="rId12"/>
    <p:sldId id="403" r:id="rId13"/>
    <p:sldId id="421" r:id="rId14"/>
    <p:sldId id="405" r:id="rId15"/>
    <p:sldId id="404" r:id="rId16"/>
    <p:sldId id="434" r:id="rId17"/>
    <p:sldId id="406" r:id="rId18"/>
    <p:sldId id="422" r:id="rId19"/>
    <p:sldId id="435" r:id="rId20"/>
    <p:sldId id="408" r:id="rId21"/>
    <p:sldId id="409" r:id="rId22"/>
    <p:sldId id="423" r:id="rId23"/>
    <p:sldId id="410" r:id="rId24"/>
    <p:sldId id="411" r:id="rId25"/>
    <p:sldId id="436" r:id="rId26"/>
    <p:sldId id="415" r:id="rId27"/>
    <p:sldId id="416" r:id="rId28"/>
    <p:sldId id="417" r:id="rId29"/>
    <p:sldId id="418" r:id="rId30"/>
    <p:sldId id="437" r:id="rId31"/>
    <p:sldId id="443" r:id="rId32"/>
    <p:sldId id="440" r:id="rId33"/>
    <p:sldId id="442" r:id="rId34"/>
    <p:sldId id="412" r:id="rId35"/>
  </p:sldIdLst>
  <p:sldSz cx="12192000" cy="6858000"/>
  <p:notesSz cx="7315200" cy="9601200"/>
  <p:custDataLst>
    <p:tags r:id="rId38"/>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42"/>
    <a:srgbClr val="FFFF00"/>
    <a:srgbClr val="3333FF"/>
    <a:srgbClr val="FF3300"/>
    <a:srgbClr val="CC00CC"/>
    <a:srgbClr val="FFCC00"/>
    <a:srgbClr val="FF9999"/>
    <a:srgbClr val="990099"/>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2" autoAdjust="0"/>
    <p:restoredTop sz="76812" autoAdjust="0"/>
  </p:normalViewPr>
  <p:slideViewPr>
    <p:cSldViewPr>
      <p:cViewPr varScale="1">
        <p:scale>
          <a:sx n="69" d="100"/>
          <a:sy n="69" d="100"/>
        </p:scale>
        <p:origin x="-8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‹nº›</a:t>
            </a:fld>
            <a:endParaRPr lang="en-US"/>
          </a:p>
        </p:txBody>
      </p:sp>
    </p:spTree>
    <p:extLst>
      <p:ext uri="{BB962C8B-B14F-4D97-AF65-F5344CB8AC3E}">
        <p14:creationId xmlns="" xmlns:p14="http://schemas.microsoft.com/office/powerpoint/2010/main"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‹nº›</a:t>
            </a:fld>
            <a:endParaRPr lang="en-US"/>
          </a:p>
        </p:txBody>
      </p:sp>
    </p:spTree>
    <p:extLst>
      <p:ext uri="{BB962C8B-B14F-4D97-AF65-F5344CB8AC3E}">
        <p14:creationId xmlns="" xmlns:p14="http://schemas.microsoft.com/office/powerpoint/2010/main"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3975" cy="3602038"/>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 xmlns:p14="http://schemas.microsoft.com/office/powerpoint/2010/main"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a:t>
            </a:r>
            <a:r>
              <a:rPr lang="pt-BR" baseline="0" dirty="0" smtClean="0"/>
              <a:t> apresenta o algoritmo correspondente à Amostragem a Priori para produzir uma única amostra da distribuição conjunta.</a:t>
            </a:r>
          </a:p>
          <a:p>
            <a:endParaRPr lang="pt-BR" baseline="0" dirty="0" smtClean="0"/>
          </a:p>
          <a:p>
            <a:r>
              <a:rPr lang="pt-BR" baseline="0" dirty="0" smtClean="0"/>
              <a:t>Varremos todas as n variáveis aleatórias (na ordem linear previamente selecionada) e, para cada uma delas, amostramos um valor, condicionado aos eventuais valores já selecionados para seus pais.</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13</a:t>
            </a:fld>
            <a:endParaRPr lang="en-US"/>
          </a:p>
        </p:txBody>
      </p:sp>
    </p:spTree>
    <p:extLst>
      <p:ext uri="{BB962C8B-B14F-4D97-AF65-F5344CB8AC3E}">
        <p14:creationId xmlns="" xmlns:p14="http://schemas.microsoft.com/office/powerpoint/2010/main" val="138737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a:t>
            </a:r>
            <a:r>
              <a:rPr lang="pt-BR" baseline="0" dirty="0" smtClean="0"/>
              <a:t> página ilustra de que forma podemos fazer inferência aproximada em uma RB, uma vez que geramos diversas amostras da distribuição conjunta completa por meio da Amostragem a Priori.</a:t>
            </a:r>
          </a:p>
          <a:p>
            <a:endParaRPr lang="pt-BR" baseline="0" dirty="0" smtClean="0"/>
          </a:p>
          <a:p>
            <a:r>
              <a:rPr lang="pt-BR" baseline="0" dirty="0" smtClean="0"/>
              <a:t>Por exemplo, de que forma obter uma aproximação para P(W), dadas as 5 amostras geradas acima?</a:t>
            </a:r>
          </a:p>
          <a:p>
            <a:r>
              <a:rPr lang="pt-BR" dirty="0" smtClean="0"/>
              <a:t>Resposta</a:t>
            </a:r>
            <a:r>
              <a:rPr lang="pt-BR" dirty="0" smtClean="0"/>
              <a:t>: contamos a quantidade de amostras em que ocorreu +w e a quantidade em que ocorreu –w. A seguir, normalizamos para obter a aproximação desejada.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14</a:t>
            </a:fld>
            <a:endParaRPr lang="en-US"/>
          </a:p>
        </p:txBody>
      </p:sp>
    </p:spTree>
    <p:extLst>
      <p:ext uri="{BB962C8B-B14F-4D97-AF65-F5344CB8AC3E}">
        <p14:creationId xmlns="" xmlns:p14="http://schemas.microsoft.com/office/powerpoint/2010/main" val="340153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constata que,</a:t>
            </a:r>
            <a:r>
              <a:rPr lang="pt-BR" baseline="0" dirty="0" smtClean="0"/>
              <a:t> ao usar </a:t>
            </a:r>
            <a:r>
              <a:rPr lang="pt-BR" dirty="0" smtClean="0"/>
              <a:t>Amostragem a Priori,</a:t>
            </a:r>
            <a:r>
              <a:rPr lang="pt-BR" baseline="0" dirty="0" smtClean="0"/>
              <a:t> estamos efetivamente amostrando a partir da distribuição conjunta completa.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15</a:t>
            </a:fld>
            <a:endParaRPr lang="en-US"/>
          </a:p>
        </p:txBody>
      </p:sp>
    </p:spTree>
    <p:extLst>
      <p:ext uri="{BB962C8B-B14F-4D97-AF65-F5344CB8AC3E}">
        <p14:creationId xmlns="" xmlns:p14="http://schemas.microsoft.com/office/powerpoint/2010/main" val="151991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Uma desvantagem da </a:t>
            </a:r>
            <a:r>
              <a:rPr lang="pt-BR" dirty="0" smtClean="0"/>
              <a:t>Amostragem a Priori </a:t>
            </a:r>
            <a:r>
              <a:rPr lang="pt-BR" dirty="0" smtClean="0"/>
              <a:t>é</a:t>
            </a:r>
            <a:r>
              <a:rPr lang="pt-BR" baseline="0" dirty="0" smtClean="0"/>
              <a:t> que esse procedimento </a:t>
            </a:r>
            <a:r>
              <a:rPr lang="pt-BR" dirty="0" smtClean="0"/>
              <a:t>não </a:t>
            </a:r>
            <a:r>
              <a:rPr lang="pt-BR" dirty="0" smtClean="0"/>
              <a:t>leva em consideração qual a</a:t>
            </a:r>
            <a:r>
              <a:rPr lang="pt-BR" baseline="0" dirty="0" smtClean="0"/>
              <a:t> consulta </a:t>
            </a:r>
            <a:r>
              <a:rPr lang="pt-BR" baseline="0" dirty="0" smtClean="0"/>
              <a:t>probabilística a ser </a:t>
            </a:r>
            <a:r>
              <a:rPr lang="pt-BR" baseline="0" dirty="0" smtClean="0"/>
              <a:t>respondida; ela apenas gera amostras que </a:t>
            </a:r>
            <a:r>
              <a:rPr lang="pt-BR" b="1" baseline="0" dirty="0" smtClean="0"/>
              <a:t>depois</a:t>
            </a:r>
            <a:r>
              <a:rPr lang="pt-BR" baseline="0" dirty="0" smtClean="0"/>
              <a:t> serão usadas na produção da resposta para a consulta</a:t>
            </a:r>
            <a:r>
              <a:rPr lang="pt-BR" baseline="0" dirty="0" smtClean="0"/>
              <a:t>. Dessa forma, é possível que diversas amostras que não precisariam ser geradas (se soubéssemos qual a consulta a ser respondida) são geradas desnecessariamente, desperdiçando esforço computacional.</a:t>
            </a:r>
            <a:endParaRPr lang="pt-BR" dirty="0" smtClean="0"/>
          </a:p>
          <a:p>
            <a:endParaRPr lang="pt-BR" dirty="0" smtClean="0"/>
          </a:p>
          <a:p>
            <a:r>
              <a:rPr lang="pt-BR" dirty="0" smtClean="0"/>
              <a:t>A Amostragem por Rejeição é</a:t>
            </a:r>
            <a:r>
              <a:rPr lang="pt-BR" baseline="0" dirty="0" smtClean="0"/>
              <a:t> um melhoramento sobre a Amostragem a Priori</a:t>
            </a:r>
            <a:r>
              <a:rPr lang="pt-BR" baseline="0" dirty="0" smtClean="0"/>
              <a:t>. A AR presume que sabemos a priori (i.e., antes de iniciar a geração das amostras) qual a consulta probabilística a ser respondida.</a:t>
            </a:r>
            <a:endParaRPr lang="pt-BR" baseline="0" dirty="0" smtClean="0"/>
          </a:p>
          <a:p>
            <a:endParaRPr lang="pt-BR" baseline="0" dirty="0" smtClean="0"/>
          </a:p>
          <a:p>
            <a:r>
              <a:rPr lang="pt-BR" baseline="0" dirty="0" smtClean="0"/>
              <a:t>A AR é particularmente vantajosa para responder consultas probabilísticas da forma condicional: P(</a:t>
            </a:r>
            <a:r>
              <a:rPr lang="pt-BR" baseline="0" dirty="0" err="1" smtClean="0"/>
              <a:t>Q|e</a:t>
            </a:r>
            <a:r>
              <a:rPr lang="pt-BR" baseline="0" dirty="0" smtClean="0"/>
              <a:t>). Durante </a:t>
            </a:r>
            <a:r>
              <a:rPr lang="pt-BR" baseline="0" dirty="0" smtClean="0"/>
              <a:t>o processo de amostragem, se detectamos que uma amostra é inconsistente com a </a:t>
            </a:r>
            <a:r>
              <a:rPr lang="pt-BR" baseline="0" dirty="0" smtClean="0"/>
              <a:t>evidência e, </a:t>
            </a:r>
            <a:r>
              <a:rPr lang="pt-BR" baseline="0" dirty="0" smtClean="0"/>
              <a:t>não </a:t>
            </a:r>
            <a:r>
              <a:rPr lang="pt-BR" baseline="0" dirty="0" smtClean="0"/>
              <a:t>continuamos a sua geração. </a:t>
            </a:r>
            <a:r>
              <a:rPr lang="pt-BR" baseline="0" dirty="0" smtClean="0"/>
              <a:t>Ou seja, abortamos o processo de produção de uma amostra da distribuição conjunta completa imediatamente após constatarmos que amostra não pode ser consistente com a evidência fornecida.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16</a:t>
            </a:fld>
            <a:endParaRPr lang="en-US"/>
          </a:p>
        </p:txBody>
      </p:sp>
    </p:spTree>
    <p:extLst>
      <p:ext uri="{BB962C8B-B14F-4D97-AF65-F5344CB8AC3E}">
        <p14:creationId xmlns="" xmlns:p14="http://schemas.microsoft.com/office/powerpoint/2010/main" val="386584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normAutofit/>
          </a:bodyPr>
          <a:lstStyle/>
          <a:p>
            <a:r>
              <a:rPr lang="pt-BR" noProof="0" dirty="0" smtClean="0"/>
              <a:t>Assim como a AR, a PV também considera que se conhece a priori</a:t>
            </a:r>
            <a:r>
              <a:rPr lang="pt-BR" baseline="0" noProof="0" dirty="0" smtClean="0"/>
              <a:t> qual a consulta probabilística a ser respondida e leva em conta essa consulta durante a geração das amostras.</a:t>
            </a:r>
            <a:endParaRPr lang="pt-BR" noProof="0"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Para entender</a:t>
            </a:r>
            <a:r>
              <a:rPr lang="pt-BR" baseline="0" dirty="0" smtClean="0"/>
              <a:t> </a:t>
            </a:r>
            <a:r>
              <a:rPr lang="pt-BR" baseline="0" dirty="0" smtClean="0"/>
              <a:t>a PV, </a:t>
            </a:r>
            <a:r>
              <a:rPr lang="pt-BR" baseline="0" dirty="0" smtClean="0"/>
              <a:t>considere a RB composta por duas variáveis aleatórias, </a:t>
            </a:r>
            <a:r>
              <a:rPr lang="pt-BR" baseline="0" dirty="0" err="1" smtClean="0"/>
              <a:t>Shape</a:t>
            </a:r>
            <a:r>
              <a:rPr lang="pt-BR" baseline="0" dirty="0" smtClean="0"/>
              <a:t> e Color. Considere ainda que queiramos computar a CPT para </a:t>
            </a:r>
            <a:r>
              <a:rPr lang="pt-BR" baseline="0" dirty="0" err="1" smtClean="0"/>
              <a:t>Shape</a:t>
            </a:r>
            <a:r>
              <a:rPr lang="pt-BR" baseline="0" dirty="0" smtClean="0"/>
              <a:t>, dado que </a:t>
            </a:r>
            <a:r>
              <a:rPr lang="pt-BR" baseline="0" dirty="0" err="1" smtClean="0"/>
              <a:t>Color</a:t>
            </a:r>
            <a:r>
              <a:rPr lang="pt-BR" baseline="0" dirty="0" smtClean="0"/>
              <a:t>=</a:t>
            </a:r>
            <a:r>
              <a:rPr lang="pt-BR" baseline="0" dirty="0" err="1" smtClean="0"/>
              <a:t>blue</a:t>
            </a:r>
            <a:r>
              <a:rPr lang="pt-BR" baseline="0" dirty="0" smtClean="0"/>
              <a:t>: P(</a:t>
            </a:r>
            <a:r>
              <a:rPr lang="pt-BR" baseline="0" dirty="0" err="1" smtClean="0"/>
              <a:t>Shape</a:t>
            </a:r>
            <a:r>
              <a:rPr lang="pt-BR" baseline="0" dirty="0" smtClean="0"/>
              <a:t> | </a:t>
            </a:r>
            <a:r>
              <a:rPr lang="pt-BR" baseline="0" dirty="0" err="1" smtClean="0"/>
              <a:t>Color</a:t>
            </a:r>
            <a:r>
              <a:rPr lang="pt-BR" baseline="0" dirty="0" smtClean="0"/>
              <a:t> = </a:t>
            </a:r>
            <a:r>
              <a:rPr lang="pt-BR" baseline="0" dirty="0" err="1" smtClean="0"/>
              <a:t>blue</a:t>
            </a:r>
            <a:r>
              <a:rPr lang="pt-BR" baseline="0" dirty="0" smtClean="0"/>
              <a:t>). </a:t>
            </a:r>
            <a:endParaRPr lang="pt-BR" baseline="0" dirty="0" smtClean="0"/>
          </a:p>
          <a:p>
            <a:endParaRPr lang="pt-BR" baseline="0" dirty="0" smtClean="0"/>
          </a:p>
          <a:p>
            <a:r>
              <a:rPr lang="pt-BR" baseline="0" dirty="0" smtClean="0"/>
              <a:t>Suponha que vamos responder a consulta acima por meio da Amostragem por Rejeição. Nesse caso, repare </a:t>
            </a:r>
            <a:r>
              <a:rPr lang="pt-BR" baseline="0" dirty="0" smtClean="0"/>
              <a:t>que, das 5 amostras produzidas e apresentadas na esquerda inferior, 4 foram rejeitadas. Isto é, </a:t>
            </a:r>
            <a:r>
              <a:rPr lang="pt-BR" baseline="0" dirty="0" smtClean="0"/>
              <a:t>se usamos AR, e se a evidência é relativamente improvável, muitas </a:t>
            </a:r>
            <a:r>
              <a:rPr lang="pt-BR" baseline="0" dirty="0" smtClean="0"/>
              <a:t>amostras </a:t>
            </a:r>
            <a:r>
              <a:rPr lang="pt-BR" baseline="0" dirty="0" smtClean="0"/>
              <a:t>são geradas sem </a:t>
            </a:r>
            <a:r>
              <a:rPr lang="pt-BR" baseline="0" dirty="0" smtClean="0"/>
              <a:t>poder ser </a:t>
            </a:r>
            <a:r>
              <a:rPr lang="pt-BR" baseline="0" dirty="0" smtClean="0"/>
              <a:t>aproveitadas para produzir uma resposta para a consulta.</a:t>
            </a:r>
            <a:endParaRPr lang="pt-BR" baseline="0" dirty="0" smtClean="0"/>
          </a:p>
          <a:p>
            <a:endParaRPr lang="pt-BR" baseline="0" dirty="0" smtClean="0"/>
          </a:p>
          <a:p>
            <a:r>
              <a:rPr lang="pt-BR" baseline="0" dirty="0" smtClean="0"/>
              <a:t>Na Ponderação por Verossimilhança, usamos a informação da evidência durante o processo de produção das amostras</a:t>
            </a:r>
            <a:r>
              <a:rPr lang="pt-BR" baseline="0" dirty="0" smtClean="0"/>
              <a:t>. A ideia desse procedimento de amostragem é fixar os valores das variáveis usadas como evidências na consulta.</a:t>
            </a:r>
            <a:endParaRPr lang="pt-BR" baseline="0" dirty="0" smtClean="0"/>
          </a:p>
          <a:p>
            <a:endParaRPr lang="pt-BR" baseline="0" dirty="0" smtClean="0"/>
          </a:p>
          <a:p>
            <a:r>
              <a:rPr lang="pt-BR" baseline="0" dirty="0" smtClean="0"/>
              <a:t>Repare que, se fixamos os valores de algumas variáveis, não estamos mais amostrando a partir da distribuição conjunta completa. Uma solução para </a:t>
            </a:r>
            <a:r>
              <a:rPr lang="pt-BR" baseline="0" dirty="0" smtClean="0"/>
              <a:t>corrigir isso </a:t>
            </a:r>
            <a:r>
              <a:rPr lang="pt-BR" baseline="0" dirty="0" smtClean="0"/>
              <a:t>é ponderar cada amostra </a:t>
            </a:r>
            <a:r>
              <a:rPr lang="pt-BR" baseline="0" dirty="0" smtClean="0"/>
              <a:t>gerada pela </a:t>
            </a:r>
            <a:r>
              <a:rPr lang="pt-BR" baseline="0" dirty="0" smtClean="0"/>
              <a:t>probabilidade da variável evidência sendo instanciada. Podemos considerar essa ponderação (peso) como um termo de correção.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20</a:t>
            </a:fld>
            <a:endParaRPr lang="en-US"/>
          </a:p>
        </p:txBody>
      </p:sp>
    </p:spTree>
    <p:extLst>
      <p:ext uri="{BB962C8B-B14F-4D97-AF65-F5344CB8AC3E}">
        <p14:creationId xmlns="" xmlns:p14="http://schemas.microsoft.com/office/powerpoint/2010/main" val="316984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O exemplo desta página ilustra o funcionamento da PV. </a:t>
            </a:r>
          </a:p>
          <a:p>
            <a:endParaRPr lang="pt-BR" dirty="0" smtClean="0"/>
          </a:p>
          <a:p>
            <a:r>
              <a:rPr lang="pt-BR" dirty="0" smtClean="0"/>
              <a:t>Vamos </a:t>
            </a:r>
            <a:r>
              <a:rPr lang="pt-BR" dirty="0" smtClean="0"/>
              <a:t>considerar que as evidências são Sprinkler=+s e que </a:t>
            </a:r>
            <a:r>
              <a:rPr lang="pt-BR" dirty="0" err="1" smtClean="0"/>
              <a:t>WetGrass</a:t>
            </a:r>
            <a:r>
              <a:rPr lang="pt-BR" dirty="0" smtClean="0"/>
              <a:t>=+w. Dessa forma, se formos</a:t>
            </a:r>
            <a:r>
              <a:rPr lang="pt-BR" baseline="0" dirty="0" smtClean="0"/>
              <a:t> gerar amostras a partir da distribuição conjunta completa, temos apenas </a:t>
            </a:r>
            <a:r>
              <a:rPr lang="pt-BR" baseline="0" dirty="0" err="1" smtClean="0"/>
              <a:t>Cloudy</a:t>
            </a:r>
            <a:r>
              <a:rPr lang="pt-BR" baseline="0" dirty="0" smtClean="0"/>
              <a:t> e </a:t>
            </a:r>
            <a:r>
              <a:rPr lang="pt-BR" baseline="0" dirty="0" err="1" smtClean="0"/>
              <a:t>Rain</a:t>
            </a:r>
            <a:r>
              <a:rPr lang="pt-BR" baseline="0" dirty="0" smtClean="0"/>
              <a:t> que não estão fixas. </a:t>
            </a:r>
            <a:r>
              <a:rPr lang="pt-BR" baseline="0" dirty="0" smtClean="0"/>
              <a:t>Vamos </a:t>
            </a:r>
            <a:r>
              <a:rPr lang="pt-BR" baseline="0" dirty="0" smtClean="0"/>
              <a:t>considerar também que a ordem </a:t>
            </a:r>
            <a:r>
              <a:rPr lang="pt-BR" baseline="0" dirty="0" smtClean="0"/>
              <a:t>linear selecionada </a:t>
            </a:r>
            <a:r>
              <a:rPr lang="pt-BR" baseline="0" dirty="0" smtClean="0"/>
              <a:t>foi </a:t>
            </a:r>
            <a:r>
              <a:rPr lang="pt-BR" baseline="0" dirty="0" smtClean="0"/>
              <a:t>&lt;C</a:t>
            </a:r>
            <a:r>
              <a:rPr lang="pt-BR" baseline="0" dirty="0" smtClean="0"/>
              <a:t>, S, R, </a:t>
            </a:r>
            <a:r>
              <a:rPr lang="pt-BR" baseline="0" dirty="0" smtClean="0"/>
              <a:t>W&gt;.</a:t>
            </a:r>
            <a:endParaRPr lang="pt-BR" baseline="0" dirty="0" smtClean="0"/>
          </a:p>
          <a:p>
            <a:endParaRPr lang="pt-BR" baseline="0" dirty="0" smtClean="0"/>
          </a:p>
          <a:p>
            <a:r>
              <a:rPr lang="pt-BR" baseline="0" dirty="0" smtClean="0"/>
              <a:t>Para cada amostra que produz, a Ponderação por Verossimilhança também computa um </a:t>
            </a:r>
            <a:r>
              <a:rPr lang="pt-BR" baseline="0" dirty="0" smtClean="0"/>
              <a:t>peso w (i.e</a:t>
            </a:r>
            <a:r>
              <a:rPr lang="pt-BR" baseline="0" dirty="0" smtClean="0"/>
              <a:t>., um valor entre 0 e 1</a:t>
            </a:r>
            <a:r>
              <a:rPr lang="pt-BR" baseline="0" dirty="0" smtClean="0"/>
              <a:t>). Esse peso corresponde ao </a:t>
            </a:r>
            <a:r>
              <a:rPr lang="pt-BR" baseline="0" dirty="0" err="1" smtClean="0"/>
              <a:t>produtório</a:t>
            </a:r>
            <a:r>
              <a:rPr lang="pt-BR" baseline="0" dirty="0" smtClean="0"/>
              <a:t> de diversos fatores, um para cada variável que participa da evidência.</a:t>
            </a:r>
            <a:endParaRPr lang="pt-BR" baseline="0" dirty="0" smtClean="0"/>
          </a:p>
          <a:p>
            <a:endParaRPr lang="pt-BR" baseline="0" dirty="0" smtClean="0"/>
          </a:p>
          <a:p>
            <a:r>
              <a:rPr lang="pt-BR" baseline="0" dirty="0" smtClean="0"/>
              <a:t>Vamos iniciar por </a:t>
            </a:r>
            <a:r>
              <a:rPr lang="pt-BR" baseline="0" dirty="0" err="1" smtClean="0"/>
              <a:t>Cloudy</a:t>
            </a:r>
            <a:r>
              <a:rPr lang="pt-BR" baseline="0" dirty="0" smtClean="0"/>
              <a:t>, que </a:t>
            </a:r>
            <a:r>
              <a:rPr lang="pt-BR" baseline="0" dirty="0" smtClean="0"/>
              <a:t>é a primeira variável da ordenação escolhida e que não </a:t>
            </a:r>
            <a:r>
              <a:rPr lang="pt-BR" baseline="0" dirty="0" smtClean="0"/>
              <a:t>tem pais. Suponha que amostramos </a:t>
            </a:r>
            <a:r>
              <a:rPr lang="pt-BR" baseline="0" dirty="0" err="1" smtClean="0"/>
              <a:t>Cloudy</a:t>
            </a:r>
            <a:r>
              <a:rPr lang="pt-BR" baseline="0" dirty="0" smtClean="0"/>
              <a:t>=+c. </a:t>
            </a:r>
            <a:endParaRPr lang="pt-BR" baseline="0" dirty="0" smtClean="0"/>
          </a:p>
          <a:p>
            <a:endParaRPr lang="pt-BR" baseline="0" dirty="0" smtClean="0"/>
          </a:p>
          <a:p>
            <a:r>
              <a:rPr lang="pt-BR" baseline="0" dirty="0" smtClean="0"/>
              <a:t>Partimos então para considerar a próxima variável da ordenação, que é Sprinkler. Repare que essa variável faz parte da evidência fornecida e que seu valor está fixo em +s. Se utilizássemos a AR, prosseguiríamos </a:t>
            </a:r>
            <a:r>
              <a:rPr lang="pt-BR" baseline="0" dirty="0" smtClean="0"/>
              <a:t>para </a:t>
            </a:r>
            <a:r>
              <a:rPr lang="pt-BR" baseline="0" dirty="0" smtClean="0"/>
              <a:t>realizar a </a:t>
            </a:r>
            <a:r>
              <a:rPr lang="pt-BR" baseline="0" dirty="0" smtClean="0"/>
              <a:t>amostragem </a:t>
            </a:r>
            <a:r>
              <a:rPr lang="pt-BR" baseline="0" dirty="0" smtClean="0"/>
              <a:t>da variável </a:t>
            </a:r>
            <a:r>
              <a:rPr lang="pt-BR" baseline="0" dirty="0" smtClean="0"/>
              <a:t>Sprinkler, o que produziria –s com probabilidade de 90%. Entretanto, a evidência nos informa que Sprinkler=+s. Portanto, </a:t>
            </a:r>
            <a:r>
              <a:rPr lang="pt-BR" baseline="0" dirty="0" smtClean="0"/>
              <a:t>na PV adicionamos </a:t>
            </a:r>
            <a:r>
              <a:rPr lang="pt-BR" baseline="0" dirty="0" smtClean="0"/>
              <a:t>um fator </a:t>
            </a:r>
            <a:r>
              <a:rPr lang="pt-BR" baseline="0" dirty="0" smtClean="0"/>
              <a:t>de ponderação de </a:t>
            </a:r>
            <a:r>
              <a:rPr lang="pt-BR" baseline="0" dirty="0" smtClean="0"/>
              <a:t>0,1 </a:t>
            </a:r>
            <a:r>
              <a:rPr lang="pt-BR" baseline="0" dirty="0" smtClean="0"/>
              <a:t>(um décimo) ao </a:t>
            </a:r>
            <a:r>
              <a:rPr lang="pt-BR" baseline="0" dirty="0" smtClean="0"/>
              <a:t>peso da amostra sendo </a:t>
            </a:r>
            <a:r>
              <a:rPr lang="pt-BR" baseline="0" dirty="0" smtClean="0"/>
              <a:t>produzida na iteração corrente.</a:t>
            </a:r>
            <a:endParaRPr lang="pt-BR" baseline="0" dirty="0" smtClean="0"/>
          </a:p>
          <a:p>
            <a:endParaRPr lang="pt-BR" baseline="0" dirty="0" smtClean="0"/>
          </a:p>
          <a:p>
            <a:r>
              <a:rPr lang="pt-BR" baseline="0" dirty="0" smtClean="0"/>
              <a:t>A próxima variável da ordenação linear é </a:t>
            </a:r>
            <a:r>
              <a:rPr lang="pt-BR" baseline="0" dirty="0" err="1" smtClean="0"/>
              <a:t>Rain</a:t>
            </a:r>
            <a:r>
              <a:rPr lang="pt-BR" baseline="0" dirty="0" smtClean="0"/>
              <a:t>. Essa variável não está fixa (i.e., não é evidência) e portanto precisar ser amostrada. Vamos supor que o valor amostrado seja </a:t>
            </a:r>
            <a:r>
              <a:rPr lang="pt-BR" baseline="0" dirty="0" err="1" smtClean="0"/>
              <a:t>Rain</a:t>
            </a:r>
            <a:r>
              <a:rPr lang="pt-BR" baseline="0" dirty="0" smtClean="0"/>
              <a:t> = +</a:t>
            </a:r>
            <a:r>
              <a:rPr lang="pt-BR" baseline="0" dirty="0" err="1" smtClean="0"/>
              <a:t>r.</a:t>
            </a:r>
            <a:endParaRPr lang="pt-BR" baseline="0" dirty="0" smtClean="0"/>
          </a:p>
          <a:p>
            <a:endParaRPr lang="pt-BR" baseline="0" dirty="0" smtClean="0"/>
          </a:p>
          <a:p>
            <a:r>
              <a:rPr lang="pt-BR" baseline="0" dirty="0" smtClean="0"/>
              <a:t>A próxima e última variável da ordenação é </a:t>
            </a:r>
            <a:r>
              <a:rPr lang="pt-BR" baseline="0" dirty="0" err="1" smtClean="0"/>
              <a:t>WetGrass</a:t>
            </a:r>
            <a:r>
              <a:rPr lang="pt-BR" baseline="0" dirty="0" smtClean="0"/>
              <a:t>. Essa variável faz parte da evidência e está fixa em </a:t>
            </a:r>
            <a:r>
              <a:rPr lang="pt-BR" baseline="0" dirty="0" err="1" smtClean="0"/>
              <a:t>WetGrass</a:t>
            </a:r>
            <a:r>
              <a:rPr lang="pt-BR" baseline="0" dirty="0" smtClean="0"/>
              <a:t> = +w. Dessa forma, tudo que devemos fazer é incorporar  (multiplicar) o fator 0,99 (correspondente à entrada +s, +r, +w na CPT de </a:t>
            </a:r>
            <a:r>
              <a:rPr lang="pt-BR" baseline="0" dirty="0" err="1" smtClean="0"/>
              <a:t>WetGrass</a:t>
            </a:r>
            <a:r>
              <a:rPr lang="pt-BR" baseline="0" dirty="0" smtClean="0"/>
              <a:t>) ao peso da amostra.</a:t>
            </a:r>
          </a:p>
          <a:p>
            <a:endParaRPr lang="pt-BR" baseline="0" dirty="0" smtClean="0"/>
          </a:p>
          <a:p>
            <a:r>
              <a:rPr lang="pt-BR" baseline="0" dirty="0" smtClean="0"/>
              <a:t>Sendo assim, a primeira amostra gerada é (+</a:t>
            </a:r>
            <a:r>
              <a:rPr lang="pt-BR" baseline="0" dirty="0" smtClean="0"/>
              <a:t>c, +s, +r, +</a:t>
            </a:r>
            <a:r>
              <a:rPr lang="pt-BR" baseline="0" dirty="0" smtClean="0"/>
              <a:t>w), com um </a:t>
            </a:r>
            <a:r>
              <a:rPr lang="pt-BR" baseline="0" dirty="0" smtClean="0"/>
              <a:t>peso igual a </a:t>
            </a:r>
            <a:r>
              <a:rPr lang="pt-BR" baseline="0" dirty="0" smtClean="0"/>
              <a:t>w = 0,99</a:t>
            </a:r>
            <a:r>
              <a:rPr lang="pt-BR" baseline="0" dirty="0" smtClean="0"/>
              <a:t>.</a:t>
            </a:r>
          </a:p>
          <a:p>
            <a:endParaRPr lang="pt-BR" baseline="0" dirty="0" smtClean="0"/>
          </a:p>
          <a:p>
            <a:r>
              <a:rPr lang="pt-BR" dirty="0" smtClean="0"/>
              <a:t>Se seguirmos o procedimento descrito acima para a geração de cada amostra, então cada amostra gerada</a:t>
            </a:r>
            <a:r>
              <a:rPr lang="pt-BR" baseline="0" dirty="0" smtClean="0"/>
              <a:t> estará associada a um peso (ponderação).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21</a:t>
            </a:fld>
            <a:endParaRPr lang="en-US"/>
          </a:p>
        </p:txBody>
      </p:sp>
    </p:spTree>
    <p:extLst>
      <p:ext uri="{BB962C8B-B14F-4D97-AF65-F5344CB8AC3E}">
        <p14:creationId xmlns="" xmlns:p14="http://schemas.microsoft.com/office/powerpoint/2010/main" val="204916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O algoritmo</a:t>
            </a:r>
            <a:r>
              <a:rPr lang="pt-BR" baseline="0" dirty="0" smtClean="0"/>
              <a:t> para a </a:t>
            </a:r>
            <a:r>
              <a:rPr lang="pt-BR" baseline="0" dirty="0" smtClean="0"/>
              <a:t>gerar amostras denominado </a:t>
            </a:r>
            <a:r>
              <a:rPr lang="pt-BR" b="1" baseline="0" dirty="0" smtClean="0"/>
              <a:t>Ponderação </a:t>
            </a:r>
            <a:r>
              <a:rPr lang="pt-BR" b="1" baseline="0" dirty="0" smtClean="0"/>
              <a:t>por Verossimilhança</a:t>
            </a:r>
            <a:r>
              <a:rPr lang="pt-BR" baseline="0" dirty="0" smtClean="0"/>
              <a:t> é </a:t>
            </a:r>
            <a:r>
              <a:rPr lang="pt-BR" baseline="0" dirty="0" smtClean="0"/>
              <a:t>apresentado nesta página. Repare que esse algoritmo é similar ao da AR (porque também recebe como entrada os valores das variáveis usadas como evidência). A </a:t>
            </a:r>
            <a:r>
              <a:rPr lang="pt-BR" baseline="0" dirty="0" smtClean="0"/>
              <a:t>diferença </a:t>
            </a:r>
            <a:r>
              <a:rPr lang="pt-BR" baseline="0" dirty="0" smtClean="0"/>
              <a:t>na PV é que computamos o </a:t>
            </a:r>
            <a:r>
              <a:rPr lang="pt-BR" b="1" baseline="0" dirty="0" smtClean="0"/>
              <a:t>peso</a:t>
            </a:r>
            <a:r>
              <a:rPr lang="pt-BR" baseline="0" dirty="0" smtClean="0"/>
              <a:t> </a:t>
            </a:r>
            <a:r>
              <a:rPr lang="pt-BR" baseline="0" dirty="0" smtClean="0"/>
              <a:t>(w</a:t>
            </a:r>
            <a:r>
              <a:rPr lang="pt-BR" baseline="0" dirty="0" smtClean="0"/>
              <a:t>) de cada amostra gerada.</a:t>
            </a:r>
            <a:endParaRPr lang="pt-BR" baseline="0" dirty="0" smtClean="0"/>
          </a:p>
          <a:p>
            <a:endParaRPr lang="pt-BR" baseline="0" dirty="0" smtClean="0"/>
          </a:p>
          <a:p>
            <a:r>
              <a:rPr lang="pt-BR" baseline="0" dirty="0" smtClean="0"/>
              <a:t>Durante a geração de uma amostra (x_1, x_2, ..., </a:t>
            </a:r>
            <a:r>
              <a:rPr lang="pt-BR" baseline="0" dirty="0" err="1" smtClean="0"/>
              <a:t>x_n</a:t>
            </a:r>
            <a:r>
              <a:rPr lang="pt-BR" baseline="0" dirty="0" smtClean="0"/>
              <a:t>), se </a:t>
            </a:r>
            <a:r>
              <a:rPr lang="pt-BR" baseline="0" dirty="0" smtClean="0"/>
              <a:t>a variável </a:t>
            </a:r>
            <a:r>
              <a:rPr lang="pt-BR" baseline="0" dirty="0" smtClean="0"/>
              <a:t>corrente </a:t>
            </a:r>
            <a:r>
              <a:rPr lang="pt-BR" baseline="0" dirty="0" err="1" smtClean="0"/>
              <a:t>X_i</a:t>
            </a:r>
            <a:r>
              <a:rPr lang="pt-BR" baseline="0" dirty="0" smtClean="0"/>
              <a:t> </a:t>
            </a:r>
            <a:r>
              <a:rPr lang="pt-BR" baseline="0" dirty="0" smtClean="0"/>
              <a:t>não faz parte da evidência, </a:t>
            </a:r>
            <a:r>
              <a:rPr lang="pt-BR" baseline="0" dirty="0" smtClean="0"/>
              <a:t>então apenas </a:t>
            </a:r>
            <a:r>
              <a:rPr lang="pt-BR" baseline="0" dirty="0" smtClean="0"/>
              <a:t>geramos a amostra </a:t>
            </a:r>
            <a:r>
              <a:rPr lang="pt-BR" baseline="0" dirty="0" smtClean="0"/>
              <a:t>para </a:t>
            </a:r>
            <a:r>
              <a:rPr lang="pt-BR" baseline="0" dirty="0" err="1" smtClean="0"/>
              <a:t>X_i</a:t>
            </a:r>
            <a:r>
              <a:rPr lang="pt-BR" baseline="0" dirty="0" smtClean="0"/>
              <a:t> condicionada </a:t>
            </a:r>
            <a:r>
              <a:rPr lang="pt-BR" baseline="0" dirty="0" smtClean="0"/>
              <a:t>a seus </a:t>
            </a:r>
            <a:r>
              <a:rPr lang="pt-BR" baseline="0" dirty="0" smtClean="0"/>
              <a:t>pais. </a:t>
            </a:r>
            <a:r>
              <a:rPr lang="pt-BR" dirty="0" smtClean="0"/>
              <a:t>Por </a:t>
            </a:r>
            <a:r>
              <a:rPr lang="pt-BR" dirty="0" smtClean="0"/>
              <a:t>outro lado, se a variável corrente faz</a:t>
            </a:r>
            <a:r>
              <a:rPr lang="pt-BR" baseline="0" dirty="0" smtClean="0"/>
              <a:t> parte da evidência, então </a:t>
            </a:r>
            <a:r>
              <a:rPr lang="pt-BR" baseline="0" dirty="0" smtClean="0"/>
              <a:t>atualizamos a variável w com o fator (probabilidade) correspondente ao valor da evidência.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22</a:t>
            </a:fld>
            <a:endParaRPr lang="en-US"/>
          </a:p>
        </p:txBody>
      </p:sp>
    </p:spTree>
    <p:extLst>
      <p:ext uri="{BB962C8B-B14F-4D97-AF65-F5344CB8AC3E}">
        <p14:creationId xmlns="" xmlns:p14="http://schemas.microsoft.com/office/powerpoint/2010/main" val="274903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m: número de variáveis que são</a:t>
            </a:r>
            <a:r>
              <a:rPr lang="pt-BR" baseline="0" dirty="0" smtClean="0"/>
              <a:t> evidências</a:t>
            </a: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l: número de variáveis que são amostradas (i.e., que não são</a:t>
            </a:r>
            <a:r>
              <a:rPr lang="pt-BR" baseline="0" dirty="0" smtClean="0"/>
              <a:t> evidências)</a:t>
            </a:r>
            <a:endParaRPr lang="pt-BR" dirty="0" smtClean="0"/>
          </a:p>
          <a:p>
            <a:endParaRPr lang="pt-BR" dirty="0" smtClean="0"/>
          </a:p>
          <a:p>
            <a:r>
              <a:rPr lang="pt-BR" dirty="0" smtClean="0"/>
              <a:t>n = l + m</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23</a:t>
            </a:fld>
            <a:endParaRPr lang="en-US"/>
          </a:p>
        </p:txBody>
      </p:sp>
    </p:spTree>
    <p:extLst>
      <p:ext uri="{BB962C8B-B14F-4D97-AF65-F5344CB8AC3E}">
        <p14:creationId xmlns="" xmlns:p14="http://schemas.microsoft.com/office/powerpoint/2010/main" val="32378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Thanks!</a:t>
            </a:r>
            <a:endParaRPr lang="en-US" sz="120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a:t>
            </a:fld>
            <a:endParaRPr lang="en-US"/>
          </a:p>
        </p:txBody>
      </p:sp>
    </p:spTree>
    <p:extLst>
      <p:ext uri="{BB962C8B-B14F-4D97-AF65-F5344CB8AC3E}">
        <p14:creationId xmlns="" xmlns:p14="http://schemas.microsoft.com/office/powerpoint/2010/main" val="351725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Esse procedimento permite levar a evidência em consideração a cada ponto ao longo</a:t>
            </a:r>
            <a:r>
              <a:rPr lang="pt-BR" baseline="0" dirty="0" smtClean="0"/>
              <a:t> do processo de amostragem.</a:t>
            </a:r>
          </a:p>
          <a:p>
            <a:endParaRPr lang="pt-BR" baseline="0" dirty="0" smtClean="0"/>
          </a:p>
          <a:p>
            <a:r>
              <a:rPr lang="pt-BR" baseline="0" dirty="0" smtClean="0"/>
              <a:t>Por exemplo, o fato de que Sprinkler=+s deve de alguma maneira influenciar a maneira pela qual amostramos </a:t>
            </a:r>
            <a:r>
              <a:rPr lang="pt-BR" baseline="0" dirty="0" err="1" smtClean="0"/>
              <a:t>Cloudy</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25</a:t>
            </a:fld>
            <a:endParaRPr lang="en-US"/>
          </a:p>
        </p:txBody>
      </p:sp>
    </p:spTree>
    <p:extLst>
      <p:ext uri="{BB962C8B-B14F-4D97-AF65-F5344CB8AC3E}">
        <p14:creationId xmlns="" xmlns:p14="http://schemas.microsoft.com/office/powerpoint/2010/main" val="635136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Neste exemplo, suponha</a:t>
            </a:r>
            <a:r>
              <a:rPr lang="pt-BR" baseline="0" dirty="0" smtClean="0"/>
              <a:t> que queiramos computar P(S|+r). De acordo com a Amostragem de </a:t>
            </a:r>
            <a:r>
              <a:rPr lang="pt-BR" baseline="0" dirty="0" err="1" smtClean="0"/>
              <a:t>Gibbs</a:t>
            </a:r>
            <a:r>
              <a:rPr lang="pt-BR" baseline="0" dirty="0" smtClean="0"/>
              <a:t>, para computar isso, temos que realizar a seguinte sequência de passos.</a:t>
            </a:r>
          </a:p>
          <a:p>
            <a:endParaRPr lang="pt-BR" baseline="0" dirty="0" smtClean="0"/>
          </a:p>
          <a:p>
            <a:r>
              <a:rPr lang="pt-BR" baseline="0" dirty="0" smtClean="0"/>
              <a:t>Passo 1 </a:t>
            </a:r>
            <a:r>
              <a:rPr lang="pt-BR" baseline="0" dirty="0" smtClean="0">
                <a:sym typeface="Wingdings" panose="05000000000000000000" pitchFamily="2" charset="2"/>
              </a:rPr>
              <a:t></a:t>
            </a:r>
            <a:r>
              <a:rPr lang="pt-BR" baseline="0" dirty="0" smtClean="0"/>
              <a:t> já que queremos levar a evidência em consideração, fixamos seu valor.</a:t>
            </a:r>
          </a:p>
          <a:p>
            <a:endParaRPr lang="pt-BR" dirty="0" smtClean="0"/>
          </a:p>
          <a:p>
            <a:r>
              <a:rPr lang="pt-BR" baseline="0" dirty="0" smtClean="0"/>
              <a:t>Passo 2 </a:t>
            </a:r>
            <a:r>
              <a:rPr lang="pt-BR" baseline="0" dirty="0" smtClean="0">
                <a:sym typeface="Wingdings" panose="05000000000000000000" pitchFamily="2" charset="2"/>
              </a:rPr>
              <a:t></a:t>
            </a:r>
            <a:r>
              <a:rPr lang="pt-BR" baseline="0" dirty="0" smtClean="0"/>
              <a:t> iniciamos as demais variáveis, de forma aleatória (utilizando uma distribuição uniforme). No canto superior esquerdo, por exemplo, temos uma possível iniciação dessas outras variáveis: C=+c, S=-s e W=-w.</a:t>
            </a:r>
          </a:p>
          <a:p>
            <a:endParaRPr lang="pt-BR" baseline="0" dirty="0" smtClean="0"/>
          </a:p>
          <a:p>
            <a:r>
              <a:rPr lang="pt-BR" baseline="0" dirty="0" smtClean="0"/>
              <a:t>Passo 3 </a:t>
            </a:r>
            <a:r>
              <a:rPr lang="pt-BR" baseline="0" dirty="0" smtClean="0">
                <a:sym typeface="Wingdings" panose="05000000000000000000" pitchFamily="2" charset="2"/>
              </a:rPr>
              <a:t> repetir o seguinte processo diversas vezes. </a:t>
            </a:r>
          </a:p>
          <a:p>
            <a:pPr marL="628650" lvl="1" indent="-171450">
              <a:buFont typeface="Arial" panose="020B0604020202020204" pitchFamily="34" charset="0"/>
              <a:buChar char="•"/>
            </a:pPr>
            <a:r>
              <a:rPr lang="pt-BR" sz="1200" dirty="0" smtClean="0">
                <a:ea typeface="ＭＳ Ｐゴシック" pitchFamily="34" charset="-128"/>
              </a:rPr>
              <a:t>Escolhemos uma variável X que não seja evidência (afinal de contas,</a:t>
            </a:r>
            <a:r>
              <a:rPr lang="pt-BR" sz="1200" baseline="0" dirty="0" smtClean="0">
                <a:ea typeface="ＭＳ Ｐゴシック" pitchFamily="34" charset="-128"/>
              </a:rPr>
              <a:t> as evidências estão fixas). No exemplo acima, escolhemos Sprinkler (veja a atribuição no canto inferior esquerdo). A seguir, amostramos um novo valor para S, condicionado aos valores correntes das demais variáveis. Digamos que o valor obtido nessa amostragem tenha sido +s. Repare que, inicialmente, o valor de S foi selecionado independentemente dos valores das demais variáveis. Agora, o novo valor para S foi selecionado levando os valores das demais variáveis em consideração.</a:t>
            </a:r>
          </a:p>
          <a:p>
            <a:pPr marL="628650" lvl="1" indent="-171450">
              <a:buFont typeface="Arial" panose="020B0604020202020204" pitchFamily="34" charset="0"/>
              <a:buChar char="•"/>
            </a:pPr>
            <a:r>
              <a:rPr lang="pt-BR" sz="1200" baseline="0" dirty="0" smtClean="0">
                <a:ea typeface="ＭＳ Ｐゴシック" pitchFamily="34" charset="-128"/>
              </a:rPr>
              <a:t>Agora, digamos que selecionamos C. Considere que obtemos o valor C=+c. 	</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27</a:t>
            </a:fld>
            <a:endParaRPr lang="en-US"/>
          </a:p>
        </p:txBody>
      </p:sp>
    </p:spTree>
    <p:extLst>
      <p:ext uri="{BB962C8B-B14F-4D97-AF65-F5344CB8AC3E}">
        <p14:creationId xmlns="" xmlns:p14="http://schemas.microsoft.com/office/powerpoint/2010/main" val="10101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Na RB ilustrada</a:t>
            </a:r>
            <a:r>
              <a:rPr lang="pt-BR" baseline="0" dirty="0" smtClean="0"/>
              <a:t> à direita, se iniciarmos o processo de eliminação de variável pela variável Z, obtemos um fator muito grande, que depende das variáveis X_1, X_2, ,..., </a:t>
            </a:r>
            <a:r>
              <a:rPr lang="pt-BR" baseline="0" dirty="0" err="1" smtClean="0"/>
              <a:t>X_n</a:t>
            </a:r>
            <a:r>
              <a:rPr lang="pt-BR" baseline="0" dirty="0" smtClean="0"/>
              <a:t>.</a:t>
            </a:r>
          </a:p>
          <a:p>
            <a:endParaRPr lang="pt-BR" baseline="0" dirty="0" smtClean="0"/>
          </a:p>
          <a:p>
            <a:r>
              <a:rPr lang="pt-BR" baseline="0" dirty="0" smtClean="0"/>
              <a:t>Por outro lado, se iniciarmos por X_1, obtemos um fator que depende apenas de Z; depois podemos selecionar X_2, que produz um fator novamente dependente apenas de Z. E assim por diante, até escolhermos </a:t>
            </a:r>
            <a:r>
              <a:rPr lang="pt-BR" baseline="0" dirty="0" err="1" smtClean="0"/>
              <a:t>X_n</a:t>
            </a:r>
            <a:r>
              <a:rPr lang="pt-BR" baseline="0" dirty="0" smtClean="0"/>
              <a:t>. Essa ordem é bem mais eficiente do que a anterior.</a:t>
            </a:r>
          </a:p>
          <a:p>
            <a:endParaRPr lang="pt-BR" baseline="0" dirty="0" smtClean="0"/>
          </a:p>
          <a:p>
            <a:r>
              <a:rPr lang="pt-BR" baseline="0" dirty="0" smtClean="0"/>
              <a:t>De todo modo, em geral, ainda podemos nos deparar com </a:t>
            </a:r>
            <a:r>
              <a:rPr lang="pt-BR" baseline="0" dirty="0" err="1" smtClean="0"/>
              <a:t>RBs</a:t>
            </a:r>
            <a:r>
              <a:rPr lang="pt-BR" baseline="0" dirty="0" smtClean="0"/>
              <a:t> em que, não importa a ordem de eliminação que escolhermos, iríamos ter que gerar a CPT conjunta completa. A RB da direita inferior é um exemplo desse tipo.</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5</a:t>
            </a:fld>
            <a:endParaRPr lang="en-US"/>
          </a:p>
        </p:txBody>
      </p:sp>
    </p:spTree>
    <p:extLst>
      <p:ext uri="{BB962C8B-B14F-4D97-AF65-F5344CB8AC3E}">
        <p14:creationId xmlns="" xmlns:p14="http://schemas.microsoft.com/office/powerpoint/2010/main" val="357613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Em virtude</a:t>
            </a:r>
            <a:r>
              <a:rPr lang="pt-BR" baseline="0" dirty="0" smtClean="0"/>
              <a:t> que de, no pior caso, ainda temos uma complexidade exponencial para produzir uma solução exata, se torna relevante investigarmos se podemos produzir soluções aproximadas que sejam mais eficientes. Isso nos leva ao conceito da </a:t>
            </a:r>
            <a:r>
              <a:rPr lang="pt-BR" b="1" baseline="0" dirty="0" smtClean="0"/>
              <a:t>inferência por amostragem</a:t>
            </a:r>
            <a:r>
              <a:rPr lang="pt-BR" baseline="0" dirty="0" smtClean="0"/>
              <a:t>, que será abordada nesta apresentação.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7</a:t>
            </a:fld>
            <a:endParaRPr lang="en-US"/>
          </a:p>
        </p:txBody>
      </p:sp>
    </p:spTree>
    <p:extLst>
      <p:ext uri="{BB962C8B-B14F-4D97-AF65-F5344CB8AC3E}">
        <p14:creationId xmlns="" xmlns:p14="http://schemas.microsoft.com/office/powerpoint/2010/main" val="134738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a:t>
            </a:r>
            <a:r>
              <a:rPr lang="pt-BR" baseline="0" dirty="0" smtClean="0"/>
              <a:t> o conceito de amostragem, que é bastante simples.</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8</a:t>
            </a:fld>
            <a:endParaRPr lang="en-US"/>
          </a:p>
        </p:txBody>
      </p:sp>
    </p:spTree>
    <p:extLst>
      <p:ext uri="{BB962C8B-B14F-4D97-AF65-F5344CB8AC3E}">
        <p14:creationId xmlns="" xmlns:p14="http://schemas.microsoft.com/office/powerpoint/2010/main" val="360722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a:t>
            </a:r>
            <a:r>
              <a:rPr lang="pt-BR" baseline="0" dirty="0" smtClean="0"/>
              <a:t> um exemplo de amostragem a partir de uma distribuição simples, correspondente à variável aleatória </a:t>
            </a:r>
            <a:r>
              <a:rPr lang="pt-BR" baseline="0" dirty="0" smtClean="0"/>
              <a:t>C, </a:t>
            </a:r>
            <a:r>
              <a:rPr lang="pt-BR" baseline="0" dirty="0" smtClean="0"/>
              <a:t>que pode assumir três </a:t>
            </a:r>
            <a:r>
              <a:rPr lang="pt-BR" baseline="0" dirty="0" smtClean="0"/>
              <a:t>valores (</a:t>
            </a:r>
            <a:r>
              <a:rPr lang="pt-BR" baseline="0" dirty="0" err="1" smtClean="0"/>
              <a:t>red</a:t>
            </a:r>
            <a:r>
              <a:rPr lang="pt-BR" baseline="0" dirty="0" smtClean="0"/>
              <a:t>, </a:t>
            </a:r>
            <a:r>
              <a:rPr lang="pt-BR" baseline="0" dirty="0" err="1" smtClean="0"/>
              <a:t>green</a:t>
            </a:r>
            <a:r>
              <a:rPr lang="pt-BR" baseline="0" dirty="0" smtClean="0"/>
              <a:t>, </a:t>
            </a:r>
            <a:r>
              <a:rPr lang="pt-BR" baseline="0" dirty="0" err="1" smtClean="0"/>
              <a:t>blue</a:t>
            </a:r>
            <a:r>
              <a:rPr lang="pt-BR" baseline="0" dirty="0" smtClean="0"/>
              <a:t>). </a:t>
            </a:r>
            <a:r>
              <a:rPr lang="pt-BR" baseline="0" dirty="0" smtClean="0"/>
              <a:t>A </a:t>
            </a:r>
            <a:r>
              <a:rPr lang="pt-BR" baseline="0" dirty="0" smtClean="0"/>
              <a:t>tabela dessa </a:t>
            </a:r>
            <a:r>
              <a:rPr lang="pt-BR" baseline="0" dirty="0" smtClean="0"/>
              <a:t>distribuição é apresentada acima.</a:t>
            </a:r>
          </a:p>
          <a:p>
            <a:endParaRPr lang="pt-BR" baseline="0" dirty="0" smtClean="0"/>
          </a:p>
          <a:p>
            <a:r>
              <a:rPr lang="pt-BR" baseline="0" dirty="0" smtClean="0"/>
              <a:t>Repare que, se aplicarmos a amostragem 8 vezes, poderíamos obter uma distribuição de valores não consistente com a </a:t>
            </a:r>
            <a:r>
              <a:rPr lang="pt-BR" baseline="0" dirty="0" smtClean="0"/>
              <a:t>tabela. </a:t>
            </a:r>
            <a:r>
              <a:rPr lang="pt-BR" baseline="0" dirty="0" smtClean="0"/>
              <a:t>Mas isso acontece apenas porque 8 é um valor muito pequeno. Em geral, </a:t>
            </a:r>
            <a:r>
              <a:rPr lang="pt-BR" baseline="0" dirty="0" smtClean="0"/>
              <a:t>conforme </a:t>
            </a:r>
            <a:r>
              <a:rPr lang="pt-BR" baseline="0" dirty="0" smtClean="0"/>
              <a:t>a quantidade de amostra tende ao infinito, a distribuição empírica resultante é cada vez mais consistente com a distribuição original.</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9</a:t>
            </a:fld>
            <a:endParaRPr lang="en-US"/>
          </a:p>
        </p:txBody>
      </p:sp>
    </p:spTree>
    <p:extLst>
      <p:ext uri="{BB962C8B-B14F-4D97-AF65-F5344CB8AC3E}">
        <p14:creationId xmlns="" xmlns:p14="http://schemas.microsoft.com/office/powerpoint/2010/main" val="44820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Agora que vimos</a:t>
            </a:r>
            <a:r>
              <a:rPr lang="pt-BR" baseline="0" dirty="0" smtClean="0"/>
              <a:t> o processo de amostragem aplicado a uma distribuição simples, vamos estudar de que forma podemos usar esse procedimento para realizar inferência em um RB. </a:t>
            </a:r>
          </a:p>
          <a:p>
            <a:endParaRPr lang="pt-BR" baseline="0" dirty="0" smtClean="0"/>
          </a:p>
          <a:p>
            <a:r>
              <a:rPr lang="pt-BR" baseline="0" dirty="0" smtClean="0"/>
              <a:t>Vamos estudar 4 métodos, cujos nomes estão apresentados acima.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10</a:t>
            </a:fld>
            <a:endParaRPr lang="en-US"/>
          </a:p>
        </p:txBody>
      </p:sp>
    </p:spTree>
    <p:extLst>
      <p:ext uri="{BB962C8B-B14F-4D97-AF65-F5344CB8AC3E}">
        <p14:creationId xmlns="" xmlns:p14="http://schemas.microsoft.com/office/powerpoint/2010/main" val="131458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Na amostragem a priori, a primeira coisa</a:t>
            </a:r>
            <a:r>
              <a:rPr lang="pt-BR" baseline="0" dirty="0" smtClean="0"/>
              <a:t> a fazer é produzir uma </a:t>
            </a:r>
            <a:r>
              <a:rPr lang="pt-BR" b="1" baseline="0" dirty="0" smtClean="0"/>
              <a:t>ordenação </a:t>
            </a:r>
            <a:r>
              <a:rPr lang="pt-BR" b="1" baseline="0" dirty="0" smtClean="0"/>
              <a:t>linear</a:t>
            </a:r>
            <a:r>
              <a:rPr lang="pt-BR" baseline="0" dirty="0" smtClean="0"/>
              <a:t> das variáveis presentes na RB. </a:t>
            </a:r>
            <a:r>
              <a:rPr lang="pt-BR" baseline="0" dirty="0" smtClean="0"/>
              <a:t>Essa </a:t>
            </a:r>
            <a:r>
              <a:rPr lang="pt-BR" baseline="0" dirty="0" smtClean="0"/>
              <a:t>ordem deve respeitar as dependências condicionais definidas na RB: todos os pais devem estar antes de seus </a:t>
            </a:r>
            <a:r>
              <a:rPr lang="pt-BR" baseline="0" dirty="0" smtClean="0"/>
              <a:t>filhos na ordenação.</a:t>
            </a:r>
          </a:p>
          <a:p>
            <a:endParaRPr lang="pt-BR" baseline="0" dirty="0" smtClean="0"/>
          </a:p>
          <a:p>
            <a:r>
              <a:rPr lang="pt-BR" baseline="0" dirty="0" smtClean="0"/>
              <a:t>Após a produção dessa ordenação, a amostragem a priori utiliza a RB para gerar diversas amostras da distribuição conjunta. Para a produção de cada amostra, seguimos a ordem de variáveis definida previamente. Para uma determinada variável, sua amostragem deve ser feita levando em consideração os valores das variáveis previamente amostradas. Veja o exemplo na próxima página.</a:t>
            </a:r>
          </a:p>
          <a:p>
            <a:endParaRPr lang="pt-BR" baseline="0" dirty="0" smtClean="0"/>
          </a:p>
          <a:p>
            <a:r>
              <a:rPr lang="pt-BR" baseline="0" dirty="0" smtClean="0"/>
              <a:t>Após a geração de um conjunto de amostras, qualquer consulta probabilística pode ser respondida de forma aproximada por meio de contagens sobre esse conjunto de amostras.</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11</a:t>
            </a:fld>
            <a:endParaRPr lang="en-US"/>
          </a:p>
        </p:txBody>
      </p:sp>
    </p:spTree>
    <p:extLst>
      <p:ext uri="{BB962C8B-B14F-4D97-AF65-F5344CB8AC3E}">
        <p14:creationId xmlns="" xmlns:p14="http://schemas.microsoft.com/office/powerpoint/2010/main" val="66988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 um exemplo da</a:t>
            </a:r>
            <a:r>
              <a:rPr lang="pt-BR" baseline="0" dirty="0" smtClean="0"/>
              <a:t> Amostragem a Priori.</a:t>
            </a:r>
          </a:p>
          <a:p>
            <a:endParaRPr lang="pt-BR" baseline="0" dirty="0" smtClean="0"/>
          </a:p>
          <a:p>
            <a:r>
              <a:rPr lang="pt-BR" baseline="0" dirty="0" smtClean="0"/>
              <a:t>As duas ordens lineares possíveis sobre as variáveis da RB dada no exemplo </a:t>
            </a:r>
            <a:r>
              <a:rPr lang="pt-BR" baseline="0" dirty="0" smtClean="0"/>
              <a:t>são: &lt;C</a:t>
            </a:r>
            <a:r>
              <a:rPr lang="pt-BR" baseline="0" dirty="0" smtClean="0"/>
              <a:t>, S, R, </a:t>
            </a:r>
            <a:r>
              <a:rPr lang="pt-BR" baseline="0" dirty="0" smtClean="0"/>
              <a:t>W&gt; e &lt;C</a:t>
            </a:r>
            <a:r>
              <a:rPr lang="pt-BR" baseline="0" dirty="0" smtClean="0"/>
              <a:t>, R, S, </a:t>
            </a:r>
            <a:r>
              <a:rPr lang="pt-BR" baseline="0" dirty="0" smtClean="0"/>
              <a:t>W&gt;. </a:t>
            </a:r>
            <a:r>
              <a:rPr lang="pt-BR" dirty="0" smtClean="0"/>
              <a:t>Devemos</a:t>
            </a:r>
            <a:r>
              <a:rPr lang="pt-BR" baseline="0" dirty="0" smtClean="0"/>
              <a:t> </a:t>
            </a:r>
            <a:r>
              <a:rPr lang="pt-BR" baseline="0" dirty="0" smtClean="0"/>
              <a:t>selecionar uma </a:t>
            </a:r>
            <a:r>
              <a:rPr lang="pt-BR" baseline="0" dirty="0" smtClean="0"/>
              <a:t>dessas ordens, </a:t>
            </a:r>
            <a:r>
              <a:rPr lang="pt-BR" baseline="0" dirty="0" smtClean="0"/>
              <a:t>não importa qual delas. A seguir, começamos a realizar amostragem obedecendo a ordem selecionada.</a:t>
            </a:r>
          </a:p>
          <a:p>
            <a:endParaRPr lang="pt-BR" baseline="0" dirty="0" smtClean="0"/>
          </a:p>
          <a:p>
            <a:r>
              <a:rPr lang="pt-BR" baseline="0" dirty="0" smtClean="0"/>
              <a:t>Antes de qualquer coisa, devemos gerar uma sequência de números aleatórios entre 0 e 1. A maioria das linguagens de programação fornece funcionalidade para realizar isso. Em </a:t>
            </a:r>
            <a:r>
              <a:rPr lang="pt-BR" baseline="0" dirty="0" err="1" smtClean="0"/>
              <a:t>Python</a:t>
            </a:r>
            <a:r>
              <a:rPr lang="pt-BR" baseline="0" dirty="0" smtClean="0"/>
              <a:t>, por exemplo, as duas linhas de código a seguir são suficientes para gerar n números aleatórios com distribuição uniforme no intervalo [0, 1]:</a:t>
            </a:r>
          </a:p>
          <a:p>
            <a:endParaRPr lang="pt-BR" baseline="0" dirty="0" smtClean="0"/>
          </a:p>
          <a:p>
            <a:r>
              <a:rPr lang="pt-BR" b="1" baseline="0" dirty="0" err="1" smtClean="0"/>
              <a:t>import</a:t>
            </a:r>
            <a:r>
              <a:rPr lang="pt-BR" b="1" baseline="0" dirty="0" smtClean="0"/>
              <a:t> </a:t>
            </a:r>
            <a:r>
              <a:rPr lang="pt-BR" b="1" baseline="0" dirty="0" err="1" smtClean="0"/>
              <a:t>random</a:t>
            </a:r>
            <a:endParaRPr lang="pt-BR" b="1" baseline="0" dirty="0" smtClean="0"/>
          </a:p>
          <a:p>
            <a:r>
              <a:rPr lang="pt-BR" b="1" baseline="0" dirty="0" smtClean="0"/>
              <a:t>for i in range(0,n): </a:t>
            </a:r>
            <a:r>
              <a:rPr lang="pt-BR" b="1" baseline="0" dirty="0" err="1" smtClean="0"/>
              <a:t>random</a:t>
            </a:r>
            <a:r>
              <a:rPr lang="pt-BR" b="1" baseline="0" dirty="0" smtClean="0"/>
              <a:t>.</a:t>
            </a:r>
            <a:r>
              <a:rPr lang="pt-BR" b="1" baseline="0" dirty="0" err="1" smtClean="0"/>
              <a:t>uniform</a:t>
            </a:r>
            <a:r>
              <a:rPr lang="pt-BR" b="1" baseline="0" dirty="0" smtClean="0"/>
              <a:t>(0, 1)</a:t>
            </a:r>
          </a:p>
          <a:p>
            <a:endParaRPr lang="pt-BR" baseline="0" dirty="0" smtClean="0"/>
          </a:p>
          <a:p>
            <a:r>
              <a:rPr lang="pt-BR" baseline="0" dirty="0" smtClean="0"/>
              <a:t>Se fizermos n = 4 no código acima e executarmos, uma saída possível é a seguinte:</a:t>
            </a:r>
          </a:p>
          <a:p>
            <a:r>
              <a:rPr lang="pt-BR" baseline="0" dirty="0" smtClean="0"/>
              <a:t>0.24943702915050447</a:t>
            </a:r>
          </a:p>
          <a:p>
            <a:r>
              <a:rPr lang="pt-BR" baseline="0" dirty="0" smtClean="0"/>
              <a:t>0.24120945416541317</a:t>
            </a:r>
          </a:p>
          <a:p>
            <a:r>
              <a:rPr lang="pt-BR" baseline="0" dirty="0" smtClean="0"/>
              <a:t>0.7225650309915412</a:t>
            </a:r>
          </a:p>
          <a:p>
            <a:r>
              <a:rPr lang="pt-BR" baseline="0" dirty="0" smtClean="0"/>
              <a:t>0.8589163828392117</a:t>
            </a:r>
          </a:p>
          <a:p>
            <a:endParaRPr lang="pt-BR" baseline="0" dirty="0" smtClean="0"/>
          </a:p>
          <a:p>
            <a:r>
              <a:rPr lang="pt-BR" baseline="0" dirty="0" smtClean="0"/>
              <a:t>Repare que, cada vez que executarmos esse código, uma sequência de números diferente será gerada.</a:t>
            </a:r>
          </a:p>
          <a:p>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Após a geração do sequência de n números aleatórios, podemos iniciar a geração das amostras da distribuição aleatória codificada na RB do exemplo. Vamos considerar os números gerados acima nesse exemplo. Vamos também considerar a seguinte ordenação: &lt;C, S, R, W&gt;. Na animação apresentada nesta página, r</a:t>
            </a:r>
            <a:r>
              <a:rPr lang="pt-BR" dirty="0" smtClean="0"/>
              <a:t>epare que, à medida</a:t>
            </a:r>
            <a:r>
              <a:rPr lang="pt-BR" baseline="0" dirty="0" smtClean="0"/>
              <a:t> que os valores das variáveis são selecionados, os vértices (nós) da RB correspondentes são coloridos para registrar o valor selecionado para a variável em questão.</a:t>
            </a:r>
          </a:p>
          <a:p>
            <a:endParaRPr lang="pt-BR" baseline="0" dirty="0" smtClean="0"/>
          </a:p>
          <a:p>
            <a:r>
              <a:rPr lang="pt-BR" baseline="0" dirty="0" smtClean="0"/>
              <a:t>Começamos pela primeira variável da ordenação linear, C. Para essa variável, há 50% de probabilidade de ela assumir o valor +c. Posto que 0,294 &lt; 0,5, o valor selecionado para C é +c.</a:t>
            </a:r>
          </a:p>
          <a:p>
            <a:endParaRPr lang="pt-BR" baseline="0" dirty="0" smtClean="0"/>
          </a:p>
          <a:p>
            <a:r>
              <a:rPr lang="pt-BR" baseline="0" dirty="0" smtClean="0"/>
              <a:t>A próxima variável é S.  Para selecionar um valor para essa variável, devemos considerar apenas as linhas na sua CPT consistentes com o valor da variável anteriormente selecionada, C = +c. Após isso, usamos o segundo número aleatório gerado para selecionar uma valor para S: posto que 0.241 &gt; 0,1, selecionamos o valor –s para essa variável.</a:t>
            </a:r>
          </a:p>
          <a:p>
            <a:endParaRPr lang="pt-BR" baseline="0" dirty="0" smtClean="0"/>
          </a:p>
          <a:p>
            <a:r>
              <a:rPr lang="pt-BR" baseline="0" dirty="0" smtClean="0"/>
              <a:t>A próxima variável é R. O valor selecionado para R deve ser consistente com o valor previamente selecionado para sua variável pai, que é C = +c. Sendo assim, e visto que 0,722 &lt; 0,8, selecionamos o valor +r para R.  </a:t>
            </a:r>
            <a:endParaRPr lang="pt-BR" baseline="0" dirty="0" smtClean="0"/>
          </a:p>
          <a:p>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A última variável é W. Para W, devemos primeiro filtrar apenas as entradas em sua CPT consistentes com os valores selecionados para seus pais, S = -s e R = +</a:t>
            </a:r>
            <a:r>
              <a:rPr lang="pt-BR" baseline="0" dirty="0" err="1" smtClean="0"/>
              <a:t>r.</a:t>
            </a:r>
            <a:r>
              <a:rPr lang="pt-BR" baseline="0" dirty="0" smtClean="0"/>
              <a:t> Sendo assim, e visto que o próximo número aleatório gerado vale 0.858, que é menor do que 0,9, temos que W = +w.</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baseline="0" dirty="0" smtClean="0"/>
          </a:p>
          <a:p>
            <a:r>
              <a:rPr lang="pt-BR" dirty="0" smtClean="0"/>
              <a:t>Em resumo, geramos</a:t>
            </a:r>
            <a:r>
              <a:rPr lang="pt-BR" baseline="0" dirty="0" smtClean="0"/>
              <a:t> a amostra &lt;+c, -s, +r, +w&gt;. Se repetirmos o procedimento acima m vezes, iremos gerar m amostras da distribuição conjunta.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12</a:t>
            </a:fld>
            <a:endParaRPr lang="en-US"/>
          </a:p>
        </p:txBody>
      </p:sp>
    </p:spTree>
    <p:extLst>
      <p:ext uri="{BB962C8B-B14F-4D97-AF65-F5344CB8AC3E}">
        <p14:creationId xmlns="" xmlns:p14="http://schemas.microsoft.com/office/powerpoint/2010/main" val="30883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‹nº›</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60.xml"/><Relationship Id="rId7" Type="http://schemas.openxmlformats.org/officeDocument/2006/relationships/image" Target="../media/image7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74.png"/><Relationship Id="rId4" Type="http://schemas.openxmlformats.org/officeDocument/2006/relationships/tags" Target="../tags/tag61.xml"/><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64.xml"/><Relationship Id="rId7" Type="http://schemas.openxmlformats.org/officeDocument/2006/relationships/image" Target="../media/image7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4.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73.png"/><Relationship Id="rId2" Type="http://schemas.openxmlformats.org/officeDocument/2006/relationships/tags" Target="../tags/tag66.xml"/><Relationship Id="rId16" Type="http://schemas.openxmlformats.org/officeDocument/2006/relationships/image" Target="../media/image86.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72.png"/><Relationship Id="rId5" Type="http://schemas.openxmlformats.org/officeDocument/2006/relationships/tags" Target="../tags/tag69.xml"/><Relationship Id="rId15" Type="http://schemas.openxmlformats.org/officeDocument/2006/relationships/image" Target="../media/image85.png"/><Relationship Id="rId10" Type="http://schemas.openxmlformats.org/officeDocument/2006/relationships/image" Target="../media/image71.png"/><Relationship Id="rId4" Type="http://schemas.openxmlformats.org/officeDocument/2006/relationships/tags" Target="../tags/tag68.xml"/><Relationship Id="rId9" Type="http://schemas.openxmlformats.org/officeDocument/2006/relationships/notesSlide" Target="../notesSlides/notesSlide16.xml"/><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74.xml"/><Relationship Id="rId7" Type="http://schemas.openxmlformats.org/officeDocument/2006/relationships/image" Target="../media/image8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88.png"/><Relationship Id="rId5" Type="http://schemas.openxmlformats.org/officeDocument/2006/relationships/notesSlide" Target="../notesSlides/notesSlide18.xml"/><Relationship Id="rId4" Type="http://schemas.openxmlformats.org/officeDocument/2006/relationships/slideLayout" Target="../slideLayouts/slideLayout2.xml"/><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77.xml"/><Relationship Id="rId7" Type="http://schemas.openxmlformats.org/officeDocument/2006/relationships/image" Target="../media/image9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94.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7.png"/><Relationship Id="rId39" Type="http://schemas.openxmlformats.org/officeDocument/2006/relationships/image" Target="../media/image20.png"/><Relationship Id="rId21" Type="http://schemas.openxmlformats.org/officeDocument/2006/relationships/tags" Target="../tags/tag24.xml"/><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png"/><Relationship Id="rId50" Type="http://schemas.openxmlformats.org/officeDocument/2006/relationships/image" Target="../media/image31.png"/><Relationship Id="rId55" Type="http://schemas.openxmlformats.org/officeDocument/2006/relationships/image" Target="../media/image36.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image" Target="../media/image19.png"/><Relationship Id="rId46" Type="http://schemas.openxmlformats.org/officeDocument/2006/relationships/image" Target="../media/image27.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10.png"/><Relationship Id="rId41" Type="http://schemas.openxmlformats.org/officeDocument/2006/relationships/image" Target="../media/image22.png"/><Relationship Id="rId54" Type="http://schemas.openxmlformats.org/officeDocument/2006/relationships/image" Target="../media/image3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3.xml"/><Relationship Id="rId32" Type="http://schemas.openxmlformats.org/officeDocument/2006/relationships/image" Target="../media/image13.png"/><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png"/><Relationship Id="rId53" Type="http://schemas.openxmlformats.org/officeDocument/2006/relationships/image" Target="../media/image34.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2.xml"/><Relationship Id="rId28" Type="http://schemas.openxmlformats.org/officeDocument/2006/relationships/image" Target="../media/image9.png"/><Relationship Id="rId36" Type="http://schemas.openxmlformats.org/officeDocument/2006/relationships/image" Target="../media/image17.png"/><Relationship Id="rId49" Type="http://schemas.openxmlformats.org/officeDocument/2006/relationships/image" Target="../media/image30.png"/><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12.png"/><Relationship Id="rId44" Type="http://schemas.openxmlformats.org/officeDocument/2006/relationships/image" Target="../media/image25.png"/><Relationship Id="rId52" Type="http://schemas.openxmlformats.org/officeDocument/2006/relationships/image" Target="../media/image33.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8.png"/><Relationship Id="rId30" Type="http://schemas.openxmlformats.org/officeDocument/2006/relationships/image" Target="../media/image11.png"/><Relationship Id="rId35"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image" Target="../media/image29.png"/><Relationship Id="rId56" Type="http://schemas.openxmlformats.org/officeDocument/2006/relationships/image" Target="../media/image37.png"/><Relationship Id="rId8" Type="http://schemas.openxmlformats.org/officeDocument/2006/relationships/tags" Target="../tags/tag11.xml"/><Relationship Id="rId51" Type="http://schemas.openxmlformats.org/officeDocument/2006/relationships/image" Target="../media/image32.png"/><Relationship Id="rId3" Type="http://schemas.openxmlformats.org/officeDocument/2006/relationships/tags" Target="../tags/tag6.xml"/></Relationships>
</file>

<file path=ppt/slides/_rels/slide6.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9" Type="http://schemas.openxmlformats.org/officeDocument/2006/relationships/image" Target="../media/image42.png"/><Relationship Id="rId21" Type="http://schemas.openxmlformats.org/officeDocument/2006/relationships/tags" Target="../tags/tag46.xml"/><Relationship Id="rId34" Type="http://schemas.openxmlformats.org/officeDocument/2006/relationships/image" Target="../media/image7.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png"/><Relationship Id="rId7" Type="http://schemas.openxmlformats.org/officeDocument/2006/relationships/tags" Target="../tags/tag32.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slideLayout" Target="../slideLayouts/slideLayout2.xml"/><Relationship Id="rId37" Type="http://schemas.openxmlformats.org/officeDocument/2006/relationships/image" Target="../media/image40.png"/><Relationship Id="rId40" Type="http://schemas.openxmlformats.org/officeDocument/2006/relationships/image" Target="../media/image9.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image" Target="../media/image39.png"/><Relationship Id="rId49" Type="http://schemas.openxmlformats.org/officeDocument/2006/relationships/image" Target="../media/image51.png"/><Relationship Id="rId57" Type="http://schemas.openxmlformats.org/officeDocument/2006/relationships/image" Target="../media/image59.png"/><Relationship Id="rId61" Type="http://schemas.openxmlformats.org/officeDocument/2006/relationships/image" Target="../media/image63.png"/><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image" Target="../media/image38.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tags" Target="../tags/tag33.xml"/><Relationship Id="rId51" Type="http://schemas.openxmlformats.org/officeDocument/2006/relationships/image" Target="../media/image53.png"/><Relationship Id="rId3" Type="http://schemas.openxmlformats.org/officeDocument/2006/relationships/tags" Target="../tags/tag28.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image" Target="../media/image8.png"/><Relationship Id="rId38" Type="http://schemas.openxmlformats.org/officeDocument/2006/relationships/image" Target="../media/image41.png"/><Relationship Id="rId46" Type="http://schemas.openxmlformats.org/officeDocument/2006/relationships/image" Target="../media/image48.png"/><Relationship Id="rId59"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Autofit/>
          </a:bodyPr>
          <a:lstStyle/>
          <a:p>
            <a:pPr>
              <a:lnSpc>
                <a:spcPct val="150000"/>
              </a:lnSpc>
            </a:pPr>
            <a:r>
              <a:rPr lang="pt-BR" dirty="0" smtClean="0"/>
              <a:t>CEFET/RJ</a:t>
            </a:r>
            <a:br>
              <a:rPr lang="pt-BR" dirty="0" smtClean="0"/>
            </a:br>
            <a:r>
              <a:rPr lang="pt-BR" dirty="0" smtClean="0"/>
              <a:t>GCC1734 - Inteligência Artificial</a:t>
            </a:r>
            <a:br>
              <a:rPr lang="pt-BR" dirty="0" smtClean="0"/>
            </a:b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 xmlns:p14="http://schemas.microsoft.com/office/powerpoint/2010/main" val="399681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pt-BR" smtClean="0">
                <a:latin typeface="Calibri"/>
                <a:ea typeface="ＭＳ Ｐゴシック" pitchFamily="34" charset="-128"/>
                <a:cs typeface="Calibri"/>
              </a:rPr>
              <a:t>Amostragem em RBs</a:t>
            </a:r>
          </a:p>
        </p:txBody>
      </p:sp>
      <p:sp>
        <p:nvSpPr>
          <p:cNvPr id="73730" name="Content Placeholder 2"/>
          <p:cNvSpPr>
            <a:spLocks noGrp="1"/>
          </p:cNvSpPr>
          <p:nvPr>
            <p:ph idx="1"/>
          </p:nvPr>
        </p:nvSpPr>
        <p:spPr>
          <a:xfrm>
            <a:off x="1295400" y="1828799"/>
            <a:ext cx="9829800" cy="4297365"/>
          </a:xfrm>
        </p:spPr>
        <p:txBody>
          <a:bodyPr/>
          <a:lstStyle/>
          <a:p>
            <a:r>
              <a:rPr lang="pt-BR" dirty="0" smtClean="0">
                <a:latin typeface="Calibri"/>
                <a:ea typeface="ＭＳ Ｐゴシック" pitchFamily="34" charset="-128"/>
                <a:cs typeface="Calibri"/>
              </a:rPr>
              <a:t>Amostragem a Priori (</a:t>
            </a:r>
            <a:r>
              <a:rPr lang="pt-BR" i="1" dirty="0" smtClean="0">
                <a:latin typeface="Calibri"/>
                <a:ea typeface="ＭＳ Ｐゴシック" pitchFamily="34" charset="-128"/>
                <a:cs typeface="Calibri"/>
              </a:rPr>
              <a:t>Prior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pPr lvl="5"/>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Amostragem por Rejeição (</a:t>
            </a:r>
            <a:r>
              <a:rPr lang="pt-BR" i="1" dirty="0" err="1" smtClean="0">
                <a:latin typeface="Calibri"/>
                <a:ea typeface="ＭＳ Ｐゴシック" pitchFamily="34" charset="-128"/>
                <a:cs typeface="Calibri"/>
              </a:rPr>
              <a:t>Rejection</a:t>
            </a:r>
            <a:r>
              <a:rPr lang="pt-BR" i="1" dirty="0" smtClean="0">
                <a:latin typeface="Calibri"/>
                <a:ea typeface="ＭＳ Ｐゴシック" pitchFamily="34" charset="-128"/>
                <a:cs typeface="Calibri"/>
              </a:rPr>
              <a:t>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pPr lvl="4"/>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Ponderação por Verossimilhança (</a:t>
            </a:r>
            <a:r>
              <a:rPr lang="pt-BR" i="1" dirty="0" err="1" smtClean="0">
                <a:latin typeface="Calibri"/>
                <a:ea typeface="ＭＳ Ｐゴシック" pitchFamily="34" charset="-128"/>
                <a:cs typeface="Calibri"/>
              </a:rPr>
              <a:t>Likelihood</a:t>
            </a:r>
            <a:r>
              <a:rPr lang="pt-BR" i="1" dirty="0" smtClean="0">
                <a:latin typeface="Calibri"/>
                <a:ea typeface="ＭＳ Ｐゴシック" pitchFamily="34" charset="-128"/>
                <a:cs typeface="Calibri"/>
              </a:rPr>
              <a:t> </a:t>
            </a:r>
            <a:r>
              <a:rPr lang="pt-BR" i="1" dirty="0" err="1" smtClean="0">
                <a:latin typeface="Calibri"/>
                <a:ea typeface="ＭＳ Ｐゴシック" pitchFamily="34" charset="-128"/>
                <a:cs typeface="Calibri"/>
              </a:rPr>
              <a:t>Weighting</a:t>
            </a:r>
            <a:r>
              <a:rPr lang="pt-BR" dirty="0" smtClean="0">
                <a:latin typeface="Calibri"/>
                <a:ea typeface="ＭＳ Ｐゴシック" pitchFamily="34" charset="-128"/>
                <a:cs typeface="Calibri"/>
              </a:rPr>
              <a:t>)</a:t>
            </a:r>
          </a:p>
          <a:p>
            <a:pPr lvl="4"/>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Amostragem de Gibbs (</a:t>
            </a:r>
            <a:r>
              <a:rPr lang="pt-BR" i="1" dirty="0" smtClean="0">
                <a:latin typeface="Calibri"/>
                <a:ea typeface="ＭＳ Ｐゴシック" pitchFamily="34" charset="-128"/>
                <a:cs typeface="Calibri"/>
              </a:rPr>
              <a:t>Gibbs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endParaRPr lang="pt-BR" dirty="0" smtClean="0">
              <a:latin typeface="Calibri"/>
              <a:ea typeface="ＭＳ Ｐゴシック" pitchFamily="34" charset="-128"/>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a Priori </a:t>
            </a:r>
            <a:r>
              <a:rPr lang="pt-BR" sz="3200" i="1" dirty="0" smtClean="0">
                <a:latin typeface="Calibri"/>
                <a:ea typeface="ＭＳ Ｐゴシック" pitchFamily="34" charset="-128"/>
                <a:cs typeface="Calibri"/>
              </a:rPr>
              <a:t>(</a:t>
            </a:r>
            <a:r>
              <a:rPr lang="en-US" sz="3200" i="1" dirty="0" smtClean="0"/>
              <a:t>Prior Sampling)</a:t>
            </a:r>
            <a:endParaRPr lang="en-US" i="1"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041" y="2895600"/>
            <a:ext cx="12191997" cy="3102257"/>
          </a:xfrm>
          <a:prstGeom prst="rect">
            <a:avLst/>
          </a:prstGeom>
        </p:spPr>
      </p:pic>
      <p:sp>
        <p:nvSpPr>
          <p:cNvPr id="4" name="Content Placeholder 2"/>
          <p:cNvSpPr>
            <a:spLocks noGrp="1"/>
          </p:cNvSpPr>
          <p:nvPr>
            <p:ph idx="1"/>
          </p:nvPr>
        </p:nvSpPr>
        <p:spPr>
          <a:xfrm>
            <a:off x="1295400" y="1447800"/>
            <a:ext cx="9829800" cy="4297365"/>
          </a:xfrm>
        </p:spPr>
        <p:txBody>
          <a:bodyPr/>
          <a:lstStyle/>
          <a:p>
            <a:r>
              <a:rPr lang="pt-BR" sz="2800" dirty="0" smtClean="0">
                <a:latin typeface="Calibri"/>
                <a:ea typeface="ＭＳ Ｐゴシック" pitchFamily="34" charset="-128"/>
                <a:cs typeface="Calibri"/>
              </a:rPr>
              <a:t>Ignora evidência. Amostragem a partir da distribuição conjunta.</a:t>
            </a:r>
            <a:endParaRPr lang="pt-BR" sz="1800" dirty="0" smtClean="0">
              <a:latin typeface="Calibri"/>
              <a:ea typeface="ＭＳ Ｐゴシック" pitchFamily="34" charset="-128"/>
              <a:cs typeface="Calibri"/>
            </a:endParaRPr>
          </a:p>
          <a:p>
            <a:r>
              <a:rPr lang="pt-BR" sz="2800" dirty="0" smtClean="0">
                <a:latin typeface="Calibri"/>
                <a:ea typeface="ＭＳ Ｐゴシック" pitchFamily="34" charset="-128"/>
                <a:cs typeface="Calibri"/>
              </a:rPr>
              <a:t>Faz inferência pela contagem das amostras adequadas.</a:t>
            </a:r>
          </a:p>
        </p:txBody>
      </p:sp>
    </p:spTree>
    <p:extLst>
      <p:ext uri="{BB962C8B-B14F-4D97-AF65-F5344CB8AC3E}">
        <p14:creationId xmlns="" xmlns:p14="http://schemas.microsoft.com/office/powerpoint/2010/main" val="290521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5715000" y="1489075"/>
            <a:ext cx="1143000" cy="5334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sp>
        <p:nvSpPr>
          <p:cNvPr id="38" name="Rectangle 25"/>
          <p:cNvSpPr>
            <a:spLocks noChangeArrowheads="1"/>
          </p:cNvSpPr>
          <p:nvPr/>
        </p:nvSpPr>
        <p:spPr bwMode="auto">
          <a:xfrm>
            <a:off x="2667000" y="5527675"/>
            <a:ext cx="2438400" cy="4572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600">
              <a:latin typeface="Calibri" pitchFamily="34" charset="0"/>
              <a:cs typeface="Calibri" pitchFamily="34" charset="0"/>
            </a:endParaRPr>
          </a:p>
        </p:txBody>
      </p:sp>
      <p:sp>
        <p:nvSpPr>
          <p:cNvPr id="5734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a Priori</a:t>
            </a:r>
            <a:r>
              <a:rPr lang="pt-BR" i="1" dirty="0" smtClean="0">
                <a:latin typeface="Calibri"/>
                <a:ea typeface="ＭＳ Ｐゴシック" pitchFamily="34" charset="-128"/>
                <a:cs typeface="Calibri"/>
              </a:rPr>
              <a:t> </a:t>
            </a:r>
            <a:r>
              <a:rPr lang="pt-BR" sz="3200" i="1" dirty="0" smtClean="0">
                <a:latin typeface="Calibri"/>
                <a:ea typeface="ＭＳ Ｐゴシック" pitchFamily="34" charset="-128"/>
                <a:cs typeface="Calibri"/>
              </a:rPr>
              <a:t>(</a:t>
            </a:r>
            <a:r>
              <a:rPr lang="en-US" sz="3200" i="1" dirty="0" smtClean="0"/>
              <a:t>Prior Sampling)</a:t>
            </a:r>
            <a:endParaRPr lang="en-US" dirty="0" smtClean="0">
              <a:ea typeface="ＭＳ Ｐゴシック" pitchFamily="34" charset="-128"/>
            </a:endParaRPr>
          </a:p>
        </p:txBody>
      </p:sp>
      <p:sp>
        <p:nvSpPr>
          <p:cNvPr id="57348" name="Oval 5"/>
          <p:cNvSpPr>
            <a:spLocks noChangeArrowheads="1"/>
          </p:cNvSpPr>
          <p:nvPr/>
        </p:nvSpPr>
        <p:spPr bwMode="auto">
          <a:xfrm>
            <a:off x="5638800" y="22098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57349" name="Oval 6"/>
          <p:cNvSpPr>
            <a:spLocks noChangeArrowheads="1"/>
          </p:cNvSpPr>
          <p:nvPr/>
        </p:nvSpPr>
        <p:spPr bwMode="auto">
          <a:xfrm>
            <a:off x="4267200" y="317817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57350" name="Oval 7"/>
          <p:cNvSpPr>
            <a:spLocks noChangeArrowheads="1"/>
          </p:cNvSpPr>
          <p:nvPr/>
        </p:nvSpPr>
        <p:spPr bwMode="auto">
          <a:xfrm>
            <a:off x="7007225" y="32004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57351" name="Oval 8"/>
          <p:cNvSpPr>
            <a:spLocks noChangeArrowheads="1"/>
          </p:cNvSpPr>
          <p:nvPr/>
        </p:nvSpPr>
        <p:spPr bwMode="auto">
          <a:xfrm>
            <a:off x="5635625" y="41910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cxnSp>
        <p:nvCxnSpPr>
          <p:cNvPr id="57352" name="AutoShape 9"/>
          <p:cNvCxnSpPr>
            <a:cxnSpLocks noChangeShapeType="1"/>
            <a:stCxn id="57348" idx="5"/>
            <a:endCxn id="57350" idx="1"/>
          </p:cNvCxnSpPr>
          <p:nvPr/>
        </p:nvCxnSpPr>
        <p:spPr bwMode="auto">
          <a:xfrm>
            <a:off x="6681788" y="2714625"/>
            <a:ext cx="504825" cy="5556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7353" name="AutoShape 10"/>
          <p:cNvCxnSpPr>
            <a:cxnSpLocks noChangeShapeType="1"/>
            <a:stCxn id="57348" idx="3"/>
            <a:endCxn id="57349" idx="7"/>
          </p:cNvCxnSpPr>
          <p:nvPr/>
        </p:nvCxnSpPr>
        <p:spPr bwMode="auto">
          <a:xfrm flipH="1">
            <a:off x="5310188" y="2714625"/>
            <a:ext cx="508000" cy="53340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7354" name="AutoShape 11"/>
          <p:cNvCxnSpPr>
            <a:cxnSpLocks noChangeShapeType="1"/>
            <a:stCxn id="57349" idx="5"/>
            <a:endCxn id="57351" idx="1"/>
          </p:cNvCxnSpPr>
          <p:nvPr/>
        </p:nvCxnSpPr>
        <p:spPr bwMode="auto">
          <a:xfrm>
            <a:off x="5310188" y="3683000"/>
            <a:ext cx="504825" cy="57785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7355" name="AutoShape 12"/>
          <p:cNvCxnSpPr>
            <a:cxnSpLocks noChangeShapeType="1"/>
            <a:stCxn id="57350" idx="3"/>
            <a:endCxn id="57351" idx="7"/>
          </p:cNvCxnSpPr>
          <p:nvPr/>
        </p:nvCxnSpPr>
        <p:spPr bwMode="auto">
          <a:xfrm flipH="1">
            <a:off x="6678613" y="3705225"/>
            <a:ext cx="508000" cy="5556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32562" name="Oval 18"/>
          <p:cNvSpPr>
            <a:spLocks noChangeArrowheads="1"/>
          </p:cNvSpPr>
          <p:nvPr/>
        </p:nvSpPr>
        <p:spPr bwMode="auto">
          <a:xfrm>
            <a:off x="5638800" y="22098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1132563" name="Oval 19"/>
          <p:cNvSpPr>
            <a:spLocks noChangeArrowheads="1"/>
          </p:cNvSpPr>
          <p:nvPr/>
        </p:nvSpPr>
        <p:spPr bwMode="auto">
          <a:xfrm>
            <a:off x="4267200" y="3178175"/>
            <a:ext cx="1222375" cy="574675"/>
          </a:xfrm>
          <a:prstGeom prst="ellipse">
            <a:avLst/>
          </a:prstGeom>
          <a:solidFill>
            <a:srgbClr val="FF3300"/>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1132564" name="Oval 20"/>
          <p:cNvSpPr>
            <a:spLocks noChangeArrowheads="1"/>
          </p:cNvSpPr>
          <p:nvPr/>
        </p:nvSpPr>
        <p:spPr bwMode="auto">
          <a:xfrm>
            <a:off x="7007225" y="32004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1132565" name="Oval 21"/>
          <p:cNvSpPr>
            <a:spLocks noChangeArrowheads="1"/>
          </p:cNvSpPr>
          <p:nvPr/>
        </p:nvSpPr>
        <p:spPr bwMode="auto">
          <a:xfrm>
            <a:off x="5638800" y="4191000"/>
            <a:ext cx="1222375" cy="574675"/>
          </a:xfrm>
          <a:prstGeom prst="ellipse">
            <a:avLst/>
          </a:prstGeom>
          <a:solidFill>
            <a:srgbClr val="33CC33"/>
          </a:solidFill>
          <a:ln w="28575">
            <a:solidFill>
              <a:schemeClr val="tx1"/>
            </a:solidFill>
            <a:round/>
            <a:headEnd/>
            <a:tailEnd/>
          </a:ln>
        </p:spPr>
        <p:txBody>
          <a:bodyPr wrap="none" anchor="ctr"/>
          <a:lstStyle/>
          <a:p>
            <a:pPr algn="ctr"/>
            <a:r>
              <a:rPr lang="en-US" dirty="0" err="1">
                <a:latin typeface="Calibri" pitchFamily="34" charset="0"/>
                <a:cs typeface="Calibri" pitchFamily="34" charset="0"/>
              </a:rPr>
              <a:t>WetGrass</a:t>
            </a:r>
            <a:endParaRPr lang="en-US" dirty="0">
              <a:latin typeface="Calibri" pitchFamily="34" charset="0"/>
              <a:cs typeface="Calibri" pitchFamily="34" charset="0"/>
            </a:endParaRPr>
          </a:p>
        </p:txBody>
      </p:sp>
      <p:sp>
        <p:nvSpPr>
          <p:cNvPr id="1132566" name="Rectangle 22"/>
          <p:cNvSpPr>
            <a:spLocks noChangeArrowheads="1"/>
          </p:cNvSpPr>
          <p:nvPr/>
        </p:nvSpPr>
        <p:spPr bwMode="auto">
          <a:xfrm>
            <a:off x="2667000" y="2703513"/>
            <a:ext cx="1371600" cy="5334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57362" name="Picture 27" descr="txp_fig"/>
          <p:cNvPicPr>
            <a:picLocks noChangeAspect="1"/>
          </p:cNvPicPr>
          <p:nvPr>
            <p:custDataLst>
              <p:tags r:id="rId1"/>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67400" y="1184275"/>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63" name="Picture 29" descr="txp_fig"/>
          <p:cNvPicPr>
            <a:picLocks noChangeAspect="1"/>
          </p:cNvPicPr>
          <p:nvPr>
            <p:custDataLst>
              <p:tags r:id="rId2"/>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43213" y="2327275"/>
            <a:ext cx="105727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6" name="Table 25"/>
          <p:cNvGraphicFramePr>
            <a:graphicFrameLocks noGrp="1"/>
          </p:cNvGraphicFramePr>
          <p:nvPr>
            <p:extLst>
              <p:ext uri="{D42A27DB-BD31-4B8C-83A1-F6EECF244321}">
                <p14:modId xmlns="" xmlns:p14="http://schemas.microsoft.com/office/powerpoint/2010/main" val="1001245167"/>
              </p:ext>
            </p:extLst>
          </p:nvPr>
        </p:nvGraphicFramePr>
        <p:xfrm>
          <a:off x="5715000" y="1509713"/>
          <a:ext cx="1143000" cy="506694"/>
        </p:xfrm>
        <a:graphic>
          <a:graphicData uri="http://schemas.openxmlformats.org/drawingml/2006/table">
            <a:tbl>
              <a:tblPr/>
              <a:tblGrid>
                <a:gridCol w="571500"/>
                <a:gridCol w="571500"/>
              </a:tblGrid>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 xmlns:p14="http://schemas.microsoft.com/office/powerpoint/2010/main" val="1786173168"/>
              </p:ext>
            </p:extLst>
          </p:nvPr>
        </p:nvGraphicFramePr>
        <p:xfrm>
          <a:off x="2743200" y="2725738"/>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Rectangle 22"/>
          <p:cNvSpPr>
            <a:spLocks noChangeArrowheads="1"/>
          </p:cNvSpPr>
          <p:nvPr/>
        </p:nvSpPr>
        <p:spPr bwMode="auto">
          <a:xfrm>
            <a:off x="8382000" y="2703513"/>
            <a:ext cx="1371600" cy="538162"/>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57396" name="Picture 33" descr="txp_fig"/>
          <p:cNvPicPr>
            <a:picLocks noChangeAspect="1"/>
          </p:cNvPicPr>
          <p:nvPr>
            <p:custDataLst>
              <p:tags r:id="rId3"/>
            </p:custDataLst>
          </p:nvPr>
        </p:nvPicPr>
        <p:blipFill>
          <a:blip r:embed="rId9" cstate="print">
            <a:extLst>
              <a:ext uri="{28A0092B-C50C-407E-A947-70E740481C1C}">
                <a14:useLocalDpi xmlns="" xmlns:a14="http://schemas.microsoft.com/office/drawing/2010/main" val="0"/>
              </a:ext>
            </a:extLst>
          </a:blip>
          <a:srcRect/>
          <a:stretch>
            <a:fillRect/>
          </a:stretch>
        </p:blipFill>
        <p:spPr bwMode="auto">
          <a:xfrm>
            <a:off x="8542338" y="2327275"/>
            <a:ext cx="10890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3" name="Table 32"/>
          <p:cNvGraphicFramePr>
            <a:graphicFrameLocks noGrp="1"/>
          </p:cNvGraphicFramePr>
          <p:nvPr>
            <p:extLst>
              <p:ext uri="{D42A27DB-BD31-4B8C-83A1-F6EECF244321}">
                <p14:modId xmlns="" xmlns:p14="http://schemas.microsoft.com/office/powerpoint/2010/main" val="3490654776"/>
              </p:ext>
            </p:extLst>
          </p:nvPr>
        </p:nvGraphicFramePr>
        <p:xfrm>
          <a:off x="8458200" y="2725738"/>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7417" name="Picture 36" descr="txp_fig"/>
          <p:cNvPicPr>
            <a:picLocks noChangeAspect="1"/>
          </p:cNvPicPr>
          <p:nvPr>
            <p:custDataLst>
              <p:tags r:id="rId4"/>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124200" y="4079875"/>
            <a:ext cx="154940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6" name="Table 35"/>
          <p:cNvGraphicFramePr>
            <a:graphicFrameLocks noGrp="1"/>
          </p:cNvGraphicFramePr>
          <p:nvPr>
            <p:extLst>
              <p:ext uri="{D42A27DB-BD31-4B8C-83A1-F6EECF244321}">
                <p14:modId xmlns="" xmlns:p14="http://schemas.microsoft.com/office/powerpoint/2010/main" val="3122357325"/>
              </p:ext>
            </p:extLst>
          </p:nvPr>
        </p:nvGraphicFramePr>
        <p:xfrm>
          <a:off x="2667000" y="4491038"/>
          <a:ext cx="2438400" cy="2027240"/>
        </p:xfrm>
        <a:graphic>
          <a:graphicData uri="http://schemas.openxmlformats.org/drawingml/2006/table">
            <a:tbl>
              <a:tblPr/>
              <a:tblGrid>
                <a:gridCol w="609600"/>
                <a:gridCol w="609600"/>
                <a:gridCol w="609600"/>
                <a:gridCol w="609600"/>
              </a:tblGrid>
              <a:tr h="253405">
                <a:tc rowSpan="4">
                  <a:txBody>
                    <a:bodyPr/>
                    <a:lstStyle/>
                    <a:p>
                      <a:pPr algn="ctr" fontAlgn="b"/>
                      <a:r>
                        <a:rPr lang="en-US" sz="1600" b="0" i="0" u="none" strike="noStrike" dirty="0" smtClean="0">
                          <a:solidFill>
                            <a:srgbClr val="000000"/>
                          </a:solidFill>
                          <a:latin typeface="Calibri"/>
                        </a:rPr>
                        <a:t>+s</a:t>
                      </a:r>
                    </a:p>
                    <a:p>
                      <a:pPr algn="ctr" fontAlgn="b"/>
                      <a:endParaRPr lang="en-US" sz="1600" b="0" i="0" u="none" strike="noStrike" dirty="0" smtClean="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rowSpan="4">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7455" name="TextBox 39"/>
          <p:cNvSpPr txBox="1">
            <a:spLocks noChangeArrowheads="1"/>
          </p:cNvSpPr>
          <p:nvPr/>
        </p:nvSpPr>
        <p:spPr bwMode="auto">
          <a:xfrm>
            <a:off x="7924800" y="4232275"/>
            <a:ext cx="1752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smtClean="0">
                <a:latin typeface="Calibri" pitchFamily="34" charset="0"/>
                <a:cs typeface="Calibri" pitchFamily="34" charset="0"/>
              </a:rPr>
              <a:t>Amostras:</a:t>
            </a:r>
            <a:endParaRPr lang="pt-BR" sz="1800">
              <a:latin typeface="Calibri" pitchFamily="34" charset="0"/>
              <a:cs typeface="Calibri" pitchFamily="34" charset="0"/>
            </a:endParaRPr>
          </a:p>
        </p:txBody>
      </p:sp>
      <p:sp>
        <p:nvSpPr>
          <p:cNvPr id="41" name="TextBox 40"/>
          <p:cNvSpPr txBox="1">
            <a:spLocks noChangeArrowheads="1"/>
          </p:cNvSpPr>
          <p:nvPr/>
        </p:nvSpPr>
        <p:spPr bwMode="auto">
          <a:xfrm>
            <a:off x="8229600" y="4689475"/>
            <a:ext cx="198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pitchFamily="34" charset="0"/>
                <a:cs typeface="Calibri" pitchFamily="34" charset="0"/>
              </a:rPr>
              <a:t>+c, -s, +r, +w</a:t>
            </a:r>
          </a:p>
        </p:txBody>
      </p:sp>
      <p:sp>
        <p:nvSpPr>
          <p:cNvPr id="42" name="TextBox 41"/>
          <p:cNvSpPr txBox="1">
            <a:spLocks noChangeArrowheads="1"/>
          </p:cNvSpPr>
          <p:nvPr/>
        </p:nvSpPr>
        <p:spPr bwMode="auto">
          <a:xfrm>
            <a:off x="8305800" y="5005388"/>
            <a:ext cx="1981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-c, +s, -r, +w</a:t>
            </a:r>
          </a:p>
        </p:txBody>
      </p:sp>
      <p:sp>
        <p:nvSpPr>
          <p:cNvPr id="43" name="TextBox 42"/>
          <p:cNvSpPr txBox="1">
            <a:spLocks noChangeArrowheads="1"/>
          </p:cNvSpPr>
          <p:nvPr/>
        </p:nvSpPr>
        <p:spPr bwMode="auto">
          <a:xfrm>
            <a:off x="8305800" y="5386388"/>
            <a:ext cx="19812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2" name="Retângulo 1"/>
          <p:cNvSpPr/>
          <p:nvPr/>
        </p:nvSpPr>
        <p:spPr>
          <a:xfrm>
            <a:off x="10363200" y="1219200"/>
            <a:ext cx="1447800" cy="729430"/>
          </a:xfrm>
          <a:prstGeom prst="rect">
            <a:avLst/>
          </a:prstGeom>
        </p:spPr>
        <p:txBody>
          <a:bodyPr wrap="square">
            <a:spAutoFit/>
          </a:bodyPr>
          <a:lstStyle/>
          <a:p>
            <a:r>
              <a:rPr lang="pt-BR" i="1" dirty="0"/>
              <a:t>C, S, R, W</a:t>
            </a:r>
          </a:p>
          <a:p>
            <a:pPr eaLnBrk="0" hangingPunct="0">
              <a:spcBef>
                <a:spcPct val="30000"/>
              </a:spcBef>
              <a:defRPr/>
            </a:pPr>
            <a:r>
              <a:rPr lang="pt-BR" i="1" dirty="0"/>
              <a:t>C, R, S, 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pt-BR" dirty="0" smtClean="0">
                <a:latin typeface="Calibri"/>
                <a:ea typeface="ＭＳ Ｐゴシック" pitchFamily="34" charset="-128"/>
                <a:cs typeface="Calibri"/>
              </a:rPr>
              <a:t>Amostragem a Priori</a:t>
            </a:r>
            <a:r>
              <a:rPr lang="pt-BR" i="1" dirty="0" smtClean="0">
                <a:latin typeface="Calibri"/>
                <a:ea typeface="ＭＳ Ｐゴシック" pitchFamily="34" charset="-128"/>
                <a:cs typeface="Calibri"/>
              </a:rPr>
              <a:t> </a:t>
            </a:r>
            <a:r>
              <a:rPr lang="pt-BR" sz="3200" i="1" dirty="0" smtClean="0">
                <a:latin typeface="Calibri"/>
                <a:ea typeface="ＭＳ Ｐゴシック" pitchFamily="34" charset="-128"/>
                <a:cs typeface="Calibri"/>
              </a:rPr>
              <a:t>(</a:t>
            </a:r>
            <a:r>
              <a:rPr lang="en-US" sz="3200" i="1" dirty="0" smtClean="0"/>
              <a:t>Prior Sampling)</a:t>
            </a:r>
            <a:endParaRPr lang="en-US" dirty="0" smtClean="0">
              <a:ea typeface="ＭＳ Ｐゴシック" pitchFamily="34" charset="-128"/>
            </a:endParaRPr>
          </a:p>
        </p:txBody>
      </p:sp>
      <p:sp>
        <p:nvSpPr>
          <p:cNvPr id="74754" name="Content Placeholder 2"/>
          <p:cNvSpPr>
            <a:spLocks noGrp="1"/>
          </p:cNvSpPr>
          <p:nvPr>
            <p:ph idx="1"/>
          </p:nvPr>
        </p:nvSpPr>
        <p:spPr>
          <a:xfrm>
            <a:off x="2971800" y="1447800"/>
            <a:ext cx="6934200" cy="2108199"/>
          </a:xfrm>
          <a:ln w="28575">
            <a:solidFill>
              <a:schemeClr val="tx1"/>
            </a:solidFill>
          </a:ln>
        </p:spPr>
        <p:txBody>
          <a:bodyPr/>
          <a:lstStyle/>
          <a:p>
            <a:r>
              <a:rPr lang="pt-BR" sz="2800" smtClean="0">
                <a:ea typeface="ＭＳ Ｐゴシック" pitchFamily="34" charset="-128"/>
              </a:rPr>
              <a:t>Para i=1, 2, …, n</a:t>
            </a:r>
          </a:p>
          <a:p>
            <a:pPr lvl="2"/>
            <a:endParaRPr lang="pt-BR" sz="800" smtClean="0">
              <a:ea typeface="ＭＳ Ｐゴシック" pitchFamily="34" charset="-128"/>
            </a:endParaRPr>
          </a:p>
          <a:p>
            <a:pPr lvl="1"/>
            <a:r>
              <a:rPr lang="pt-BR" sz="2400" smtClean="0">
                <a:ea typeface="ＭＳ Ｐゴシック" pitchFamily="34" charset="-128"/>
              </a:rPr>
              <a:t>Gerar amostra x</a:t>
            </a:r>
            <a:r>
              <a:rPr lang="pt-BR" sz="2400" baseline="-25000" smtClean="0">
                <a:ea typeface="ＭＳ Ｐゴシック" pitchFamily="34" charset="-128"/>
              </a:rPr>
              <a:t>i</a:t>
            </a:r>
            <a:r>
              <a:rPr lang="pt-BR" sz="2400" smtClean="0">
                <a:ea typeface="ＭＳ Ｐゴシック" pitchFamily="34" charset="-128"/>
              </a:rPr>
              <a:t> a partir de P(X</a:t>
            </a:r>
            <a:r>
              <a:rPr lang="pt-BR" sz="2400" baseline="-25000" smtClean="0">
                <a:ea typeface="ＭＳ Ｐゴシック" pitchFamily="34" charset="-128"/>
              </a:rPr>
              <a:t>i</a:t>
            </a:r>
            <a:r>
              <a:rPr lang="pt-BR" sz="2400" smtClean="0">
                <a:ea typeface="ＭＳ Ｐゴシック" pitchFamily="34" charset="-128"/>
              </a:rPr>
              <a:t> | Parents(X</a:t>
            </a:r>
            <a:r>
              <a:rPr lang="pt-BR" sz="2400" baseline="-25000" smtClean="0">
                <a:ea typeface="ＭＳ Ｐゴシック" pitchFamily="34" charset="-128"/>
              </a:rPr>
              <a:t>i</a:t>
            </a:r>
            <a:r>
              <a:rPr lang="pt-BR" sz="2400" smtClean="0">
                <a:ea typeface="ＭＳ Ｐゴシック" pitchFamily="34" charset="-128"/>
              </a:rPr>
              <a:t>))</a:t>
            </a:r>
          </a:p>
          <a:p>
            <a:pPr lvl="1"/>
            <a:endParaRPr lang="pt-BR" sz="800" smtClean="0">
              <a:ea typeface="ＭＳ Ｐゴシック" pitchFamily="34" charset="-128"/>
            </a:endParaRPr>
          </a:p>
          <a:p>
            <a:r>
              <a:rPr lang="pt-BR" sz="2800" smtClean="0">
                <a:ea typeface="ＭＳ Ｐゴシック" pitchFamily="34" charset="-128"/>
              </a:rPr>
              <a:t>Retornar (x</a:t>
            </a:r>
            <a:r>
              <a:rPr lang="pt-BR" sz="2800" baseline="-25000" smtClean="0">
                <a:ea typeface="ＭＳ Ｐゴシック" pitchFamily="34" charset="-128"/>
              </a:rPr>
              <a:t>1</a:t>
            </a:r>
            <a:r>
              <a:rPr lang="pt-BR" sz="2800" smtClean="0">
                <a:ea typeface="ＭＳ Ｐゴシック" pitchFamily="34" charset="-128"/>
              </a:rPr>
              <a:t>, x</a:t>
            </a:r>
            <a:r>
              <a:rPr lang="pt-BR" sz="2800" baseline="-25000" smtClean="0">
                <a:ea typeface="ＭＳ Ｐゴシック" pitchFamily="34" charset="-128"/>
              </a:rPr>
              <a:t>2</a:t>
            </a:r>
            <a:r>
              <a:rPr lang="pt-BR" sz="2800" smtClean="0">
                <a:ea typeface="ＭＳ Ｐゴシック" pitchFamily="34" charset="-128"/>
              </a:rPr>
              <a:t>, …, x</a:t>
            </a:r>
            <a:r>
              <a:rPr lang="pt-BR" sz="2800" baseline="-25000" smtClean="0">
                <a:ea typeface="ＭＳ Ｐゴシック" pitchFamily="34" charset="-128"/>
              </a:rPr>
              <a:t>n</a:t>
            </a:r>
            <a:r>
              <a:rPr lang="pt-BR" sz="2800" smtClean="0">
                <a:ea typeface="ＭＳ Ｐゴシック" pitchFamily="34" charset="-128"/>
              </a:rPr>
              <a:t>)</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041" y="3755742"/>
            <a:ext cx="12191997" cy="31022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Inferência - Exemplo</a:t>
            </a:r>
          </a:p>
        </p:txBody>
      </p:sp>
      <p:sp>
        <p:nvSpPr>
          <p:cNvPr id="25603" name="Rectangle 3"/>
          <p:cNvSpPr>
            <a:spLocks noGrp="1" noChangeArrowheads="1"/>
          </p:cNvSpPr>
          <p:nvPr>
            <p:ph idx="1"/>
          </p:nvPr>
        </p:nvSpPr>
        <p:spPr>
          <a:xfrm>
            <a:off x="457200" y="1600200"/>
            <a:ext cx="10896600" cy="4800600"/>
          </a:xfrm>
        </p:spPr>
        <p:txBody>
          <a:bodyPr/>
          <a:lstStyle/>
          <a:p>
            <a:r>
              <a:rPr lang="pt-BR" sz="2400" dirty="0" smtClean="0">
                <a:latin typeface="Calibri"/>
                <a:ea typeface="ＭＳ Ｐゴシック" pitchFamily="34" charset="-128"/>
                <a:cs typeface="Calibri"/>
              </a:rPr>
              <a:t>Suponha que geramos um punhado de amostras da distribuição completa da RB</a:t>
            </a:r>
            <a:r>
              <a:rPr lang="pt-BR" altLang="ja-JP" sz="2400" dirty="0" smtClean="0">
                <a:latin typeface="Calibri"/>
                <a:ea typeface="ＭＳ Ｐゴシック" pitchFamily="34" charset="-128"/>
                <a:cs typeface="Calibri"/>
              </a:rPr>
              <a:t>:</a:t>
            </a:r>
          </a:p>
          <a:p>
            <a:pPr lvl="1">
              <a:buFont typeface="Wingdings" pitchFamily="2" charset="2"/>
              <a:buNone/>
            </a:pPr>
            <a:r>
              <a:rPr lang="pt-BR" sz="2000" dirty="0" smtClean="0">
                <a:latin typeface="Calibri"/>
                <a:ea typeface="ＭＳ Ｐゴシック" pitchFamily="34" charset="-128"/>
                <a:cs typeface="Calibri"/>
              </a:rPr>
              <a:t>	+c,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s, +r, +w</a:t>
            </a:r>
          </a:p>
          <a:p>
            <a:pPr lvl="1">
              <a:buFont typeface="Wingdings" pitchFamily="2" charset="2"/>
              <a:buNone/>
            </a:pPr>
            <a:r>
              <a:rPr lang="pt-BR" sz="2000" dirty="0" smtClean="0">
                <a:latin typeface="Calibri"/>
                <a:ea typeface="ＭＳ Ｐゴシック" pitchFamily="34" charset="-128"/>
                <a:cs typeface="Calibri"/>
              </a:rPr>
              <a:t>	+c, +s, +r, +w</a:t>
            </a:r>
          </a:p>
          <a:p>
            <a:pPr lvl="1">
              <a:buFont typeface="Wingdings" pitchFamily="2" charset="2"/>
              <a:buNone/>
            </a:pPr>
            <a:r>
              <a:rPr lang="pt-BR" sz="2000" dirty="0" smtClean="0">
                <a:latin typeface="Calibri"/>
                <a:ea typeface="ＭＳ Ｐゴシック" pitchFamily="34" charset="-128"/>
                <a:cs typeface="Calibri"/>
                <a:sym typeface="Symbol" pitchFamily="18" charset="2"/>
              </a:rPr>
              <a:t>	-</a:t>
            </a:r>
            <a:r>
              <a:rPr lang="pt-BR" sz="2000" dirty="0" smtClean="0">
                <a:latin typeface="Calibri"/>
                <a:ea typeface="ＭＳ Ｐゴシック" pitchFamily="34" charset="-128"/>
                <a:cs typeface="Calibri"/>
              </a:rPr>
              <a:t>c, +s, +r,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w</a:t>
            </a:r>
          </a:p>
          <a:p>
            <a:pPr lvl="1">
              <a:buFont typeface="Wingdings" pitchFamily="2" charset="2"/>
              <a:buNone/>
            </a:pPr>
            <a:r>
              <a:rPr lang="pt-BR" sz="2000" dirty="0" smtClean="0">
                <a:latin typeface="Calibri"/>
                <a:ea typeface="ＭＳ Ｐゴシック" pitchFamily="34" charset="-128"/>
                <a:cs typeface="Calibri"/>
              </a:rPr>
              <a:t>	+c,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s, +r, +w</a:t>
            </a:r>
          </a:p>
          <a:p>
            <a:pPr lvl="1">
              <a:buFont typeface="Wingdings" pitchFamily="2" charset="2"/>
              <a:buNone/>
            </a:pPr>
            <a:r>
              <a:rPr lang="pt-BR" sz="2000" dirty="0" smtClean="0">
                <a:latin typeface="Calibri"/>
                <a:ea typeface="ＭＳ Ｐゴシック" pitchFamily="34" charset="-128"/>
                <a:cs typeface="Calibri"/>
                <a:sym typeface="Symbol" pitchFamily="18" charset="2"/>
              </a:rPr>
              <a:t>	-</a:t>
            </a:r>
            <a:r>
              <a:rPr lang="pt-BR" sz="2000" dirty="0" smtClean="0">
                <a:latin typeface="Calibri"/>
                <a:ea typeface="ＭＳ Ｐゴシック" pitchFamily="34" charset="-128"/>
                <a:cs typeface="Calibri"/>
              </a:rPr>
              <a:t>c,  -s,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r, +w</a:t>
            </a:r>
          </a:p>
          <a:p>
            <a:r>
              <a:rPr lang="pt-BR" sz="2400" dirty="0" smtClean="0">
                <a:latin typeface="Calibri"/>
                <a:ea typeface="ＭＳ Ｐゴシック" pitchFamily="34" charset="-128"/>
                <a:cs typeface="Calibri"/>
              </a:rPr>
              <a:t>Se queremos saber P(W)</a:t>
            </a:r>
          </a:p>
          <a:p>
            <a:pPr lvl="1"/>
            <a:r>
              <a:rPr lang="pt-BR" sz="2000" dirty="0" smtClean="0">
                <a:latin typeface="Calibri"/>
                <a:ea typeface="ＭＳ Ｐゴシック" pitchFamily="34" charset="-128"/>
                <a:cs typeface="Calibri"/>
              </a:rPr>
              <a:t>Temos contadores &lt;+w:4, </a:t>
            </a:r>
            <a:r>
              <a:rPr lang="pt-BR" sz="2000" dirty="0" smtClean="0">
                <a:latin typeface="Calibri"/>
                <a:ea typeface="ＭＳ Ｐゴシック" pitchFamily="34" charset="-128"/>
                <a:cs typeface="Calibri"/>
                <a:sym typeface="Symbol" pitchFamily="18" charset="2"/>
              </a:rPr>
              <a:t>-w:1&gt;</a:t>
            </a:r>
          </a:p>
          <a:p>
            <a:pPr lvl="1"/>
            <a:r>
              <a:rPr lang="pt-BR" sz="2000" dirty="0" smtClean="0">
                <a:latin typeface="Calibri"/>
                <a:ea typeface="ＭＳ Ｐゴシック" pitchFamily="34" charset="-128"/>
                <a:cs typeface="Calibri"/>
                <a:sym typeface="Symbol" pitchFamily="18" charset="2"/>
              </a:rPr>
              <a:t>A seguir, normalizamos para obter  P(W) = </a:t>
            </a:r>
            <a:r>
              <a:rPr lang="pt-BR" sz="2000" dirty="0" smtClean="0">
                <a:latin typeface="Calibri"/>
                <a:ea typeface="ＭＳ Ｐゴシック" pitchFamily="34" charset="-128"/>
                <a:cs typeface="Calibri"/>
              </a:rPr>
              <a:t>&lt;+w:0.8, </a:t>
            </a:r>
            <a:r>
              <a:rPr lang="pt-BR" sz="2000" dirty="0" smtClean="0">
                <a:latin typeface="Calibri"/>
                <a:ea typeface="ＭＳ Ｐゴシック" pitchFamily="34" charset="-128"/>
                <a:cs typeface="Calibri"/>
                <a:sym typeface="Symbol" pitchFamily="18" charset="2"/>
              </a:rPr>
              <a:t>-w:0.2&gt;</a:t>
            </a:r>
          </a:p>
          <a:p>
            <a:pPr lvl="1"/>
            <a:r>
              <a:rPr lang="pt-BR" sz="2000" dirty="0" smtClean="0">
                <a:latin typeface="Calibri"/>
                <a:ea typeface="ＭＳ Ｐゴシック" pitchFamily="34" charset="-128"/>
                <a:cs typeface="Calibri"/>
                <a:sym typeface="Symbol" pitchFamily="18" charset="2"/>
              </a:rPr>
              <a:t>Isso irá produzir valor próximo à distribuição verdadeira, conforme temos mais amostras</a:t>
            </a:r>
          </a:p>
          <a:p>
            <a:pPr lvl="1"/>
            <a:r>
              <a:rPr lang="pt-BR" sz="2000" dirty="0" smtClean="0">
                <a:latin typeface="Calibri"/>
                <a:ea typeface="ＭＳ Ｐゴシック" pitchFamily="34" charset="-128"/>
                <a:cs typeface="Calibri"/>
                <a:sym typeface="Symbol" pitchFamily="18" charset="2"/>
              </a:rPr>
              <a:t>Podemos ter estimativas de tudo o mais.</a:t>
            </a:r>
          </a:p>
          <a:p>
            <a:pPr lvl="1"/>
            <a:r>
              <a:rPr lang="pt-BR" sz="2000" dirty="0" smtClean="0">
                <a:latin typeface="Calibri"/>
                <a:ea typeface="ＭＳ Ｐゴシック" pitchFamily="34" charset="-128"/>
                <a:cs typeface="Calibri"/>
                <a:sym typeface="Symbol" pitchFamily="18" charset="2"/>
              </a:rPr>
              <a:t>De que forma calcular P(C| +w</a:t>
            </a:r>
            <a:r>
              <a:rPr lang="pt-BR" sz="2000" dirty="0" smtClean="0">
                <a:latin typeface="Calibri"/>
                <a:ea typeface="ＭＳ Ｐゴシック" pitchFamily="34" charset="-128"/>
                <a:cs typeface="Calibri"/>
              </a:rPr>
              <a:t>)?   </a:t>
            </a:r>
            <a:r>
              <a:rPr lang="pt-BR" sz="2000" dirty="0" smtClean="0">
                <a:latin typeface="Calibri"/>
                <a:ea typeface="ＭＳ Ｐゴシック" pitchFamily="34" charset="-128"/>
                <a:cs typeface="Calibri"/>
                <a:sym typeface="Symbol" pitchFamily="18" charset="2"/>
              </a:rPr>
              <a:t>P(C| +</a:t>
            </a:r>
            <a:r>
              <a:rPr lang="pt-BR" sz="2000" dirty="0" smtClean="0">
                <a:latin typeface="Calibri"/>
                <a:ea typeface="ＭＳ Ｐゴシック" pitchFamily="34" charset="-128"/>
                <a:cs typeface="Calibri"/>
              </a:rPr>
              <a:t>r, </a:t>
            </a:r>
            <a:r>
              <a:rPr lang="pt-BR" sz="2000" dirty="0" smtClean="0">
                <a:latin typeface="Calibri"/>
                <a:ea typeface="ＭＳ Ｐゴシック" pitchFamily="34" charset="-128"/>
                <a:cs typeface="Calibri"/>
                <a:sym typeface="Symbol" pitchFamily="18" charset="2"/>
              </a:rPr>
              <a:t>+w</a:t>
            </a:r>
            <a:r>
              <a:rPr lang="pt-BR" sz="2000" dirty="0" smtClean="0">
                <a:latin typeface="Calibri"/>
                <a:ea typeface="ＭＳ Ｐゴシック" pitchFamily="34" charset="-128"/>
                <a:cs typeface="Calibri"/>
              </a:rPr>
              <a:t>)?  </a:t>
            </a:r>
            <a:r>
              <a:rPr lang="pt-BR" sz="2000" dirty="0" smtClean="0">
                <a:latin typeface="Calibri"/>
                <a:ea typeface="ＭＳ Ｐゴシック" pitchFamily="34" charset="-128"/>
                <a:cs typeface="Calibri"/>
                <a:sym typeface="Symbol" pitchFamily="18" charset="2"/>
              </a:rPr>
              <a:t>P(C| -</a:t>
            </a:r>
            <a:r>
              <a:rPr lang="pt-BR" sz="2000" dirty="0" smtClean="0">
                <a:latin typeface="Calibri"/>
                <a:ea typeface="ＭＳ Ｐゴシック" pitchFamily="34" charset="-128"/>
                <a:cs typeface="Calibri"/>
              </a:rPr>
              <a:t>r, </a:t>
            </a:r>
            <a:r>
              <a:rPr lang="pt-BR" sz="2000" dirty="0" smtClean="0">
                <a:latin typeface="Calibri"/>
                <a:ea typeface="ＭＳ Ｐゴシック" pitchFamily="34" charset="-128"/>
                <a:cs typeface="Calibri"/>
                <a:sym typeface="Symbol" pitchFamily="18" charset="2"/>
              </a:rPr>
              <a:t>-w</a:t>
            </a:r>
            <a:r>
              <a:rPr lang="pt-BR" sz="2000" dirty="0" smtClean="0">
                <a:latin typeface="Calibri"/>
                <a:ea typeface="ＭＳ Ｐゴシック" pitchFamily="34" charset="-128"/>
                <a:cs typeface="Calibri"/>
              </a:rPr>
              <a:t>)?</a:t>
            </a:r>
          </a:p>
          <a:p>
            <a:pPr lvl="1"/>
            <a:r>
              <a:rPr lang="pt-BR" sz="2000" dirty="0" smtClean="0">
                <a:latin typeface="Calibri"/>
                <a:ea typeface="ＭＳ Ｐゴシック" pitchFamily="34" charset="-128"/>
                <a:cs typeface="Calibri"/>
                <a:sym typeface="Symbol" pitchFamily="18" charset="2"/>
              </a:rPr>
              <a:t>Eficiente: podem ser usadas menos amostras, se temos menos tempo disponível (qual a desvantagem</a:t>
            </a:r>
            <a:r>
              <a:rPr lang="pt-BR" altLang="ja-JP" sz="2000" dirty="0" smtClean="0">
                <a:latin typeface="Calibri"/>
                <a:ea typeface="ＭＳ Ｐゴシック" pitchFamily="34" charset="-128"/>
                <a:cs typeface="Calibri"/>
                <a:sym typeface="Symbol" pitchFamily="18" charset="2"/>
              </a:rPr>
              <a:t>?)</a:t>
            </a:r>
            <a:endParaRPr lang="pt-BR" sz="2000" dirty="0" smtClean="0">
              <a:latin typeface="Calibri"/>
              <a:ea typeface="ＭＳ Ｐゴシック" pitchFamily="34" charset="-128"/>
              <a:cs typeface="Calibri"/>
              <a:sym typeface="Symbol" pitchFamily="18" charset="2"/>
            </a:endParaRPr>
          </a:p>
        </p:txBody>
      </p:sp>
      <p:grpSp>
        <p:nvGrpSpPr>
          <p:cNvPr id="17" name="Group 16"/>
          <p:cNvGrpSpPr/>
          <p:nvPr/>
        </p:nvGrpSpPr>
        <p:grpSpPr>
          <a:xfrm>
            <a:off x="7315200" y="2362201"/>
            <a:ext cx="1652499" cy="1447799"/>
            <a:chOff x="7416868" y="3352800"/>
            <a:chExt cx="2870132" cy="2514600"/>
          </a:xfrm>
        </p:grpSpPr>
        <p:sp>
          <p:nvSpPr>
            <p:cNvPr id="18"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9" name="Oval 4"/>
            <p:cNvSpPr>
              <a:spLocks noChangeArrowheads="1"/>
            </p:cNvSpPr>
            <p:nvPr/>
          </p:nvSpPr>
          <p:spPr bwMode="auto">
            <a:xfrm>
              <a:off x="9525000"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20"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1" name="AutoShape 6"/>
            <p:cNvCxnSpPr>
              <a:cxnSpLocks noChangeShapeType="1"/>
              <a:stCxn id="19" idx="3"/>
              <a:endCxn id="20"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2" name="AutoShape 6"/>
            <p:cNvCxnSpPr>
              <a:cxnSpLocks noChangeShapeType="1"/>
              <a:stCxn id="18" idx="5"/>
              <a:endCxn id="20"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3"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4" name="AutoShape 6"/>
            <p:cNvCxnSpPr>
              <a:cxnSpLocks noChangeShapeType="1"/>
              <a:stCxn id="23" idx="5"/>
              <a:endCxn id="19"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 name="AutoShape 6"/>
            <p:cNvCxnSpPr>
              <a:cxnSpLocks noChangeShapeType="1"/>
              <a:stCxn id="23" idx="3"/>
              <a:endCxn id="18"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a Priori - Análise</a:t>
            </a:r>
            <a:endParaRPr lang="en-US" dirty="0" smtClean="0">
              <a:ea typeface="ＭＳ Ｐゴシック" pitchFamily="34" charset="-128"/>
            </a:endParaRPr>
          </a:p>
        </p:txBody>
      </p:sp>
      <p:sp>
        <p:nvSpPr>
          <p:cNvPr id="17411" name="Rectangle 3"/>
          <p:cNvSpPr>
            <a:spLocks noGrp="1" noChangeArrowheads="1"/>
          </p:cNvSpPr>
          <p:nvPr>
            <p:ph idx="1"/>
          </p:nvPr>
        </p:nvSpPr>
        <p:spPr>
          <a:xfrm>
            <a:off x="838200" y="1524000"/>
            <a:ext cx="10896600" cy="4876800"/>
          </a:xfrm>
        </p:spPr>
        <p:txBody>
          <a:bodyPr/>
          <a:lstStyle/>
          <a:p>
            <a:r>
              <a:rPr lang="pt-BR" sz="2800" dirty="0" smtClean="0">
                <a:ea typeface="ＭＳ Ｐゴシック" pitchFamily="34" charset="-128"/>
                <a:cs typeface="Calibri" pitchFamily="34" charset="0"/>
              </a:rPr>
              <a:t>Esse processo gera amostras com probabilidade:</a:t>
            </a:r>
          </a:p>
          <a:p>
            <a:endParaRPr lang="pt-BR" sz="2800" dirty="0" smtClean="0">
              <a:ea typeface="ＭＳ Ｐゴシック" pitchFamily="34" charset="-128"/>
              <a:cs typeface="Calibri" pitchFamily="34" charset="0"/>
            </a:endParaRPr>
          </a:p>
          <a:p>
            <a:endParaRPr lang="pt-BR" sz="1400" dirty="0" smtClean="0">
              <a:ea typeface="ＭＳ Ｐゴシック" pitchFamily="34" charset="-128"/>
              <a:cs typeface="Calibri" pitchFamily="34" charset="0"/>
            </a:endParaRPr>
          </a:p>
          <a:p>
            <a:pPr>
              <a:buFont typeface="Wingdings" pitchFamily="2" charset="2"/>
              <a:buNone/>
            </a:pPr>
            <a:r>
              <a:rPr lang="pt-BR" sz="2800" dirty="0" smtClean="0">
                <a:ea typeface="ＭＳ Ｐゴシック" pitchFamily="34" charset="-128"/>
                <a:cs typeface="Calibri" pitchFamily="34" charset="0"/>
              </a:rPr>
              <a:t>	…i.e., amostramos a partir da probabilidade conjunta codificada na RB</a:t>
            </a:r>
            <a:endParaRPr lang="pt-BR" altLang="ja-JP" sz="2800" dirty="0" smtClean="0">
              <a:ea typeface="ＭＳ Ｐゴシック" pitchFamily="34" charset="-128"/>
              <a:cs typeface="Calibri" pitchFamily="34" charset="0"/>
            </a:endParaRPr>
          </a:p>
          <a:p>
            <a:endParaRPr lang="pt-BR" sz="20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Considere que o número de amostras de um evento seja</a:t>
            </a:r>
          </a:p>
          <a:p>
            <a:endParaRPr lang="pt-BR" sz="12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Então</a:t>
            </a:r>
          </a:p>
          <a:p>
            <a:endParaRPr lang="pt-BR" sz="2800" dirty="0" smtClean="0">
              <a:ea typeface="ＭＳ Ｐゴシック" pitchFamily="34" charset="-128"/>
              <a:cs typeface="Calibri" pitchFamily="34" charset="0"/>
            </a:endParaRPr>
          </a:p>
          <a:p>
            <a:endParaRPr lang="pt-BR" sz="28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i.e., o procedimento de amostragem é </a:t>
            </a:r>
            <a:r>
              <a:rPr lang="pt-BR" sz="2800" dirty="0" smtClean="0">
                <a:solidFill>
                  <a:srgbClr val="A50021"/>
                </a:solidFill>
                <a:ea typeface="ＭＳ Ｐゴシック" pitchFamily="34" charset="-128"/>
                <a:cs typeface="Calibri" pitchFamily="34" charset="0"/>
              </a:rPr>
              <a:t>consistente</a:t>
            </a:r>
            <a:endParaRPr lang="pt-BR" sz="2800" dirty="0" smtClean="0">
              <a:ea typeface="ＭＳ Ｐゴシック" pitchFamily="34" charset="-128"/>
              <a:cs typeface="Calibri" pitchFamily="34" charset="0"/>
            </a:endParaRPr>
          </a:p>
        </p:txBody>
      </p:sp>
      <p:pic>
        <p:nvPicPr>
          <p:cNvPr id="17412" name="Picture 4" descr="txp_fig"/>
          <p:cNvPicPr>
            <a:picLocks noChangeAspect="1" noChangeArrowheads="1"/>
          </p:cNvPicPr>
          <p:nvPr>
            <p:custDataLst>
              <p:tags r:id="rId1"/>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95600" y="2085975"/>
            <a:ext cx="7086600"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6" descr="txp_fig"/>
          <p:cNvPicPr>
            <a:picLocks noChangeAspect="1" noChangeArrowheads="1"/>
          </p:cNvPicPr>
          <p:nvPr>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9525000" y="3829050"/>
            <a:ext cx="1860550"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8" descr="txp_fig"/>
          <p:cNvPicPr>
            <a:picLocks noChangeAspect="1" noChangeArrowheads="1"/>
          </p:cNvPicPr>
          <p:nvPr>
            <p:custDataLst>
              <p:tags r:id="rId3"/>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71800" y="4648200"/>
            <a:ext cx="6383338" cy="120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por Rejeição </a:t>
            </a:r>
            <a:r>
              <a:rPr lang="pt-BR" sz="3200" i="1" dirty="0" smtClean="0">
                <a:latin typeface="Calibri"/>
                <a:ea typeface="ＭＳ Ｐゴシック" pitchFamily="34" charset="-128"/>
                <a:cs typeface="Calibri"/>
              </a:rPr>
              <a:t>(</a:t>
            </a:r>
            <a:r>
              <a:rPr lang="pt-BR" sz="3200" i="1" dirty="0" err="1" smtClean="0">
                <a:latin typeface="Calibri"/>
                <a:ea typeface="ＭＳ Ｐゴシック" pitchFamily="34" charset="-128"/>
                <a:cs typeface="Calibri"/>
              </a:rPr>
              <a:t>Rejection</a:t>
            </a:r>
            <a:r>
              <a:rPr lang="pt-BR" sz="3200" i="1" dirty="0" smtClean="0">
                <a:latin typeface="Calibri"/>
                <a:ea typeface="ＭＳ Ｐゴシック" pitchFamily="34" charset="-128"/>
                <a:cs typeface="Calibri"/>
              </a:rPr>
              <a:t> </a:t>
            </a:r>
            <a:r>
              <a:rPr lang="pt-BR" sz="3200" i="1" dirty="0" err="1" smtClean="0">
                <a:latin typeface="Calibri"/>
                <a:ea typeface="ＭＳ Ｐゴシック" pitchFamily="34" charset="-128"/>
                <a:cs typeface="Calibri"/>
              </a:rPr>
              <a:t>Sampling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1" y="2782858"/>
            <a:ext cx="12039597" cy="3133054"/>
          </a:xfrm>
          <a:prstGeom prst="rect">
            <a:avLst/>
          </a:prstGeom>
        </p:spPr>
      </p:pic>
    </p:spTree>
    <p:extLst>
      <p:ext uri="{BB962C8B-B14F-4D97-AF65-F5344CB8AC3E}">
        <p14:creationId xmlns="" xmlns:p14="http://schemas.microsoft.com/office/powerpoint/2010/main" val="401287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4"/>
          <p:cNvSpPr txBox="1">
            <a:spLocks noChangeArrowheads="1"/>
          </p:cNvSpPr>
          <p:nvPr/>
        </p:nvSpPr>
        <p:spPr bwMode="auto">
          <a:xfrm>
            <a:off x="6400800" y="4921250"/>
            <a:ext cx="219513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a:latin typeface="Calibri"/>
                <a:cs typeface="Calibri"/>
              </a:rPr>
              <a:t>s, +r, +w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+s, +r, +</a:t>
            </a:r>
            <a:r>
              <a:rPr lang="en-US" sz="2000" dirty="0" smtClean="0">
                <a:latin typeface="Calibri"/>
                <a:cs typeface="Calibri"/>
              </a:rPr>
              <a:t>w</a:t>
            </a:r>
          </a:p>
          <a:p>
            <a:pPr lvl="1" eaLnBrk="1" hangingPunct="1">
              <a:buFont typeface="Wingdings" pitchFamily="2" charset="2"/>
              <a:buNone/>
            </a:pPr>
            <a:r>
              <a:rPr lang="en-US" sz="2000" dirty="0" smtClean="0">
                <a:latin typeface="Calibri"/>
                <a:cs typeface="Calibri"/>
                <a:sym typeface="Symbol" pitchFamily="18" charset="2"/>
              </a:rPr>
              <a:t>-</a:t>
            </a:r>
            <a:r>
              <a:rPr lang="en-US" sz="2000" dirty="0" smtClean="0">
                <a:latin typeface="Calibri"/>
                <a:cs typeface="Calibri"/>
              </a:rPr>
              <a:t>c</a:t>
            </a:r>
            <a:r>
              <a:rPr lang="en-US" sz="2000" dirty="0">
                <a:latin typeface="Calibri"/>
                <a:cs typeface="Calibri"/>
              </a:rPr>
              <a:t>, +s, +r,  </a:t>
            </a:r>
            <a:r>
              <a:rPr lang="en-US" sz="2000" dirty="0">
                <a:latin typeface="Calibri"/>
                <a:cs typeface="Calibri"/>
                <a:sym typeface="Symbol" pitchFamily="18" charset="2"/>
              </a:rPr>
              <a:t>-</a:t>
            </a:r>
            <a:r>
              <a:rPr lang="en-US" sz="2000" dirty="0">
                <a:latin typeface="Calibri"/>
                <a:cs typeface="Calibri"/>
              </a:rPr>
              <a:t>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a:latin typeface="Calibri"/>
                <a:cs typeface="Calibri"/>
              </a:rPr>
              <a:t>s, +r, +w</a:t>
            </a:r>
          </a:p>
          <a:p>
            <a:pPr lvl="1" eaLnBrk="1" hangingPunct="1">
              <a:buFont typeface="Wingdings" pitchFamily="2" charset="2"/>
              <a:buNone/>
            </a:pPr>
            <a:r>
              <a:rPr lang="en-US" sz="2000" dirty="0" smtClean="0">
                <a:latin typeface="Calibri"/>
                <a:cs typeface="Calibri"/>
                <a:sym typeface="Symbol" pitchFamily="18" charset="2"/>
              </a:rPr>
              <a:t>-</a:t>
            </a:r>
            <a:r>
              <a:rPr lang="en-US" sz="2000" dirty="0">
                <a:latin typeface="Calibri"/>
                <a:cs typeface="Calibri"/>
              </a:rPr>
              <a:t>c,  -s,  </a:t>
            </a:r>
            <a:r>
              <a:rPr lang="en-US" sz="2000" dirty="0">
                <a:latin typeface="Calibri"/>
                <a:cs typeface="Calibri"/>
                <a:sym typeface="Symbol" pitchFamily="18" charset="2"/>
              </a:rPr>
              <a:t>-</a:t>
            </a:r>
            <a:r>
              <a:rPr lang="en-US" sz="2000" dirty="0">
                <a:latin typeface="Calibri"/>
                <a:cs typeface="Calibri"/>
              </a:rPr>
              <a:t>r, +w</a:t>
            </a:r>
          </a:p>
        </p:txBody>
      </p:sp>
      <p:sp>
        <p:nvSpPr>
          <p:cNvPr id="6041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por Rejeição</a:t>
            </a:r>
            <a:endParaRPr lang="en-US" dirty="0" smtClean="0">
              <a:latin typeface="Calibri"/>
              <a:ea typeface="ＭＳ Ｐゴシック" pitchFamily="34" charset="-128"/>
              <a:cs typeface="Calibri"/>
            </a:endParaRPr>
          </a:p>
        </p:txBody>
      </p:sp>
      <p:sp>
        <p:nvSpPr>
          <p:cNvPr id="1134595" name="Rectangle 3"/>
          <p:cNvSpPr>
            <a:spLocks noGrp="1" noChangeArrowheads="1"/>
          </p:cNvSpPr>
          <p:nvPr>
            <p:ph idx="1"/>
          </p:nvPr>
        </p:nvSpPr>
        <p:spPr>
          <a:xfrm>
            <a:off x="990600" y="1600200"/>
            <a:ext cx="10515600" cy="4525963"/>
          </a:xfrm>
        </p:spPr>
        <p:txBody>
          <a:bodyPr/>
          <a:lstStyle/>
          <a:p>
            <a:r>
              <a:rPr lang="pt-BR" sz="2800" dirty="0">
                <a:latin typeface="Calibri"/>
                <a:ea typeface="ＭＳ Ｐゴシック" pitchFamily="34" charset="-128"/>
                <a:cs typeface="Calibri"/>
              </a:rPr>
              <a:t>Suponha que queiramos </a:t>
            </a:r>
            <a:r>
              <a:rPr lang="pt-BR" sz="2800" dirty="0" smtClean="0">
                <a:latin typeface="Calibri"/>
                <a:ea typeface="ＭＳ Ｐゴシック" pitchFamily="34" charset="-128"/>
                <a:cs typeface="Calibri"/>
              </a:rPr>
              <a:t>responder </a:t>
            </a:r>
            <a:r>
              <a:rPr lang="pt-BR" altLang="ja-JP" sz="2800" dirty="0" smtClean="0">
                <a:latin typeface="Calibri"/>
                <a:ea typeface="ＭＳ Ｐゴシック" pitchFamily="34" charset="-128"/>
                <a:cs typeface="Calibri"/>
                <a:sym typeface="Symbol" pitchFamily="18" charset="2"/>
              </a:rPr>
              <a:t>P(C</a:t>
            </a:r>
            <a:r>
              <a:rPr lang="pt-BR" altLang="ja-JP" sz="2800" dirty="0" smtClean="0">
                <a:latin typeface="Calibri"/>
                <a:ea typeface="ＭＳ Ｐゴシック" pitchFamily="34" charset="-128"/>
                <a:cs typeface="Calibri"/>
              </a:rPr>
              <a:t>)</a:t>
            </a:r>
            <a:endParaRPr lang="pt-BR" altLang="ja-JP" sz="2800" dirty="0">
              <a:latin typeface="Calibri"/>
              <a:ea typeface="ＭＳ Ｐゴシック" pitchFamily="34" charset="-128"/>
              <a:cs typeface="Calibri"/>
            </a:endParaRPr>
          </a:p>
          <a:p>
            <a:pPr lvl="1"/>
            <a:r>
              <a:rPr lang="pt-BR" sz="2400" dirty="0" smtClean="0">
                <a:latin typeface="Calibri"/>
                <a:ea typeface="ＭＳ Ｐゴシック" pitchFamily="34" charset="-128"/>
                <a:cs typeface="Calibri"/>
              </a:rPr>
              <a:t>Nenhuma razão para manter as amostras por completo</a:t>
            </a:r>
          </a:p>
          <a:p>
            <a:pPr lvl="1"/>
            <a:r>
              <a:rPr lang="pt-BR" sz="2400" dirty="0" smtClean="0">
                <a:latin typeface="Calibri"/>
                <a:ea typeface="ＭＳ Ｐゴシック" pitchFamily="34" charset="-128"/>
                <a:cs typeface="Calibri"/>
              </a:rPr>
              <a:t>Apenas registramos valores de C durante processo</a:t>
            </a:r>
          </a:p>
          <a:p>
            <a:r>
              <a:rPr lang="pt-BR" sz="2800" dirty="0" smtClean="0">
                <a:latin typeface="Calibri"/>
                <a:ea typeface="ＭＳ Ｐゴシック" pitchFamily="34" charset="-128"/>
                <a:cs typeface="Calibri"/>
              </a:rPr>
              <a:t>Suponha que queiramos </a:t>
            </a:r>
            <a:r>
              <a:rPr lang="pt-BR" sz="2800" dirty="0" smtClean="0">
                <a:latin typeface="Calibri"/>
                <a:ea typeface="ＭＳ Ｐゴシック" pitchFamily="34" charset="-128"/>
                <a:cs typeface="Calibri"/>
              </a:rPr>
              <a:t>responder </a:t>
            </a:r>
            <a:r>
              <a:rPr lang="pt-BR" altLang="ja-JP" sz="2800" dirty="0" smtClean="0">
                <a:latin typeface="Calibri"/>
                <a:ea typeface="ＭＳ Ｐゴシック" pitchFamily="34" charset="-128"/>
                <a:cs typeface="Calibri"/>
                <a:sym typeface="Symbol" pitchFamily="18" charset="2"/>
              </a:rPr>
              <a:t>P(C| +s</a:t>
            </a:r>
            <a:r>
              <a:rPr lang="pt-BR" altLang="ja-JP" sz="2800" dirty="0" smtClean="0">
                <a:latin typeface="Calibri"/>
                <a:ea typeface="ＭＳ Ｐゴシック" pitchFamily="34" charset="-128"/>
                <a:cs typeface="Calibri"/>
              </a:rPr>
              <a:t>)</a:t>
            </a:r>
          </a:p>
          <a:p>
            <a:pPr lvl="1"/>
            <a:r>
              <a:rPr lang="pt-BR" sz="2400" dirty="0" smtClean="0">
                <a:latin typeface="Calibri"/>
                <a:ea typeface="ＭＳ Ｐゴシック" pitchFamily="34" charset="-128"/>
                <a:cs typeface="Calibri"/>
              </a:rPr>
              <a:t>Contamos as ocorrências de C, mas ignoramos </a:t>
            </a:r>
            <a:r>
              <a:rPr lang="pt-BR" sz="2400" dirty="0" smtClean="0">
                <a:latin typeface="Calibri"/>
                <a:ea typeface="ＭＳ Ｐゴシック" pitchFamily="34" charset="-128"/>
                <a:cs typeface="Calibri"/>
              </a:rPr>
              <a:t>(i.e., rejeitamos</a:t>
            </a:r>
            <a:r>
              <a:rPr lang="pt-BR" sz="2400" dirty="0" smtClean="0">
                <a:latin typeface="Calibri"/>
                <a:ea typeface="ＭＳ Ｐゴシック" pitchFamily="34" charset="-128"/>
                <a:cs typeface="Calibri"/>
              </a:rPr>
              <a:t>) amostras para as quais </a:t>
            </a:r>
            <a:r>
              <a:rPr lang="pt-BR" altLang="ja-JP" sz="2400" dirty="0" smtClean="0">
                <a:latin typeface="Calibri"/>
                <a:ea typeface="ＭＳ Ｐゴシック" pitchFamily="34" charset="-128"/>
                <a:cs typeface="Calibri"/>
              </a:rPr>
              <a:t>S=-s</a:t>
            </a:r>
            <a:endParaRPr lang="pt-BR" altLang="ja-JP" sz="2400" dirty="0" smtClean="0">
              <a:latin typeface="Calibri"/>
              <a:ea typeface="ＭＳ Ｐゴシック" pitchFamily="34" charset="-128"/>
              <a:cs typeface="Calibri"/>
              <a:sym typeface="Symbol" pitchFamily="18" charset="2"/>
            </a:endParaRPr>
          </a:p>
          <a:p>
            <a:pPr lvl="1"/>
            <a:r>
              <a:rPr lang="pt-BR" sz="2400" dirty="0" smtClean="0">
                <a:latin typeface="Calibri"/>
                <a:ea typeface="ＭＳ Ｐゴシック" pitchFamily="34" charset="-128"/>
                <a:cs typeface="Calibri"/>
                <a:sym typeface="Symbol" pitchFamily="18" charset="2"/>
              </a:rPr>
              <a:t>Essa estratégia é também consistente para probabilidades condicionais (i.e., correta no limite)</a:t>
            </a:r>
          </a:p>
        </p:txBody>
      </p:sp>
      <p:grpSp>
        <p:nvGrpSpPr>
          <p:cNvPr id="18" name="Group 17"/>
          <p:cNvGrpSpPr/>
          <p:nvPr/>
        </p:nvGrpSpPr>
        <p:grpSpPr>
          <a:xfrm>
            <a:off x="9753600" y="1143000"/>
            <a:ext cx="1652499" cy="1447799"/>
            <a:chOff x="7416868" y="3352800"/>
            <a:chExt cx="2870132" cy="2514600"/>
          </a:xfrm>
        </p:grpSpPr>
        <p:sp>
          <p:nvSpPr>
            <p:cNvPr id="19"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20" name="Oval 4"/>
            <p:cNvSpPr>
              <a:spLocks noChangeArrowheads="1"/>
            </p:cNvSpPr>
            <p:nvPr/>
          </p:nvSpPr>
          <p:spPr bwMode="auto">
            <a:xfrm>
              <a:off x="9525000"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21"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2" name="AutoShape 6"/>
            <p:cNvCxnSpPr>
              <a:cxnSpLocks noChangeShapeType="1"/>
              <a:stCxn id="20" idx="3"/>
              <a:endCxn id="21"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3" name="AutoShape 6"/>
            <p:cNvCxnSpPr>
              <a:cxnSpLocks noChangeShapeType="1"/>
              <a:stCxn id="19" idx="5"/>
              <a:endCxn id="21"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4"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5" name="AutoShape 6"/>
            <p:cNvCxnSpPr>
              <a:cxnSpLocks noChangeShapeType="1"/>
              <a:stCxn id="24" idx="5"/>
              <a:endCxn id="20"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4" idx="3"/>
              <a:endCxn id="19"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14" name="Text Box 4"/>
          <p:cNvSpPr txBox="1">
            <a:spLocks noChangeArrowheads="1"/>
          </p:cNvSpPr>
          <p:nvPr/>
        </p:nvSpPr>
        <p:spPr bwMode="auto">
          <a:xfrm>
            <a:off x="8625265" y="4916488"/>
            <a:ext cx="219513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smtClean="0">
                <a:latin typeface="Calibri"/>
                <a:cs typeface="Calibri"/>
              </a:rPr>
              <a:t>s</a:t>
            </a:r>
            <a:endParaRPr lang="en-US" sz="2000" dirty="0">
              <a:latin typeface="Calibri"/>
              <a:cs typeface="Calibri"/>
            </a:endParaRP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+s, +r, +</a:t>
            </a:r>
            <a:r>
              <a:rPr lang="en-US" sz="2000" dirty="0" smtClean="0">
                <a:latin typeface="Calibri"/>
                <a:cs typeface="Calibri"/>
              </a:rPr>
              <a:t>w</a:t>
            </a:r>
          </a:p>
          <a:p>
            <a:pPr lvl="1" eaLnBrk="1" hangingPunct="1">
              <a:buFont typeface="Wingdings" pitchFamily="2" charset="2"/>
              <a:buNone/>
            </a:pPr>
            <a:r>
              <a:rPr lang="en-US" sz="2000" dirty="0" smtClean="0">
                <a:latin typeface="Calibri"/>
                <a:cs typeface="Calibri"/>
                <a:sym typeface="Symbol" pitchFamily="18" charset="2"/>
              </a:rPr>
              <a:t>-</a:t>
            </a:r>
            <a:r>
              <a:rPr lang="en-US" sz="2000" dirty="0" smtClean="0">
                <a:latin typeface="Calibri"/>
                <a:cs typeface="Calibri"/>
              </a:rPr>
              <a:t>c</a:t>
            </a:r>
            <a:r>
              <a:rPr lang="en-US" sz="2000" dirty="0">
                <a:latin typeface="Calibri"/>
                <a:cs typeface="Calibri"/>
              </a:rPr>
              <a:t>, +s, +r,  </a:t>
            </a:r>
            <a:r>
              <a:rPr lang="en-US" sz="2000" dirty="0">
                <a:latin typeface="Calibri"/>
                <a:cs typeface="Calibri"/>
                <a:sym typeface="Symbol" pitchFamily="18" charset="2"/>
              </a:rPr>
              <a:t>-</a:t>
            </a:r>
            <a:r>
              <a:rPr lang="en-US" sz="2000" dirty="0">
                <a:latin typeface="Calibri"/>
                <a:cs typeface="Calibri"/>
              </a:rPr>
              <a:t>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smtClean="0">
                <a:latin typeface="Calibri"/>
                <a:cs typeface="Calibri"/>
              </a:rPr>
              <a:t>s</a:t>
            </a:r>
            <a:endParaRPr lang="en-US" sz="2000" dirty="0">
              <a:latin typeface="Calibri"/>
              <a:cs typeface="Calibri"/>
            </a:endParaRPr>
          </a:p>
          <a:p>
            <a:pPr lvl="1" eaLnBrk="1" hangingPunct="1">
              <a:buFont typeface="Wingdings" pitchFamily="2" charset="2"/>
              <a:buNone/>
            </a:pPr>
            <a:r>
              <a:rPr lang="en-US" sz="2000" dirty="0" smtClean="0">
                <a:latin typeface="Calibri"/>
                <a:cs typeface="Calibri"/>
                <a:sym typeface="Symbol" pitchFamily="18" charset="2"/>
              </a:rPr>
              <a:t>-</a:t>
            </a:r>
            <a:r>
              <a:rPr lang="en-US" sz="2000" dirty="0">
                <a:latin typeface="Calibri"/>
                <a:cs typeface="Calibri"/>
              </a:rPr>
              <a:t>c,  -</a:t>
            </a:r>
            <a:r>
              <a:rPr lang="en-US" sz="2000" dirty="0" smtClean="0">
                <a:latin typeface="Calibri"/>
                <a:cs typeface="Calibri"/>
              </a:rPr>
              <a:t>s</a:t>
            </a:r>
            <a:endParaRPr lang="en-US" sz="20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4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459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45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pt-BR" dirty="0" smtClean="0">
                <a:latin typeface="Calibri"/>
                <a:ea typeface="ＭＳ Ｐゴシック" pitchFamily="34" charset="-128"/>
                <a:cs typeface="Calibri"/>
              </a:rPr>
              <a:t>Amostragem por Rejeição</a:t>
            </a:r>
            <a:endParaRPr lang="en-US" dirty="0" smtClean="0">
              <a:ea typeface="ＭＳ Ｐゴシック" pitchFamily="34" charset="-128"/>
            </a:endParaRPr>
          </a:p>
        </p:txBody>
      </p:sp>
      <p:sp>
        <p:nvSpPr>
          <p:cNvPr id="75778" name="Content Placeholder 2"/>
          <p:cNvSpPr>
            <a:spLocks noGrp="1"/>
          </p:cNvSpPr>
          <p:nvPr>
            <p:ph idx="1"/>
          </p:nvPr>
        </p:nvSpPr>
        <p:spPr>
          <a:xfrm>
            <a:off x="2895600" y="1295400"/>
            <a:ext cx="6705600" cy="2438400"/>
          </a:xfrm>
          <a:ln w="28575">
            <a:solidFill>
              <a:schemeClr val="tx1"/>
            </a:solidFill>
          </a:ln>
        </p:spPr>
        <p:txBody>
          <a:bodyPr/>
          <a:lstStyle/>
          <a:p>
            <a:r>
              <a:rPr lang="pt-BR" sz="2000" dirty="0" smtClean="0">
                <a:ea typeface="ＭＳ Ｐゴシック" pitchFamily="34" charset="-128"/>
              </a:rPr>
              <a:t>INPUT: </a:t>
            </a:r>
            <a:r>
              <a:rPr lang="pt-BR" sz="2000" dirty="0" smtClean="0">
                <a:ea typeface="ＭＳ Ｐゴシック" pitchFamily="34" charset="-128"/>
              </a:rPr>
              <a:t>instanciação da evidência</a:t>
            </a:r>
          </a:p>
          <a:p>
            <a:r>
              <a:rPr lang="pt-BR" sz="2000" dirty="0" smtClean="0">
                <a:ea typeface="ＭＳ Ｐゴシック" pitchFamily="34" charset="-128"/>
              </a:rPr>
              <a:t>para i=1, 2, …, n</a:t>
            </a:r>
          </a:p>
          <a:p>
            <a:pPr lvl="2"/>
            <a:endParaRPr lang="pt-BR" sz="600" dirty="0" smtClean="0">
              <a:ea typeface="ＭＳ Ｐゴシック" pitchFamily="34" charset="-128"/>
            </a:endParaRPr>
          </a:p>
          <a:p>
            <a:pPr lvl="1"/>
            <a:r>
              <a:rPr lang="pt-BR" sz="1800" dirty="0" smtClean="0">
                <a:ea typeface="ＭＳ Ｐゴシック" pitchFamily="34" charset="-128"/>
              </a:rPr>
              <a:t>Gerar amostra x</a:t>
            </a:r>
            <a:r>
              <a:rPr lang="pt-BR" sz="1800" baseline="-25000" dirty="0" smtClean="0">
                <a:ea typeface="ＭＳ Ｐゴシック" pitchFamily="34" charset="-128"/>
              </a:rPr>
              <a:t>i</a:t>
            </a:r>
            <a:r>
              <a:rPr lang="pt-BR" sz="1800" dirty="0" smtClean="0">
                <a:ea typeface="ＭＳ Ｐゴシック" pitchFamily="34" charset="-128"/>
              </a:rPr>
              <a:t> a partir de P(X</a:t>
            </a:r>
            <a:r>
              <a:rPr lang="pt-BR" sz="1800" baseline="-25000" dirty="0" smtClean="0">
                <a:ea typeface="ＭＳ Ｐゴシック" pitchFamily="34" charset="-128"/>
              </a:rPr>
              <a:t>i</a:t>
            </a:r>
            <a:r>
              <a:rPr lang="pt-BR" sz="1800" dirty="0" smtClean="0">
                <a:ea typeface="ＭＳ Ｐゴシック" pitchFamily="34" charset="-128"/>
              </a:rPr>
              <a:t> | </a:t>
            </a:r>
            <a:r>
              <a:rPr lang="pt-BR" sz="1800" dirty="0" err="1" smtClean="0">
                <a:ea typeface="ＭＳ Ｐゴシック" pitchFamily="34" charset="-128"/>
              </a:rPr>
              <a:t>Parents</a:t>
            </a:r>
            <a:r>
              <a:rPr lang="pt-BR" sz="1800" dirty="0" smtClean="0">
                <a:ea typeface="ＭＳ Ｐゴシック" pitchFamily="34" charset="-128"/>
              </a:rPr>
              <a:t>(X</a:t>
            </a:r>
            <a:r>
              <a:rPr lang="pt-BR" sz="1800" baseline="-25000" dirty="0" smtClean="0">
                <a:ea typeface="ＭＳ Ｐゴシック" pitchFamily="34" charset="-128"/>
              </a:rPr>
              <a:t>i</a:t>
            </a:r>
            <a:r>
              <a:rPr lang="pt-BR" sz="1800" dirty="0" smtClean="0">
                <a:ea typeface="ＭＳ Ｐゴシック" pitchFamily="34" charset="-128"/>
              </a:rPr>
              <a:t>))</a:t>
            </a:r>
          </a:p>
          <a:p>
            <a:pPr lvl="1"/>
            <a:endParaRPr lang="pt-BR" sz="600" dirty="0" smtClean="0">
              <a:ea typeface="ＭＳ Ｐゴシック" pitchFamily="34" charset="-128"/>
            </a:endParaRPr>
          </a:p>
          <a:p>
            <a:pPr lvl="1"/>
            <a:r>
              <a:rPr lang="pt-BR" sz="1800" dirty="0" smtClean="0">
                <a:ea typeface="ＭＳ Ｐゴシック" pitchFamily="34" charset="-128"/>
              </a:rPr>
              <a:t>Se x</a:t>
            </a:r>
            <a:r>
              <a:rPr lang="pt-BR" sz="1800" baseline="-25000" dirty="0" smtClean="0">
                <a:ea typeface="ＭＳ Ｐゴシック" pitchFamily="34" charset="-128"/>
              </a:rPr>
              <a:t>i</a:t>
            </a:r>
            <a:r>
              <a:rPr lang="pt-BR" sz="1800" dirty="0" smtClean="0">
                <a:ea typeface="ＭＳ Ｐゴシック" pitchFamily="34" charset="-128"/>
              </a:rPr>
              <a:t> não é consistente com evidência</a:t>
            </a:r>
          </a:p>
          <a:p>
            <a:pPr lvl="2"/>
            <a:r>
              <a:rPr lang="pt-BR" sz="1600" dirty="0" smtClean="0">
                <a:ea typeface="ＭＳ Ｐゴシック" pitchFamily="34" charset="-128"/>
              </a:rPr>
              <a:t>Rejeitar: retornar, e nenhuma amostra é gerada neste ciclo</a:t>
            </a:r>
          </a:p>
          <a:p>
            <a:pPr lvl="1"/>
            <a:endParaRPr lang="pt-BR" sz="600" dirty="0" smtClean="0">
              <a:ea typeface="ＭＳ Ｐゴシック" pitchFamily="34" charset="-128"/>
            </a:endParaRPr>
          </a:p>
          <a:p>
            <a:r>
              <a:rPr lang="pt-BR" sz="2000" dirty="0" smtClean="0">
                <a:ea typeface="ＭＳ Ｐゴシック" pitchFamily="34" charset="-128"/>
              </a:rPr>
              <a:t>Retornar (x</a:t>
            </a:r>
            <a:r>
              <a:rPr lang="pt-BR" sz="2000" baseline="-25000" dirty="0" smtClean="0">
                <a:ea typeface="ＭＳ Ｐゴシック" pitchFamily="34" charset="-128"/>
              </a:rPr>
              <a:t>1</a:t>
            </a:r>
            <a:r>
              <a:rPr lang="pt-BR" sz="2000" dirty="0" smtClean="0">
                <a:ea typeface="ＭＳ Ｐゴシック" pitchFamily="34" charset="-128"/>
              </a:rPr>
              <a:t>, x</a:t>
            </a:r>
            <a:r>
              <a:rPr lang="pt-BR" sz="2000" baseline="-25000" dirty="0" smtClean="0">
                <a:ea typeface="ＭＳ Ｐゴシック" pitchFamily="34" charset="-128"/>
              </a:rPr>
              <a:t>2</a:t>
            </a:r>
            <a:r>
              <a:rPr lang="pt-BR" sz="2000" dirty="0" smtClean="0">
                <a:ea typeface="ＭＳ Ｐゴシック" pitchFamily="34" charset="-128"/>
              </a:rPr>
              <a:t>, …, </a:t>
            </a:r>
            <a:r>
              <a:rPr lang="pt-BR" sz="2000" dirty="0" err="1" smtClean="0">
                <a:ea typeface="ＭＳ Ｐゴシック" pitchFamily="34" charset="-128"/>
              </a:rPr>
              <a:t>x</a:t>
            </a:r>
            <a:r>
              <a:rPr lang="pt-BR" sz="2000" baseline="-25000" dirty="0" err="1" smtClean="0">
                <a:ea typeface="ＭＳ Ｐゴシック" pitchFamily="34" charset="-128"/>
              </a:rPr>
              <a:t>n</a:t>
            </a:r>
            <a:r>
              <a:rPr lang="pt-BR" sz="2000" dirty="0" smtClean="0">
                <a:ea typeface="ＭＳ Ｐゴシック" pitchFamily="34" charset="-128"/>
              </a:rPr>
              <a: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2" y="4319829"/>
            <a:ext cx="9753596" cy="25381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Ponderação por Verossimilhança </a:t>
            </a:r>
            <a:r>
              <a:rPr lang="pt-BR" sz="3200" i="1" dirty="0" smtClean="0">
                <a:latin typeface="Calibri"/>
                <a:ea typeface="ＭＳ Ｐゴシック" pitchFamily="34" charset="-128"/>
                <a:cs typeface="Calibri"/>
              </a:rPr>
              <a:t>(</a:t>
            </a:r>
            <a:r>
              <a:rPr lang="pt-BR" sz="3200" i="1" dirty="0" err="1" smtClean="0">
                <a:latin typeface="Calibri"/>
                <a:ea typeface="ＭＳ Ｐゴシック" pitchFamily="34" charset="-128"/>
                <a:cs typeface="Calibri"/>
              </a:rPr>
              <a:t>Likelihood</a:t>
            </a:r>
            <a:r>
              <a:rPr lang="pt-BR" sz="3200" i="1" dirty="0" smtClean="0">
                <a:latin typeface="Calibri"/>
                <a:ea typeface="ＭＳ Ｐゴシック" pitchFamily="34" charset="-128"/>
                <a:cs typeface="Calibri"/>
              </a:rPr>
              <a:t> </a:t>
            </a:r>
            <a:r>
              <a:rPr lang="pt-BR" sz="3200" i="1" dirty="0" err="1" smtClean="0">
                <a:latin typeface="Calibri"/>
                <a:ea typeface="ＭＳ Ｐゴシック" pitchFamily="34" charset="-128"/>
                <a:cs typeface="Calibri"/>
              </a:rPr>
              <a:t>Weighting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1" y="3446793"/>
            <a:ext cx="11734800" cy="2801606"/>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52800" y="1676400"/>
            <a:ext cx="2622550" cy="2098040"/>
          </a:xfrm>
          <a:prstGeom prst="rect">
            <a:avLst/>
          </a:prstGeom>
        </p:spPr>
      </p:pic>
    </p:spTree>
    <p:extLst>
      <p:ext uri="{BB962C8B-B14F-4D97-AF65-F5344CB8AC3E}">
        <p14:creationId xmlns="" xmlns:p14="http://schemas.microsoft.com/office/powerpoint/2010/main" val="246554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apresentação é material traduzido e/ou adaptado pelo prof. Eduardo </a:t>
            </a:r>
            <a:r>
              <a:rPr lang="pt-BR" dirty="0"/>
              <a:t>Bezerra (ebezerra@cefet-rj.br</a:t>
            </a:r>
            <a:r>
              <a:rPr lang="pt-BR" dirty="0" smtClean="0"/>
              <a:t>), e utiliza material cuja autoria é dos </a:t>
            </a:r>
            <a:r>
              <a:rPr lang="pt-BR" dirty="0"/>
              <a:t>professores </a:t>
            </a:r>
            <a:r>
              <a:rPr lang="pt-BR" dirty="0" smtClean="0"/>
              <a:t>a seguir:</a:t>
            </a:r>
          </a:p>
          <a:p>
            <a:pPr lvl="1"/>
            <a:r>
              <a:rPr lang="pt-BR" b="1" dirty="0" smtClean="0"/>
              <a:t>Dan </a:t>
            </a:r>
            <a:r>
              <a:rPr lang="pt-BR" b="1" dirty="0"/>
              <a:t>Klein</a:t>
            </a:r>
            <a:r>
              <a:rPr lang="pt-BR" dirty="0"/>
              <a:t> e </a:t>
            </a:r>
            <a:r>
              <a:rPr lang="pt-BR" b="1" dirty="0" err="1"/>
              <a:t>Pieter</a:t>
            </a:r>
            <a:r>
              <a:rPr lang="pt-BR" b="1" dirty="0"/>
              <a:t> </a:t>
            </a:r>
            <a:r>
              <a:rPr lang="pt-BR" b="1" dirty="0" err="1" smtClean="0"/>
              <a:t>Abbeel</a:t>
            </a:r>
            <a:r>
              <a:rPr lang="pt-BR" b="1" dirty="0" smtClean="0"/>
              <a:t>, UC Berkeley</a:t>
            </a:r>
            <a:r>
              <a:rPr lang="pt-BR" dirty="0" smtClean="0"/>
              <a:t>. O material original é usado no curso CS 188 (</a:t>
            </a:r>
            <a:r>
              <a:rPr lang="pt-BR" dirty="0" err="1" smtClean="0"/>
              <a:t>Introduction</a:t>
            </a:r>
            <a:r>
              <a:rPr lang="pt-BR" dirty="0" smtClean="0"/>
              <a:t> to Artificial </a:t>
            </a:r>
            <a:r>
              <a:rPr lang="pt-BR" dirty="0" err="1" smtClean="0"/>
              <a:t>Intelligence</a:t>
            </a:r>
            <a:r>
              <a:rPr lang="pt-BR" dirty="0" smtClean="0"/>
              <a:t>). </a:t>
            </a:r>
            <a:r>
              <a:rPr lang="pt-BR" dirty="0"/>
              <a:t>(https://www.cs.berkeley.edu/~russell/classes/cs188/f14/)</a:t>
            </a:r>
            <a:endParaRPr lang="pt-BR" dirty="0" smtClean="0"/>
          </a:p>
          <a:p>
            <a:pPr lvl="1"/>
            <a:r>
              <a:rPr lang="pt-BR" b="1" dirty="0" smtClean="0">
                <a:solidFill>
                  <a:schemeClr val="tx1"/>
                </a:solidFill>
              </a:rPr>
              <a:t>Bianca </a:t>
            </a:r>
            <a:r>
              <a:rPr lang="pt-BR" b="1" dirty="0" err="1" smtClean="0">
                <a:solidFill>
                  <a:schemeClr val="tx1"/>
                </a:solidFill>
              </a:rPr>
              <a:t>Zadrozny</a:t>
            </a:r>
            <a:r>
              <a:rPr lang="pt-BR" b="1" dirty="0" smtClean="0">
                <a:solidFill>
                  <a:schemeClr val="tx1"/>
                </a:solidFill>
              </a:rPr>
              <a:t>, UFF</a:t>
            </a:r>
            <a:r>
              <a:rPr lang="pt-BR" dirty="0" smtClean="0">
                <a:solidFill>
                  <a:schemeClr val="tx1"/>
                </a:solidFill>
              </a:rPr>
              <a:t> (http</a:t>
            </a:r>
            <a:r>
              <a:rPr lang="pt-BR" dirty="0">
                <a:solidFill>
                  <a:schemeClr val="tx1"/>
                </a:solidFill>
              </a:rPr>
              <a:t>://www.ic.uff.br/~</a:t>
            </a:r>
            <a:r>
              <a:rPr lang="pt-BR" dirty="0" smtClean="0">
                <a:solidFill>
                  <a:schemeClr val="tx1"/>
                </a:solidFill>
              </a:rPr>
              <a:t>bianca/ia)</a:t>
            </a:r>
            <a:endParaRPr lang="pt-BR" dirty="0">
              <a:solidFill>
                <a:schemeClr val="tx1"/>
              </a:solidFill>
            </a:endParaRPr>
          </a:p>
          <a:p>
            <a:pPr lvl="1"/>
            <a:endParaRPr lang="pt-BR" dirty="0" smtClean="0"/>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lgn="r">
              <a:defRPr/>
            </a:pPr>
            <a:fld id="{B5FF1561-1732-4AFE-BD38-1F907188A60F}" type="slidenum">
              <a:rPr lang="en-US" smtClean="0"/>
              <a:pPr algn="r">
                <a:defRPr/>
              </a:pPr>
              <a:t>2</a:t>
            </a:fld>
            <a:endParaRPr lang="en-US" dirty="0"/>
          </a:p>
        </p:txBody>
      </p:sp>
    </p:spTree>
    <p:extLst>
      <p:ext uri="{BB962C8B-B14F-4D97-AF65-F5344CB8AC3E}">
        <p14:creationId xmlns="" xmlns:p14="http://schemas.microsoft.com/office/powerpoint/2010/main" val="222717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6096000" y="1524000"/>
            <a:ext cx="5943600" cy="5029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pt-BR" sz="2400" dirty="0" smtClean="0">
                <a:ea typeface="ＭＳ Ｐゴシック" pitchFamily="34" charset="-128"/>
                <a:cs typeface="Calibri" pitchFamily="34" charset="0"/>
              </a:rPr>
              <a:t>Ideia: fixar variáveis de evidência  e amostrar o restante</a:t>
            </a:r>
          </a:p>
          <a:p>
            <a:pPr lvl="1">
              <a:lnSpc>
                <a:spcPct val="90000"/>
              </a:lnSpc>
            </a:pPr>
            <a:r>
              <a:rPr lang="pt-BR" sz="2000" dirty="0" smtClean="0">
                <a:ea typeface="ＭＳ Ｐゴシック" pitchFamily="34" charset="-128"/>
                <a:cs typeface="Calibri" pitchFamily="34" charset="0"/>
              </a:rPr>
              <a:t>Problema: distribuição da amostra não é consistente!</a:t>
            </a:r>
          </a:p>
          <a:p>
            <a:pPr lvl="1">
              <a:lnSpc>
                <a:spcPct val="90000"/>
              </a:lnSpc>
            </a:pPr>
            <a:r>
              <a:rPr lang="pt-BR" sz="2000" dirty="0" smtClean="0">
                <a:ea typeface="ＭＳ Ｐゴシック" pitchFamily="34" charset="-128"/>
                <a:cs typeface="Calibri" pitchFamily="34" charset="0"/>
              </a:rPr>
              <a:t>Solução: amostrar pela probabilidade da evidência dados seus pais</a:t>
            </a:r>
          </a:p>
        </p:txBody>
      </p:sp>
      <p:sp>
        <p:nvSpPr>
          <p:cNvPr id="62465"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1136643" name="Rectangle 3"/>
          <p:cNvSpPr>
            <a:spLocks noGrp="1" noChangeArrowheads="1"/>
          </p:cNvSpPr>
          <p:nvPr>
            <p:ph idx="1"/>
          </p:nvPr>
        </p:nvSpPr>
        <p:spPr>
          <a:xfrm>
            <a:off x="228600" y="1524000"/>
            <a:ext cx="5867400" cy="5029200"/>
          </a:xfrm>
        </p:spPr>
        <p:txBody>
          <a:bodyPr/>
          <a:lstStyle/>
          <a:p>
            <a:pPr>
              <a:lnSpc>
                <a:spcPct val="90000"/>
              </a:lnSpc>
            </a:pPr>
            <a:r>
              <a:rPr lang="pt-BR" sz="2400" dirty="0" smtClean="0">
                <a:ea typeface="ＭＳ Ｐゴシック" pitchFamily="34" charset="-128"/>
                <a:cs typeface="Calibri" pitchFamily="34" charset="0"/>
              </a:rPr>
              <a:t>Problema com Amostragem por Rejeição:</a:t>
            </a:r>
          </a:p>
          <a:p>
            <a:pPr lvl="1">
              <a:lnSpc>
                <a:spcPct val="90000"/>
              </a:lnSpc>
            </a:pPr>
            <a:r>
              <a:rPr lang="pt-BR" sz="2000" dirty="0" smtClean="0">
                <a:ea typeface="ＭＳ Ｐゴシック" pitchFamily="34" charset="-128"/>
                <a:cs typeface="Calibri" pitchFamily="34" charset="0"/>
              </a:rPr>
              <a:t>Se evidência é muito improvável, muitas amostras são rejeitadas</a:t>
            </a:r>
          </a:p>
          <a:p>
            <a:pPr lvl="1">
              <a:lnSpc>
                <a:spcPct val="90000"/>
              </a:lnSpc>
            </a:pPr>
            <a:r>
              <a:rPr lang="pt-BR" sz="2000" dirty="0" smtClean="0">
                <a:ea typeface="ＭＳ Ｐゴシック" pitchFamily="34" charset="-128"/>
                <a:cs typeface="Calibri" pitchFamily="34" charset="0"/>
              </a:rPr>
              <a:t>Evidência não é aproveitada adequadamente </a:t>
            </a:r>
            <a:r>
              <a:rPr lang="pt-BR" sz="2000" u="sng" dirty="0" smtClean="0">
                <a:ea typeface="ＭＳ Ｐゴシック" pitchFamily="34" charset="-128"/>
                <a:cs typeface="Calibri" pitchFamily="34" charset="0"/>
              </a:rPr>
              <a:t>durante</a:t>
            </a:r>
            <a:r>
              <a:rPr lang="pt-BR" sz="2000" dirty="0" smtClean="0">
                <a:ea typeface="ＭＳ Ｐゴシック" pitchFamily="34" charset="-128"/>
                <a:cs typeface="Calibri" pitchFamily="34" charset="0"/>
              </a:rPr>
              <a:t> a amostragem.</a:t>
            </a:r>
            <a:endParaRPr lang="pt-BR" altLang="ja-JP" sz="2000" dirty="0" smtClean="0">
              <a:ea typeface="ＭＳ Ｐゴシック" pitchFamily="34" charset="-128"/>
              <a:cs typeface="Calibri" pitchFamily="34" charset="0"/>
            </a:endParaRPr>
          </a:p>
          <a:p>
            <a:pPr lvl="1">
              <a:lnSpc>
                <a:spcPct val="90000"/>
              </a:lnSpc>
            </a:pPr>
            <a:r>
              <a:rPr lang="pt-BR" sz="2000" dirty="0" smtClean="0">
                <a:ea typeface="ＭＳ Ｐゴシック" pitchFamily="34" charset="-128"/>
                <a:cs typeface="Calibri" pitchFamily="34" charset="0"/>
              </a:rPr>
              <a:t>Considere P(</a:t>
            </a:r>
            <a:r>
              <a:rPr lang="pt-BR" sz="2000" dirty="0" err="1" smtClean="0">
                <a:ea typeface="ＭＳ Ｐゴシック" pitchFamily="34" charset="-128"/>
                <a:cs typeface="Calibri" pitchFamily="34" charset="0"/>
              </a:rPr>
              <a:t>Shape|blue</a:t>
            </a:r>
            <a:r>
              <a:rPr lang="pt-BR" sz="2000" dirty="0" smtClean="0">
                <a:ea typeface="ＭＳ Ｐゴシック" pitchFamily="34" charset="-128"/>
                <a:cs typeface="Calibri" pitchFamily="34" charset="0"/>
              </a:rPr>
              <a:t>)</a:t>
            </a:r>
          </a:p>
          <a:p>
            <a:pPr lvl="1">
              <a:lnSpc>
                <a:spcPct val="90000"/>
              </a:lnSpc>
            </a:pPr>
            <a:endParaRPr lang="pt-BR" sz="2000" dirty="0" smtClean="0">
              <a:ea typeface="ＭＳ Ｐゴシック" pitchFamily="34" charset="-128"/>
              <a:cs typeface="Calibri" pitchFamily="34" charset="0"/>
            </a:endParaRPr>
          </a:p>
          <a:p>
            <a:pPr>
              <a:lnSpc>
                <a:spcPct val="90000"/>
              </a:lnSpc>
            </a:pPr>
            <a:endParaRPr lang="pt-BR" sz="2400" dirty="0" smtClean="0">
              <a:ea typeface="ＭＳ Ｐゴシック" pitchFamily="34" charset="-128"/>
              <a:cs typeface="Calibri" pitchFamily="34" charset="0"/>
            </a:endParaRPr>
          </a:p>
          <a:p>
            <a:pPr>
              <a:lnSpc>
                <a:spcPct val="90000"/>
              </a:lnSpc>
            </a:pPr>
            <a:endParaRPr lang="pt-BR" sz="2400" dirty="0" smtClean="0">
              <a:ea typeface="ＭＳ Ｐゴシック" pitchFamily="34" charset="-128"/>
              <a:cs typeface="Calibri" pitchFamily="34" charset="0"/>
            </a:endParaRPr>
          </a:p>
        </p:txBody>
      </p:sp>
      <p:cxnSp>
        <p:nvCxnSpPr>
          <p:cNvPr id="1136645" name="AutoShape 5"/>
          <p:cNvCxnSpPr>
            <a:cxnSpLocks noChangeShapeType="1"/>
            <a:stCxn id="1136646" idx="6"/>
            <a:endCxn id="1136647" idx="2"/>
          </p:cNvCxnSpPr>
          <p:nvPr/>
        </p:nvCxnSpPr>
        <p:spPr bwMode="auto">
          <a:xfrm>
            <a:off x="7408863" y="3944938"/>
            <a:ext cx="958850"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36646" name="Oval 6"/>
          <p:cNvSpPr>
            <a:spLocks noChangeArrowheads="1"/>
          </p:cNvSpPr>
          <p:nvPr/>
        </p:nvSpPr>
        <p:spPr bwMode="auto">
          <a:xfrm>
            <a:off x="6172200" y="3657600"/>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smtClean="0">
                <a:latin typeface="Calibri" pitchFamily="34" charset="0"/>
                <a:cs typeface="Calibri" pitchFamily="34" charset="0"/>
              </a:rPr>
              <a:t>Shape</a:t>
            </a:r>
            <a:endParaRPr lang="en-US" dirty="0">
              <a:latin typeface="Calibri" pitchFamily="34" charset="0"/>
              <a:cs typeface="Calibri" pitchFamily="34" charset="0"/>
            </a:endParaRPr>
          </a:p>
        </p:txBody>
      </p:sp>
      <p:sp>
        <p:nvSpPr>
          <p:cNvPr id="1136647" name="Oval 7"/>
          <p:cNvSpPr>
            <a:spLocks noChangeArrowheads="1"/>
          </p:cNvSpPr>
          <p:nvPr/>
        </p:nvSpPr>
        <p:spPr bwMode="auto">
          <a:xfrm>
            <a:off x="8382000" y="3657600"/>
            <a:ext cx="1222375" cy="574675"/>
          </a:xfrm>
          <a:prstGeom prst="ellipse">
            <a:avLst/>
          </a:prstGeom>
          <a:solidFill>
            <a:srgbClr val="3333FF"/>
          </a:solidFill>
          <a:ln w="28575">
            <a:solidFill>
              <a:schemeClr val="tx1"/>
            </a:solidFill>
            <a:round/>
            <a:headEnd/>
            <a:tailEnd/>
          </a:ln>
        </p:spPr>
        <p:txBody>
          <a:bodyPr wrap="none" anchor="ctr"/>
          <a:lstStyle/>
          <a:p>
            <a:pPr algn="ctr" rtl="1"/>
            <a:r>
              <a:rPr lang="en-US" dirty="0" smtClean="0">
                <a:latin typeface="Calibri" pitchFamily="34" charset="0"/>
                <a:cs typeface="Calibri" pitchFamily="34" charset="0"/>
              </a:rPr>
              <a:t>Color</a:t>
            </a:r>
            <a:endParaRPr lang="en-US" dirty="0">
              <a:latin typeface="Calibri" pitchFamily="34" charset="0"/>
              <a:cs typeface="Calibri" pitchFamily="34" charset="0"/>
            </a:endParaRPr>
          </a:p>
        </p:txBody>
      </p:sp>
      <p:sp>
        <p:nvSpPr>
          <p:cNvPr id="1136649" name="Line 9"/>
          <p:cNvSpPr>
            <a:spLocks noChangeShapeType="1"/>
          </p:cNvSpPr>
          <p:nvPr/>
        </p:nvSpPr>
        <p:spPr bwMode="auto">
          <a:xfrm flipV="1">
            <a:off x="8534400" y="3657600"/>
            <a:ext cx="6096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36650" name="Line 10"/>
          <p:cNvSpPr>
            <a:spLocks noChangeShapeType="1"/>
          </p:cNvSpPr>
          <p:nvPr/>
        </p:nvSpPr>
        <p:spPr bwMode="auto">
          <a:xfrm flipV="1">
            <a:off x="8915400" y="3733800"/>
            <a:ext cx="5334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cxnSp>
        <p:nvCxnSpPr>
          <p:cNvPr id="1136651" name="AutoShape 11"/>
          <p:cNvCxnSpPr>
            <a:cxnSpLocks noChangeShapeType="1"/>
            <a:stCxn id="1136652" idx="6"/>
            <a:endCxn id="1136653" idx="2"/>
          </p:cNvCxnSpPr>
          <p:nvPr/>
        </p:nvCxnSpPr>
        <p:spPr bwMode="auto">
          <a:xfrm>
            <a:off x="1524000" y="4371122"/>
            <a:ext cx="533400"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36652" name="Oval 12"/>
          <p:cNvSpPr>
            <a:spLocks noChangeArrowheads="1"/>
          </p:cNvSpPr>
          <p:nvPr/>
        </p:nvSpPr>
        <p:spPr bwMode="auto">
          <a:xfrm>
            <a:off x="301625" y="4083784"/>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smtClean="0">
                <a:latin typeface="Calibri" pitchFamily="34" charset="0"/>
                <a:cs typeface="Calibri" pitchFamily="34" charset="0"/>
              </a:rPr>
              <a:t>Shape</a:t>
            </a:r>
            <a:endParaRPr lang="en-US" dirty="0">
              <a:latin typeface="Calibri" pitchFamily="34" charset="0"/>
              <a:cs typeface="Calibri" pitchFamily="34" charset="0"/>
            </a:endParaRPr>
          </a:p>
        </p:txBody>
      </p:sp>
      <p:sp>
        <p:nvSpPr>
          <p:cNvPr id="1136653" name="Oval 13"/>
          <p:cNvSpPr>
            <a:spLocks noChangeArrowheads="1"/>
          </p:cNvSpPr>
          <p:nvPr/>
        </p:nvSpPr>
        <p:spPr bwMode="auto">
          <a:xfrm>
            <a:off x="2057400" y="4083784"/>
            <a:ext cx="1222375" cy="574675"/>
          </a:xfrm>
          <a:prstGeom prst="ellipse">
            <a:avLst/>
          </a:prstGeom>
          <a:solidFill>
            <a:schemeClr val="bg1"/>
          </a:solidFill>
          <a:ln w="28575">
            <a:solidFill>
              <a:schemeClr val="tx1"/>
            </a:solidFill>
            <a:round/>
            <a:headEnd/>
            <a:tailEnd/>
          </a:ln>
        </p:spPr>
        <p:txBody>
          <a:bodyPr wrap="none" anchor="ctr"/>
          <a:lstStyle/>
          <a:p>
            <a:pPr algn="ctr" rtl="1"/>
            <a:r>
              <a:rPr lang="en-US" dirty="0" smtClean="0">
                <a:latin typeface="Calibri" pitchFamily="34" charset="0"/>
                <a:cs typeface="Calibri" pitchFamily="34" charset="0"/>
              </a:rPr>
              <a:t>Color</a:t>
            </a:r>
            <a:endParaRPr lang="en-US" dirty="0">
              <a:latin typeface="Calibri" pitchFamily="34" charset="0"/>
              <a:cs typeface="Calibri" pitchFamily="34" charset="0"/>
            </a:endParaRPr>
          </a:p>
        </p:txBody>
      </p:sp>
      <p:sp>
        <p:nvSpPr>
          <p:cNvPr id="13" name="Text Box 4"/>
          <p:cNvSpPr txBox="1">
            <a:spLocks noChangeArrowheads="1"/>
          </p:cNvSpPr>
          <p:nvPr/>
        </p:nvSpPr>
        <p:spPr bwMode="auto">
          <a:xfrm>
            <a:off x="3124200" y="3550384"/>
            <a:ext cx="25146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pyramid,  green</a:t>
            </a:r>
            <a:endParaRPr lang="en-US" sz="2000" strike="sngStrike"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pyramid,  red</a:t>
            </a:r>
            <a:endParaRPr lang="en-US" sz="2000" strike="sngStrike"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cube,         red</a:t>
            </a:r>
            <a:endParaRPr lang="en-US" sz="2000" strike="sngStrike" dirty="0">
              <a:latin typeface="Calibri" pitchFamily="34" charset="0"/>
              <a:cs typeface="Calibri" pitchFamily="34" charset="0"/>
            </a:endParaRPr>
          </a:p>
          <a:p>
            <a:pPr lvl="1" eaLnBrk="1" hangingPunct="1">
              <a:buFont typeface="Wingdings" pitchFamily="2" charset="2"/>
              <a:buNone/>
            </a:pPr>
            <a:r>
              <a:rPr lang="en-US" sz="2000" strike="sngStrike" dirty="0">
                <a:latin typeface="Calibri" pitchFamily="34" charset="0"/>
                <a:cs typeface="Calibri" pitchFamily="34" charset="0"/>
              </a:rPr>
              <a:t> </a:t>
            </a:r>
            <a:r>
              <a:rPr lang="en-US" sz="2000" strike="sngStrike" dirty="0" smtClean="0">
                <a:latin typeface="Calibri" pitchFamily="34" charset="0"/>
                <a:cs typeface="Calibri" pitchFamily="34" charset="0"/>
              </a:rPr>
              <a:t>sphere,      green</a:t>
            </a:r>
            <a:endParaRPr lang="en-US" sz="2000" strike="sngStrike" dirty="0">
              <a:latin typeface="Calibri" pitchFamily="34" charset="0"/>
              <a:cs typeface="Calibri" pitchFamily="34" charset="0"/>
            </a:endParaRPr>
          </a:p>
        </p:txBody>
      </p:sp>
      <p:sp>
        <p:nvSpPr>
          <p:cNvPr id="15" name="Text Box 4"/>
          <p:cNvSpPr txBox="1">
            <a:spLocks noChangeArrowheads="1"/>
          </p:cNvSpPr>
          <p:nvPr/>
        </p:nvSpPr>
        <p:spPr bwMode="auto">
          <a:xfrm>
            <a:off x="9448800" y="3397984"/>
            <a:ext cx="27432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a:latin typeface="Calibri" pitchFamily="34" charset="0"/>
                <a:cs typeface="Calibri" pitchFamily="34" charset="0"/>
              </a:rPr>
              <a:t> </a:t>
            </a:r>
            <a:r>
              <a:rPr lang="en-US" sz="2000" dirty="0" smtClean="0">
                <a:latin typeface="Calibri" pitchFamily="34" charset="0"/>
                <a:cs typeface="Calibri" pitchFamily="34" charset="0"/>
              </a:rPr>
              <a:t>pyramid,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pyramid,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cube,         blue</a:t>
            </a:r>
            <a:endParaRPr lang="en-US" sz="2000" dirty="0">
              <a:latin typeface="Calibri" pitchFamily="34" charset="0"/>
              <a:cs typeface="Calibri" pitchFamily="34" charset="0"/>
            </a:endParaRPr>
          </a:p>
          <a:p>
            <a:pPr lvl="1" eaLnBrk="1" hangingPunct="1">
              <a:buFont typeface="Wingdings" pitchFamily="2" charset="2"/>
              <a:buNone/>
            </a:pPr>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4600" y="5257800"/>
            <a:ext cx="5791200" cy="1382611"/>
          </a:xfrm>
          <a:prstGeom prst="rect">
            <a:avLst/>
          </a:prstGeom>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401" y="5294590"/>
            <a:ext cx="5486399" cy="1427720"/>
          </a:xfrm>
          <a:prstGeom prst="rect">
            <a:avLst/>
          </a:prstGeom>
        </p:spPr>
      </p:pic>
      <p:pic>
        <p:nvPicPr>
          <p:cNvPr id="20" name="Picture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01000" y="4450080"/>
            <a:ext cx="1295400" cy="1036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36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66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6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66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66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66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animBg="1"/>
      <p:bldP spid="1136647" grpId="0" animBg="1"/>
      <p:bldP spid="1136649" grpId="0" animBg="1"/>
      <p:bldP spid="1136650" grpId="0" animBg="1"/>
      <p:bldP spid="1136652" grpId="0" animBg="1"/>
      <p:bldP spid="113665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5486400" y="1600200"/>
            <a:ext cx="1143000" cy="5334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sp>
        <p:nvSpPr>
          <p:cNvPr id="38" name="Rectangle 25"/>
          <p:cNvSpPr>
            <a:spLocks noChangeArrowheads="1"/>
          </p:cNvSpPr>
          <p:nvPr/>
        </p:nvSpPr>
        <p:spPr bwMode="auto">
          <a:xfrm>
            <a:off x="2438400" y="4572000"/>
            <a:ext cx="2438400" cy="5334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600">
              <a:latin typeface="Calibri" pitchFamily="34" charset="0"/>
              <a:cs typeface="Calibri" pitchFamily="34" charset="0"/>
            </a:endParaRPr>
          </a:p>
        </p:txBody>
      </p:sp>
      <p:sp>
        <p:nvSpPr>
          <p:cNvPr id="63491"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 - exemplo</a:t>
            </a:r>
            <a:endParaRPr lang="en-US" dirty="0" smtClean="0">
              <a:ea typeface="ＭＳ Ｐゴシック" pitchFamily="34" charset="-128"/>
            </a:endParaRPr>
          </a:p>
        </p:txBody>
      </p:sp>
      <p:sp>
        <p:nvSpPr>
          <p:cNvPr id="1132566" name="Rectangle 22"/>
          <p:cNvSpPr>
            <a:spLocks noChangeArrowheads="1"/>
          </p:cNvSpPr>
          <p:nvPr/>
        </p:nvSpPr>
        <p:spPr bwMode="auto">
          <a:xfrm>
            <a:off x="2438400" y="2814638"/>
            <a:ext cx="1371600" cy="533400"/>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63495" name="Picture 27" descr="txp_fig"/>
          <p:cNvPicPr>
            <a:picLocks noChangeAspect="1"/>
          </p:cNvPicPr>
          <p:nvPr>
            <p:custDataLst>
              <p:tags r:id="rId1"/>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638800" y="1295400"/>
            <a:ext cx="754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6" name="Picture 29" descr="txp_fig"/>
          <p:cNvPicPr>
            <a:picLocks noChangeAspect="1"/>
          </p:cNvPicPr>
          <p:nvPr>
            <p:custDataLst>
              <p:tags r:id="rId2"/>
            </p:custDataLst>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614613" y="2438400"/>
            <a:ext cx="105727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6" name="Table 25"/>
          <p:cNvGraphicFramePr>
            <a:graphicFrameLocks noGrp="1"/>
          </p:cNvGraphicFramePr>
          <p:nvPr>
            <p:extLst>
              <p:ext uri="{D42A27DB-BD31-4B8C-83A1-F6EECF244321}">
                <p14:modId xmlns="" xmlns:p14="http://schemas.microsoft.com/office/powerpoint/2010/main" val="3076422989"/>
              </p:ext>
            </p:extLst>
          </p:nvPr>
        </p:nvGraphicFramePr>
        <p:xfrm>
          <a:off x="5486400" y="1620838"/>
          <a:ext cx="1143000" cy="506694"/>
        </p:xfrm>
        <a:graphic>
          <a:graphicData uri="http://schemas.openxmlformats.org/drawingml/2006/table">
            <a:tbl>
              <a:tblPr/>
              <a:tblGrid>
                <a:gridCol w="571500"/>
                <a:gridCol w="571500"/>
              </a:tblGrid>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 xmlns:p14="http://schemas.microsoft.com/office/powerpoint/2010/main" val="158057200"/>
              </p:ext>
            </p:extLst>
          </p:nvPr>
        </p:nvGraphicFramePr>
        <p:xfrm>
          <a:off x="2514600" y="2836863"/>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Rectangle 22"/>
          <p:cNvSpPr>
            <a:spLocks noChangeArrowheads="1"/>
          </p:cNvSpPr>
          <p:nvPr/>
        </p:nvSpPr>
        <p:spPr bwMode="auto">
          <a:xfrm>
            <a:off x="8153400" y="2814638"/>
            <a:ext cx="1371600" cy="538162"/>
          </a:xfrm>
          <a:prstGeom prst="rect">
            <a:avLst/>
          </a:prstGeom>
          <a:solidFill>
            <a:srgbClr val="FFFF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63529" name="Picture 33" descr="txp_fig"/>
          <p:cNvPicPr>
            <a:picLocks noChangeAspect="1"/>
          </p:cNvPicPr>
          <p:nvPr>
            <p:custDataLst>
              <p:tags r:id="rId3"/>
            </p:custDataLst>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313738" y="2438400"/>
            <a:ext cx="1089025"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3" name="Table 32"/>
          <p:cNvGraphicFramePr>
            <a:graphicFrameLocks noGrp="1"/>
          </p:cNvGraphicFramePr>
          <p:nvPr>
            <p:extLst>
              <p:ext uri="{D42A27DB-BD31-4B8C-83A1-F6EECF244321}">
                <p14:modId xmlns="" xmlns:p14="http://schemas.microsoft.com/office/powerpoint/2010/main" val="574223112"/>
              </p:ext>
            </p:extLst>
          </p:nvPr>
        </p:nvGraphicFramePr>
        <p:xfrm>
          <a:off x="8229600" y="2836863"/>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3550" name="Picture 36" descr="txp_fig"/>
          <p:cNvPicPr>
            <a:picLocks noChangeAspect="1"/>
          </p:cNvPicPr>
          <p:nvPr>
            <p:custDataLst>
              <p:tags r:id="rId4"/>
            </p:custDataLst>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895600" y="4191000"/>
            <a:ext cx="1549400" cy="32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6" name="Table 35"/>
          <p:cNvGraphicFramePr>
            <a:graphicFrameLocks noGrp="1"/>
          </p:cNvGraphicFramePr>
          <p:nvPr>
            <p:extLst>
              <p:ext uri="{D42A27DB-BD31-4B8C-83A1-F6EECF244321}">
                <p14:modId xmlns="" xmlns:p14="http://schemas.microsoft.com/office/powerpoint/2010/main" val="1342967309"/>
              </p:ext>
            </p:extLst>
          </p:nvPr>
        </p:nvGraphicFramePr>
        <p:xfrm>
          <a:off x="2438400" y="4602163"/>
          <a:ext cx="2438400" cy="2027240"/>
        </p:xfrm>
        <a:graphic>
          <a:graphicData uri="http://schemas.openxmlformats.org/drawingml/2006/table">
            <a:tbl>
              <a:tblPr/>
              <a:tblGrid>
                <a:gridCol w="609600"/>
                <a:gridCol w="609600"/>
                <a:gridCol w="609600"/>
                <a:gridCol w="609600"/>
              </a:tblGrid>
              <a:tr h="253405">
                <a:tc rowSpan="4">
                  <a:txBody>
                    <a:bodyPr/>
                    <a:lstStyle/>
                    <a:p>
                      <a:pPr algn="ctr" fontAlgn="b"/>
                      <a:r>
                        <a:rPr lang="en-US" sz="1600" b="0" i="0" u="none" strike="noStrike" dirty="0" smtClean="0">
                          <a:solidFill>
                            <a:srgbClr val="000000"/>
                          </a:solidFill>
                          <a:latin typeface="Calibri"/>
                        </a:rPr>
                        <a:t>+s</a:t>
                      </a:r>
                    </a:p>
                    <a:p>
                      <a:pPr algn="ctr" fontAlgn="b"/>
                      <a:endParaRPr lang="en-US" sz="1600" b="0" i="0" u="none" strike="noStrike" dirty="0" smtClean="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rowSpan="4">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3588" name="TextBox 39"/>
          <p:cNvSpPr txBox="1">
            <a:spLocks noChangeArrowheads="1"/>
          </p:cNvSpPr>
          <p:nvPr/>
        </p:nvSpPr>
        <p:spPr bwMode="auto">
          <a:xfrm>
            <a:off x="7696200" y="4343400"/>
            <a:ext cx="1752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smtClean="0">
                <a:latin typeface="Calibri" pitchFamily="34" charset="0"/>
                <a:cs typeface="Calibri" pitchFamily="34" charset="0"/>
              </a:rPr>
              <a:t>Amostras:</a:t>
            </a:r>
            <a:endParaRPr lang="pt-BR" sz="1800">
              <a:latin typeface="Calibri" pitchFamily="34" charset="0"/>
              <a:cs typeface="Calibri" pitchFamily="34" charset="0"/>
            </a:endParaRPr>
          </a:p>
        </p:txBody>
      </p:sp>
      <p:sp>
        <p:nvSpPr>
          <p:cNvPr id="63589" name="TextBox 40"/>
          <p:cNvSpPr txBox="1">
            <a:spLocks noChangeArrowheads="1"/>
          </p:cNvSpPr>
          <p:nvPr/>
        </p:nvSpPr>
        <p:spPr bwMode="auto">
          <a:xfrm>
            <a:off x="8001000" y="4800600"/>
            <a:ext cx="198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+c, +s, +r, +w</a:t>
            </a:r>
          </a:p>
        </p:txBody>
      </p:sp>
      <p:sp>
        <p:nvSpPr>
          <p:cNvPr id="63590" name="TextBox 42"/>
          <p:cNvSpPr txBox="1">
            <a:spLocks noChangeArrowheads="1"/>
          </p:cNvSpPr>
          <p:nvPr/>
        </p:nvSpPr>
        <p:spPr bwMode="auto">
          <a:xfrm>
            <a:off x="8077200" y="5105400"/>
            <a:ext cx="1981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63591" name="Oval 4"/>
          <p:cNvSpPr>
            <a:spLocks noChangeArrowheads="1"/>
          </p:cNvSpPr>
          <p:nvPr/>
        </p:nvSpPr>
        <p:spPr bwMode="auto">
          <a:xfrm>
            <a:off x="5410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63592" name="Oval 5"/>
          <p:cNvSpPr>
            <a:spLocks noChangeArrowheads="1"/>
          </p:cNvSpPr>
          <p:nvPr/>
        </p:nvSpPr>
        <p:spPr bwMode="auto">
          <a:xfrm>
            <a:off x="4038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63593" name="Oval 6"/>
          <p:cNvSpPr>
            <a:spLocks noChangeArrowheads="1"/>
          </p:cNvSpPr>
          <p:nvPr/>
        </p:nvSpPr>
        <p:spPr bwMode="auto">
          <a:xfrm>
            <a:off x="6778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63594" name="Oval 7"/>
          <p:cNvSpPr>
            <a:spLocks noChangeArrowheads="1"/>
          </p:cNvSpPr>
          <p:nvPr/>
        </p:nvSpPr>
        <p:spPr bwMode="auto">
          <a:xfrm>
            <a:off x="5407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cxnSp>
        <p:nvCxnSpPr>
          <p:cNvPr id="63595" name="AutoShape 8"/>
          <p:cNvCxnSpPr>
            <a:cxnSpLocks noChangeShapeType="1"/>
            <a:stCxn id="51" idx="5"/>
            <a:endCxn id="63593" idx="1"/>
          </p:cNvCxnSpPr>
          <p:nvPr/>
        </p:nvCxnSpPr>
        <p:spPr bwMode="auto">
          <a:xfrm>
            <a:off x="6453188" y="2901950"/>
            <a:ext cx="504825" cy="5556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3596" name="AutoShape 9"/>
          <p:cNvCxnSpPr>
            <a:cxnSpLocks noChangeShapeType="1"/>
            <a:stCxn id="63591" idx="3"/>
            <a:endCxn id="63592" idx="7"/>
          </p:cNvCxnSpPr>
          <p:nvPr/>
        </p:nvCxnSpPr>
        <p:spPr bwMode="auto">
          <a:xfrm flipH="1">
            <a:off x="5081588" y="2901950"/>
            <a:ext cx="508000" cy="53340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3597" name="AutoShape 10"/>
          <p:cNvCxnSpPr>
            <a:cxnSpLocks noChangeShapeType="1"/>
            <a:stCxn id="63592" idx="5"/>
            <a:endCxn id="63594" idx="1"/>
          </p:cNvCxnSpPr>
          <p:nvPr/>
        </p:nvCxnSpPr>
        <p:spPr bwMode="auto">
          <a:xfrm>
            <a:off x="5081588" y="3870325"/>
            <a:ext cx="504825" cy="57785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3598" name="AutoShape 11"/>
          <p:cNvCxnSpPr>
            <a:cxnSpLocks noChangeShapeType="1"/>
            <a:stCxn id="63593" idx="3"/>
            <a:endCxn id="63594" idx="7"/>
          </p:cNvCxnSpPr>
          <p:nvPr/>
        </p:nvCxnSpPr>
        <p:spPr bwMode="auto">
          <a:xfrm flipH="1">
            <a:off x="6450013" y="3892550"/>
            <a:ext cx="508000" cy="555625"/>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51" name="Oval 16"/>
          <p:cNvSpPr>
            <a:spLocks noChangeArrowheads="1"/>
          </p:cNvSpPr>
          <p:nvPr/>
        </p:nvSpPr>
        <p:spPr bwMode="auto">
          <a:xfrm>
            <a:off x="5410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dirty="0">
                <a:latin typeface="Calibri" pitchFamily="34" charset="0"/>
                <a:cs typeface="Calibri" pitchFamily="34" charset="0"/>
              </a:rPr>
              <a:t>Cloudy</a:t>
            </a:r>
          </a:p>
        </p:txBody>
      </p:sp>
      <p:sp>
        <p:nvSpPr>
          <p:cNvPr id="63600" name="Oval 17"/>
          <p:cNvSpPr>
            <a:spLocks noChangeArrowheads="1"/>
          </p:cNvSpPr>
          <p:nvPr/>
        </p:nvSpPr>
        <p:spPr bwMode="auto">
          <a:xfrm>
            <a:off x="4038600" y="33655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53" name="Oval 18"/>
          <p:cNvSpPr>
            <a:spLocks noChangeArrowheads="1"/>
          </p:cNvSpPr>
          <p:nvPr/>
        </p:nvSpPr>
        <p:spPr bwMode="auto">
          <a:xfrm>
            <a:off x="6778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63602" name="Oval 19"/>
          <p:cNvSpPr>
            <a:spLocks noChangeArrowheads="1"/>
          </p:cNvSpPr>
          <p:nvPr/>
        </p:nvSpPr>
        <p:spPr bwMode="auto">
          <a:xfrm>
            <a:off x="5410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sp>
        <p:nvSpPr>
          <p:cNvPr id="63603" name="Line 23"/>
          <p:cNvSpPr>
            <a:spLocks noChangeShapeType="1"/>
          </p:cNvSpPr>
          <p:nvPr/>
        </p:nvSpPr>
        <p:spPr bwMode="auto">
          <a:xfrm flipV="1">
            <a:off x="5562600" y="4419600"/>
            <a:ext cx="6096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3604" name="Line 24"/>
          <p:cNvSpPr>
            <a:spLocks noChangeShapeType="1"/>
          </p:cNvSpPr>
          <p:nvPr/>
        </p:nvSpPr>
        <p:spPr bwMode="auto">
          <a:xfrm flipV="1">
            <a:off x="5943600" y="4495800"/>
            <a:ext cx="5334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3605" name="Line 25"/>
          <p:cNvSpPr>
            <a:spLocks noChangeShapeType="1"/>
          </p:cNvSpPr>
          <p:nvPr/>
        </p:nvSpPr>
        <p:spPr bwMode="auto">
          <a:xfrm flipV="1">
            <a:off x="4114800" y="3352800"/>
            <a:ext cx="6096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3606" name="Line 26"/>
          <p:cNvSpPr>
            <a:spLocks noChangeShapeType="1"/>
          </p:cNvSpPr>
          <p:nvPr/>
        </p:nvSpPr>
        <p:spPr bwMode="auto">
          <a:xfrm flipV="1">
            <a:off x="4495800" y="3429000"/>
            <a:ext cx="533400" cy="457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pic>
        <p:nvPicPr>
          <p:cNvPr id="63607" name="Picture 28" descr="txp_fig"/>
          <p:cNvPicPr>
            <a:picLocks noChangeAspect="1" noChangeArrowheads="1"/>
          </p:cNvPicPr>
          <p:nvPr>
            <p:custDataLst>
              <p:tags r:id="rId5"/>
            </p:custDataLst>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553200" y="5969000"/>
            <a:ext cx="104457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0" descr="txp_fig"/>
          <p:cNvPicPr>
            <a:picLocks noChangeAspect="1" noChangeArrowheads="1"/>
          </p:cNvPicPr>
          <p:nvPr>
            <p:custDataLst>
              <p:tags r:id="rId6"/>
            </p:custDataLst>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646988" y="5969000"/>
            <a:ext cx="582612"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 name="Picture 32" descr="txp_fig"/>
          <p:cNvPicPr>
            <a:picLocks noChangeAspect="1" noChangeArrowheads="1"/>
          </p:cNvPicPr>
          <p:nvPr>
            <p:custDataLst>
              <p:tags r:id="rId7"/>
            </p:custDataLst>
          </p:nvPr>
        </p:nvPicPr>
        <p:blipFill>
          <a:blip r:embed="rId16" cstate="print">
            <a:extLst>
              <a:ext uri="{28A0092B-C50C-407E-A947-70E740481C1C}">
                <a14:useLocalDpi xmlns="" xmlns:a14="http://schemas.microsoft.com/office/drawing/2010/main" val="0"/>
              </a:ext>
            </a:extLst>
          </a:blip>
          <a:srcRect/>
          <a:stretch>
            <a:fillRect/>
          </a:stretch>
        </p:blipFill>
        <p:spPr bwMode="auto">
          <a:xfrm>
            <a:off x="8308975" y="5943600"/>
            <a:ext cx="75882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Retângulo 36"/>
          <p:cNvSpPr/>
          <p:nvPr/>
        </p:nvSpPr>
        <p:spPr>
          <a:xfrm>
            <a:off x="152400" y="1447800"/>
            <a:ext cx="4309834" cy="369332"/>
          </a:xfrm>
          <a:prstGeom prst="rect">
            <a:avLst/>
          </a:prstGeom>
        </p:spPr>
        <p:txBody>
          <a:bodyPr wrap="none">
            <a:spAutoFit/>
          </a:bodyPr>
          <a:lstStyle/>
          <a:p>
            <a:r>
              <a:rPr lang="pt-BR" dirty="0" smtClean="0"/>
              <a:t>Evidências: Sprinkler</a:t>
            </a:r>
            <a:r>
              <a:rPr lang="pt-BR" dirty="0" smtClean="0"/>
              <a:t>=+</a:t>
            </a:r>
            <a:r>
              <a:rPr lang="pt-BR" dirty="0" smtClean="0"/>
              <a:t>s, </a:t>
            </a:r>
            <a:r>
              <a:rPr lang="pt-BR" dirty="0" err="1" smtClean="0"/>
              <a:t>WetGrass</a:t>
            </a:r>
            <a:r>
              <a:rPr lang="pt-BR" dirty="0" smtClean="0"/>
              <a:t>=+w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6" grpId="0" animBg="1"/>
      <p:bldP spid="31" grpId="0" animBg="1"/>
      <p:bldP spid="51"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76802" name="Content Placeholder 2"/>
          <p:cNvSpPr>
            <a:spLocks noGrp="1"/>
          </p:cNvSpPr>
          <p:nvPr>
            <p:ph idx="1"/>
          </p:nvPr>
        </p:nvSpPr>
        <p:spPr>
          <a:xfrm>
            <a:off x="3581400" y="1181100"/>
            <a:ext cx="5334000" cy="3174999"/>
          </a:xfrm>
          <a:ln w="28575">
            <a:solidFill>
              <a:schemeClr val="tx1"/>
            </a:solidFill>
          </a:ln>
        </p:spPr>
        <p:txBody>
          <a:bodyPr/>
          <a:lstStyle/>
          <a:p>
            <a:r>
              <a:rPr lang="pt-BR" sz="2000" dirty="0" smtClean="0">
                <a:ea typeface="ＭＳ Ｐゴシック" pitchFamily="34" charset="-128"/>
              </a:rPr>
              <a:t>INPUT: </a:t>
            </a:r>
            <a:r>
              <a:rPr lang="pt-BR" sz="2000" dirty="0" smtClean="0">
                <a:ea typeface="ＭＳ Ｐゴシック" pitchFamily="34" charset="-128"/>
              </a:rPr>
              <a:t>instanciação da evidência</a:t>
            </a:r>
          </a:p>
          <a:p>
            <a:r>
              <a:rPr lang="pt-BR" sz="2000" dirty="0" smtClean="0">
                <a:ea typeface="ＭＳ Ｐゴシック" pitchFamily="34" charset="-128"/>
              </a:rPr>
              <a:t>w = 1,0</a:t>
            </a:r>
          </a:p>
          <a:p>
            <a:r>
              <a:rPr lang="pt-BR" sz="2000" dirty="0" smtClean="0">
                <a:ea typeface="ＭＳ Ｐゴシック" pitchFamily="34" charset="-128"/>
              </a:rPr>
              <a:t>para i=1, 2, …, n</a:t>
            </a:r>
          </a:p>
          <a:p>
            <a:pPr lvl="1"/>
            <a:r>
              <a:rPr lang="pt-BR" sz="1800" dirty="0" smtClean="0">
                <a:ea typeface="ＭＳ Ｐゴシック" pitchFamily="34" charset="-128"/>
              </a:rPr>
              <a:t>se X</a:t>
            </a:r>
            <a:r>
              <a:rPr lang="pt-BR" sz="1800" baseline="-25000" dirty="0" smtClean="0">
                <a:ea typeface="ＭＳ Ｐゴシック" pitchFamily="34" charset="-128"/>
              </a:rPr>
              <a:t>i</a:t>
            </a:r>
            <a:r>
              <a:rPr lang="pt-BR" sz="1800" dirty="0" smtClean="0">
                <a:ea typeface="ＭＳ Ｐゴシック" pitchFamily="34" charset="-128"/>
              </a:rPr>
              <a:t> é uma variável evidência</a:t>
            </a:r>
          </a:p>
          <a:p>
            <a:pPr lvl="2"/>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 = observação x</a:t>
            </a:r>
            <a:r>
              <a:rPr lang="pt-BR" sz="1600" baseline="-25000" dirty="0" smtClean="0">
                <a:ea typeface="ＭＳ Ｐゴシック" pitchFamily="34" charset="-128"/>
              </a:rPr>
              <a:t>i</a:t>
            </a:r>
            <a:r>
              <a:rPr lang="pt-BR" sz="1600" dirty="0" smtClean="0">
                <a:ea typeface="ＭＳ Ｐゴシック" pitchFamily="34" charset="-128"/>
              </a:rPr>
              <a:t> para X</a:t>
            </a:r>
            <a:r>
              <a:rPr lang="pt-BR" sz="1600" baseline="-25000" dirty="0" smtClean="0">
                <a:ea typeface="ＭＳ Ｐゴシック" pitchFamily="34" charset="-128"/>
              </a:rPr>
              <a:t>i</a:t>
            </a:r>
          </a:p>
          <a:p>
            <a:pPr lvl="2"/>
            <a:r>
              <a:rPr lang="pt-BR" sz="1600" dirty="0" smtClean="0">
                <a:ea typeface="ＭＳ Ｐゴシック" pitchFamily="34" charset="-128"/>
              </a:rPr>
              <a:t>w </a:t>
            </a:r>
            <a:r>
              <a:rPr lang="pt-BR" sz="1600" dirty="0" smtClean="0">
                <a:ea typeface="ＭＳ Ｐゴシック" pitchFamily="34" charset="-128"/>
                <a:sym typeface="Wingdings" pitchFamily="2" charset="2"/>
              </a:rPr>
              <a:t></a:t>
            </a:r>
            <a:r>
              <a:rPr lang="pt-BR" sz="1600" dirty="0" smtClean="0">
                <a:ea typeface="ＭＳ Ｐゴシック" pitchFamily="34" charset="-128"/>
              </a:rPr>
              <a:t> w * P(x</a:t>
            </a:r>
            <a:r>
              <a:rPr lang="pt-BR" sz="1600" baseline="-25000" dirty="0" smtClean="0">
                <a:ea typeface="ＭＳ Ｐゴシック" pitchFamily="34" charset="-128"/>
              </a:rPr>
              <a:t>i</a:t>
            </a:r>
            <a:r>
              <a:rPr lang="pt-BR" sz="1600" dirty="0" smtClean="0">
                <a:ea typeface="ＭＳ Ｐゴシック" pitchFamily="34" charset="-128"/>
              </a:rPr>
              <a:t> | </a:t>
            </a:r>
            <a:r>
              <a:rPr lang="pt-BR" sz="1600" dirty="0" err="1" smtClean="0">
                <a:ea typeface="ＭＳ Ｐゴシック" pitchFamily="34" charset="-128"/>
              </a:rPr>
              <a:t>Parents</a:t>
            </a:r>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a:t>
            </a:r>
          </a:p>
          <a:p>
            <a:pPr lvl="1"/>
            <a:r>
              <a:rPr lang="pt-BR" sz="1800" dirty="0" smtClean="0">
                <a:ea typeface="ＭＳ Ｐゴシック" pitchFamily="34" charset="-128"/>
              </a:rPr>
              <a:t>senão</a:t>
            </a:r>
          </a:p>
          <a:p>
            <a:pPr lvl="2"/>
            <a:r>
              <a:rPr lang="pt-BR" sz="1600" dirty="0" smtClean="0">
                <a:ea typeface="ＭＳ Ｐゴシック" pitchFamily="34" charset="-128"/>
              </a:rPr>
              <a:t>Gerar amostra x</a:t>
            </a:r>
            <a:r>
              <a:rPr lang="pt-BR" sz="1600" baseline="-25000" dirty="0" smtClean="0">
                <a:ea typeface="ＭＳ Ｐゴシック" pitchFamily="34" charset="-128"/>
              </a:rPr>
              <a:t>i</a:t>
            </a:r>
            <a:r>
              <a:rPr lang="pt-BR" sz="1600" dirty="0" smtClean="0">
                <a:ea typeface="ＭＳ Ｐゴシック" pitchFamily="34" charset="-128"/>
              </a:rPr>
              <a:t> a partir de P(X</a:t>
            </a:r>
            <a:r>
              <a:rPr lang="pt-BR" sz="1600" baseline="-25000" dirty="0" smtClean="0">
                <a:ea typeface="ＭＳ Ｐゴシック" pitchFamily="34" charset="-128"/>
              </a:rPr>
              <a:t>i</a:t>
            </a:r>
            <a:r>
              <a:rPr lang="pt-BR" sz="1600" dirty="0" smtClean="0">
                <a:ea typeface="ＭＳ Ｐゴシック" pitchFamily="34" charset="-128"/>
              </a:rPr>
              <a:t> | </a:t>
            </a:r>
            <a:r>
              <a:rPr lang="pt-BR" sz="1600" dirty="0" err="1" smtClean="0">
                <a:ea typeface="ＭＳ Ｐゴシック" pitchFamily="34" charset="-128"/>
              </a:rPr>
              <a:t>Parents</a:t>
            </a:r>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a:t>
            </a:r>
          </a:p>
          <a:p>
            <a:r>
              <a:rPr lang="pt-BR" sz="2000" dirty="0" smtClean="0">
                <a:ea typeface="ＭＳ Ｐゴシック" pitchFamily="34" charset="-128"/>
              </a:rPr>
              <a:t>retornar (x</a:t>
            </a:r>
            <a:r>
              <a:rPr lang="pt-BR" sz="2000" baseline="-25000" dirty="0" smtClean="0">
                <a:ea typeface="ＭＳ Ｐゴシック" pitchFamily="34" charset="-128"/>
              </a:rPr>
              <a:t>1</a:t>
            </a:r>
            <a:r>
              <a:rPr lang="pt-BR" sz="2000" dirty="0" smtClean="0">
                <a:ea typeface="ＭＳ Ｐゴシック" pitchFamily="34" charset="-128"/>
              </a:rPr>
              <a:t>, x</a:t>
            </a:r>
            <a:r>
              <a:rPr lang="pt-BR" sz="2000" baseline="-25000" dirty="0" smtClean="0">
                <a:ea typeface="ＭＳ Ｐゴシック" pitchFamily="34" charset="-128"/>
              </a:rPr>
              <a:t>2</a:t>
            </a:r>
            <a:r>
              <a:rPr lang="pt-BR" sz="2000" dirty="0" smtClean="0">
                <a:ea typeface="ＭＳ Ｐゴシック" pitchFamily="34" charset="-128"/>
              </a:rPr>
              <a:t>, …, </a:t>
            </a:r>
            <a:r>
              <a:rPr lang="pt-BR" sz="2000" dirty="0" err="1" smtClean="0">
                <a:ea typeface="ＭＳ Ｐゴシック" pitchFamily="34" charset="-128"/>
              </a:rPr>
              <a:t>x</a:t>
            </a:r>
            <a:r>
              <a:rPr lang="pt-BR" sz="2000" baseline="-25000" dirty="0" err="1" smtClean="0">
                <a:ea typeface="ＭＳ Ｐゴシック" pitchFamily="34" charset="-128"/>
              </a:rPr>
              <a:t>n</a:t>
            </a:r>
            <a:r>
              <a:rPr lang="pt-BR" sz="2000" dirty="0" smtClean="0">
                <a:ea typeface="ＭＳ Ｐゴシック" pitchFamily="34" charset="-128"/>
              </a:rPr>
              <a:t>), w</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7800" y="4597576"/>
            <a:ext cx="9372600" cy="223764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9600" y="4389120"/>
            <a:ext cx="990600" cy="7924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pt-BR"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1137667" name="Rectangle 3"/>
          <p:cNvSpPr>
            <a:spLocks noGrp="1" noChangeArrowheads="1"/>
          </p:cNvSpPr>
          <p:nvPr>
            <p:ph idx="1"/>
          </p:nvPr>
        </p:nvSpPr>
        <p:spPr>
          <a:xfrm>
            <a:off x="381000" y="1600200"/>
            <a:ext cx="11049000" cy="3581400"/>
          </a:xfrm>
        </p:spPr>
        <p:txBody>
          <a:bodyPr/>
          <a:lstStyle/>
          <a:p>
            <a:r>
              <a:rPr lang="pt-BR" sz="2400" dirty="0" smtClean="0">
                <a:ea typeface="ＭＳ Ｐゴシック" pitchFamily="34" charset="-128"/>
                <a:cs typeface="Calibri" pitchFamily="34" charset="0"/>
              </a:rPr>
              <a:t>Distribuição de amostragem se </a:t>
            </a:r>
            <a:r>
              <a:rPr lang="pt-BR" sz="2400" b="1" dirty="0" smtClean="0">
                <a:ea typeface="ＭＳ Ｐゴシック" pitchFamily="34" charset="-128"/>
                <a:cs typeface="Calibri" pitchFamily="34" charset="0"/>
              </a:rPr>
              <a:t>z</a:t>
            </a:r>
            <a:r>
              <a:rPr lang="pt-BR" sz="2400" dirty="0" smtClean="0">
                <a:ea typeface="ＭＳ Ｐゴシック" pitchFamily="34" charset="-128"/>
                <a:cs typeface="Calibri" pitchFamily="34" charset="0"/>
              </a:rPr>
              <a:t> é a variável sendo amostrada e </a:t>
            </a:r>
            <a:r>
              <a:rPr lang="pt-BR" sz="2400" b="1" dirty="0" err="1" smtClean="0">
                <a:ea typeface="ＭＳ Ｐゴシック" pitchFamily="34" charset="-128"/>
                <a:cs typeface="Calibri" pitchFamily="34" charset="0"/>
              </a:rPr>
              <a:t>e</a:t>
            </a:r>
            <a:r>
              <a:rPr lang="pt-BR" sz="2400" dirty="0" smtClean="0">
                <a:ea typeface="ＭＳ Ｐゴシック" pitchFamily="34" charset="-128"/>
                <a:cs typeface="Calibri" pitchFamily="34" charset="0"/>
              </a:rPr>
              <a:t> é evidência fixa</a:t>
            </a: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r>
              <a:rPr lang="pt-BR" sz="2400" dirty="0" smtClean="0">
                <a:ea typeface="ＭＳ Ｐゴシック" pitchFamily="34" charset="-128"/>
                <a:cs typeface="Calibri" pitchFamily="34" charset="0"/>
              </a:rPr>
              <a:t>Agora</a:t>
            </a:r>
            <a:r>
              <a:rPr lang="pt-BR" sz="2400" dirty="0" smtClean="0">
                <a:ea typeface="ＭＳ Ｐゴシック" pitchFamily="34" charset="-128"/>
                <a:cs typeface="Calibri" pitchFamily="34" charset="0"/>
              </a:rPr>
              <a:t>, amostras possuem pesos</a:t>
            </a: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r>
              <a:rPr lang="pt-BR" sz="2400" dirty="0" smtClean="0">
                <a:ea typeface="ＭＳ Ｐゴシック" pitchFamily="34" charset="-128"/>
                <a:cs typeface="Calibri" pitchFamily="34" charset="0"/>
              </a:rPr>
              <a:t>Em conjunto, distribuição de amostragem ponderada é consistente</a:t>
            </a:r>
          </a:p>
          <a:p>
            <a:endParaRPr lang="pt-BR" sz="2400" dirty="0" smtClean="0">
              <a:ea typeface="ＭＳ Ｐゴシック" pitchFamily="34" charset="-128"/>
              <a:cs typeface="Calibri" pitchFamily="34" charset="0"/>
            </a:endParaRPr>
          </a:p>
        </p:txBody>
      </p:sp>
      <p:pic>
        <p:nvPicPr>
          <p:cNvPr id="64515" name="Picture 5" descr="txp_fig"/>
          <p:cNvPicPr>
            <a:picLocks noChangeAspect="1" noChangeArrowheads="1"/>
          </p:cNvPicPr>
          <p:nvPr>
            <p:custDataLst>
              <p:tags r:id="rId1"/>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2971800" y="2133600"/>
            <a:ext cx="4491038"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7674" name="Picture 10" descr="txp_fig"/>
          <p:cNvPicPr>
            <a:picLocks noChangeAspect="1" noChangeArrowheads="1"/>
          </p:cNvPicPr>
          <p:nvPr>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3048000" y="3657600"/>
            <a:ext cx="4138612"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7677" name="Picture 13" descr="txp_fig"/>
          <p:cNvPicPr>
            <a:picLocks noChangeAspect="1" noChangeArrowheads="1"/>
          </p:cNvPicPr>
          <p:nvPr>
            <p:custDataLst>
              <p:tags r:id="rId3"/>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54512" y="6357937"/>
            <a:ext cx="1208088" cy="27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4518" name="Group 30"/>
          <p:cNvGrpSpPr>
            <a:grpSpLocks/>
          </p:cNvGrpSpPr>
          <p:nvPr/>
        </p:nvGrpSpPr>
        <p:grpSpPr bwMode="auto">
          <a:xfrm>
            <a:off x="7848600" y="2438400"/>
            <a:ext cx="2438400" cy="1573213"/>
            <a:chOff x="3456" y="1414"/>
            <a:chExt cx="2496" cy="1610"/>
          </a:xfrm>
        </p:grpSpPr>
        <p:sp>
          <p:nvSpPr>
            <p:cNvPr id="64521"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64522"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a:latin typeface="Calibri" pitchFamily="34" charset="0"/>
                <a:cs typeface="Calibri" pitchFamily="34" charset="0"/>
              </a:endParaRPr>
            </a:p>
          </p:txBody>
        </p:sp>
        <p:sp>
          <p:nvSpPr>
            <p:cNvPr id="64523"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t>
              </a:r>
            </a:p>
          </p:txBody>
        </p:sp>
        <p:sp>
          <p:nvSpPr>
            <p:cNvPr id="64524"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a:latin typeface="Calibri" pitchFamily="34" charset="0"/>
                <a:cs typeface="Calibri" pitchFamily="34" charset="0"/>
              </a:endParaRPr>
            </a:p>
          </p:txBody>
        </p:sp>
        <p:cxnSp>
          <p:nvCxnSpPr>
            <p:cNvPr id="64525" name="AutoShape 18"/>
            <p:cNvCxnSpPr>
              <a:cxnSpLocks noChangeShapeType="1"/>
              <a:stCxn id="64529" idx="5"/>
              <a:endCxn id="64523" idx="1"/>
            </p:cNvCxnSpPr>
            <p:nvPr/>
          </p:nvCxnSpPr>
          <p:spPr bwMode="auto">
            <a:xfrm>
              <a:off x="4977" y="1732"/>
              <a:ext cx="318" cy="35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526" name="AutoShape 19"/>
            <p:cNvCxnSpPr>
              <a:cxnSpLocks noChangeShapeType="1"/>
              <a:stCxn id="64521" idx="3"/>
              <a:endCxn id="64522" idx="7"/>
            </p:cNvCxnSpPr>
            <p:nvPr/>
          </p:nvCxnSpPr>
          <p:spPr bwMode="auto">
            <a:xfrm flipH="1">
              <a:off x="4113" y="1732"/>
              <a:ext cx="320" cy="3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527" name="AutoShape 20"/>
            <p:cNvCxnSpPr>
              <a:cxnSpLocks noChangeShapeType="1"/>
              <a:stCxn id="64522" idx="5"/>
              <a:endCxn id="64524" idx="1"/>
            </p:cNvCxnSpPr>
            <p:nvPr/>
          </p:nvCxnSpPr>
          <p:spPr bwMode="auto">
            <a:xfrm>
              <a:off x="4113" y="2342"/>
              <a:ext cx="318" cy="36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528" name="AutoShape 21"/>
            <p:cNvCxnSpPr>
              <a:cxnSpLocks noChangeShapeType="1"/>
              <a:stCxn id="64523" idx="3"/>
              <a:endCxn id="64524" idx="7"/>
            </p:cNvCxnSpPr>
            <p:nvPr/>
          </p:nvCxnSpPr>
          <p:spPr bwMode="auto">
            <a:xfrm flipH="1">
              <a:off x="4975" y="2356"/>
              <a:ext cx="320" cy="35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4529"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pitchFamily="34" charset="0"/>
                  <a:cs typeface="Calibri" pitchFamily="34" charset="0"/>
                </a:rPr>
                <a:t>C</a:t>
              </a:r>
            </a:p>
          </p:txBody>
        </p:sp>
        <p:sp>
          <p:nvSpPr>
            <p:cNvPr id="64530"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S</a:t>
              </a:r>
            </a:p>
          </p:txBody>
        </p:sp>
        <p:sp>
          <p:nvSpPr>
            <p:cNvPr id="64531" name="Oval 25"/>
            <p:cNvSpPr>
              <a:spLocks noChangeArrowheads="1"/>
            </p:cNvSpPr>
            <p:nvPr/>
          </p:nvSpPr>
          <p:spPr bwMode="auto">
            <a:xfrm>
              <a:off x="4320" y="2662"/>
              <a:ext cx="770" cy="362"/>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W</a:t>
              </a:r>
            </a:p>
          </p:txBody>
        </p:sp>
        <p:sp>
          <p:nvSpPr>
            <p:cNvPr id="64532" name="Line 26"/>
            <p:cNvSpPr>
              <a:spLocks noChangeShapeType="1"/>
            </p:cNvSpPr>
            <p:nvPr/>
          </p:nvSpPr>
          <p:spPr bwMode="auto">
            <a:xfrm flipV="1">
              <a:off x="4392" y="2662"/>
              <a:ext cx="384" cy="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4533" name="Line 27"/>
            <p:cNvSpPr>
              <a:spLocks noChangeShapeType="1"/>
            </p:cNvSpPr>
            <p:nvPr/>
          </p:nvSpPr>
          <p:spPr bwMode="auto">
            <a:xfrm flipV="1">
              <a:off x="4632" y="2710"/>
              <a:ext cx="336" cy="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4534" name="Line 28"/>
            <p:cNvSpPr>
              <a:spLocks noChangeShapeType="1"/>
            </p:cNvSpPr>
            <p:nvPr/>
          </p:nvSpPr>
          <p:spPr bwMode="auto">
            <a:xfrm flipV="1">
              <a:off x="3504" y="2016"/>
              <a:ext cx="384" cy="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64535" name="Line 29"/>
            <p:cNvSpPr>
              <a:spLocks noChangeShapeType="1"/>
            </p:cNvSpPr>
            <p:nvPr/>
          </p:nvSpPr>
          <p:spPr bwMode="auto">
            <a:xfrm flipV="1">
              <a:off x="3744" y="2064"/>
              <a:ext cx="336" cy="2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pic>
        <p:nvPicPr>
          <p:cNvPr id="39938" name="Picture 2" descr="\\.host\Shared Folders\Shared with PC\likelihood_weighting.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905000" y="5157788"/>
            <a:ext cx="8382000" cy="93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76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7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76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3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latin typeface="Calibri"/>
              <a:ea typeface="ＭＳ Ｐゴシック" pitchFamily="34" charset="-128"/>
              <a:cs typeface="Calibri"/>
            </a:endParaRPr>
          </a:p>
        </p:txBody>
      </p:sp>
      <p:sp>
        <p:nvSpPr>
          <p:cNvPr id="34818" name="Rectangle 3"/>
          <p:cNvSpPr>
            <a:spLocks noGrp="1" noChangeArrowheads="1"/>
          </p:cNvSpPr>
          <p:nvPr>
            <p:ph idx="1"/>
          </p:nvPr>
        </p:nvSpPr>
        <p:spPr>
          <a:xfrm>
            <a:off x="457200" y="1371600"/>
            <a:ext cx="5562600" cy="3352799"/>
          </a:xfrm>
        </p:spPr>
        <p:txBody>
          <a:bodyPr/>
          <a:lstStyle/>
          <a:p>
            <a:r>
              <a:rPr lang="pt-BR" sz="2400" dirty="0" smtClean="0">
                <a:latin typeface="Calibri"/>
                <a:ea typeface="ＭＳ Ｐゴシック" pitchFamily="34" charset="-128"/>
                <a:cs typeface="Calibri"/>
              </a:rPr>
              <a:t>Ponderação de Verossimilhança é vantajosa </a:t>
            </a:r>
            <a:r>
              <a:rPr lang="pt-BR" sz="2400" dirty="0">
                <a:latin typeface="Calibri"/>
                <a:ea typeface="ＭＳ Ｐゴシック" pitchFamily="34" charset="-128"/>
                <a:cs typeface="Calibri"/>
              </a:rPr>
              <a:t>porque leva evidência em consideração à medida em que as amostras são geradas</a:t>
            </a:r>
          </a:p>
          <a:p>
            <a:pPr lvl="1"/>
            <a:r>
              <a:rPr lang="pt-BR" sz="2000" dirty="0" smtClean="0">
                <a:latin typeface="Calibri"/>
                <a:ea typeface="ＭＳ Ｐゴシック" pitchFamily="34" charset="-128"/>
                <a:cs typeface="Calibri"/>
              </a:rPr>
              <a:t>e.g</a:t>
            </a:r>
            <a:r>
              <a:rPr lang="pt-BR" sz="2000" dirty="0" smtClean="0">
                <a:latin typeface="Calibri"/>
                <a:ea typeface="ＭＳ Ｐゴシック" pitchFamily="34" charset="-128"/>
                <a:cs typeface="Calibri"/>
              </a:rPr>
              <a:t>., </a:t>
            </a:r>
            <a:r>
              <a:rPr lang="pt-BR" sz="2000" dirty="0" smtClean="0">
                <a:latin typeface="Calibri"/>
                <a:ea typeface="ＭＳ Ｐゴシック" pitchFamily="34" charset="-128"/>
                <a:cs typeface="Calibri"/>
              </a:rPr>
              <a:t>valor de W</a:t>
            </a:r>
            <a:r>
              <a:rPr lang="pt-BR" altLang="ja-JP" sz="2000" dirty="0" smtClean="0">
                <a:latin typeface="Calibri"/>
                <a:ea typeface="ＭＳ Ｐゴシック" pitchFamily="34" charset="-128"/>
                <a:cs typeface="Calibri"/>
              </a:rPr>
              <a:t> </a:t>
            </a:r>
            <a:r>
              <a:rPr lang="pt-BR" altLang="ja-JP" sz="2000" dirty="0" smtClean="0">
                <a:latin typeface="Calibri"/>
                <a:ea typeface="ＭＳ Ｐゴシック" pitchFamily="34" charset="-128"/>
                <a:cs typeface="Calibri"/>
              </a:rPr>
              <a:t>definido </a:t>
            </a:r>
            <a:r>
              <a:rPr lang="pt-BR" altLang="ja-JP" sz="2000" dirty="0" smtClean="0">
                <a:latin typeface="Calibri"/>
                <a:ea typeface="ＭＳ Ｐゴシック" pitchFamily="34" charset="-128"/>
                <a:cs typeface="Calibri"/>
              </a:rPr>
              <a:t>com base nos valores das evidências S e R</a:t>
            </a:r>
          </a:p>
          <a:p>
            <a:pPr lvl="1"/>
            <a:r>
              <a:rPr lang="pt-BR" sz="2000" dirty="0" smtClean="0">
                <a:latin typeface="Calibri"/>
                <a:ea typeface="ＭＳ Ｐゴシック" pitchFamily="34" charset="-128"/>
                <a:cs typeface="Calibri"/>
              </a:rPr>
              <a:t>Mais amostras irão refletir o estado do mundo sugerido pela evidência</a:t>
            </a:r>
          </a:p>
          <a:p>
            <a:pPr marL="0" indent="0">
              <a:buNone/>
            </a:pPr>
            <a:r>
              <a:rPr lang="pt-BR" sz="2400" dirty="0" smtClean="0">
                <a:latin typeface="Calibri"/>
                <a:ea typeface="ＭＳ Ｐゴシック" pitchFamily="34" charset="-128"/>
                <a:cs typeface="Calibri"/>
              </a:rPr>
              <a:t> </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latin typeface="Calibri"/>
                <a:ea typeface="ＭＳ Ｐゴシック" pitchFamily="34" charset="-128"/>
                <a:cs typeface="Calibri"/>
              </a:rPr>
              <a:t>Ponderação de Verossimilhança não resolve todos os problemas</a:t>
            </a:r>
            <a:endParaRPr lang="pt-BR" altLang="ja-JP" sz="2400" dirty="0" smtClean="0">
              <a:latin typeface="Calibri"/>
              <a:ea typeface="ＭＳ Ｐゴシック" pitchFamily="34" charset="-128"/>
              <a:cs typeface="Calibri"/>
            </a:endParaRPr>
          </a:p>
          <a:p>
            <a:pPr lvl="1"/>
            <a:r>
              <a:rPr lang="pt-BR" sz="2000" dirty="0" smtClean="0">
                <a:latin typeface="Calibri"/>
                <a:cs typeface="Calibri"/>
              </a:rPr>
              <a:t>Evidência influencia a escolha das variáveis subsequentes, mas não as vistas antes (e.g., C não é instanciado em função da </a:t>
            </a:r>
            <a:r>
              <a:rPr lang="pt-BR" altLang="ja-JP" sz="2000" dirty="0" smtClean="0">
                <a:latin typeface="Calibri"/>
                <a:cs typeface="Calibri"/>
              </a:rPr>
              <a:t>evidência)</a:t>
            </a:r>
          </a:p>
          <a:p>
            <a:r>
              <a:rPr lang="pt-BR" sz="2400" dirty="0" smtClean="0">
                <a:latin typeface="Calibri"/>
                <a:ea typeface="ＭＳ Ｐゴシック" pitchFamily="34" charset="-128"/>
                <a:cs typeface="Calibri"/>
              </a:rPr>
              <a:t>Gostaríamos de considerar evidência quando amostramos toda e qualquer variável.</a:t>
            </a:r>
          </a:p>
          <a:p>
            <a:pPr>
              <a:buFont typeface="Wingdings" pitchFamily="2" charset="2"/>
              <a:buNone/>
            </a:pPr>
            <a:r>
              <a:rPr lang="pt-BR" sz="2400" dirty="0" smtClean="0">
                <a:latin typeface="Calibri"/>
                <a:ea typeface="ＭＳ Ｐゴシック" pitchFamily="34" charset="-128"/>
                <a:cs typeface="Calibri"/>
              </a:rPr>
              <a:t>	</a:t>
            </a:r>
            <a:r>
              <a:rPr lang="pt-BR" sz="2400" dirty="0" smtClean="0">
                <a:latin typeface="Calibri"/>
                <a:ea typeface="ＭＳ Ｐゴシック" pitchFamily="34" charset="-128"/>
                <a:cs typeface="Calibri"/>
                <a:sym typeface="Wingdings" pitchFamily="2" charset="2"/>
              </a:rPr>
              <a:t> Amostragem de Gibbs</a:t>
            </a:r>
            <a:endParaRPr lang="pt-BR" sz="2400" dirty="0" smtClean="0">
              <a:latin typeface="Calibri"/>
              <a:ea typeface="ＭＳ Ｐゴシック" pitchFamily="34" charset="-128"/>
              <a:cs typeface="Calibri"/>
            </a:endParaRPr>
          </a:p>
        </p:txBody>
      </p:sp>
      <p:pic>
        <p:nvPicPr>
          <p:cNvPr id="22" name="Picture 2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0" y="5097594"/>
            <a:ext cx="6959055" cy="1661428"/>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68256" y="4419600"/>
            <a:ext cx="1098550" cy="8788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de Gibbs </a:t>
            </a:r>
            <a:r>
              <a:rPr lang="pt-BR" sz="3200" i="1" dirty="0" smtClean="0">
                <a:latin typeface="Calibri"/>
                <a:ea typeface="ＭＳ Ｐゴシック" pitchFamily="34" charset="-128"/>
                <a:cs typeface="Calibri"/>
              </a:rPr>
              <a:t>(Gibbs </a:t>
            </a:r>
            <a:r>
              <a:rPr lang="pt-BR" sz="3200" i="1" dirty="0" err="1" smtClean="0">
                <a:latin typeface="Calibri"/>
                <a:ea typeface="ＭＳ Ｐゴシック" pitchFamily="34" charset="-128"/>
                <a:cs typeface="Calibri"/>
              </a:rPr>
              <a:t>Sampling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19400" y="1295400"/>
            <a:ext cx="6828713" cy="5409636"/>
          </a:xfrm>
          <a:prstGeom prst="rect">
            <a:avLst/>
          </a:prstGeom>
        </p:spPr>
      </p:pic>
    </p:spTree>
    <p:extLst>
      <p:ext uri="{BB962C8B-B14F-4D97-AF65-F5344CB8AC3E}">
        <p14:creationId xmlns="" xmlns:p14="http://schemas.microsoft.com/office/powerpoint/2010/main" val="384294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pt-BR" dirty="0" smtClean="0">
                <a:latin typeface="Calibri"/>
                <a:ea typeface="ＭＳ Ｐゴシック" pitchFamily="34" charset="-128"/>
                <a:cs typeface="Calibri"/>
              </a:rPr>
              <a:t>Amostragem de Gibbs</a:t>
            </a:r>
            <a:endParaRPr lang="en-US" dirty="0" smtClean="0">
              <a:ea typeface="ＭＳ Ｐゴシック" pitchFamily="34" charset="-128"/>
            </a:endParaRPr>
          </a:p>
        </p:txBody>
      </p:sp>
      <p:sp>
        <p:nvSpPr>
          <p:cNvPr id="54274" name="Content Placeholder 2"/>
          <p:cNvSpPr>
            <a:spLocks noGrp="1"/>
          </p:cNvSpPr>
          <p:nvPr>
            <p:ph idx="1"/>
          </p:nvPr>
        </p:nvSpPr>
        <p:spPr>
          <a:xfrm>
            <a:off x="762000" y="1447800"/>
            <a:ext cx="11049000" cy="4724400"/>
          </a:xfrm>
        </p:spPr>
        <p:txBody>
          <a:bodyPr/>
          <a:lstStyle/>
          <a:p>
            <a:r>
              <a:rPr lang="pt-BR" sz="2400" b="1" i="1" dirty="0" smtClean="0">
                <a:ea typeface="ＭＳ Ｐゴシック" pitchFamily="34" charset="-128"/>
              </a:rPr>
              <a:t>Procedimento</a:t>
            </a:r>
            <a:r>
              <a:rPr lang="pt-BR" sz="2400" i="1" dirty="0" smtClean="0">
                <a:ea typeface="ＭＳ Ｐゴシック" pitchFamily="34" charset="-128"/>
              </a:rPr>
              <a:t>: manter uma instanciação completa </a:t>
            </a:r>
            <a:r>
              <a:rPr lang="pt-BR" sz="2400" dirty="0" smtClean="0">
                <a:ea typeface="ＭＳ Ｐゴシック" pitchFamily="34" charset="-128"/>
              </a:rPr>
              <a:t>x</a:t>
            </a:r>
            <a:r>
              <a:rPr lang="pt-BR" sz="2400" baseline="-25000" dirty="0" smtClean="0">
                <a:ea typeface="ＭＳ Ｐゴシック" pitchFamily="34" charset="-128"/>
              </a:rPr>
              <a:t>1</a:t>
            </a:r>
            <a:r>
              <a:rPr lang="pt-BR" sz="2400" dirty="0" smtClean="0">
                <a:ea typeface="ＭＳ Ｐゴシック" pitchFamily="34" charset="-128"/>
              </a:rPr>
              <a:t>, x</a:t>
            </a:r>
            <a:r>
              <a:rPr lang="pt-BR" sz="2400" baseline="-25000" dirty="0" smtClean="0">
                <a:ea typeface="ＭＳ Ｐゴシック" pitchFamily="34" charset="-128"/>
              </a:rPr>
              <a:t>2</a:t>
            </a:r>
            <a:r>
              <a:rPr lang="pt-BR" sz="2400" dirty="0" smtClean="0">
                <a:ea typeface="ＭＳ Ｐゴシック" pitchFamily="34" charset="-128"/>
              </a:rPr>
              <a:t>, …, </a:t>
            </a:r>
            <a:r>
              <a:rPr lang="pt-BR" sz="2400" dirty="0" err="1" smtClean="0">
                <a:ea typeface="ＭＳ Ｐゴシック" pitchFamily="34" charset="-128"/>
              </a:rPr>
              <a:t>x</a:t>
            </a:r>
            <a:r>
              <a:rPr lang="pt-BR" sz="2400" baseline="-25000" dirty="0" err="1" smtClean="0">
                <a:ea typeface="ＭＳ Ｐゴシック" pitchFamily="34" charset="-128"/>
              </a:rPr>
              <a:t>n</a:t>
            </a:r>
            <a:r>
              <a:rPr lang="pt-BR" sz="2400" dirty="0" smtClean="0">
                <a:ea typeface="ＭＳ Ｐゴシック" pitchFamily="34" charset="-128"/>
              </a:rPr>
              <a:t>.  Iniciar com uma instanciação arbitrária consistente com a evidência.  Amostrar uma variável por vez, condicionada sobre todas as demais, mas manter a evidência fixa.  Repetir isso por um longo tempo.</a:t>
            </a:r>
          </a:p>
          <a:p>
            <a:pPr lvl="3"/>
            <a:endParaRPr lang="pt-BR" sz="900" i="1" dirty="0" smtClean="0">
              <a:ea typeface="ＭＳ Ｐゴシック" pitchFamily="34" charset="-128"/>
            </a:endParaRPr>
          </a:p>
          <a:p>
            <a:r>
              <a:rPr lang="pt-BR" sz="2400" b="1" i="1" dirty="0" smtClean="0">
                <a:ea typeface="ＭＳ Ｐゴシック" pitchFamily="34" charset="-128"/>
              </a:rPr>
              <a:t>Propriedade</a:t>
            </a:r>
            <a:r>
              <a:rPr lang="pt-BR" sz="2400" i="1" dirty="0" smtClean="0">
                <a:ea typeface="ＭＳ Ｐゴシック" pitchFamily="34" charset="-128"/>
              </a:rPr>
              <a:t>: no limite da repetição (infinitas vezes)</a:t>
            </a:r>
            <a:r>
              <a:rPr lang="pt-BR" sz="2400" dirty="0" smtClean="0">
                <a:ea typeface="ＭＳ Ｐゴシック" pitchFamily="34" charset="-128"/>
              </a:rPr>
              <a:t>, a amostra resultante é proveniente da distribuição correta.</a:t>
            </a:r>
          </a:p>
          <a:p>
            <a:pPr lvl="3"/>
            <a:endParaRPr lang="pt-BR" sz="900" i="1" dirty="0" smtClean="0">
              <a:ea typeface="ＭＳ Ｐゴシック" pitchFamily="34" charset="-128"/>
            </a:endParaRPr>
          </a:p>
          <a:p>
            <a:r>
              <a:rPr lang="pt-BR" sz="2400" b="1" i="1" dirty="0" smtClean="0">
                <a:ea typeface="ＭＳ Ｐゴシック" pitchFamily="34" charset="-128"/>
              </a:rPr>
              <a:t>Motivação</a:t>
            </a:r>
            <a:r>
              <a:rPr lang="pt-BR" sz="2400" dirty="0" smtClean="0">
                <a:ea typeface="ＭＳ Ｐゴシック" pitchFamily="34" charset="-128"/>
              </a:rPr>
              <a:t>: tanto variáveis </a:t>
            </a:r>
            <a:r>
              <a:rPr lang="pt-BR" sz="2400" u="sng" dirty="0" smtClean="0">
                <a:ea typeface="ＭＳ Ｐゴシック" pitchFamily="34" charset="-128"/>
              </a:rPr>
              <a:t>anteriores</a:t>
            </a:r>
            <a:r>
              <a:rPr lang="pt-BR" sz="2400" dirty="0" smtClean="0">
                <a:ea typeface="ＭＳ Ｐゴシック" pitchFamily="34" charset="-128"/>
              </a:rPr>
              <a:t> quanto </a:t>
            </a:r>
            <a:r>
              <a:rPr lang="pt-BR" sz="2400" u="sng" dirty="0" smtClean="0">
                <a:ea typeface="ＭＳ Ｐゴシック" pitchFamily="34" charset="-128"/>
              </a:rPr>
              <a:t>posteriores</a:t>
            </a:r>
            <a:r>
              <a:rPr lang="pt-BR" sz="2400" dirty="0" smtClean="0">
                <a:ea typeface="ＭＳ Ｐゴシック" pitchFamily="34" charset="-128"/>
              </a:rPr>
              <a:t> são condicionadas sobre a evidência.</a:t>
            </a:r>
            <a:endParaRPr lang="pt-BR" sz="900" dirty="0" smtClean="0">
              <a:ea typeface="ＭＳ Ｐゴシック" pitchFamily="34" charset="-128"/>
            </a:endParaRPr>
          </a:p>
          <a:p>
            <a:pPr lvl="1"/>
            <a:r>
              <a:rPr lang="pt-BR" sz="2000" dirty="0" smtClean="0">
                <a:ea typeface="ＭＳ Ｐゴシック" pitchFamily="34" charset="-128"/>
              </a:rPr>
              <a:t>Em contraste: ponderação por verossimilhança apenas condiciona sobre evidências anteriores; dessa forma pesos obtidos podem algumas vezes ser muito pequenos.  Soma dos pesos sobre todas as amostras é indicativo de quantas amostras </a:t>
            </a:r>
            <a:r>
              <a:rPr lang="pt-BR" altLang="en-US" sz="2000" dirty="0" smtClean="0">
                <a:ea typeface="ＭＳ Ｐゴシック" pitchFamily="34" charset="-128"/>
              </a:rPr>
              <a:t>“</a:t>
            </a:r>
            <a:r>
              <a:rPr lang="pt-BR" sz="2000" dirty="0" smtClean="0">
                <a:ea typeface="ＭＳ Ｐゴシック" pitchFamily="34" charset="-128"/>
              </a:rPr>
              <a:t>efetivas</a:t>
            </a:r>
            <a:r>
              <a:rPr lang="pt-BR" altLang="en-US" sz="2000" dirty="0" smtClean="0">
                <a:ea typeface="ＭＳ Ｐゴシック" pitchFamily="34" charset="-128"/>
              </a:rPr>
              <a:t>”</a:t>
            </a:r>
            <a:r>
              <a:rPr lang="pt-BR" sz="2000" dirty="0" smtClean="0">
                <a:ea typeface="ＭＳ Ｐゴシック" pitchFamily="34" charset="-128"/>
              </a:rPr>
              <a:t> foram obtidas, portanto queremos peso grande.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p:cNvSpPr txBox="1">
            <a:spLocks/>
          </p:cNvSpPr>
          <p:nvPr/>
        </p:nvSpPr>
        <p:spPr bwMode="auto">
          <a:xfrm>
            <a:off x="5486400" y="1371600"/>
            <a:ext cx="65278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ea typeface="ＭＳ Ｐゴシック" pitchFamily="34" charset="-128"/>
              </a:rPr>
              <a:t>Passo 2: </a:t>
            </a:r>
            <a:r>
              <a:rPr lang="pt-BR" sz="2400" smtClean="0">
                <a:ea typeface="ＭＳ Ｐゴシック" pitchFamily="34" charset="-128"/>
              </a:rPr>
              <a:t>Iniciar outras </a:t>
            </a:r>
            <a:r>
              <a:rPr lang="pt-BR" sz="2400" dirty="0" smtClean="0">
                <a:ea typeface="ＭＳ Ｐゴシック" pitchFamily="34" charset="-128"/>
              </a:rPr>
              <a:t>variáveis </a:t>
            </a:r>
          </a:p>
          <a:p>
            <a:pPr lvl="1"/>
            <a:r>
              <a:rPr lang="pt-BR" sz="2000" dirty="0" smtClean="0">
                <a:ea typeface="ＭＳ Ｐゴシック" pitchFamily="34" charset="-128"/>
              </a:rPr>
              <a:t>aleatoriamente</a:t>
            </a:r>
          </a:p>
        </p:txBody>
      </p:sp>
      <p:sp>
        <p:nvSpPr>
          <p:cNvPr id="67585" name="Title 1"/>
          <p:cNvSpPr>
            <a:spLocks noGrp="1"/>
          </p:cNvSpPr>
          <p:nvPr>
            <p:ph type="title"/>
          </p:nvPr>
        </p:nvSpPr>
        <p:spPr/>
        <p:txBody>
          <a:bodyPr/>
          <a:lstStyle/>
          <a:p>
            <a:r>
              <a:rPr lang="pt-BR" dirty="0" smtClean="0">
                <a:latin typeface="Calibri"/>
                <a:ea typeface="ＭＳ Ｐゴシック" pitchFamily="34" charset="-128"/>
                <a:cs typeface="Calibri"/>
              </a:rPr>
              <a:t>Amostragem de Gibbs (e</a:t>
            </a:r>
            <a:r>
              <a:rPr lang="pt-BR" dirty="0" smtClean="0">
                <a:ea typeface="ＭＳ Ｐゴシック" pitchFamily="34" charset="-128"/>
              </a:rPr>
              <a:t>xemplo): P(S | +r)</a:t>
            </a:r>
          </a:p>
        </p:txBody>
      </p:sp>
      <p:sp>
        <p:nvSpPr>
          <p:cNvPr id="67586" name="Content Placeholder 2"/>
          <p:cNvSpPr>
            <a:spLocks noGrp="1"/>
          </p:cNvSpPr>
          <p:nvPr>
            <p:ph idx="1"/>
          </p:nvPr>
        </p:nvSpPr>
        <p:spPr>
          <a:xfrm>
            <a:off x="406400" y="1397001"/>
            <a:ext cx="6527800" cy="4729164"/>
          </a:xfrm>
        </p:spPr>
        <p:txBody>
          <a:bodyPr/>
          <a:lstStyle/>
          <a:p>
            <a:r>
              <a:rPr lang="pt-BR" sz="2400" dirty="0" smtClean="0">
                <a:ea typeface="ＭＳ Ｐゴシック" pitchFamily="34" charset="-128"/>
              </a:rPr>
              <a:t>Passo 1: Fixar evidência</a:t>
            </a:r>
          </a:p>
          <a:p>
            <a:pPr lvl="1"/>
            <a:r>
              <a:rPr lang="pt-BR" sz="2000" dirty="0" smtClean="0">
                <a:ea typeface="ＭＳ Ｐゴシック" pitchFamily="34" charset="-128"/>
              </a:rPr>
              <a:t>R = +r</a:t>
            </a:r>
          </a:p>
          <a:p>
            <a:pPr lvl="1"/>
            <a:endParaRPr lang="pt-BR" sz="2000" dirty="0" smtClean="0">
              <a:ea typeface="ＭＳ Ｐゴシック" pitchFamily="34" charset="-128"/>
            </a:endParaRPr>
          </a:p>
          <a:p>
            <a:pPr lvl="4"/>
            <a:endParaRPr lang="pt-BR" sz="1200" dirty="0" smtClean="0">
              <a:ea typeface="ＭＳ Ｐゴシック" pitchFamily="34" charset="-128"/>
            </a:endParaRPr>
          </a:p>
          <a:p>
            <a:pPr lvl="4"/>
            <a:endParaRPr lang="pt-BR" sz="1200" dirty="0" smtClean="0">
              <a:ea typeface="ＭＳ Ｐゴシック" pitchFamily="34" charset="-128"/>
            </a:endParaRPr>
          </a:p>
          <a:p>
            <a:r>
              <a:rPr lang="pt-BR" sz="2400" dirty="0" smtClean="0">
                <a:ea typeface="ＭＳ Ｐゴシック" pitchFamily="34" charset="-128"/>
              </a:rPr>
              <a:t>Passo 3: Repetir</a:t>
            </a:r>
          </a:p>
          <a:p>
            <a:pPr lvl="1"/>
            <a:r>
              <a:rPr lang="pt-BR" sz="2000" dirty="0" smtClean="0">
                <a:ea typeface="ＭＳ Ｐゴシック" pitchFamily="34" charset="-128"/>
              </a:rPr>
              <a:t>Escolher uma variável X que não seja evidência</a:t>
            </a:r>
          </a:p>
          <a:p>
            <a:pPr lvl="1"/>
            <a:r>
              <a:rPr lang="pt-BR" sz="2000" dirty="0" smtClean="0">
                <a:ea typeface="ＭＳ Ｐゴシック" pitchFamily="34" charset="-128"/>
              </a:rPr>
              <a:t>Reamostrar X a partir de P( X | demais variáveis)</a:t>
            </a:r>
            <a:endParaRPr lang="pt-BR" sz="1400" dirty="0" smtClean="0">
              <a:ea typeface="ＭＳ Ｐゴシック" pitchFamily="34" charset="-128"/>
            </a:endParaRPr>
          </a:p>
          <a:p>
            <a:pPr lvl="1"/>
            <a:endParaRPr lang="pt-BR" sz="2000" dirty="0" smtClean="0">
              <a:ea typeface="ＭＳ Ｐゴシック" pitchFamily="34" charset="-128"/>
            </a:endParaRPr>
          </a:p>
        </p:txBody>
      </p:sp>
      <p:grpSp>
        <p:nvGrpSpPr>
          <p:cNvPr id="31" name="Group 30"/>
          <p:cNvGrpSpPr/>
          <p:nvPr/>
        </p:nvGrpSpPr>
        <p:grpSpPr>
          <a:xfrm>
            <a:off x="3505200" y="1524000"/>
            <a:ext cx="1652499" cy="1447799"/>
            <a:chOff x="7416868" y="3352800"/>
            <a:chExt cx="2870132" cy="2514600"/>
          </a:xfrm>
        </p:grpSpPr>
        <p:sp>
          <p:nvSpPr>
            <p:cNvPr id="17"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8"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19"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0" name="AutoShape 6"/>
            <p:cNvCxnSpPr>
              <a:cxnSpLocks noChangeShapeType="1"/>
              <a:stCxn id="18" idx="3"/>
              <a:endCxn id="19"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AutoShape 6"/>
            <p:cNvCxnSpPr>
              <a:cxnSpLocks noChangeShapeType="1"/>
              <a:stCxn id="17" idx="5"/>
              <a:endCxn id="19"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2"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3" name="AutoShape 6"/>
            <p:cNvCxnSpPr>
              <a:cxnSpLocks noChangeShapeType="1"/>
              <a:stCxn id="22" idx="5"/>
              <a:endCxn id="18"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2" idx="3"/>
              <a:endCxn id="17"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40" name="Group 39"/>
          <p:cNvGrpSpPr/>
          <p:nvPr/>
        </p:nvGrpSpPr>
        <p:grpSpPr>
          <a:xfrm>
            <a:off x="10134600" y="1524000"/>
            <a:ext cx="1652499" cy="1447799"/>
            <a:chOff x="7416868" y="3352800"/>
            <a:chExt cx="2870132" cy="2514600"/>
          </a:xfrm>
        </p:grpSpPr>
        <p:sp>
          <p:nvSpPr>
            <p:cNvPr id="41" name="Oval 4"/>
            <p:cNvSpPr>
              <a:spLocks noChangeArrowheads="1"/>
            </p:cNvSpPr>
            <p:nvPr/>
          </p:nvSpPr>
          <p:spPr bwMode="auto">
            <a:xfrm>
              <a:off x="7416868" y="42672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4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43"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44" name="AutoShape 6"/>
            <p:cNvCxnSpPr>
              <a:cxnSpLocks noChangeShapeType="1"/>
              <a:stCxn id="42" idx="3"/>
              <a:endCxn id="4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5" name="AutoShape 6"/>
            <p:cNvCxnSpPr>
              <a:cxnSpLocks noChangeShapeType="1"/>
              <a:stCxn id="41" idx="5"/>
              <a:endCxn id="4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47" name="AutoShape 6"/>
            <p:cNvCxnSpPr>
              <a:cxnSpLocks noChangeShapeType="1"/>
              <a:stCxn id="46" idx="5"/>
              <a:endCxn id="4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8" name="AutoShape 6"/>
            <p:cNvCxnSpPr>
              <a:cxnSpLocks noChangeShapeType="1"/>
              <a:stCxn id="46" idx="3"/>
              <a:endCxn id="4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0" name="Group 49"/>
          <p:cNvGrpSpPr/>
          <p:nvPr/>
        </p:nvGrpSpPr>
        <p:grpSpPr>
          <a:xfrm>
            <a:off x="304800" y="4343400"/>
            <a:ext cx="1142999" cy="1001412"/>
            <a:chOff x="7416868" y="3352800"/>
            <a:chExt cx="2870132" cy="2514600"/>
          </a:xfrm>
        </p:grpSpPr>
        <p:sp>
          <p:nvSpPr>
            <p:cNvPr id="51"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5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53"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54" name="AutoShape 6"/>
            <p:cNvCxnSpPr>
              <a:cxnSpLocks noChangeShapeType="1"/>
              <a:stCxn id="52" idx="3"/>
              <a:endCxn id="5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5" name="AutoShape 6"/>
            <p:cNvCxnSpPr>
              <a:cxnSpLocks noChangeShapeType="1"/>
              <a:stCxn id="51" idx="5"/>
              <a:endCxn id="5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5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57" name="AutoShape 6"/>
            <p:cNvCxnSpPr>
              <a:cxnSpLocks noChangeShapeType="1"/>
              <a:stCxn id="56" idx="5"/>
              <a:endCxn id="5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8" name="AutoShape 6"/>
            <p:cNvCxnSpPr>
              <a:cxnSpLocks noChangeShapeType="1"/>
              <a:stCxn id="56" idx="3"/>
              <a:endCxn id="5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9" name="Group 58"/>
          <p:cNvGrpSpPr/>
          <p:nvPr/>
        </p:nvGrpSpPr>
        <p:grpSpPr>
          <a:xfrm>
            <a:off x="2286001" y="4343400"/>
            <a:ext cx="1142999" cy="1001412"/>
            <a:chOff x="7416868" y="3352800"/>
            <a:chExt cx="2870132" cy="2514600"/>
          </a:xfrm>
        </p:grpSpPr>
        <p:sp>
          <p:nvSpPr>
            <p:cNvPr id="6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6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62"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63" name="AutoShape 6"/>
            <p:cNvCxnSpPr>
              <a:cxnSpLocks noChangeShapeType="1"/>
              <a:stCxn id="61" idx="3"/>
              <a:endCxn id="62"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 name="AutoShape 6"/>
            <p:cNvCxnSpPr>
              <a:cxnSpLocks noChangeShapeType="1"/>
              <a:stCxn id="60" idx="5"/>
              <a:endCxn id="62"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66" name="AutoShape 6"/>
            <p:cNvCxnSpPr>
              <a:cxnSpLocks noChangeShapeType="1"/>
              <a:stCxn id="65" idx="5"/>
              <a:endCxn id="61"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7" name="AutoShape 6"/>
            <p:cNvCxnSpPr>
              <a:cxnSpLocks noChangeShapeType="1"/>
              <a:stCxn id="65" idx="3"/>
              <a:endCxn id="60"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67595" name="Straight Arrow Connector 67594"/>
          <p:cNvCxnSpPr/>
          <p:nvPr/>
        </p:nvCxnSpPr>
        <p:spPr>
          <a:xfrm>
            <a:off x="16764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657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4191000" y="4343400"/>
            <a:ext cx="1142999" cy="1001412"/>
            <a:chOff x="7416868" y="3352800"/>
            <a:chExt cx="2870132" cy="2514600"/>
          </a:xfrm>
        </p:grpSpPr>
        <p:sp>
          <p:nvSpPr>
            <p:cNvPr id="7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7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77"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78" name="AutoShape 6"/>
            <p:cNvCxnSpPr>
              <a:cxnSpLocks noChangeShapeType="1"/>
              <a:stCxn id="76" idx="3"/>
              <a:endCxn id="7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79" name="AutoShape 6"/>
            <p:cNvCxnSpPr>
              <a:cxnSpLocks noChangeShapeType="1"/>
              <a:stCxn id="75" idx="5"/>
              <a:endCxn id="7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0" name="Oval 4"/>
            <p:cNvSpPr>
              <a:spLocks noChangeArrowheads="1"/>
            </p:cNvSpPr>
            <p:nvPr/>
          </p:nvSpPr>
          <p:spPr bwMode="auto">
            <a:xfrm>
              <a:off x="8483668" y="33528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81" name="AutoShape 6"/>
            <p:cNvCxnSpPr>
              <a:cxnSpLocks noChangeShapeType="1"/>
              <a:stCxn id="80" idx="5"/>
              <a:endCxn id="7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2" name="AutoShape 6"/>
            <p:cNvCxnSpPr>
              <a:cxnSpLocks noChangeShapeType="1"/>
              <a:stCxn id="80" idx="3"/>
              <a:endCxn id="7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83" name="Group 82"/>
          <p:cNvGrpSpPr/>
          <p:nvPr/>
        </p:nvGrpSpPr>
        <p:grpSpPr>
          <a:xfrm>
            <a:off x="6172201" y="4343400"/>
            <a:ext cx="1142999" cy="1001412"/>
            <a:chOff x="7416868" y="3352800"/>
            <a:chExt cx="2870132" cy="2514600"/>
          </a:xfrm>
        </p:grpSpPr>
        <p:sp>
          <p:nvSpPr>
            <p:cNvPr id="8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8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86"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87" name="AutoShape 6"/>
            <p:cNvCxnSpPr>
              <a:cxnSpLocks noChangeShapeType="1"/>
              <a:stCxn id="85" idx="3"/>
              <a:endCxn id="8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8" name="AutoShape 6"/>
            <p:cNvCxnSpPr>
              <a:cxnSpLocks noChangeShapeType="1"/>
              <a:stCxn id="84" idx="5"/>
              <a:endCxn id="8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90" name="AutoShape 6"/>
            <p:cNvCxnSpPr>
              <a:cxnSpLocks noChangeShapeType="1"/>
              <a:stCxn id="89" idx="5"/>
              <a:endCxn id="8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1" name="AutoShape 6"/>
            <p:cNvCxnSpPr>
              <a:cxnSpLocks noChangeShapeType="1"/>
              <a:stCxn id="89" idx="3"/>
              <a:endCxn id="8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92" name="Straight Arrow Connector 91"/>
          <p:cNvCxnSpPr/>
          <p:nvPr/>
        </p:nvCxnSpPr>
        <p:spPr>
          <a:xfrm>
            <a:off x="556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75438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8001000" y="4343400"/>
            <a:ext cx="1142999" cy="1001412"/>
            <a:chOff x="7416868" y="3352800"/>
            <a:chExt cx="2870132" cy="2514600"/>
          </a:xfrm>
        </p:grpSpPr>
        <p:sp>
          <p:nvSpPr>
            <p:cNvPr id="9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9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97" name="Oval 4"/>
            <p:cNvSpPr>
              <a:spLocks noChangeArrowheads="1"/>
            </p:cNvSpPr>
            <p:nvPr/>
          </p:nvSpPr>
          <p:spPr bwMode="auto">
            <a:xfrm>
              <a:off x="8483668" y="51054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98" name="AutoShape 6"/>
            <p:cNvCxnSpPr>
              <a:cxnSpLocks noChangeShapeType="1"/>
              <a:stCxn id="96" idx="3"/>
              <a:endCxn id="9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9" name="AutoShape 6"/>
            <p:cNvCxnSpPr>
              <a:cxnSpLocks noChangeShapeType="1"/>
              <a:stCxn id="95" idx="5"/>
              <a:endCxn id="9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0"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01" name="AutoShape 6"/>
            <p:cNvCxnSpPr>
              <a:cxnSpLocks noChangeShapeType="1"/>
              <a:stCxn id="100" idx="5"/>
              <a:endCxn id="9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2" name="AutoShape 6"/>
            <p:cNvCxnSpPr>
              <a:cxnSpLocks noChangeShapeType="1"/>
              <a:stCxn id="100" idx="3"/>
              <a:endCxn id="9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103" name="Group 102"/>
          <p:cNvGrpSpPr/>
          <p:nvPr/>
        </p:nvGrpSpPr>
        <p:grpSpPr>
          <a:xfrm>
            <a:off x="9982201" y="4343400"/>
            <a:ext cx="1142999" cy="1001412"/>
            <a:chOff x="7416868" y="3352800"/>
            <a:chExt cx="2870132" cy="2514600"/>
          </a:xfrm>
        </p:grpSpPr>
        <p:sp>
          <p:nvSpPr>
            <p:cNvPr id="10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0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106"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107" name="AutoShape 6"/>
            <p:cNvCxnSpPr>
              <a:cxnSpLocks noChangeShapeType="1"/>
              <a:stCxn id="105" idx="3"/>
              <a:endCxn id="10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8" name="AutoShape 6"/>
            <p:cNvCxnSpPr>
              <a:cxnSpLocks noChangeShapeType="1"/>
              <a:stCxn id="104" idx="5"/>
              <a:endCxn id="10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10" name="AutoShape 6"/>
            <p:cNvCxnSpPr>
              <a:cxnSpLocks noChangeShapeType="1"/>
              <a:stCxn id="109" idx="5"/>
              <a:endCxn id="10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11" name="AutoShape 6"/>
            <p:cNvCxnSpPr>
              <a:cxnSpLocks noChangeShapeType="1"/>
              <a:stCxn id="109" idx="3"/>
              <a:endCxn id="10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112" name="Straight Arrow Connector 111"/>
          <p:cNvCxnSpPr/>
          <p:nvPr/>
        </p:nvCxnSpPr>
        <p:spPr>
          <a:xfrm>
            <a:off x="937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11430000" y="4871892"/>
            <a:ext cx="304800" cy="0"/>
          </a:xfrm>
          <a:prstGeom prst="straightConnector1">
            <a:avLst/>
          </a:prstGeom>
          <a:ln w="28575">
            <a:solidFill>
              <a:schemeClr val="tx1"/>
            </a:solidFill>
            <a:prstDash val="sysDot"/>
            <a:tailEnd type="none"/>
          </a:ln>
          <a:effectLst/>
        </p:spPr>
        <p:style>
          <a:lnRef idx="2">
            <a:schemeClr val="accent1"/>
          </a:lnRef>
          <a:fillRef idx="0">
            <a:schemeClr val="accent1"/>
          </a:fillRef>
          <a:effectRef idx="1">
            <a:schemeClr val="accent1"/>
          </a:effectRef>
          <a:fontRef idx="minor">
            <a:schemeClr val="tx1"/>
          </a:fontRef>
        </p:style>
      </p:cxnSp>
      <p:pic>
        <p:nvPicPr>
          <p:cNvPr id="67598" name="Picture 67597" descr="TP_tmp.png"/>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381000" y="5486400"/>
            <a:ext cx="3454400" cy="279400"/>
          </a:xfrm>
          <a:prstGeom prst="rect">
            <a:avLst/>
          </a:prstGeom>
        </p:spPr>
      </p:pic>
      <p:pic>
        <p:nvPicPr>
          <p:cNvPr id="67600" name="Picture 67599" descr="TP_tmp.png"/>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bwMode="auto">
          <a:xfrm>
            <a:off x="42545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7601" name="Picture 67600" descr="TP_tmp.png"/>
          <p:cNvPicPr>
            <a:picLocks noChangeAspect="1"/>
          </p:cNvPicPr>
          <p:nvPr>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bwMode="auto">
          <a:xfrm>
            <a:off x="80772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5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5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6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60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pt-BR" dirty="0" smtClean="0">
                <a:latin typeface="Calibri"/>
                <a:ea typeface="ＭＳ Ｐゴシック" pitchFamily="34" charset="-128"/>
                <a:cs typeface="Calibri"/>
              </a:rPr>
              <a:t>Amostragem de Gibbs</a:t>
            </a:r>
            <a:endParaRPr lang="en-US" dirty="0" smtClean="0">
              <a:ea typeface="ＭＳ Ｐゴシック" pitchFamily="34" charset="-128"/>
            </a:endParaRPr>
          </a:p>
        </p:txBody>
      </p:sp>
      <p:sp>
        <p:nvSpPr>
          <p:cNvPr id="68610" name="Content Placeholder 2"/>
          <p:cNvSpPr>
            <a:spLocks noGrp="1"/>
          </p:cNvSpPr>
          <p:nvPr>
            <p:ph idx="1"/>
          </p:nvPr>
        </p:nvSpPr>
        <p:spPr/>
        <p:txBody>
          <a:bodyPr/>
          <a:lstStyle/>
          <a:p>
            <a:r>
              <a:rPr lang="pt-BR" dirty="0" smtClean="0">
                <a:ea typeface="ＭＳ Ｐゴシック" pitchFamily="34" charset="-128"/>
              </a:rPr>
              <a:t>O quão melhor, quando comparada com a amostragem a partir da distribuição conjunta completa?</a:t>
            </a:r>
          </a:p>
          <a:p>
            <a:pPr lvl="1"/>
            <a:r>
              <a:rPr lang="pt-BR" dirty="0" smtClean="0">
                <a:ea typeface="ＭＳ Ｐゴシック" pitchFamily="34" charset="-128"/>
              </a:rPr>
              <a:t>Em uma RB, amostrar uma variável dadas todas as demais variáveis (e.g. P(</a:t>
            </a:r>
            <a:r>
              <a:rPr lang="pt-BR" dirty="0" err="1" smtClean="0">
                <a:ea typeface="ＭＳ Ｐゴシック" pitchFamily="34" charset="-128"/>
              </a:rPr>
              <a:t>R|S</a:t>
            </a:r>
            <a:r>
              <a:rPr lang="pt-BR" dirty="0" smtClean="0">
                <a:ea typeface="ＭＳ Ｐゴシック" pitchFamily="34" charset="-128"/>
              </a:rPr>
              <a:t>,C,W)) é usualmente muito mais fácil do que amostrar a partir da distribuição conjunta completa</a:t>
            </a:r>
          </a:p>
          <a:p>
            <a:pPr lvl="2"/>
            <a:r>
              <a:rPr lang="pt-BR" sz="2000" dirty="0" smtClean="0">
                <a:ea typeface="ＭＳ Ｐゴシック" pitchFamily="34" charset="-128"/>
              </a:rPr>
              <a:t>Apenas requer uma junção sobre as variáveis a serem amostradas (neste caso, uma junção sobre R)</a:t>
            </a:r>
          </a:p>
          <a:p>
            <a:pPr lvl="2"/>
            <a:r>
              <a:rPr lang="pt-BR" sz="2000" dirty="0" smtClean="0">
                <a:ea typeface="ＭＳ Ｐゴシック" pitchFamily="34" charset="-128"/>
              </a:rPr>
              <a:t>O fator resultante depende apenas dos pais da variável, de seus filhos, e dos pais dos seus filhos; esse conjunto é chamado de </a:t>
            </a:r>
            <a:r>
              <a:rPr lang="pt-BR" sz="2000" dirty="0" smtClean="0">
                <a:solidFill>
                  <a:srgbClr val="FF0000"/>
                </a:solidFill>
                <a:ea typeface="ＭＳ Ｐゴシック" pitchFamily="34" charset="-128"/>
              </a:rPr>
              <a:t>cobertura de Markov</a:t>
            </a:r>
            <a:r>
              <a:rPr lang="pt-BR" sz="2000" dirty="0" smtClean="0">
                <a:ea typeface="ＭＳ Ｐゴシック" pitchFamily="34" charset="-128"/>
              </a:rPr>
              <a:t> (</a:t>
            </a:r>
            <a:r>
              <a:rPr lang="pt-BR" sz="2000" i="1" dirty="0" smtClean="0">
                <a:ea typeface="ＭＳ Ｐゴシック" pitchFamily="34" charset="-128"/>
              </a:rPr>
              <a:t>Markov </a:t>
            </a:r>
            <a:r>
              <a:rPr lang="pt-BR" sz="2000" i="1" dirty="0" err="1" smtClean="0">
                <a:ea typeface="ＭＳ Ｐゴシック" pitchFamily="34" charset="-128"/>
              </a:rPr>
              <a:t>blanket</a:t>
            </a:r>
            <a:r>
              <a:rPr lang="pt-BR" sz="2000" dirty="0" smtClean="0">
                <a:ea typeface="ＭＳ Ｐゴシック" pitchFamily="34" charset="-128"/>
              </a:rPr>
              <a: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pt-BR" smtClean="0">
                <a:ea typeface="ＭＳ Ｐゴシック" pitchFamily="34" charset="-128"/>
              </a:rPr>
              <a:t>Reamostragem Eficiente de Uma Variável</a:t>
            </a:r>
          </a:p>
        </p:txBody>
      </p:sp>
      <p:sp>
        <p:nvSpPr>
          <p:cNvPr id="69634" name="Content Placeholder 2"/>
          <p:cNvSpPr>
            <a:spLocks noGrp="1"/>
          </p:cNvSpPr>
          <p:nvPr>
            <p:ph idx="1"/>
          </p:nvPr>
        </p:nvSpPr>
        <p:spPr/>
        <p:txBody>
          <a:bodyPr/>
          <a:lstStyle/>
          <a:p>
            <a:r>
              <a:rPr lang="pt-BR" sz="2400" dirty="0" smtClean="0">
                <a:ea typeface="ＭＳ Ｐゴシック" pitchFamily="34" charset="-128"/>
              </a:rPr>
              <a:t> Amostrar de P(S | +c, +r, -w)	</a:t>
            </a: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endParaRPr lang="pt-BR" dirty="0" smtClean="0">
              <a:ea typeface="ＭＳ Ｐゴシック" pitchFamily="34" charset="-128"/>
            </a:endParaRPr>
          </a:p>
          <a:p>
            <a:r>
              <a:rPr lang="pt-BR" sz="2400" dirty="0" smtClean="0">
                <a:ea typeface="ＭＳ Ｐゴシック" pitchFamily="34" charset="-128"/>
              </a:rPr>
              <a:t>Muitas coisas se cancelam – apenas as </a:t>
            </a:r>
            <a:r>
              <a:rPr lang="pt-BR" sz="2400" dirty="0" err="1" smtClean="0">
                <a:ea typeface="ＭＳ Ｐゴシック" pitchFamily="34" charset="-128"/>
              </a:rPr>
              <a:t>CPTs</a:t>
            </a:r>
            <a:r>
              <a:rPr lang="pt-BR" sz="2400" dirty="0" smtClean="0">
                <a:ea typeface="ＭＳ Ｐゴシック" pitchFamily="34" charset="-128"/>
              </a:rPr>
              <a:t> com S permanecem!</a:t>
            </a:r>
          </a:p>
          <a:p>
            <a:r>
              <a:rPr lang="pt-BR" sz="2400" dirty="0" smtClean="0">
                <a:ea typeface="ＭＳ Ｐゴシック" pitchFamily="34" charset="-128"/>
              </a:rPr>
              <a:t>Em geral: apenas </a:t>
            </a:r>
            <a:r>
              <a:rPr lang="pt-BR" sz="2400" dirty="0" err="1" smtClean="0">
                <a:ea typeface="ＭＳ Ｐゴシック" pitchFamily="34" charset="-128"/>
              </a:rPr>
              <a:t>CPTs</a:t>
            </a:r>
            <a:r>
              <a:rPr lang="pt-BR" sz="2400" dirty="0" smtClean="0">
                <a:ea typeface="ＭＳ Ｐゴシック" pitchFamily="34" charset="-128"/>
              </a:rPr>
              <a:t> que possuem a variável </a:t>
            </a:r>
            <a:r>
              <a:rPr lang="pt-BR" sz="2400" dirty="0" err="1" smtClean="0">
                <a:ea typeface="ＭＳ Ｐゴシック" pitchFamily="34" charset="-128"/>
              </a:rPr>
              <a:t>reamostrada</a:t>
            </a:r>
            <a:r>
              <a:rPr lang="pt-BR" sz="2400" dirty="0" smtClean="0">
                <a:ea typeface="ＭＳ Ｐゴシック" pitchFamily="34" charset="-128"/>
              </a:rPr>
              <a:t> precisam ser consideradas para a junção.</a:t>
            </a:r>
          </a:p>
        </p:txBody>
      </p:sp>
      <p:grpSp>
        <p:nvGrpSpPr>
          <p:cNvPr id="5" name="Group 4"/>
          <p:cNvGrpSpPr/>
          <p:nvPr/>
        </p:nvGrpSpPr>
        <p:grpSpPr>
          <a:xfrm>
            <a:off x="9448800" y="1371600"/>
            <a:ext cx="1752600" cy="1535500"/>
            <a:chOff x="7416868" y="3352800"/>
            <a:chExt cx="2870132" cy="2514600"/>
          </a:xfrm>
        </p:grpSpPr>
        <p:sp>
          <p:nvSpPr>
            <p:cNvPr id="6"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8"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9" name="AutoShape 6"/>
            <p:cNvCxnSpPr>
              <a:cxnSpLocks noChangeShapeType="1"/>
              <a:stCxn id="7" idx="3"/>
              <a:endCxn id="8"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 name="AutoShape 6"/>
            <p:cNvCxnSpPr>
              <a:cxnSpLocks noChangeShapeType="1"/>
              <a:stCxn id="6" idx="5"/>
              <a:endCxn id="8"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2" name="AutoShape 6"/>
            <p:cNvCxnSpPr>
              <a:cxnSpLocks noChangeShapeType="1"/>
              <a:stCxn id="11" idx="5"/>
              <a:endCxn id="7"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3" name="AutoShape 6"/>
            <p:cNvCxnSpPr>
              <a:cxnSpLocks noChangeShapeType="1"/>
              <a:stCxn id="11" idx="3"/>
              <a:endCxn id="6"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pic>
        <p:nvPicPr>
          <p:cNvPr id="3" name="Picture 2" descr="TP_tmp.png"/>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1523999" y="1981200"/>
            <a:ext cx="6644789"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latin typeface="Calibri"/>
              <a:cs typeface="Calibri"/>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1" y="2057400"/>
            <a:ext cx="8822429" cy="3626047"/>
          </a:xfrm>
          <a:prstGeom prst="rect">
            <a:avLst/>
          </a:prstGeom>
        </p:spPr>
      </p:pic>
      <p:sp>
        <p:nvSpPr>
          <p:cNvPr id="10" name="Rectangle 5"/>
          <p:cNvSpPr>
            <a:spLocks noGrp="1" noChangeArrowheads="1"/>
          </p:cNvSpPr>
          <p:nvPr>
            <p:ph type="ctrTitle"/>
          </p:nvPr>
        </p:nvSpPr>
        <p:spPr>
          <a:xfrm>
            <a:off x="0" y="279403"/>
            <a:ext cx="12192000" cy="1470025"/>
          </a:xfrm>
        </p:spPr>
        <p:txBody>
          <a:bodyPr/>
          <a:lstStyle/>
          <a:p>
            <a:r>
              <a:rPr lang="pt-BR" dirty="0" smtClean="0"/>
              <a:t>Redes Bayesianas: Amostragem</a:t>
            </a:r>
            <a:br>
              <a:rPr lang="pt-BR" dirty="0" smtClean="0"/>
            </a:br>
            <a:endParaRPr lang="pt-BR" sz="3600" dirty="0" smtClean="0"/>
          </a:p>
        </p:txBody>
      </p:sp>
    </p:spTree>
    <p:extLst>
      <p:ext uri="{BB962C8B-B14F-4D97-AF65-F5344CB8AC3E}">
        <p14:creationId xmlns="" xmlns:p14="http://schemas.microsoft.com/office/powerpoint/2010/main" val="217835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43801" y="4020853"/>
            <a:ext cx="3581398" cy="2837147"/>
          </a:xfrm>
          <a:prstGeom prst="rect">
            <a:avLst/>
          </a:prstGeom>
        </p:spPr>
      </p:pic>
      <p:sp>
        <p:nvSpPr>
          <p:cNvPr id="2" name="Title 1"/>
          <p:cNvSpPr>
            <a:spLocks noGrp="1"/>
          </p:cNvSpPr>
          <p:nvPr>
            <p:ph type="title"/>
          </p:nvPr>
        </p:nvSpPr>
        <p:spPr/>
        <p:txBody>
          <a:bodyPr/>
          <a:lstStyle/>
          <a:p>
            <a:r>
              <a:rPr lang="pt-BR" smtClean="0"/>
              <a:t>Amostragem em RBs: Sumário</a:t>
            </a:r>
            <a:endParaRPr lang="pt-BR"/>
          </a:p>
        </p:txBody>
      </p:sp>
      <p:sp>
        <p:nvSpPr>
          <p:cNvPr id="3" name="Content Placeholder 2"/>
          <p:cNvSpPr>
            <a:spLocks noGrp="1"/>
          </p:cNvSpPr>
          <p:nvPr>
            <p:ph idx="1"/>
          </p:nvPr>
        </p:nvSpPr>
        <p:spPr>
          <a:xfrm>
            <a:off x="304800" y="1219200"/>
            <a:ext cx="5918200" cy="4729164"/>
          </a:xfrm>
        </p:spPr>
        <p:txBody>
          <a:bodyPr/>
          <a:lstStyle/>
          <a:p>
            <a:r>
              <a:rPr lang="pt-BR" sz="2400" dirty="0" smtClean="0"/>
              <a:t>Amostragem a Priori P</a:t>
            </a:r>
          </a:p>
          <a:p>
            <a:endParaRPr lang="pt-BR" sz="2400" dirty="0" smtClean="0"/>
          </a:p>
          <a:p>
            <a:endParaRPr lang="pt-BR" sz="800" dirty="0" smtClean="0"/>
          </a:p>
          <a:p>
            <a:endParaRPr lang="pt-BR" sz="2400" dirty="0" smtClean="0"/>
          </a:p>
          <a:p>
            <a:endParaRPr lang="pt-BR" sz="2400" dirty="0" smtClean="0"/>
          </a:p>
          <a:p>
            <a:endParaRPr lang="pt-BR" sz="2400" dirty="0" smtClean="0"/>
          </a:p>
          <a:p>
            <a:pPr lvl="8"/>
            <a:endParaRPr lang="pt-BR" sz="1200" dirty="0" smtClean="0"/>
          </a:p>
          <a:p>
            <a:r>
              <a:rPr lang="pt-BR" sz="2400" dirty="0" smtClean="0"/>
              <a:t>Amostragem por Verossimilhança P( Q | e)</a:t>
            </a:r>
            <a:endParaRPr lang="pt-BR" sz="2400" dirty="0"/>
          </a:p>
        </p:txBody>
      </p:sp>
      <p:sp>
        <p:nvSpPr>
          <p:cNvPr id="5" name="Content Placeholder 2"/>
          <p:cNvSpPr txBox="1">
            <a:spLocks/>
          </p:cNvSpPr>
          <p:nvPr/>
        </p:nvSpPr>
        <p:spPr bwMode="auto">
          <a:xfrm>
            <a:off x="6248400" y="1219200"/>
            <a:ext cx="5918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smtClean="0"/>
              <a:t>Amostragem  por Rejeição P( Q | e )</a:t>
            </a:r>
            <a:endParaRPr lang="pt-BR" sz="1200" smtClean="0"/>
          </a:p>
          <a:p>
            <a:endParaRPr lang="pt-BR" sz="2400" smtClean="0"/>
          </a:p>
          <a:p>
            <a:endParaRPr lang="pt-BR" sz="800" smtClean="0"/>
          </a:p>
          <a:p>
            <a:endParaRPr lang="pt-BR" sz="2400" smtClean="0"/>
          </a:p>
          <a:p>
            <a:endParaRPr lang="pt-BR" sz="2400" smtClean="0"/>
          </a:p>
          <a:p>
            <a:endParaRPr lang="pt-BR" sz="2400" smtClean="0"/>
          </a:p>
          <a:p>
            <a:pPr lvl="7"/>
            <a:endParaRPr lang="pt-BR" sz="1200" smtClean="0"/>
          </a:p>
          <a:p>
            <a:r>
              <a:rPr lang="pt-BR" sz="2400" smtClean="0"/>
              <a:t>Amostragem de Gibbs P( Q | e )</a:t>
            </a:r>
            <a:endParaRPr lang="pt-BR" sz="240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4953000"/>
            <a:ext cx="5105400" cy="121888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56400" y="2196455"/>
            <a:ext cx="5029200" cy="1308744"/>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1001" y="2133600"/>
            <a:ext cx="5181598" cy="1318459"/>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05000" y="4455160"/>
            <a:ext cx="908050" cy="726440"/>
          </a:xfrm>
          <a:prstGeom prst="rect">
            <a:avLst/>
          </a:prstGeom>
        </p:spPr>
      </p:pic>
    </p:spTree>
    <p:extLst>
      <p:ext uri="{BB962C8B-B14F-4D97-AF65-F5344CB8AC3E}">
        <p14:creationId xmlns="" xmlns:p14="http://schemas.microsoft.com/office/powerpoint/2010/main" val="8333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ea typeface="ＭＳ Ｐゴシック" pitchFamily="34" charset="-128"/>
              </a:rPr>
              <a:t>Further Reading on Gibbs Sampling*</a:t>
            </a:r>
          </a:p>
        </p:txBody>
      </p:sp>
      <p:sp>
        <p:nvSpPr>
          <p:cNvPr id="70658" name="Content Placeholder 2"/>
          <p:cNvSpPr>
            <a:spLocks noGrp="1"/>
          </p:cNvSpPr>
          <p:nvPr>
            <p:ph idx="1"/>
          </p:nvPr>
        </p:nvSpPr>
        <p:spPr>
          <a:xfrm>
            <a:off x="838200" y="1447800"/>
            <a:ext cx="10744200" cy="4729164"/>
          </a:xfrm>
        </p:spPr>
        <p:txBody>
          <a:bodyPr/>
          <a:lstStyle/>
          <a:p>
            <a:r>
              <a:rPr lang="en-US" sz="2800" dirty="0" smtClean="0">
                <a:ea typeface="ＭＳ Ｐゴシック" pitchFamily="34" charset="-128"/>
              </a:rPr>
              <a:t>Gibbs sampling produces sample from the query distribution P( Q | e ) in limit of re-sampling infinitely often</a:t>
            </a:r>
          </a:p>
          <a:p>
            <a:pPr lvl="4"/>
            <a:endParaRPr lang="en-US" sz="1600" dirty="0" smtClean="0">
              <a:ea typeface="ＭＳ Ｐゴシック" pitchFamily="34" charset="-128"/>
            </a:endParaRPr>
          </a:p>
          <a:p>
            <a:r>
              <a:rPr lang="en-US" sz="2800" dirty="0" smtClean="0">
                <a:ea typeface="ＭＳ Ｐゴシック" pitchFamily="34" charset="-128"/>
              </a:rPr>
              <a:t>Gibbs sampling is a special case of more general methods called Markov </a:t>
            </a:r>
            <a:r>
              <a:rPr lang="en-US" sz="2800" dirty="0" smtClean="0">
                <a:ea typeface="ＭＳ Ｐゴシック" pitchFamily="34" charset="-128"/>
              </a:rPr>
              <a:t>Chain </a:t>
            </a:r>
            <a:r>
              <a:rPr lang="en-US" sz="2800" dirty="0" smtClean="0">
                <a:ea typeface="ＭＳ Ｐゴシック" pitchFamily="34" charset="-128"/>
              </a:rPr>
              <a:t>Monte Carlo (MCMC) methods </a:t>
            </a:r>
          </a:p>
          <a:p>
            <a:pPr lvl="8"/>
            <a:endParaRPr lang="en-US" sz="1600" dirty="0" smtClean="0">
              <a:ea typeface="ＭＳ Ｐゴシック" pitchFamily="34" charset="-128"/>
            </a:endParaRPr>
          </a:p>
          <a:p>
            <a:pPr lvl="1"/>
            <a:r>
              <a:rPr lang="en-US" sz="2400" dirty="0" smtClean="0">
                <a:ea typeface="ＭＳ Ｐゴシック" pitchFamily="34" charset="-128"/>
              </a:rPr>
              <a:t>Metropolis-Hastings is one of the more famous MCMC methods (in fact, Gibbs sampling is a special case of Metropolis-Hastings) </a:t>
            </a:r>
          </a:p>
          <a:p>
            <a:pPr lvl="3"/>
            <a:endParaRPr lang="en-US" sz="1600" dirty="0" smtClean="0">
              <a:ea typeface="ＭＳ Ｐゴシック" pitchFamily="34" charset="-128"/>
            </a:endParaRPr>
          </a:p>
          <a:p>
            <a:r>
              <a:rPr lang="en-US" sz="2800" dirty="0" smtClean="0">
                <a:ea typeface="ＭＳ Ｐゴシック" pitchFamily="34" charset="-128"/>
              </a:rPr>
              <a:t>You may read about Monte Carlo methods – they</a:t>
            </a:r>
            <a:r>
              <a:rPr lang="en-US" altLang="en-US" sz="2800" dirty="0" smtClean="0">
                <a:ea typeface="ＭＳ Ｐゴシック" pitchFamily="34" charset="-128"/>
              </a:rPr>
              <a:t>’</a:t>
            </a:r>
            <a:r>
              <a:rPr lang="en-US" sz="2800" dirty="0" smtClean="0">
                <a:ea typeface="ＭＳ Ｐゴシック" pitchFamily="34" charset="-128"/>
              </a:rPr>
              <a:t>re just sampling</a:t>
            </a:r>
          </a:p>
        </p:txBody>
      </p:sp>
    </p:spTree>
    <p:extLst>
      <p:ext uri="{BB962C8B-B14F-4D97-AF65-F5344CB8AC3E}">
        <p14:creationId xmlns="" xmlns:p14="http://schemas.microsoft.com/office/powerpoint/2010/main" val="210318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25400"/>
            <a:ext cx="8305800" cy="1143000"/>
          </a:xfrm>
        </p:spPr>
        <p:txBody>
          <a:bodyPr/>
          <a:lstStyle/>
          <a:p>
            <a:r>
              <a:rPr lang="en-US" dirty="0" smtClean="0">
                <a:latin typeface="Calibri"/>
                <a:ea typeface="ＭＳ Ｐゴシック" pitchFamily="34" charset="-128"/>
                <a:cs typeface="Calibri"/>
              </a:rPr>
              <a:t>How About Particle Filtering?</a:t>
            </a:r>
          </a:p>
        </p:txBody>
      </p:sp>
      <p:sp>
        <p:nvSpPr>
          <p:cNvPr id="77828" name="TextBox 24"/>
          <p:cNvSpPr txBox="1">
            <a:spLocks noChangeArrowheads="1"/>
          </p:cNvSpPr>
          <p:nvPr/>
        </p:nvSpPr>
        <p:spPr bwMode="auto">
          <a:xfrm>
            <a:off x="1295400" y="4810125"/>
            <a:ext cx="13716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Calibri"/>
                <a:cs typeface="Calibri"/>
              </a:rPr>
              <a:t>Particles:</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(2,3)</a:t>
            </a:r>
          </a:p>
          <a:p>
            <a:pPr eaLnBrk="1" hangingPunct="1"/>
            <a:r>
              <a:rPr lang="en-US" sz="1200" dirty="0">
                <a:solidFill>
                  <a:srgbClr val="00B050"/>
                </a:solidFill>
                <a:latin typeface="Calibri"/>
                <a:cs typeface="Calibri"/>
              </a:rPr>
              <a:t>    (3,3)   </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(1,2)</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(2,3)</a:t>
            </a:r>
          </a:p>
        </p:txBody>
      </p:sp>
      <p:grpSp>
        <p:nvGrpSpPr>
          <p:cNvPr id="77884" name="Group 37"/>
          <p:cNvGrpSpPr>
            <a:grpSpLocks/>
          </p:cNvGrpSpPr>
          <p:nvPr/>
        </p:nvGrpSpPr>
        <p:grpSpPr bwMode="auto">
          <a:xfrm rot="16200000">
            <a:off x="838541" y="3090523"/>
            <a:ext cx="1566862" cy="1567543"/>
            <a:chOff x="6324600" y="4419600"/>
            <a:chExt cx="2057400" cy="2057400"/>
          </a:xfrm>
        </p:grpSpPr>
        <p:grpSp>
          <p:nvGrpSpPr>
            <p:cNvPr id="77907" name="Group 14"/>
            <p:cNvGrpSpPr>
              <a:grpSpLocks/>
            </p:cNvGrpSpPr>
            <p:nvPr/>
          </p:nvGrpSpPr>
          <p:grpSpPr bwMode="auto">
            <a:xfrm>
              <a:off x="6324600" y="4419600"/>
              <a:ext cx="2057400" cy="2057400"/>
              <a:chOff x="3984" y="1056"/>
              <a:chExt cx="1296" cy="1296"/>
            </a:xfrm>
          </p:grpSpPr>
          <p:sp>
            <p:nvSpPr>
              <p:cNvPr id="77918" name="Rectangle 1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19" name="Rectangle 1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0" name="Rectangle 1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1" name="Rectangle 1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2" name="Rectangle 1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3" name="Rectangle 2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4" name="Rectangle 2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5" name="Rectangle 2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6" name="Rectangle 2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908" name="Oval 24"/>
            <p:cNvSpPr>
              <a:spLocks noChangeArrowheads="1"/>
            </p:cNvSpPr>
            <p:nvPr/>
          </p:nvSpPr>
          <p:spPr bwMode="auto">
            <a:xfrm>
              <a:off x="8077200" y="5334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09" name="Oval 25"/>
            <p:cNvSpPr>
              <a:spLocks noChangeArrowheads="1"/>
            </p:cNvSpPr>
            <p:nvPr/>
          </p:nvSpPr>
          <p:spPr bwMode="auto">
            <a:xfrm>
              <a:off x="7848600" y="5867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0" name="Oval 26"/>
            <p:cNvSpPr>
              <a:spLocks noChangeArrowheads="1"/>
            </p:cNvSpPr>
            <p:nvPr/>
          </p:nvSpPr>
          <p:spPr bwMode="auto">
            <a:xfrm>
              <a:off x="8001000" y="6019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1" name="Oval 27"/>
            <p:cNvSpPr>
              <a:spLocks noChangeArrowheads="1"/>
            </p:cNvSpPr>
            <p:nvPr/>
          </p:nvSpPr>
          <p:spPr bwMode="auto">
            <a:xfrm>
              <a:off x="7848600" y="6172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2" name="Oval 28"/>
            <p:cNvSpPr>
              <a:spLocks noChangeArrowheads="1"/>
            </p:cNvSpPr>
            <p:nvPr/>
          </p:nvSpPr>
          <p:spPr bwMode="auto">
            <a:xfrm>
              <a:off x="8153400" y="61722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913" name="Oval 29"/>
            <p:cNvSpPr>
              <a:spLocks noChangeArrowheads="1"/>
            </p:cNvSpPr>
            <p:nvPr/>
          </p:nvSpPr>
          <p:spPr bwMode="auto">
            <a:xfrm>
              <a:off x="8153400" y="5867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4" name="Oval 30"/>
            <p:cNvSpPr>
              <a:spLocks noChangeArrowheads="1"/>
            </p:cNvSpPr>
            <p:nvPr/>
          </p:nvSpPr>
          <p:spPr bwMode="auto">
            <a:xfrm>
              <a:off x="73914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5" name="Oval 31"/>
            <p:cNvSpPr>
              <a:spLocks noChangeArrowheads="1"/>
            </p:cNvSpPr>
            <p:nvPr/>
          </p:nvSpPr>
          <p:spPr bwMode="auto">
            <a:xfrm>
              <a:off x="7848600" y="5334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6" name="Oval 32"/>
            <p:cNvSpPr>
              <a:spLocks noChangeArrowheads="1"/>
            </p:cNvSpPr>
            <p:nvPr/>
          </p:nvSpPr>
          <p:spPr bwMode="auto">
            <a:xfrm>
              <a:off x="71628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7" name="Oval 33"/>
            <p:cNvSpPr>
              <a:spLocks noChangeArrowheads="1"/>
            </p:cNvSpPr>
            <p:nvPr/>
          </p:nvSpPr>
          <p:spPr bwMode="auto">
            <a:xfrm>
              <a:off x="7239000" y="4648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sp>
        <p:nvSpPr>
          <p:cNvPr id="47" name="Isosceles Triangle 46"/>
          <p:cNvSpPr/>
          <p:nvPr/>
        </p:nvSpPr>
        <p:spPr bwMode="auto">
          <a:xfrm rot="16200000" flipV="1">
            <a:off x="2736056" y="3729832"/>
            <a:ext cx="639762" cy="288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nvGrpSpPr>
          <p:cNvPr id="77886" name="Group 4"/>
          <p:cNvGrpSpPr>
            <a:grpSpLocks/>
          </p:cNvGrpSpPr>
          <p:nvPr/>
        </p:nvGrpSpPr>
        <p:grpSpPr bwMode="auto">
          <a:xfrm rot="16200000">
            <a:off x="3581741" y="3090523"/>
            <a:ext cx="1566862" cy="1567543"/>
            <a:chOff x="3984" y="1056"/>
            <a:chExt cx="1296" cy="1296"/>
          </a:xfrm>
        </p:grpSpPr>
        <p:sp>
          <p:nvSpPr>
            <p:cNvPr id="77898" name="Rectangle 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99" name="Rectangle 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0" name="Rectangle 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1" name="Rectangle 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2" name="Rectangle 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3" name="Rectangle 1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4" name="Rectangle 1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5" name="Rectangle 1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6" name="Rectangle 1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887" name="Oval 14"/>
          <p:cNvSpPr>
            <a:spLocks noChangeArrowheads="1"/>
          </p:cNvSpPr>
          <p:nvPr/>
        </p:nvSpPr>
        <p:spPr bwMode="auto">
          <a:xfrm rot="16200000">
            <a:off x="4742568" y="3845253"/>
            <a:ext cx="116064" cy="116114"/>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88" name="Oval 15"/>
          <p:cNvSpPr>
            <a:spLocks noChangeArrowheads="1"/>
          </p:cNvSpPr>
          <p:nvPr/>
        </p:nvSpPr>
        <p:spPr bwMode="auto">
          <a:xfrm rot="16200000">
            <a:off x="4916740" y="3729189"/>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89" name="Oval 16"/>
          <p:cNvSpPr>
            <a:spLocks noChangeArrowheads="1"/>
          </p:cNvSpPr>
          <p:nvPr/>
        </p:nvSpPr>
        <p:spPr bwMode="auto">
          <a:xfrm rot="16200000">
            <a:off x="4916740" y="396131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0" name="Oval 17"/>
          <p:cNvSpPr>
            <a:spLocks noChangeArrowheads="1"/>
          </p:cNvSpPr>
          <p:nvPr/>
        </p:nvSpPr>
        <p:spPr bwMode="auto">
          <a:xfrm rot="16200000">
            <a:off x="4858683" y="3206902"/>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1" name="Oval 18"/>
          <p:cNvSpPr>
            <a:spLocks noChangeArrowheads="1"/>
          </p:cNvSpPr>
          <p:nvPr/>
        </p:nvSpPr>
        <p:spPr bwMode="auto">
          <a:xfrm rot="16200000">
            <a:off x="4336168" y="3845253"/>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2" name="Oval 19"/>
          <p:cNvSpPr>
            <a:spLocks noChangeArrowheads="1"/>
          </p:cNvSpPr>
          <p:nvPr/>
        </p:nvSpPr>
        <p:spPr bwMode="auto">
          <a:xfrm rot="16200000">
            <a:off x="4858683" y="4367540"/>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3" name="Oval 20"/>
          <p:cNvSpPr>
            <a:spLocks noChangeArrowheads="1"/>
          </p:cNvSpPr>
          <p:nvPr/>
        </p:nvSpPr>
        <p:spPr bwMode="auto">
          <a:xfrm rot="16200000">
            <a:off x="3813654" y="3322965"/>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4" name="Oval 21"/>
          <p:cNvSpPr>
            <a:spLocks noChangeArrowheads="1"/>
          </p:cNvSpPr>
          <p:nvPr/>
        </p:nvSpPr>
        <p:spPr bwMode="auto">
          <a:xfrm rot="16200000">
            <a:off x="4858683" y="338099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5" name="Oval 22"/>
          <p:cNvSpPr>
            <a:spLocks noChangeArrowheads="1"/>
          </p:cNvSpPr>
          <p:nvPr/>
        </p:nvSpPr>
        <p:spPr bwMode="auto">
          <a:xfrm rot="16200000">
            <a:off x="4336168" y="338099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6" name="Oval 23"/>
          <p:cNvSpPr>
            <a:spLocks noChangeArrowheads="1"/>
          </p:cNvSpPr>
          <p:nvPr/>
        </p:nvSpPr>
        <p:spPr bwMode="auto">
          <a:xfrm rot="16200000">
            <a:off x="4336168" y="3206902"/>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cxnSp>
        <p:nvCxnSpPr>
          <p:cNvPr id="68" name="Shape 67"/>
          <p:cNvCxnSpPr>
            <a:stCxn id="77912" idx="4"/>
            <a:endCxn id="77887" idx="6"/>
          </p:cNvCxnSpPr>
          <p:nvPr/>
        </p:nvCxnSpPr>
        <p:spPr bwMode="auto">
          <a:xfrm>
            <a:off x="2289629" y="3206927"/>
            <a:ext cx="2510971" cy="638351"/>
          </a:xfrm>
          <a:prstGeom prst="curvedConnector2">
            <a:avLst/>
          </a:prstGeom>
          <a:ln w="28575">
            <a:tailEnd type="arrow"/>
          </a:ln>
        </p:spPr>
        <p:style>
          <a:lnRef idx="1">
            <a:schemeClr val="dk1"/>
          </a:lnRef>
          <a:fillRef idx="0">
            <a:schemeClr val="dk1"/>
          </a:fillRef>
          <a:effectRef idx="0">
            <a:schemeClr val="dk1"/>
          </a:effectRef>
          <a:fontRef idx="minor">
            <a:schemeClr val="tx1"/>
          </a:fontRef>
        </p:style>
      </p:cxnSp>
      <p:grpSp>
        <p:nvGrpSpPr>
          <p:cNvPr id="6" name="Group 72"/>
          <p:cNvGrpSpPr>
            <a:grpSpLocks/>
          </p:cNvGrpSpPr>
          <p:nvPr/>
        </p:nvGrpSpPr>
        <p:grpSpPr bwMode="auto">
          <a:xfrm rot="-5400000">
            <a:off x="5723044" y="2227365"/>
            <a:ext cx="1566862" cy="3293866"/>
            <a:chOff x="6400800" y="2001858"/>
            <a:chExt cx="2057400" cy="4322742"/>
          </a:xfrm>
        </p:grpSpPr>
        <p:sp>
          <p:nvSpPr>
            <p:cNvPr id="74" name="Isosceles Triangle 73"/>
            <p:cNvSpPr/>
            <p:nvPr/>
          </p:nvSpPr>
          <p:spPr>
            <a:xfrm flipV="1">
              <a:off x="7015726" y="3224532"/>
              <a:ext cx="840054" cy="3812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nvGrpSpPr>
            <p:cNvPr id="77860" name="Group 25"/>
            <p:cNvGrpSpPr>
              <a:grpSpLocks/>
            </p:cNvGrpSpPr>
            <p:nvPr/>
          </p:nvGrpSpPr>
          <p:grpSpPr bwMode="auto">
            <a:xfrm>
              <a:off x="6400800" y="4267200"/>
              <a:ext cx="2057400" cy="2057400"/>
              <a:chOff x="3984" y="1056"/>
              <a:chExt cx="1296" cy="1296"/>
            </a:xfrm>
          </p:grpSpPr>
          <p:sp>
            <p:nvSpPr>
              <p:cNvPr id="77875" name="Rectangle 26"/>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6" name="Rectangle 27"/>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7" name="Rectangle 28"/>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8" name="Rectangle 29"/>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9" name="Rectangle 30"/>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0" name="Rectangle 31"/>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1" name="Rectangle 32"/>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2" name="Rectangle 33"/>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3" name="Rectangle 34"/>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grpSp>
          <p:nvGrpSpPr>
            <p:cNvPr id="77861" name="Group 35"/>
            <p:cNvGrpSpPr>
              <a:grpSpLocks/>
            </p:cNvGrpSpPr>
            <p:nvPr/>
          </p:nvGrpSpPr>
          <p:grpSpPr bwMode="auto">
            <a:xfrm>
              <a:off x="6634168" y="5300668"/>
              <a:ext cx="1671638" cy="871538"/>
              <a:chOff x="4227" y="3291"/>
              <a:chExt cx="1053" cy="549"/>
            </a:xfrm>
          </p:grpSpPr>
          <p:sp>
            <p:nvSpPr>
              <p:cNvPr id="77867" name="Oval 36"/>
              <p:cNvSpPr>
                <a:spLocks noChangeArrowheads="1"/>
              </p:cNvSpPr>
              <p:nvPr/>
            </p:nvSpPr>
            <p:spPr bwMode="auto">
              <a:xfrm>
                <a:off x="4656" y="3600"/>
                <a:ext cx="96" cy="96"/>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68" name="Oval 37"/>
              <p:cNvSpPr>
                <a:spLocks noChangeArrowheads="1"/>
              </p:cNvSpPr>
              <p:nvPr/>
            </p:nvSpPr>
            <p:spPr bwMode="auto">
              <a:xfrm>
                <a:off x="4560" y="3744"/>
                <a:ext cx="96" cy="96"/>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69" name="Oval 38"/>
              <p:cNvSpPr>
                <a:spLocks noChangeArrowheads="1"/>
              </p:cNvSpPr>
              <p:nvPr/>
            </p:nvSpPr>
            <p:spPr bwMode="auto">
              <a:xfrm>
                <a:off x="5211" y="3723"/>
                <a:ext cx="69" cy="69"/>
              </a:xfrm>
              <a:prstGeom prst="ellipse">
                <a:avLst/>
              </a:prstGeom>
              <a:solidFill>
                <a:srgbClr val="FF0000"/>
              </a:solidFill>
              <a:ln w="9525">
                <a:solidFill>
                  <a:schemeClr val="tx1"/>
                </a:solidFill>
                <a:round/>
                <a:headEnd/>
                <a:tailEnd/>
              </a:ln>
            </p:spPr>
            <p:txBody>
              <a:bodyPr wrap="none" anchor="ctr"/>
              <a:lstStyle/>
              <a:p>
                <a:pPr algn="ctr" rtl="1"/>
                <a:endParaRPr lang="en-US">
                  <a:latin typeface="Calibri"/>
                  <a:cs typeface="Calibri"/>
                </a:endParaRPr>
              </a:p>
            </p:txBody>
          </p:sp>
          <p:sp>
            <p:nvSpPr>
              <p:cNvPr id="77870" name="Oval 39"/>
              <p:cNvSpPr>
                <a:spLocks noChangeArrowheads="1"/>
              </p:cNvSpPr>
              <p:nvPr/>
            </p:nvSpPr>
            <p:spPr bwMode="auto">
              <a:xfrm>
                <a:off x="4683" y="3291"/>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1" name="Oval 40"/>
              <p:cNvSpPr>
                <a:spLocks noChangeArrowheads="1"/>
              </p:cNvSpPr>
              <p:nvPr/>
            </p:nvSpPr>
            <p:spPr bwMode="auto">
              <a:xfrm flipH="1" flipV="1">
                <a:off x="4227" y="3699"/>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2" name="Oval 41"/>
              <p:cNvSpPr>
                <a:spLocks noChangeArrowheads="1"/>
              </p:cNvSpPr>
              <p:nvPr/>
            </p:nvSpPr>
            <p:spPr bwMode="auto">
              <a:xfrm>
                <a:off x="5067" y="3723"/>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3" name="Oval 42"/>
              <p:cNvSpPr>
                <a:spLocks noChangeArrowheads="1"/>
              </p:cNvSpPr>
              <p:nvPr/>
            </p:nvSpPr>
            <p:spPr bwMode="auto">
              <a:xfrm>
                <a:off x="5088" y="3312"/>
                <a:ext cx="48" cy="48"/>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4" name="Oval 43"/>
              <p:cNvSpPr>
                <a:spLocks noChangeArrowheads="1"/>
              </p:cNvSpPr>
              <p:nvPr/>
            </p:nvSpPr>
            <p:spPr bwMode="auto">
              <a:xfrm>
                <a:off x="5232" y="3312"/>
                <a:ext cx="48" cy="48"/>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sp>
          <p:nvSpPr>
            <p:cNvPr id="77862" name="Rectangle 44"/>
            <p:cNvSpPr>
              <a:spLocks noChangeArrowheads="1"/>
            </p:cNvSpPr>
            <p:nvPr/>
          </p:nvSpPr>
          <p:spPr bwMode="auto">
            <a:xfrm>
              <a:off x="7086600" y="5638800"/>
              <a:ext cx="685800" cy="685800"/>
            </a:xfrm>
            <a:prstGeom prst="rect">
              <a:avLst/>
            </a:prstGeom>
            <a:noFill/>
            <a:ln w="635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Calibri"/>
                <a:cs typeface="Calibri"/>
              </a:endParaRPr>
            </a:p>
          </p:txBody>
        </p:sp>
        <p:grpSp>
          <p:nvGrpSpPr>
            <p:cNvPr id="77863" name="Group 45"/>
            <p:cNvGrpSpPr>
              <a:grpSpLocks/>
            </p:cNvGrpSpPr>
            <p:nvPr/>
          </p:nvGrpSpPr>
          <p:grpSpPr bwMode="auto">
            <a:xfrm>
              <a:off x="7291478" y="2001858"/>
              <a:ext cx="862023" cy="3790991"/>
              <a:chOff x="4641" y="1261"/>
              <a:chExt cx="543" cy="2388"/>
            </a:xfrm>
          </p:grpSpPr>
          <p:sp>
            <p:nvSpPr>
              <p:cNvPr id="77865" name="Oval 46"/>
              <p:cNvSpPr>
                <a:spLocks noChangeArrowheads="1"/>
              </p:cNvSpPr>
              <p:nvPr/>
            </p:nvSpPr>
            <p:spPr bwMode="auto">
              <a:xfrm>
                <a:off x="5157" y="2901"/>
                <a:ext cx="27" cy="27"/>
              </a:xfrm>
              <a:prstGeom prst="ellipse">
                <a:avLst/>
              </a:prstGeom>
              <a:solidFill>
                <a:srgbClr val="FF0000"/>
              </a:solidFill>
              <a:ln w="9525">
                <a:solidFill>
                  <a:schemeClr val="tx1"/>
                </a:solidFill>
                <a:round/>
                <a:headEnd/>
                <a:tailEnd/>
              </a:ln>
            </p:spPr>
            <p:txBody>
              <a:bodyPr wrap="none" anchor="ctr"/>
              <a:lstStyle/>
              <a:p>
                <a:pPr algn="ctr" rtl="1"/>
                <a:endParaRPr lang="en-US">
                  <a:latin typeface="Calibri"/>
                  <a:cs typeface="Calibri"/>
                </a:endParaRPr>
              </a:p>
            </p:txBody>
          </p:sp>
          <p:cxnSp>
            <p:nvCxnSpPr>
              <p:cNvPr id="77866" name="AutoShape 47"/>
              <p:cNvCxnSpPr>
                <a:cxnSpLocks noChangeShapeType="1"/>
                <a:stCxn id="77887" idx="4"/>
                <a:endCxn id="77867" idx="0"/>
              </p:cNvCxnSpPr>
              <p:nvPr/>
            </p:nvCxnSpPr>
            <p:spPr bwMode="auto">
              <a:xfrm rot="5400000" flipV="1">
                <a:off x="3479" y="2423"/>
                <a:ext cx="2388" cy="63"/>
              </a:xfrm>
              <a:prstGeom prst="curvedConnector3">
                <a:avLst>
                  <a:gd name="adj1" fmla="val 50000"/>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77864" name="Oval 50"/>
            <p:cNvSpPr>
              <a:spLocks noChangeArrowheads="1"/>
            </p:cNvSpPr>
            <p:nvPr/>
          </p:nvSpPr>
          <p:spPr bwMode="auto">
            <a:xfrm>
              <a:off x="7469976" y="5943603"/>
              <a:ext cx="152448"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grpSp>
        <p:nvGrpSpPr>
          <p:cNvPr id="10" name="Group 161"/>
          <p:cNvGrpSpPr>
            <a:grpSpLocks/>
          </p:cNvGrpSpPr>
          <p:nvPr/>
        </p:nvGrpSpPr>
        <p:grpSpPr bwMode="auto">
          <a:xfrm rot="-5400000">
            <a:off x="9309101" y="2620962"/>
            <a:ext cx="1566862" cy="2506663"/>
            <a:chOff x="6400800" y="3033471"/>
            <a:chExt cx="2057400" cy="3291129"/>
          </a:xfrm>
        </p:grpSpPr>
        <p:grpSp>
          <p:nvGrpSpPr>
            <p:cNvPr id="77838" name="Group 24"/>
            <p:cNvGrpSpPr>
              <a:grpSpLocks/>
            </p:cNvGrpSpPr>
            <p:nvPr/>
          </p:nvGrpSpPr>
          <p:grpSpPr bwMode="auto">
            <a:xfrm>
              <a:off x="6400800" y="4267200"/>
              <a:ext cx="2057400" cy="2057400"/>
              <a:chOff x="3984" y="1056"/>
              <a:chExt cx="1296" cy="1296"/>
            </a:xfrm>
          </p:grpSpPr>
          <p:sp>
            <p:nvSpPr>
              <p:cNvPr id="77850" name="Rectangle 2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1" name="Rectangle 2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2" name="Rectangle 2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3" name="Rectangle 2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4" name="Rectangle 2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5" name="Rectangle 3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6" name="Rectangle 3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7" name="Rectangle 3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8" name="Rectangle 3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839" name="Oval 34"/>
            <p:cNvSpPr>
              <a:spLocks noChangeArrowheads="1"/>
            </p:cNvSpPr>
            <p:nvPr/>
          </p:nvSpPr>
          <p:spPr bwMode="auto">
            <a:xfrm>
              <a:off x="7162800" y="5791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0" name="Oval 35"/>
            <p:cNvSpPr>
              <a:spLocks noChangeArrowheads="1"/>
            </p:cNvSpPr>
            <p:nvPr/>
          </p:nvSpPr>
          <p:spPr bwMode="auto">
            <a:xfrm>
              <a:off x="74676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1" name="Oval 36"/>
            <p:cNvSpPr>
              <a:spLocks noChangeArrowheads="1"/>
            </p:cNvSpPr>
            <p:nvPr/>
          </p:nvSpPr>
          <p:spPr bwMode="auto">
            <a:xfrm>
              <a:off x="73152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2" name="Oval 37"/>
            <p:cNvSpPr>
              <a:spLocks noChangeArrowheads="1"/>
            </p:cNvSpPr>
            <p:nvPr/>
          </p:nvSpPr>
          <p:spPr bwMode="auto">
            <a:xfrm>
              <a:off x="7239000" y="5257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3" name="Oval 38"/>
            <p:cNvSpPr>
              <a:spLocks noChangeArrowheads="1"/>
            </p:cNvSpPr>
            <p:nvPr/>
          </p:nvSpPr>
          <p:spPr bwMode="auto">
            <a:xfrm>
              <a:off x="80010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4" name="Oval 39"/>
            <p:cNvSpPr>
              <a:spLocks noChangeArrowheads="1"/>
            </p:cNvSpPr>
            <p:nvPr/>
          </p:nvSpPr>
          <p:spPr bwMode="auto">
            <a:xfrm>
              <a:off x="7467600" y="57912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45" name="Oval 40"/>
            <p:cNvSpPr>
              <a:spLocks noChangeArrowheads="1"/>
            </p:cNvSpPr>
            <p:nvPr/>
          </p:nvSpPr>
          <p:spPr bwMode="auto">
            <a:xfrm>
              <a:off x="67818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6" name="Oval 41"/>
            <p:cNvSpPr>
              <a:spLocks noChangeArrowheads="1"/>
            </p:cNvSpPr>
            <p:nvPr/>
          </p:nvSpPr>
          <p:spPr bwMode="auto">
            <a:xfrm>
              <a:off x="7162800" y="60960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47" name="Oval 42"/>
            <p:cNvSpPr>
              <a:spLocks noChangeArrowheads="1"/>
            </p:cNvSpPr>
            <p:nvPr/>
          </p:nvSpPr>
          <p:spPr bwMode="auto">
            <a:xfrm>
              <a:off x="65532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8" name="Oval 43"/>
            <p:cNvSpPr>
              <a:spLocks noChangeArrowheads="1"/>
            </p:cNvSpPr>
            <p:nvPr/>
          </p:nvSpPr>
          <p:spPr bwMode="auto">
            <a:xfrm>
              <a:off x="8001000" y="5257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161" name="Isosceles Triangle 160"/>
            <p:cNvSpPr/>
            <p:nvPr/>
          </p:nvSpPr>
          <p:spPr>
            <a:xfrm flipV="1">
              <a:off x="7015725" y="3033471"/>
              <a:ext cx="840054" cy="381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sp>
        <p:nvSpPr>
          <p:cNvPr id="77832" name="TextBox 163"/>
          <p:cNvSpPr txBox="1">
            <a:spLocks noChangeArrowheads="1"/>
          </p:cNvSpPr>
          <p:nvPr/>
        </p:nvSpPr>
        <p:spPr bwMode="auto">
          <a:xfrm>
            <a:off x="2133600" y="2524125"/>
            <a:ext cx="1600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latin typeface="Calibri"/>
                <a:cs typeface="Calibri"/>
              </a:rPr>
              <a:t>Elapse</a:t>
            </a:r>
          </a:p>
        </p:txBody>
      </p:sp>
      <p:sp>
        <p:nvSpPr>
          <p:cNvPr id="77833" name="TextBox 164"/>
          <p:cNvSpPr txBox="1">
            <a:spLocks noChangeArrowheads="1"/>
          </p:cNvSpPr>
          <p:nvPr/>
        </p:nvSpPr>
        <p:spPr bwMode="auto">
          <a:xfrm>
            <a:off x="5029200" y="2524125"/>
            <a:ext cx="1600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dirty="0">
                <a:latin typeface="Calibri"/>
                <a:cs typeface="Calibri"/>
              </a:rPr>
              <a:t>Weight</a:t>
            </a:r>
          </a:p>
        </p:txBody>
      </p:sp>
      <p:sp>
        <p:nvSpPr>
          <p:cNvPr id="77834" name="TextBox 165"/>
          <p:cNvSpPr txBox="1">
            <a:spLocks noChangeArrowheads="1"/>
          </p:cNvSpPr>
          <p:nvPr/>
        </p:nvSpPr>
        <p:spPr bwMode="auto">
          <a:xfrm>
            <a:off x="8153400" y="2524125"/>
            <a:ext cx="1600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latin typeface="Calibri"/>
                <a:cs typeface="Calibri"/>
              </a:rPr>
              <a:t>Resample</a:t>
            </a:r>
          </a:p>
        </p:txBody>
      </p:sp>
      <p:sp>
        <p:nvSpPr>
          <p:cNvPr id="173" name="TextBox 24"/>
          <p:cNvSpPr txBox="1">
            <a:spLocks noChangeArrowheads="1"/>
          </p:cNvSpPr>
          <p:nvPr/>
        </p:nvSpPr>
        <p:spPr bwMode="auto">
          <a:xfrm>
            <a:off x="3962400" y="4810125"/>
            <a:ext cx="13716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Calibri"/>
                <a:cs typeface="Calibri"/>
              </a:rPr>
              <a:t>Particles:</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(2,3)</a:t>
            </a:r>
          </a:p>
          <a:p>
            <a:pPr eaLnBrk="1" hangingPunct="1"/>
            <a:r>
              <a:rPr lang="en-US" sz="1200" dirty="0">
                <a:solidFill>
                  <a:srgbClr val="00B050"/>
                </a:solidFill>
                <a:latin typeface="Calibri"/>
                <a:cs typeface="Calibri"/>
              </a:rPr>
              <a:t>    (3,2)   </a:t>
            </a:r>
          </a:p>
          <a:p>
            <a:pPr eaLnBrk="1" hangingPunct="1"/>
            <a:r>
              <a:rPr lang="en-US" sz="1200" dirty="0">
                <a:solidFill>
                  <a:srgbClr val="C00000"/>
                </a:solidFill>
                <a:latin typeface="Calibri"/>
                <a:cs typeface="Calibri"/>
              </a:rPr>
              <a:t>    (3,1)</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(1,3)</a:t>
            </a:r>
          </a:p>
          <a:p>
            <a:pPr eaLnBrk="1" hangingPunct="1"/>
            <a:r>
              <a:rPr lang="en-US" sz="1200" dirty="0">
                <a:solidFill>
                  <a:srgbClr val="C00000"/>
                </a:solidFill>
                <a:latin typeface="Calibri"/>
                <a:cs typeface="Calibri"/>
              </a:rPr>
              <a:t>    (2,3)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(2,2)</a:t>
            </a:r>
          </a:p>
        </p:txBody>
      </p:sp>
      <p:sp>
        <p:nvSpPr>
          <p:cNvPr id="174" name="TextBox 24"/>
          <p:cNvSpPr txBox="1">
            <a:spLocks noChangeArrowheads="1"/>
          </p:cNvSpPr>
          <p:nvPr/>
        </p:nvSpPr>
        <p:spPr bwMode="auto">
          <a:xfrm>
            <a:off x="6934200" y="4810125"/>
            <a:ext cx="13716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a:cs typeface="Calibri"/>
              </a:rPr>
              <a:t>Particles:</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(2,3)  w=.2</a:t>
            </a:r>
          </a:p>
          <a:p>
            <a:pPr eaLnBrk="1" hangingPunct="1"/>
            <a:r>
              <a:rPr lang="en-US" sz="1200">
                <a:solidFill>
                  <a:srgbClr val="00B050"/>
                </a:solidFill>
                <a:latin typeface="Calibri"/>
                <a:cs typeface="Calibri"/>
              </a:rPr>
              <a:t>    (3,2)  w=.9</a:t>
            </a:r>
          </a:p>
          <a:p>
            <a:pPr eaLnBrk="1" hangingPunct="1"/>
            <a:r>
              <a:rPr lang="en-US" sz="1200">
                <a:solidFill>
                  <a:srgbClr val="C00000"/>
                </a:solidFill>
                <a:latin typeface="Calibri"/>
                <a:cs typeface="Calibri"/>
              </a:rPr>
              <a:t>    (3,1)  w=.4</a:t>
            </a:r>
          </a:p>
          <a:p>
            <a:pPr eaLnBrk="1" hangingPunct="1"/>
            <a:r>
              <a:rPr lang="en-US" sz="1200">
                <a:solidFill>
                  <a:srgbClr val="C00000"/>
                </a:solidFill>
                <a:latin typeface="Calibri"/>
                <a:cs typeface="Calibri"/>
              </a:rPr>
              <a:t>    (3,3)  w=.4</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(1,3)  w=.1</a:t>
            </a:r>
          </a:p>
          <a:p>
            <a:pPr eaLnBrk="1" hangingPunct="1"/>
            <a:r>
              <a:rPr lang="en-US" sz="1200">
                <a:solidFill>
                  <a:srgbClr val="C00000"/>
                </a:solidFill>
                <a:latin typeface="Calibri"/>
                <a:cs typeface="Calibri"/>
              </a:rPr>
              <a:t>    (2,3)  w=.2</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(2,2)  w=.4</a:t>
            </a:r>
          </a:p>
        </p:txBody>
      </p:sp>
      <p:sp>
        <p:nvSpPr>
          <p:cNvPr id="175" name="TextBox 24"/>
          <p:cNvSpPr txBox="1">
            <a:spLocks noChangeArrowheads="1"/>
          </p:cNvSpPr>
          <p:nvPr/>
        </p:nvSpPr>
        <p:spPr bwMode="auto">
          <a:xfrm>
            <a:off x="9982200" y="4810125"/>
            <a:ext cx="13716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a:cs typeface="Calibri"/>
              </a:rPr>
              <a:t>(New) Particles:</a:t>
            </a:r>
          </a:p>
          <a:p>
            <a:pPr eaLnBrk="1" hangingPunct="1"/>
            <a:r>
              <a:rPr lang="en-US" sz="1200">
                <a:solidFill>
                  <a:srgbClr val="C00000"/>
                </a:solidFill>
                <a:latin typeface="Calibri"/>
                <a:cs typeface="Calibri"/>
              </a:rPr>
              <a:t>    (3,2)</a:t>
            </a:r>
          </a:p>
          <a:p>
            <a:pPr eaLnBrk="1" hangingPunct="1"/>
            <a:r>
              <a:rPr lang="en-US" sz="1200">
                <a:solidFill>
                  <a:srgbClr val="C00000"/>
                </a:solidFill>
                <a:latin typeface="Calibri"/>
                <a:cs typeface="Calibri"/>
              </a:rPr>
              <a:t>    (2,2)</a:t>
            </a:r>
          </a:p>
          <a:p>
            <a:pPr eaLnBrk="1" hangingPunct="1"/>
            <a:r>
              <a:rPr lang="en-US" sz="1200">
                <a:solidFill>
                  <a:srgbClr val="00B050"/>
                </a:solidFill>
                <a:latin typeface="Calibri"/>
                <a:cs typeface="Calibri"/>
              </a:rPr>
              <a:t>    (3,2)   </a:t>
            </a:r>
          </a:p>
          <a:p>
            <a:pPr eaLnBrk="1" hangingPunct="1"/>
            <a:r>
              <a:rPr lang="en-US" sz="1200">
                <a:solidFill>
                  <a:srgbClr val="C00000"/>
                </a:solidFill>
                <a:latin typeface="Calibri"/>
                <a:cs typeface="Calibri"/>
              </a:rPr>
              <a:t>    (2,3)</a:t>
            </a:r>
          </a:p>
          <a:p>
            <a:pPr eaLnBrk="1" hangingPunct="1"/>
            <a:r>
              <a:rPr lang="en-US" sz="1200">
                <a:solidFill>
                  <a:srgbClr val="C00000"/>
                </a:solidFill>
                <a:latin typeface="Calibri"/>
                <a:cs typeface="Calibri"/>
              </a:rPr>
              <a:t>    (3,3)</a:t>
            </a:r>
          </a:p>
          <a:p>
            <a:pPr eaLnBrk="1" hangingPunct="1"/>
            <a:r>
              <a:rPr lang="en-US" sz="1200">
                <a:solidFill>
                  <a:srgbClr val="00B050"/>
                </a:solidFill>
                <a:latin typeface="Calibri"/>
                <a:cs typeface="Calibri"/>
              </a:rPr>
              <a:t>    (3,2)</a:t>
            </a:r>
          </a:p>
          <a:p>
            <a:pPr eaLnBrk="1" hangingPunct="1"/>
            <a:r>
              <a:rPr lang="en-US" sz="1200">
                <a:solidFill>
                  <a:srgbClr val="C00000"/>
                </a:solidFill>
                <a:latin typeface="Calibri"/>
                <a:cs typeface="Calibri"/>
              </a:rPr>
              <a:t>    (1,3)</a:t>
            </a:r>
          </a:p>
          <a:p>
            <a:pPr eaLnBrk="1" hangingPunct="1"/>
            <a:r>
              <a:rPr lang="en-US" sz="1200">
                <a:solidFill>
                  <a:srgbClr val="C00000"/>
                </a:solidFill>
                <a:latin typeface="Calibri"/>
                <a:cs typeface="Calibri"/>
              </a:rPr>
              <a:t>    (2,3)</a:t>
            </a:r>
          </a:p>
          <a:p>
            <a:pPr eaLnBrk="1" hangingPunct="1"/>
            <a:r>
              <a:rPr lang="en-US" sz="1200">
                <a:solidFill>
                  <a:srgbClr val="C00000"/>
                </a:solidFill>
                <a:latin typeface="Calibri"/>
                <a:cs typeface="Calibri"/>
              </a:rPr>
              <a:t>    (3,2)</a:t>
            </a:r>
          </a:p>
          <a:p>
            <a:pPr eaLnBrk="1" hangingPunct="1"/>
            <a:r>
              <a:rPr lang="en-US" sz="1200">
                <a:solidFill>
                  <a:srgbClr val="C00000"/>
                </a:solidFill>
                <a:latin typeface="Calibri"/>
                <a:cs typeface="Calibri"/>
              </a:rPr>
              <a:t>    (3,2)</a:t>
            </a:r>
          </a:p>
        </p:txBody>
      </p:sp>
      <p:grpSp>
        <p:nvGrpSpPr>
          <p:cNvPr id="102" name="Group 17"/>
          <p:cNvGrpSpPr>
            <a:grpSpLocks/>
          </p:cNvGrpSpPr>
          <p:nvPr/>
        </p:nvGrpSpPr>
        <p:grpSpPr bwMode="auto">
          <a:xfrm>
            <a:off x="8305800" y="110067"/>
            <a:ext cx="2133600" cy="785593"/>
            <a:chOff x="4800" y="1056"/>
            <a:chExt cx="912" cy="336"/>
          </a:xfrm>
        </p:grpSpPr>
        <p:sp>
          <p:nvSpPr>
            <p:cNvPr id="103" name="Oval 12"/>
            <p:cNvSpPr>
              <a:spLocks noChangeArrowheads="1"/>
            </p:cNvSpPr>
            <p:nvPr/>
          </p:nvSpPr>
          <p:spPr bwMode="auto">
            <a:xfrm>
              <a:off x="5376"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2</a:t>
              </a:r>
            </a:p>
          </p:txBody>
        </p:sp>
        <p:cxnSp>
          <p:nvCxnSpPr>
            <p:cNvPr id="104" name="AutoShape 14"/>
            <p:cNvCxnSpPr>
              <a:cxnSpLocks noChangeShapeType="1"/>
              <a:stCxn id="105" idx="6"/>
              <a:endCxn id="103" idx="2"/>
            </p:cNvCxnSpPr>
            <p:nvPr/>
          </p:nvCxnSpPr>
          <p:spPr bwMode="auto">
            <a:xfrm>
              <a:off x="5145" y="1224"/>
              <a:ext cx="222" cy="0"/>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5" name="Oval 15"/>
            <p:cNvSpPr>
              <a:spLocks noChangeArrowheads="1"/>
            </p:cNvSpPr>
            <p:nvPr/>
          </p:nvSpPr>
          <p:spPr bwMode="auto">
            <a:xfrm>
              <a:off x="4800"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1</a:t>
              </a:r>
            </a:p>
          </p:txBody>
        </p:sp>
      </p:grpSp>
      <p:grpSp>
        <p:nvGrpSpPr>
          <p:cNvPr id="107" name="Group 25"/>
          <p:cNvGrpSpPr>
            <a:grpSpLocks/>
          </p:cNvGrpSpPr>
          <p:nvPr/>
        </p:nvGrpSpPr>
        <p:grpSpPr bwMode="auto">
          <a:xfrm>
            <a:off x="9663288" y="110070"/>
            <a:ext cx="776111" cy="2328330"/>
            <a:chOff x="5256" y="2199"/>
            <a:chExt cx="336" cy="1008"/>
          </a:xfrm>
        </p:grpSpPr>
        <p:sp>
          <p:nvSpPr>
            <p:cNvPr id="108" name="Oval 18"/>
            <p:cNvSpPr>
              <a:spLocks noChangeArrowheads="1"/>
            </p:cNvSpPr>
            <p:nvPr/>
          </p:nvSpPr>
          <p:spPr bwMode="auto">
            <a:xfrm>
              <a:off x="5256" y="2199"/>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2</a:t>
              </a:r>
              <a:endParaRPr lang="en-US" sz="1400" baseline="-25000" dirty="0">
                <a:latin typeface="Times New Roman" charset="0"/>
                <a:cs typeface="Times New Roman" charset="0"/>
              </a:endParaRPr>
            </a:p>
          </p:txBody>
        </p:sp>
        <p:cxnSp>
          <p:nvCxnSpPr>
            <p:cNvPr id="109" name="AutoShape 19"/>
            <p:cNvCxnSpPr>
              <a:cxnSpLocks noChangeShapeType="1"/>
              <a:stCxn id="108" idx="4"/>
              <a:endCxn id="110" idx="0"/>
            </p:cNvCxnSpPr>
            <p:nvPr/>
          </p:nvCxnSpPr>
          <p:spPr bwMode="auto">
            <a:xfrm>
              <a:off x="5424" y="2544"/>
              <a:ext cx="0" cy="31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0" name="Oval 24"/>
            <p:cNvSpPr>
              <a:spLocks noChangeArrowheads="1"/>
            </p:cNvSpPr>
            <p:nvPr/>
          </p:nvSpPr>
          <p:spPr bwMode="auto">
            <a:xfrm>
              <a:off x="5256" y="2871"/>
              <a:ext cx="336" cy="336"/>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Times New Roman" charset="0"/>
                  <a:cs typeface="Times New Roman" charset="0"/>
                </a:rPr>
                <a:t>E</a:t>
              </a:r>
              <a:r>
                <a:rPr lang="en-US" sz="2400" baseline="-25000" dirty="0">
                  <a:latin typeface="Times New Roman" charset="0"/>
                  <a:cs typeface="Times New Roman" charset="0"/>
                </a:rPr>
                <a:t>2</a:t>
              </a:r>
              <a:endParaRPr lang="en-US" sz="1400" baseline="-25000" dirty="0">
                <a:latin typeface="Times New Roman" charset="0"/>
                <a:cs typeface="Times New Roman" charset="0"/>
              </a:endParaRPr>
            </a:p>
          </p:txBody>
        </p:sp>
      </p:grpSp>
      <p:sp>
        <p:nvSpPr>
          <p:cNvPr id="3" name="Left Brace 2"/>
          <p:cNvSpPr/>
          <p:nvPr/>
        </p:nvSpPr>
        <p:spPr>
          <a:xfrm>
            <a:off x="4191000" y="-1371600"/>
            <a:ext cx="533400" cy="7391400"/>
          </a:xfrm>
          <a:prstGeom prst="leftBrace">
            <a:avLst/>
          </a:prstGeom>
          <a:ln>
            <a:solidFill>
              <a:srgbClr val="FF0000"/>
            </a:solidFill>
          </a:ln>
          <a:effectLst/>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12905" y="1447800"/>
            <a:ext cx="2602095" cy="369332"/>
          </a:xfrm>
          <a:prstGeom prst="rect">
            <a:avLst/>
          </a:prstGeom>
          <a:noFill/>
        </p:spPr>
        <p:txBody>
          <a:bodyPr wrap="none" rtlCol="0">
            <a:spAutoFit/>
          </a:bodyPr>
          <a:lstStyle/>
          <a:p>
            <a:r>
              <a:rPr lang="en-US" b="1" dirty="0" smtClean="0">
                <a:solidFill>
                  <a:srgbClr val="FF0000"/>
                </a:solidFill>
              </a:rPr>
              <a:t>= likelihood weighting</a:t>
            </a:r>
            <a:endParaRPr lang="en-US" b="1" dirty="0">
              <a:solidFill>
                <a:srgbClr val="FF0000"/>
              </a:solidFill>
            </a:endParaRPr>
          </a:p>
        </p:txBody>
      </p:sp>
    </p:spTree>
    <p:extLst>
      <p:ext uri="{BB962C8B-B14F-4D97-AF65-F5344CB8AC3E}">
        <p14:creationId xmlns="" xmlns:p14="http://schemas.microsoft.com/office/powerpoint/2010/main" val="242579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P spid="1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ea typeface="ＭＳ Ｐゴシック" pitchFamily="34" charset="-128"/>
              </a:rPr>
              <a:t>Particle Filtering</a:t>
            </a:r>
          </a:p>
        </p:txBody>
      </p:sp>
      <p:sp>
        <p:nvSpPr>
          <p:cNvPr id="70658" name="Content Placeholder 2"/>
          <p:cNvSpPr>
            <a:spLocks noGrp="1"/>
          </p:cNvSpPr>
          <p:nvPr>
            <p:ph idx="1"/>
          </p:nvPr>
        </p:nvSpPr>
        <p:spPr>
          <a:xfrm>
            <a:off x="838200" y="1447800"/>
            <a:ext cx="10744200" cy="4729164"/>
          </a:xfrm>
        </p:spPr>
        <p:txBody>
          <a:bodyPr/>
          <a:lstStyle/>
          <a:p>
            <a:r>
              <a:rPr lang="en-US" sz="2800" dirty="0" smtClean="0">
                <a:ea typeface="ＭＳ Ｐゴシック" pitchFamily="34" charset="-128"/>
              </a:rPr>
              <a:t>Particle filtering operates on ensemble of samples</a:t>
            </a:r>
          </a:p>
          <a:p>
            <a:pPr lvl="1"/>
            <a:r>
              <a:rPr lang="en-US" sz="2400" dirty="0" smtClean="0">
                <a:ea typeface="ＭＳ Ｐゴシック" pitchFamily="34" charset="-128"/>
              </a:rPr>
              <a:t>Performs likelihood weighting for each individual sample to elapse time and incorporate evidence</a:t>
            </a:r>
          </a:p>
          <a:p>
            <a:pPr lvl="1"/>
            <a:r>
              <a:rPr lang="en-US" sz="2400" dirty="0" smtClean="0">
                <a:ea typeface="ＭＳ Ｐゴシック" pitchFamily="34" charset="-128"/>
              </a:rPr>
              <a:t>Resamples from the weighted ensemble of samples to focus computation for the next time step where most of the probability mass is estimated to be</a:t>
            </a:r>
            <a:endParaRPr lang="en-US" sz="2000" dirty="0" smtClean="0">
              <a:ea typeface="ＭＳ Ｐゴシック" pitchFamily="34" charset="-128"/>
            </a:endParaRPr>
          </a:p>
        </p:txBody>
      </p:sp>
    </p:spTree>
    <p:extLst>
      <p:ext uri="{BB962C8B-B14F-4D97-AF65-F5344CB8AC3E}">
        <p14:creationId xmlns="" xmlns:p14="http://schemas.microsoft.com/office/powerpoint/2010/main" val="77927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ea typeface="ＭＳ Ｐゴシック" pitchFamily="34" charset="-128"/>
              </a:rPr>
              <a:t>Markov Chain Monte Carlo*</a:t>
            </a:r>
          </a:p>
        </p:txBody>
      </p:sp>
      <p:sp>
        <p:nvSpPr>
          <p:cNvPr id="25603" name="Content Placeholder 2"/>
          <p:cNvSpPr>
            <a:spLocks noGrp="1"/>
          </p:cNvSpPr>
          <p:nvPr>
            <p:ph idx="1"/>
          </p:nvPr>
        </p:nvSpPr>
        <p:spPr>
          <a:xfrm>
            <a:off x="1219200" y="1417637"/>
            <a:ext cx="8839200" cy="4525963"/>
          </a:xfrm>
        </p:spPr>
        <p:txBody>
          <a:bodyPr/>
          <a:lstStyle/>
          <a:p>
            <a:r>
              <a:rPr lang="en-US" sz="2400" i="1" dirty="0" smtClean="0">
                <a:ea typeface="ＭＳ Ｐゴシック" pitchFamily="34" charset="-128"/>
              </a:rPr>
              <a:t>Idea</a:t>
            </a:r>
            <a:r>
              <a:rPr lang="en-US" sz="2400" dirty="0" smtClean="0">
                <a:ea typeface="ＭＳ Ｐゴシック" pitchFamily="34" charset="-128"/>
              </a:rPr>
              <a:t>: instead of sampling from scratch, create samples that are each like the last one.</a:t>
            </a:r>
          </a:p>
          <a:p>
            <a:pPr lvl="2"/>
            <a:endParaRPr lang="en-US" sz="1600" dirty="0" smtClean="0">
              <a:ea typeface="ＭＳ Ｐゴシック" pitchFamily="34" charset="-128"/>
            </a:endParaRPr>
          </a:p>
          <a:p>
            <a:r>
              <a:rPr lang="en-US" sz="2400" i="1" dirty="0" smtClean="0">
                <a:ea typeface="ＭＳ Ｐゴシック" pitchFamily="34" charset="-128"/>
              </a:rPr>
              <a:t>Procedure</a:t>
            </a:r>
            <a:r>
              <a:rPr lang="en-US" sz="2400" dirty="0" smtClean="0">
                <a:ea typeface="ＭＳ Ｐゴシック" pitchFamily="34" charset="-128"/>
              </a:rPr>
              <a:t>: resample one variable at a time, conditioned on all the rest, but keep evidence fixed.  E.g., for P(</a:t>
            </a:r>
            <a:r>
              <a:rPr lang="en-US" sz="2400" dirty="0" err="1" smtClean="0">
                <a:ea typeface="ＭＳ Ｐゴシック" pitchFamily="34" charset="-128"/>
              </a:rPr>
              <a:t>b|c</a:t>
            </a:r>
            <a:r>
              <a:rPr lang="en-US" sz="2400" dirty="0" smtClean="0">
                <a:ea typeface="ＭＳ Ｐゴシック" pitchFamily="34" charset="-128"/>
              </a:rPr>
              <a:t>):</a:t>
            </a:r>
          </a:p>
          <a:p>
            <a:endParaRPr lang="en-US" sz="2400" dirty="0" smtClean="0">
              <a:ea typeface="ＭＳ Ｐゴシック" pitchFamily="34" charset="-128"/>
            </a:endParaRPr>
          </a:p>
          <a:p>
            <a:pPr>
              <a:buFont typeface="Wingdings" pitchFamily="2" charset="2"/>
              <a:buNone/>
            </a:pPr>
            <a:endParaRPr lang="en-US" sz="2400" dirty="0" smtClean="0">
              <a:ea typeface="ＭＳ Ｐゴシック" pitchFamily="34" charset="-128"/>
            </a:endParaRPr>
          </a:p>
          <a:p>
            <a:r>
              <a:rPr lang="en-US" sz="2400" i="1" dirty="0" smtClean="0">
                <a:ea typeface="ＭＳ Ｐゴシック" pitchFamily="34" charset="-128"/>
              </a:rPr>
              <a:t>Properties</a:t>
            </a:r>
            <a:r>
              <a:rPr lang="en-US" sz="2400" dirty="0" smtClean="0">
                <a:ea typeface="ＭＳ Ｐゴシック" pitchFamily="34" charset="-128"/>
              </a:rPr>
              <a:t>: Now samples are not independent (in fact they</a:t>
            </a:r>
            <a:r>
              <a:rPr lang="ja-JP" altLang="en-US" sz="2400" dirty="0" smtClean="0">
                <a:ea typeface="ＭＳ Ｐゴシック" pitchFamily="34" charset="-128"/>
              </a:rPr>
              <a:t>’</a:t>
            </a:r>
            <a:r>
              <a:rPr lang="en-US" altLang="ja-JP" sz="2400" dirty="0" smtClean="0">
                <a:ea typeface="ＭＳ Ｐゴシック" pitchFamily="34" charset="-128"/>
              </a:rPr>
              <a:t>re nearly identical), but sample averages are still consistent estimators!</a:t>
            </a:r>
          </a:p>
          <a:p>
            <a:pPr lvl="2"/>
            <a:endParaRPr lang="en-US" sz="1600" dirty="0" smtClean="0">
              <a:ea typeface="ＭＳ Ｐゴシック" pitchFamily="34" charset="-128"/>
            </a:endParaRPr>
          </a:p>
          <a:p>
            <a:r>
              <a:rPr lang="en-US" sz="2400" i="1" dirty="0" smtClean="0">
                <a:ea typeface="ＭＳ Ｐゴシック" pitchFamily="34" charset="-128"/>
              </a:rPr>
              <a:t>What</a:t>
            </a:r>
            <a:r>
              <a:rPr lang="ja-JP" altLang="en-US" sz="2400" i="1" dirty="0" smtClean="0">
                <a:ea typeface="ＭＳ Ｐゴシック" pitchFamily="34" charset="-128"/>
              </a:rPr>
              <a:t>’</a:t>
            </a:r>
            <a:r>
              <a:rPr lang="en-US" altLang="ja-JP" sz="2400" i="1" dirty="0" smtClean="0">
                <a:ea typeface="ＭＳ Ｐゴシック" pitchFamily="34" charset="-128"/>
              </a:rPr>
              <a:t>s the point</a:t>
            </a:r>
            <a:r>
              <a:rPr lang="en-US" altLang="ja-JP" sz="2400" dirty="0" smtClean="0">
                <a:ea typeface="ＭＳ Ｐゴシック" pitchFamily="34" charset="-128"/>
              </a:rPr>
              <a:t>: both upstream and downstream variables condition on evidence.</a:t>
            </a:r>
            <a:endParaRPr lang="en-US" sz="2400" dirty="0" smtClean="0">
              <a:ea typeface="ＭＳ Ｐゴシック" pitchFamily="34" charset="-128"/>
            </a:endParaRPr>
          </a:p>
        </p:txBody>
      </p:sp>
      <p:sp>
        <p:nvSpPr>
          <p:cNvPr id="71684" name="Oval 4"/>
          <p:cNvSpPr>
            <a:spLocks noChangeArrowheads="1"/>
          </p:cNvSpPr>
          <p:nvPr/>
        </p:nvSpPr>
        <p:spPr bwMode="auto">
          <a:xfrm>
            <a:off x="2286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71685" name="Oval 5"/>
          <p:cNvSpPr>
            <a:spLocks noChangeArrowheads="1"/>
          </p:cNvSpPr>
          <p:nvPr/>
        </p:nvSpPr>
        <p:spPr bwMode="auto">
          <a:xfrm>
            <a:off x="3048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71686" name="AutoShape 6"/>
          <p:cNvCxnSpPr>
            <a:cxnSpLocks noChangeShapeType="1"/>
            <a:stCxn id="71684" idx="6"/>
            <a:endCxn id="71685" idx="2"/>
          </p:cNvCxnSpPr>
          <p:nvPr/>
        </p:nvCxnSpPr>
        <p:spPr bwMode="auto">
          <a:xfrm>
            <a:off x="2819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71687" name="Oval 11"/>
          <p:cNvSpPr>
            <a:spLocks noChangeArrowheads="1"/>
          </p:cNvSpPr>
          <p:nvPr/>
        </p:nvSpPr>
        <p:spPr bwMode="auto">
          <a:xfrm>
            <a:off x="1524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+b</a:t>
            </a:r>
          </a:p>
        </p:txBody>
      </p:sp>
      <p:cxnSp>
        <p:nvCxnSpPr>
          <p:cNvPr id="71688" name="AutoShape 12"/>
          <p:cNvCxnSpPr>
            <a:cxnSpLocks noChangeShapeType="1"/>
            <a:stCxn id="71687" idx="6"/>
            <a:endCxn id="71684" idx="2"/>
          </p:cNvCxnSpPr>
          <p:nvPr/>
        </p:nvCxnSpPr>
        <p:spPr bwMode="auto">
          <a:xfrm>
            <a:off x="2057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0" name="Oval 18"/>
          <p:cNvSpPr>
            <a:spLocks noChangeArrowheads="1"/>
          </p:cNvSpPr>
          <p:nvPr/>
        </p:nvSpPr>
        <p:spPr bwMode="auto">
          <a:xfrm>
            <a:off x="5105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1" name="Oval 19"/>
          <p:cNvSpPr>
            <a:spLocks noChangeArrowheads="1"/>
          </p:cNvSpPr>
          <p:nvPr/>
        </p:nvSpPr>
        <p:spPr bwMode="auto">
          <a:xfrm>
            <a:off x="5867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2" name="AutoShape 6"/>
          <p:cNvCxnSpPr>
            <a:cxnSpLocks noChangeShapeType="1"/>
            <a:stCxn id="25610" idx="6"/>
            <a:endCxn id="25611" idx="2"/>
          </p:cNvCxnSpPr>
          <p:nvPr/>
        </p:nvCxnSpPr>
        <p:spPr bwMode="auto">
          <a:xfrm>
            <a:off x="5638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3" name="Oval 11"/>
          <p:cNvSpPr>
            <a:spLocks noChangeArrowheads="1"/>
          </p:cNvSpPr>
          <p:nvPr/>
        </p:nvSpPr>
        <p:spPr bwMode="auto">
          <a:xfrm>
            <a:off x="4343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4" name="AutoShape 12"/>
          <p:cNvCxnSpPr>
            <a:cxnSpLocks noChangeShapeType="1"/>
            <a:stCxn id="25613" idx="6"/>
            <a:endCxn id="25610" idx="2"/>
          </p:cNvCxnSpPr>
          <p:nvPr/>
        </p:nvCxnSpPr>
        <p:spPr bwMode="auto">
          <a:xfrm>
            <a:off x="4876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5" name="Oval 23"/>
          <p:cNvSpPr>
            <a:spLocks noChangeArrowheads="1"/>
          </p:cNvSpPr>
          <p:nvPr/>
        </p:nvSpPr>
        <p:spPr bwMode="auto">
          <a:xfrm>
            <a:off x="7772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6" name="Oval 24"/>
          <p:cNvSpPr>
            <a:spLocks noChangeArrowheads="1"/>
          </p:cNvSpPr>
          <p:nvPr/>
        </p:nvSpPr>
        <p:spPr bwMode="auto">
          <a:xfrm>
            <a:off x="8534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7" name="AutoShape 6"/>
          <p:cNvCxnSpPr>
            <a:cxnSpLocks noChangeShapeType="1"/>
            <a:stCxn id="25615" idx="6"/>
            <a:endCxn id="25616" idx="2"/>
          </p:cNvCxnSpPr>
          <p:nvPr/>
        </p:nvCxnSpPr>
        <p:spPr bwMode="auto">
          <a:xfrm>
            <a:off x="8305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8" name="Oval 11"/>
          <p:cNvSpPr>
            <a:spLocks noChangeArrowheads="1"/>
          </p:cNvSpPr>
          <p:nvPr/>
        </p:nvSpPr>
        <p:spPr bwMode="auto">
          <a:xfrm>
            <a:off x="7010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9" name="AutoShape 12"/>
          <p:cNvCxnSpPr>
            <a:cxnSpLocks noChangeShapeType="1"/>
            <a:stCxn id="25618" idx="6"/>
            <a:endCxn id="25615" idx="2"/>
          </p:cNvCxnSpPr>
          <p:nvPr/>
        </p:nvCxnSpPr>
        <p:spPr bwMode="auto">
          <a:xfrm>
            <a:off x="7543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Straight Connector 20"/>
          <p:cNvCxnSpPr>
            <a:stCxn id="71684" idx="7"/>
            <a:endCxn id="71684" idx="3"/>
          </p:cNvCxnSpPr>
          <p:nvPr/>
        </p:nvCxnSpPr>
        <p:spPr>
          <a:xfrm rot="16200000" flipH="1" flipV="1">
            <a:off x="2363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1685" idx="7"/>
            <a:endCxn id="71685" idx="3"/>
          </p:cNvCxnSpPr>
          <p:nvPr/>
        </p:nvCxnSpPr>
        <p:spPr>
          <a:xfrm rot="16200000" flipH="1" flipV="1">
            <a:off x="3125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4421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945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618" idx="7"/>
            <a:endCxn id="25618" idx="3"/>
          </p:cNvCxnSpPr>
          <p:nvPr/>
        </p:nvCxnSpPr>
        <p:spPr>
          <a:xfrm rot="16200000" flipH="1" flipV="1">
            <a:off x="7088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850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5240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5105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534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pt-BR" smtClean="0">
                <a:latin typeface="Calibri"/>
                <a:ea typeface="ＭＳ Ｐゴシック" pitchFamily="34" charset="-128"/>
                <a:cs typeface="Calibri"/>
              </a:rPr>
              <a:t>RB: </a:t>
            </a:r>
            <a:r>
              <a:rPr lang="pt-BR" altLang="ja-JP" smtClean="0">
                <a:latin typeface="Calibri"/>
                <a:ea typeface="ＭＳ Ｐゴシック" pitchFamily="34" charset="-128"/>
                <a:cs typeface="Calibri"/>
              </a:rPr>
              <a:t>Representação</a:t>
            </a:r>
            <a:endParaRPr lang="pt-BR" smtClean="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pt-BR" sz="2400" dirty="0" smtClean="0">
                <a:latin typeface="Calibri"/>
                <a:ea typeface="ＭＳ Ｐゴシック" pitchFamily="34" charset="-128"/>
                <a:cs typeface="Calibri"/>
              </a:rPr>
              <a:t>Um DAG (</a:t>
            </a:r>
            <a:r>
              <a:rPr lang="pt-BR" sz="2400" i="1" dirty="0" err="1" smtClean="0">
                <a:latin typeface="Calibri"/>
                <a:ea typeface="ＭＳ Ｐゴシック" pitchFamily="34" charset="-128"/>
                <a:cs typeface="Calibri"/>
              </a:rPr>
              <a:t>directed</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acyclic</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graph</a:t>
            </a:r>
            <a:r>
              <a:rPr lang="pt-BR" sz="2400" dirty="0" smtClean="0">
                <a:latin typeface="Calibri"/>
                <a:ea typeface="ＭＳ Ｐゴシック" pitchFamily="34" charset="-128"/>
                <a:cs typeface="Calibri"/>
              </a:rPr>
              <a:t>), um nó por variável aleatória</a:t>
            </a:r>
          </a:p>
          <a:p>
            <a:pPr eaLnBrk="1" hangingPunct="1">
              <a:lnSpc>
                <a:spcPct val="80000"/>
              </a:lnSpc>
            </a:pPr>
            <a:endParaRPr lang="pt-BR" sz="700" dirty="0" smtClean="0">
              <a:latin typeface="Calibri"/>
              <a:ea typeface="ＭＳ Ｐゴシック" pitchFamily="34" charset="-128"/>
              <a:cs typeface="Calibri"/>
            </a:endParaRPr>
          </a:p>
          <a:p>
            <a:pPr eaLnBrk="1" hangingPunct="1">
              <a:lnSpc>
                <a:spcPct val="80000"/>
              </a:lnSpc>
            </a:pPr>
            <a:r>
              <a:rPr lang="pt-BR" sz="2400" dirty="0" smtClean="0">
                <a:latin typeface="Calibri"/>
                <a:ea typeface="ＭＳ Ｐゴシック" pitchFamily="34" charset="-128"/>
                <a:cs typeface="Calibri"/>
              </a:rPr>
              <a:t>Uma tabela de probabilidade condicional (</a:t>
            </a:r>
            <a:r>
              <a:rPr lang="pt-BR" sz="2400" i="1" dirty="0" err="1" smtClean="0">
                <a:latin typeface="Calibri"/>
                <a:ea typeface="ＭＳ Ｐゴシック" pitchFamily="34" charset="-128"/>
                <a:cs typeface="Calibri"/>
              </a:rPr>
              <a:t>conditional</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probability</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table</a:t>
            </a:r>
            <a:r>
              <a:rPr lang="pt-BR" sz="2400" dirty="0" smtClean="0">
                <a:latin typeface="Calibri"/>
                <a:ea typeface="ＭＳ Ｐゴシック" pitchFamily="34" charset="-128"/>
                <a:cs typeface="Calibri"/>
              </a:rPr>
              <a:t>, CPT) para cada nó</a:t>
            </a:r>
          </a:p>
          <a:p>
            <a:pPr lvl="7">
              <a:lnSpc>
                <a:spcPct val="80000"/>
              </a:lnSpc>
            </a:pPr>
            <a:endParaRPr lang="pt-BR" sz="1200" dirty="0" smtClean="0">
              <a:latin typeface="Calibri"/>
              <a:ea typeface="ＭＳ Ｐゴシック" pitchFamily="34" charset="-128"/>
              <a:cs typeface="Calibri"/>
            </a:endParaRPr>
          </a:p>
          <a:p>
            <a:pPr lvl="1" eaLnBrk="1" hangingPunct="1">
              <a:lnSpc>
                <a:spcPct val="80000"/>
              </a:lnSpc>
            </a:pPr>
            <a:r>
              <a:rPr lang="pt-BR" sz="2000" dirty="0" smtClean="0">
                <a:latin typeface="Calibri"/>
                <a:ea typeface="ＭＳ Ｐゴシック" pitchFamily="34" charset="-128"/>
                <a:cs typeface="Calibri"/>
              </a:rPr>
              <a:t>Uma coleção de distribuições 		        sobre X, uma para cada combinação de valores dos pais</a:t>
            </a:r>
            <a:endParaRPr lang="pt-BR" altLang="ja-JP" sz="2000" dirty="0" smtClean="0">
              <a:latin typeface="Calibri"/>
              <a:ea typeface="ＭＳ Ｐゴシック" pitchFamily="34" charset="-128"/>
              <a:cs typeface="Calibri"/>
            </a:endParaRPr>
          </a:p>
          <a:p>
            <a:pPr lvl="1" eaLnBrk="1" hangingPunct="1">
              <a:lnSpc>
                <a:spcPct val="80000"/>
              </a:lnSpc>
            </a:pPr>
            <a:endParaRPr lang="pt-BR" sz="1000" dirty="0" smtClean="0">
              <a:latin typeface="Calibri"/>
              <a:ea typeface="ＭＳ Ｐゴシック" pitchFamily="34" charset="-128"/>
              <a:cs typeface="Calibri"/>
            </a:endParaRPr>
          </a:p>
          <a:p>
            <a:pPr lvl="7">
              <a:lnSpc>
                <a:spcPct val="80000"/>
              </a:lnSpc>
            </a:pPr>
            <a:endParaRPr lang="pt-BR" altLang="ja-JP" sz="1200" dirty="0" smtClean="0">
              <a:latin typeface="Calibri"/>
              <a:ea typeface="ＭＳ Ｐゴシック" pitchFamily="34" charset="-128"/>
              <a:cs typeface="Calibri"/>
            </a:endParaRPr>
          </a:p>
          <a:p>
            <a:pPr>
              <a:lnSpc>
                <a:spcPct val="80000"/>
              </a:lnSpc>
            </a:pPr>
            <a:r>
              <a:rPr lang="pt-BR" sz="2400" dirty="0" err="1" smtClean="0">
                <a:latin typeface="Calibri"/>
                <a:ea typeface="ＭＳ Ｐゴシック" pitchFamily="34" charset="-128"/>
                <a:cs typeface="Calibri"/>
              </a:rPr>
              <a:t>RBs</a:t>
            </a:r>
            <a:r>
              <a:rPr lang="pt-BR" sz="2400" dirty="0" smtClean="0">
                <a:latin typeface="Calibri"/>
                <a:ea typeface="ＭＳ Ｐゴシック" pitchFamily="34" charset="-128"/>
                <a:cs typeface="Calibri"/>
              </a:rPr>
              <a:t> implicitamente codificam distribuições conjuntas</a:t>
            </a:r>
            <a:endParaRPr lang="pt-BR" altLang="ja-JP" sz="2400" dirty="0" smtClean="0">
              <a:latin typeface="Calibri"/>
              <a:ea typeface="ＭＳ Ｐゴシック" pitchFamily="34" charset="-128"/>
              <a:cs typeface="Calibri"/>
            </a:endParaRPr>
          </a:p>
          <a:p>
            <a:pPr lvl="5">
              <a:lnSpc>
                <a:spcPct val="80000"/>
              </a:lnSpc>
            </a:pPr>
            <a:endParaRPr lang="pt-BR" altLang="ja-JP" sz="1200" dirty="0" smtClean="0">
              <a:latin typeface="Calibri"/>
              <a:ea typeface="ＭＳ Ｐゴシック" pitchFamily="34" charset="-128"/>
              <a:cs typeface="Calibri"/>
            </a:endParaRPr>
          </a:p>
          <a:p>
            <a:pPr lvl="1">
              <a:lnSpc>
                <a:spcPct val="80000"/>
              </a:lnSpc>
            </a:pPr>
            <a:r>
              <a:rPr lang="pt-BR" sz="2000" dirty="0" smtClean="0">
                <a:latin typeface="Calibri"/>
                <a:ea typeface="ＭＳ Ｐゴシック" pitchFamily="34" charset="-128"/>
                <a:cs typeface="Calibri"/>
              </a:rPr>
              <a:t>Como um produto de distribuições condicionais locais</a:t>
            </a:r>
          </a:p>
          <a:p>
            <a:pPr lvl="6">
              <a:lnSpc>
                <a:spcPct val="80000"/>
              </a:lnSpc>
            </a:pPr>
            <a:endParaRPr lang="pt-BR" sz="1200" dirty="0" smtClean="0">
              <a:latin typeface="Calibri"/>
              <a:ea typeface="ＭＳ Ｐゴシック" pitchFamily="34" charset="-128"/>
              <a:cs typeface="Calibri"/>
            </a:endParaRPr>
          </a:p>
          <a:p>
            <a:pPr lvl="1">
              <a:lnSpc>
                <a:spcPct val="80000"/>
              </a:lnSpc>
            </a:pPr>
            <a:r>
              <a:rPr lang="pt-BR" sz="2000" dirty="0" smtClean="0">
                <a:latin typeface="Calibri"/>
                <a:ea typeface="ＭＳ Ｐゴシック" pitchFamily="34" charset="-128"/>
                <a:cs typeface="Calibri"/>
              </a:rPr>
              <a:t>Para ver que probabilidade uma RB produz para uma associação completa, multiplicamos todas as condicionais relevantes:</a:t>
            </a:r>
          </a:p>
          <a:p>
            <a:pPr lvl="1">
              <a:lnSpc>
                <a:spcPct val="80000"/>
              </a:lnSpc>
            </a:pPr>
            <a:endParaRPr lang="pt-BR" sz="2000" dirty="0" smtClean="0">
              <a:latin typeface="Calibri"/>
              <a:ea typeface="ＭＳ Ｐゴシック" pitchFamily="34" charset="-128"/>
              <a:cs typeface="Calibri"/>
            </a:endParaRPr>
          </a:p>
          <a:p>
            <a:pPr>
              <a:lnSpc>
                <a:spcPct val="80000"/>
              </a:lnSpc>
            </a:pPr>
            <a:endParaRPr lang="pt-BR" altLang="ja-JP" sz="2400" dirty="0" smtClean="0">
              <a:latin typeface="Calibri"/>
              <a:ea typeface="ＭＳ Ｐゴシック" pitchFamily="34" charset="-128"/>
              <a:cs typeface="Calibri"/>
            </a:endParaRPr>
          </a:p>
          <a:p>
            <a:pPr lvl="2" eaLnBrk="1" hangingPunct="1">
              <a:lnSpc>
                <a:spcPct val="80000"/>
              </a:lnSpc>
            </a:pPr>
            <a:endParaRPr lang="pt-BR" sz="700" dirty="0" smtClean="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73575" y="3151229"/>
            <a:ext cx="192722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86000" y="5867400"/>
            <a:ext cx="5535613"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296400" y="4494919"/>
            <a:ext cx="2062553" cy="2362198"/>
          </a:xfrm>
          <a:prstGeom prst="rect">
            <a:avLst/>
          </a:prstGeom>
        </p:spPr>
      </p:pic>
      <p:pic>
        <p:nvPicPr>
          <p:cNvPr id="4" name="Picture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448434" y="1524000"/>
            <a:ext cx="3514965" cy="2561560"/>
          </a:xfrm>
          <a:prstGeom prst="rect">
            <a:avLst/>
          </a:prstGeom>
        </p:spPr>
      </p:pic>
    </p:spTree>
    <p:extLst>
      <p:ext uri="{BB962C8B-B14F-4D97-AF65-F5344CB8AC3E}">
        <p14:creationId xmlns="" xmlns:p14="http://schemas.microsoft.com/office/powerpoint/2010/main" val="21859682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pt-BR" smtClean="0">
                <a:ea typeface="ＭＳ Ｐゴシック" pitchFamily="34" charset="-128"/>
              </a:rPr>
              <a:t>Eliminação de Variável </a:t>
            </a:r>
            <a:r>
              <a:rPr lang="pt-BR" sz="3200" smtClean="0">
                <a:ea typeface="ＭＳ Ｐゴシック" pitchFamily="34" charset="-128"/>
              </a:rPr>
              <a:t>(Variable Elimination)</a:t>
            </a:r>
            <a:endParaRPr lang="pt-BR" smtClean="0">
              <a:ea typeface="ＭＳ Ｐゴシック" pitchFamily="34" charset="-128"/>
            </a:endParaRPr>
          </a:p>
        </p:txBody>
      </p:sp>
      <p:sp>
        <p:nvSpPr>
          <p:cNvPr id="52226" name="Rectangle 3"/>
          <p:cNvSpPr>
            <a:spLocks noGrp="1" noChangeArrowheads="1"/>
          </p:cNvSpPr>
          <p:nvPr>
            <p:ph idx="1"/>
          </p:nvPr>
        </p:nvSpPr>
        <p:spPr>
          <a:xfrm>
            <a:off x="457200" y="1676400"/>
            <a:ext cx="6248400" cy="4876800"/>
          </a:xfrm>
        </p:spPr>
        <p:txBody>
          <a:bodyPr/>
          <a:lstStyle/>
          <a:p>
            <a:pPr>
              <a:lnSpc>
                <a:spcPct val="90000"/>
              </a:lnSpc>
            </a:pPr>
            <a:r>
              <a:rPr lang="pt-BR" sz="2400" dirty="0" smtClean="0">
                <a:ea typeface="ＭＳ Ｐゴシック" pitchFamily="34" charset="-128"/>
              </a:rPr>
              <a:t>Intercalar </a:t>
            </a:r>
            <a:r>
              <a:rPr lang="pt-BR" sz="2400" dirty="0" smtClean="0">
                <a:solidFill>
                  <a:srgbClr val="FF0000"/>
                </a:solidFill>
                <a:ea typeface="ＭＳ Ｐゴシック" pitchFamily="34" charset="-128"/>
              </a:rPr>
              <a:t>junção</a:t>
            </a:r>
            <a:r>
              <a:rPr lang="pt-BR" sz="2400" dirty="0" smtClean="0">
                <a:ea typeface="ＭＳ Ｐゴシック" pitchFamily="34" charset="-128"/>
              </a:rPr>
              <a:t> com </a:t>
            </a:r>
            <a:r>
              <a:rPr lang="pt-BR" sz="2400" dirty="0" smtClean="0">
                <a:solidFill>
                  <a:srgbClr val="FF0000"/>
                </a:solidFill>
                <a:ea typeface="ＭＳ Ｐゴシック" pitchFamily="34" charset="-128"/>
              </a:rPr>
              <a:t>marginalização</a:t>
            </a:r>
          </a:p>
          <a:p>
            <a:pPr lvl="5">
              <a:lnSpc>
                <a:spcPct val="90000"/>
              </a:lnSpc>
            </a:pPr>
            <a:endParaRPr lang="pt-BR" sz="1200" dirty="0" smtClean="0">
              <a:ea typeface="ＭＳ Ｐゴシック" pitchFamily="34" charset="-128"/>
            </a:endParaRPr>
          </a:p>
          <a:p>
            <a:pPr lvl="5">
              <a:lnSpc>
                <a:spcPct val="90000"/>
              </a:lnSpc>
            </a:pPr>
            <a:endParaRPr lang="pt-BR" sz="1200" dirty="0" smtClean="0">
              <a:ea typeface="ＭＳ Ｐゴシック" pitchFamily="34" charset="-128"/>
            </a:endParaRPr>
          </a:p>
          <a:p>
            <a:pPr>
              <a:lnSpc>
                <a:spcPct val="90000"/>
              </a:lnSpc>
            </a:pPr>
            <a:r>
              <a:rPr lang="pt-BR" sz="2400" dirty="0" err="1" smtClean="0">
                <a:ea typeface="ＭＳ Ｐゴシック" pitchFamily="34" charset="-128"/>
              </a:rPr>
              <a:t>d</a:t>
            </a:r>
            <a:r>
              <a:rPr lang="pt-BR" sz="2400" baseline="30000" dirty="0" err="1" smtClean="0">
                <a:ea typeface="ＭＳ Ｐゴシック" pitchFamily="34" charset="-128"/>
              </a:rPr>
              <a:t>k</a:t>
            </a:r>
            <a:r>
              <a:rPr lang="pt-BR" sz="2400" dirty="0" smtClean="0">
                <a:ea typeface="ＭＳ Ｐゴシック" pitchFamily="34" charset="-128"/>
              </a:rPr>
              <a:t> entradas computadas para um fator sobre k variáveis com tamanho de domínio d</a:t>
            </a:r>
          </a:p>
          <a:p>
            <a:pPr lvl="7">
              <a:lnSpc>
                <a:spcPct val="90000"/>
              </a:lnSpc>
            </a:pPr>
            <a:endParaRPr lang="pt-BR" sz="1200" dirty="0" smtClean="0">
              <a:ea typeface="ＭＳ Ｐゴシック" pitchFamily="34" charset="-128"/>
            </a:endParaRPr>
          </a:p>
          <a:p>
            <a:pPr lvl="7">
              <a:lnSpc>
                <a:spcPct val="90000"/>
              </a:lnSpc>
            </a:pPr>
            <a:endParaRPr lang="pt-BR" sz="1200" dirty="0" smtClean="0">
              <a:ea typeface="ＭＳ Ｐゴシック" pitchFamily="34" charset="-128"/>
            </a:endParaRPr>
          </a:p>
          <a:p>
            <a:pPr>
              <a:lnSpc>
                <a:spcPct val="90000"/>
              </a:lnSpc>
            </a:pPr>
            <a:r>
              <a:rPr lang="pt-BR" sz="2400" dirty="0" smtClean="0">
                <a:ea typeface="ＭＳ Ｐゴシック" pitchFamily="34" charset="-128"/>
              </a:rPr>
              <a:t>Ordem da eliminação de variáveis ocultas pode afetar o tamanho dos fatores gerados</a:t>
            </a:r>
          </a:p>
          <a:p>
            <a:pPr lvl="8">
              <a:lnSpc>
                <a:spcPct val="90000"/>
              </a:lnSpc>
            </a:pPr>
            <a:endParaRPr lang="pt-BR" sz="1200" dirty="0" smtClean="0">
              <a:ea typeface="ＭＳ Ｐゴシック" pitchFamily="34" charset="-128"/>
            </a:endParaRPr>
          </a:p>
          <a:p>
            <a:pPr lvl="8">
              <a:lnSpc>
                <a:spcPct val="90000"/>
              </a:lnSpc>
            </a:pPr>
            <a:endParaRPr lang="pt-BR" sz="1200" dirty="0" smtClean="0">
              <a:ea typeface="ＭＳ Ｐゴシック" pitchFamily="34" charset="-128"/>
            </a:endParaRPr>
          </a:p>
          <a:p>
            <a:pPr>
              <a:lnSpc>
                <a:spcPct val="90000"/>
              </a:lnSpc>
            </a:pPr>
            <a:r>
              <a:rPr lang="pt-BR" sz="2400" dirty="0" smtClean="0">
                <a:ea typeface="ＭＳ Ｐゴシック" pitchFamily="34" charset="-128"/>
              </a:rPr>
              <a:t>Pior caso: tempo de execução exponencial no tamanho da RB</a:t>
            </a:r>
          </a:p>
          <a:p>
            <a:pPr lvl="1">
              <a:lnSpc>
                <a:spcPct val="90000"/>
              </a:lnSpc>
            </a:pPr>
            <a:endParaRPr lang="pt-BR" sz="2200" dirty="0" smtClean="0">
              <a:ea typeface="ＭＳ Ｐゴシック" pitchFamily="34" charset="-128"/>
            </a:endParaRPr>
          </a:p>
          <a:p>
            <a:pPr>
              <a:lnSpc>
                <a:spcPct val="90000"/>
              </a:lnSpc>
            </a:pPr>
            <a:endParaRPr lang="pt-BR" sz="2400" dirty="0" smtClean="0">
              <a:ea typeface="ＭＳ Ｐゴシック" pitchFamily="34" charset="-128"/>
            </a:endParaRPr>
          </a:p>
          <a:p>
            <a:pPr lvl="1">
              <a:lnSpc>
                <a:spcPct val="90000"/>
              </a:lnSpc>
            </a:pPr>
            <a:endParaRPr lang="pt-BR" sz="2000" dirty="0" smtClean="0">
              <a:ea typeface="ＭＳ Ｐゴシック" pitchFamily="34" charset="-128"/>
            </a:endParaRPr>
          </a:p>
        </p:txBody>
      </p:sp>
      <p:grpSp>
        <p:nvGrpSpPr>
          <p:cNvPr id="4" name="Group 3"/>
          <p:cNvGrpSpPr/>
          <p:nvPr/>
        </p:nvGrpSpPr>
        <p:grpSpPr>
          <a:xfrm>
            <a:off x="8458200" y="2971800"/>
            <a:ext cx="2113006" cy="1371600"/>
            <a:chOff x="3810000" y="2743200"/>
            <a:chExt cx="2514600" cy="1752600"/>
          </a:xfrm>
        </p:grpSpPr>
        <p:sp>
          <p:nvSpPr>
            <p:cNvPr id="5" name="Oval 4"/>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6" name="Oval 5"/>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7" name="Oval 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8" name="Oval 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9" name="Oval 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0" name="Oval 9"/>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cxnSp>
          <p:nvCxnSpPr>
            <p:cNvPr id="11" name="Straight Arrow Connector 10"/>
            <p:cNvCxnSpPr>
              <a:stCxn id="14" idx="4"/>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13" idx="4"/>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13" idx="4"/>
              <a:endCxn id="14"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13" idx="4"/>
              <a:endCxn id="15"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 name="Oval 14"/>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32500" lnSpcReduction="20000"/>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6" name="Oval 15"/>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7" name="Oval 16"/>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cxnSp>
          <p:nvCxnSpPr>
            <p:cNvPr id="18" name="Straight Arrow Connector 17"/>
            <p:cNvCxnSpPr>
              <a:stCxn id="15" idx="4"/>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9" name="Picture 18" descr="TP_tmp.png"/>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153688" y="2819400"/>
              <a:ext cx="152400" cy="174171"/>
            </a:xfrm>
            <a:prstGeom prst="rect">
              <a:avLst/>
            </a:prstGeom>
            <a:noFill/>
            <a:ln/>
            <a:effectLst/>
            <a:extLst>
              <a:ext uri="{909E8E84-426E-40DD-AFC4-6F175D3DCCD1}">
                <a14:hiddenFill xmlns="" xmlns:a14="http://schemas.microsoft.com/office/drawing/2010/main">
                  <a:solidFill>
                    <a:srgbClr val="FFFFFF">
                      <a:alpha val="0"/>
                    </a:srgbClr>
                  </a:solid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0" name="Picture 19" descr="TP_tmp.png"/>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495800" y="3565317"/>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1" name="Picture 20" descr="TP_tmp.png"/>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8862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2" name="Picture 21" descr="TP_tmp.png"/>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914112" y="420980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3" name="Picture 22" descr="TP_tmp.png"/>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513508" y="4202830"/>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24" name="Straight Arrow Connector 23"/>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25" name="Picture 24" descr="TP_tmp.png"/>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359006" y="3621087"/>
              <a:ext cx="453390" cy="18891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6" name="Picture 25" descr="TP_tmp.png"/>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410200" y="4204956"/>
              <a:ext cx="37187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27" name="Picture 26" descr="TP_tmp.png"/>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019800" y="4191000"/>
              <a:ext cx="212499"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cxnSp>
          <p:nvCxnSpPr>
            <p:cNvPr id="28" name="Straight Arrow Connector 27"/>
            <p:cNvCxnSpPr>
              <a:stCxn id="13" idx="4"/>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30" name="Picture 29" descr="TP_tmp.png"/>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002092" y="3632917"/>
              <a:ext cx="247915"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31" name="TextBox 30"/>
            <p:cNvSpPr txBox="1">
              <a:spLocks noChangeArrowheads="1"/>
            </p:cNvSpPr>
            <p:nvPr/>
          </p:nvSpPr>
          <p:spPr bwMode="auto">
            <a:xfrm>
              <a:off x="4876800" y="3505200"/>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sz="1800" kern="1200">
                  <a:latin typeface="Calibri" pitchFamily="34" charset="0"/>
                  <a:cs typeface="Calibri" pitchFamily="34" charset="0"/>
                </a:rPr>
                <a:t>…</a:t>
              </a:r>
            </a:p>
          </p:txBody>
        </p:sp>
        <p:sp>
          <p:nvSpPr>
            <p:cNvPr id="32" name="TextBox 31"/>
            <p:cNvSpPr txBox="1">
              <a:spLocks noChangeArrowheads="1"/>
            </p:cNvSpPr>
            <p:nvPr/>
          </p:nvSpPr>
          <p:spPr bwMode="auto">
            <a:xfrm>
              <a:off x="4876800" y="4049713"/>
              <a:ext cx="343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sz="1800" kern="1200">
                  <a:latin typeface="Calibri" pitchFamily="34" charset="0"/>
                  <a:cs typeface="Calibri" pitchFamily="34" charset="0"/>
                </a:rPr>
                <a:t>…</a:t>
              </a:r>
            </a:p>
          </p:txBody>
        </p:sp>
      </p:grpSp>
      <p:grpSp>
        <p:nvGrpSpPr>
          <p:cNvPr id="33" name="Group 32"/>
          <p:cNvGrpSpPr/>
          <p:nvPr/>
        </p:nvGrpSpPr>
        <p:grpSpPr>
          <a:xfrm>
            <a:off x="7391400" y="4800600"/>
            <a:ext cx="4643894" cy="1848540"/>
            <a:chOff x="3124200" y="2286000"/>
            <a:chExt cx="7848600" cy="3124200"/>
          </a:xfrm>
        </p:grpSpPr>
        <p:cxnSp>
          <p:nvCxnSpPr>
            <p:cNvPr id="34" name="Straight Arrow Connector 33"/>
            <p:cNvCxnSpPr>
              <a:stCxn id="136" idx="4"/>
              <a:endCxn id="122"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35" name="Group 1"/>
            <p:cNvGrpSpPr>
              <a:grpSpLocks/>
            </p:cNvGrpSpPr>
            <p:nvPr/>
          </p:nvGrpSpPr>
          <p:grpSpPr bwMode="auto">
            <a:xfrm>
              <a:off x="3352800" y="2286000"/>
              <a:ext cx="381000" cy="381000"/>
              <a:chOff x="2438400" y="3429000"/>
              <a:chExt cx="381000" cy="381000"/>
            </a:xfrm>
          </p:grpSpPr>
          <p:sp>
            <p:nvSpPr>
              <p:cNvPr id="136" name="Oval 13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7" name="Picture 136" descr="TP_tmp.png"/>
              <p:cNvPicPr>
                <a:picLocks noChangeAspect="1"/>
              </p:cNvPicPr>
              <p:nvPr>
                <p:custDataLst>
                  <p:tags r:id="rId22"/>
                </p:custDataLst>
              </p:nvPr>
            </p:nvPicPr>
            <p:blipFill>
              <a:blip r:embed="rId3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36" name="Group 52229"/>
            <p:cNvGrpSpPr>
              <a:grpSpLocks/>
            </p:cNvGrpSpPr>
            <p:nvPr/>
          </p:nvGrpSpPr>
          <p:grpSpPr bwMode="auto">
            <a:xfrm>
              <a:off x="4419600" y="2286000"/>
              <a:ext cx="381000" cy="381000"/>
              <a:chOff x="2057400" y="1828800"/>
              <a:chExt cx="381000" cy="381000"/>
            </a:xfrm>
          </p:grpSpPr>
          <p:sp>
            <p:nvSpPr>
              <p:cNvPr id="134" name="Oval 133"/>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5" name="Picture 134" descr="TP_tmp.png"/>
              <p:cNvPicPr>
                <a:picLocks noChangeAspect="1"/>
              </p:cNvPicPr>
              <p:nvPr>
                <p:custDataLst>
                  <p:tags r:id="rId21"/>
                </p:custDataLst>
              </p:nvPr>
            </p:nvPicPr>
            <p:blipFill>
              <a:blip r:embed="rId3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37" name="Group 52232"/>
            <p:cNvGrpSpPr>
              <a:grpSpLocks/>
            </p:cNvGrpSpPr>
            <p:nvPr/>
          </p:nvGrpSpPr>
          <p:grpSpPr bwMode="auto">
            <a:xfrm>
              <a:off x="5486400" y="2286000"/>
              <a:ext cx="381000" cy="381000"/>
              <a:chOff x="3124200" y="1828800"/>
              <a:chExt cx="381000" cy="381000"/>
            </a:xfrm>
          </p:grpSpPr>
          <p:sp>
            <p:nvSpPr>
              <p:cNvPr id="132" name="Oval 131"/>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3" name="Picture 132" descr="TP_tmp.png"/>
              <p:cNvPicPr>
                <a:picLocks noChangeAspect="1"/>
              </p:cNvPicPr>
              <p:nvPr>
                <p:custDataLst>
                  <p:tags r:id="rId20"/>
                </p:custDataLst>
              </p:nvPr>
            </p:nvPicPr>
            <p:blipFill>
              <a:blip r:embed="rId3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38" name="Group 52235"/>
            <p:cNvGrpSpPr>
              <a:grpSpLocks/>
            </p:cNvGrpSpPr>
            <p:nvPr/>
          </p:nvGrpSpPr>
          <p:grpSpPr bwMode="auto">
            <a:xfrm>
              <a:off x="6553200" y="2286000"/>
              <a:ext cx="381000" cy="381000"/>
              <a:chOff x="4191000" y="1828800"/>
              <a:chExt cx="381000" cy="381000"/>
            </a:xfrm>
          </p:grpSpPr>
          <p:sp>
            <p:nvSpPr>
              <p:cNvPr id="130" name="Oval 12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1" name="Picture 130" descr="TP_tmp.png"/>
              <p:cNvPicPr>
                <a:picLocks noChangeAspect="1"/>
              </p:cNvPicPr>
              <p:nvPr>
                <p:custDataLst>
                  <p:tags r:id="rId19"/>
                </p:custDataLst>
              </p:nvPr>
            </p:nvPicPr>
            <p:blipFill>
              <a:blip r:embed="rId3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39" name="Group 52238"/>
            <p:cNvGrpSpPr>
              <a:grpSpLocks/>
            </p:cNvGrpSpPr>
            <p:nvPr/>
          </p:nvGrpSpPr>
          <p:grpSpPr bwMode="auto">
            <a:xfrm>
              <a:off x="7620000" y="2286000"/>
              <a:ext cx="381000" cy="381000"/>
              <a:chOff x="5257800" y="1828800"/>
              <a:chExt cx="381000" cy="381000"/>
            </a:xfrm>
          </p:grpSpPr>
          <p:sp>
            <p:nvSpPr>
              <p:cNvPr id="128" name="Oval 127"/>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9" name="Picture 128" descr="TP_tmp.png"/>
              <p:cNvPicPr>
                <a:picLocks noChangeAspect="1"/>
              </p:cNvPicPr>
              <p:nvPr>
                <p:custDataLst>
                  <p:tags r:id="rId18"/>
                </p:custDataLst>
              </p:nvPr>
            </p:nvPicPr>
            <p:blipFill>
              <a:blip r:embed="rId3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0" name="Group 52241"/>
            <p:cNvGrpSpPr>
              <a:grpSpLocks/>
            </p:cNvGrpSpPr>
            <p:nvPr/>
          </p:nvGrpSpPr>
          <p:grpSpPr bwMode="auto">
            <a:xfrm>
              <a:off x="8686800" y="2286000"/>
              <a:ext cx="381000" cy="381000"/>
              <a:chOff x="6324600" y="1828800"/>
              <a:chExt cx="381000" cy="381000"/>
            </a:xfrm>
          </p:grpSpPr>
          <p:sp>
            <p:nvSpPr>
              <p:cNvPr id="126" name="Oval 125"/>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7" name="Picture 126" descr="TP_tmp.png"/>
              <p:cNvPicPr>
                <a:picLocks noChangeAspect="1"/>
              </p:cNvPicPr>
              <p:nvPr>
                <p:custDataLst>
                  <p:tags r:id="rId17"/>
                </p:custDataLst>
              </p:nvPr>
            </p:nvPicPr>
            <p:blipFill>
              <a:blip r:embed="rId3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1" name="Group 52244"/>
            <p:cNvGrpSpPr>
              <a:grpSpLocks/>
            </p:cNvGrpSpPr>
            <p:nvPr/>
          </p:nvGrpSpPr>
          <p:grpSpPr bwMode="auto">
            <a:xfrm>
              <a:off x="9753600" y="2286000"/>
              <a:ext cx="381000" cy="381000"/>
              <a:chOff x="7391400" y="1828800"/>
              <a:chExt cx="381000" cy="381000"/>
            </a:xfrm>
          </p:grpSpPr>
          <p:sp>
            <p:nvSpPr>
              <p:cNvPr id="124" name="Oval 123"/>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5" name="Picture 124" descr="TP_tmp.png"/>
              <p:cNvPicPr>
                <a:picLocks noChangeAspect="1"/>
              </p:cNvPicPr>
              <p:nvPr>
                <p:custDataLst>
                  <p:tags r:id="rId16"/>
                </p:custDataLst>
              </p:nvPr>
            </p:nvPicPr>
            <p:blipFill>
              <a:blip r:embed="rId4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2" name="Group 52253"/>
            <p:cNvGrpSpPr>
              <a:grpSpLocks/>
            </p:cNvGrpSpPr>
            <p:nvPr/>
          </p:nvGrpSpPr>
          <p:grpSpPr bwMode="auto">
            <a:xfrm>
              <a:off x="3124200" y="3048000"/>
              <a:ext cx="381000" cy="381000"/>
              <a:chOff x="762000" y="2743200"/>
              <a:chExt cx="381000" cy="381000"/>
            </a:xfrm>
          </p:grpSpPr>
          <p:sp>
            <p:nvSpPr>
              <p:cNvPr id="122" name="Oval 121"/>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3" name="Picture 122" descr="TP_tmp.png"/>
              <p:cNvPicPr>
                <a:picLocks noChangeAspect="1"/>
              </p:cNvPicPr>
              <p:nvPr>
                <p:custDataLst>
                  <p:tags r:id="rId15"/>
                </p:custDataLst>
              </p:nvPr>
            </p:nvPicPr>
            <p:blipFill>
              <a:blip r:embed="rId4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3" name="Group 225"/>
            <p:cNvGrpSpPr>
              <a:grpSpLocks/>
            </p:cNvGrpSpPr>
            <p:nvPr/>
          </p:nvGrpSpPr>
          <p:grpSpPr bwMode="auto">
            <a:xfrm>
              <a:off x="4191000" y="3048000"/>
              <a:ext cx="381000" cy="381000"/>
              <a:chOff x="1828800" y="2743200"/>
              <a:chExt cx="381000" cy="381000"/>
            </a:xfrm>
          </p:grpSpPr>
          <p:sp>
            <p:nvSpPr>
              <p:cNvPr id="120" name="Oval 119"/>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1" name="Picture 120" descr="TP_tmp.png"/>
              <p:cNvPicPr>
                <a:picLocks noChangeAspect="1"/>
              </p:cNvPicPr>
              <p:nvPr>
                <p:custDataLst>
                  <p:tags r:id="rId14"/>
                </p:custDataLst>
              </p:nvPr>
            </p:nvPicPr>
            <p:blipFill>
              <a:blip r:embed="rId4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4" name="Group 229"/>
            <p:cNvGrpSpPr>
              <a:grpSpLocks/>
            </p:cNvGrpSpPr>
            <p:nvPr/>
          </p:nvGrpSpPr>
          <p:grpSpPr bwMode="auto">
            <a:xfrm>
              <a:off x="5257800" y="3048000"/>
              <a:ext cx="381000" cy="381000"/>
              <a:chOff x="2895600" y="2743200"/>
              <a:chExt cx="381000" cy="381000"/>
            </a:xfrm>
          </p:grpSpPr>
          <p:sp>
            <p:nvSpPr>
              <p:cNvPr id="118" name="Oval 11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9" name="Picture 118" descr="TP_tmp.png"/>
              <p:cNvPicPr>
                <a:picLocks noChangeAspect="1"/>
              </p:cNvPicPr>
              <p:nvPr>
                <p:custDataLst>
                  <p:tags r:id="rId13"/>
                </p:custDataLst>
              </p:nvPr>
            </p:nvPicPr>
            <p:blipFill>
              <a:blip r:embed="rId4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5" name="Group 232"/>
            <p:cNvGrpSpPr>
              <a:grpSpLocks/>
            </p:cNvGrpSpPr>
            <p:nvPr/>
          </p:nvGrpSpPr>
          <p:grpSpPr bwMode="auto">
            <a:xfrm>
              <a:off x="6324600" y="3048000"/>
              <a:ext cx="381000" cy="381000"/>
              <a:chOff x="3962400" y="2743200"/>
              <a:chExt cx="381000" cy="381000"/>
            </a:xfrm>
          </p:grpSpPr>
          <p:sp>
            <p:nvSpPr>
              <p:cNvPr id="116" name="Oval 115"/>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7" name="Picture 116" descr="TP_tmp.png"/>
              <p:cNvPicPr>
                <a:picLocks noChangeAspect="1"/>
              </p:cNvPicPr>
              <p:nvPr>
                <p:custDataLst>
                  <p:tags r:id="rId12"/>
                </p:custDataLst>
              </p:nvPr>
            </p:nvPicPr>
            <p:blipFill>
              <a:blip r:embed="rId4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6" name="Group 235"/>
            <p:cNvGrpSpPr>
              <a:grpSpLocks/>
            </p:cNvGrpSpPr>
            <p:nvPr/>
          </p:nvGrpSpPr>
          <p:grpSpPr bwMode="auto">
            <a:xfrm>
              <a:off x="7391400" y="3048000"/>
              <a:ext cx="381000" cy="381000"/>
              <a:chOff x="5029200" y="2743200"/>
              <a:chExt cx="381000" cy="381000"/>
            </a:xfrm>
          </p:grpSpPr>
          <p:sp>
            <p:nvSpPr>
              <p:cNvPr id="114" name="Oval 113"/>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5" name="Picture 114" descr="TP_tmp.png"/>
              <p:cNvPicPr>
                <a:picLocks noChangeAspect="1"/>
              </p:cNvPicPr>
              <p:nvPr>
                <p:custDataLst>
                  <p:tags r:id="rId11"/>
                </p:custDataLst>
              </p:nvPr>
            </p:nvPicPr>
            <p:blipFill>
              <a:blip r:embed="rId4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7" name="Group 238"/>
            <p:cNvGrpSpPr>
              <a:grpSpLocks/>
            </p:cNvGrpSpPr>
            <p:nvPr/>
          </p:nvGrpSpPr>
          <p:grpSpPr bwMode="auto">
            <a:xfrm>
              <a:off x="8458200" y="3048000"/>
              <a:ext cx="381000" cy="381000"/>
              <a:chOff x="6096000" y="2743200"/>
              <a:chExt cx="381000" cy="381000"/>
            </a:xfrm>
          </p:grpSpPr>
          <p:sp>
            <p:nvSpPr>
              <p:cNvPr id="112" name="Oval 111"/>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3" name="Picture 112" descr="TP_tmp.png"/>
              <p:cNvPicPr>
                <a:picLocks noChangeAspect="1"/>
              </p:cNvPicPr>
              <p:nvPr>
                <p:custDataLst>
                  <p:tags r:id="rId10"/>
                </p:custDataLst>
              </p:nvPr>
            </p:nvPicPr>
            <p:blipFill>
              <a:blip r:embed="rId4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8" name="Group 241"/>
            <p:cNvGrpSpPr>
              <a:grpSpLocks/>
            </p:cNvGrpSpPr>
            <p:nvPr/>
          </p:nvGrpSpPr>
          <p:grpSpPr bwMode="auto">
            <a:xfrm>
              <a:off x="9525000" y="3048000"/>
              <a:ext cx="381000" cy="381000"/>
              <a:chOff x="7162800" y="2743200"/>
              <a:chExt cx="381000" cy="381000"/>
            </a:xfrm>
          </p:grpSpPr>
          <p:sp>
            <p:nvSpPr>
              <p:cNvPr id="110" name="Oval 109"/>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1" name="Picture 110" descr="TP_tmp.png"/>
              <p:cNvPicPr>
                <a:picLocks noChangeAspect="1"/>
              </p:cNvPicPr>
              <p:nvPr>
                <p:custDataLst>
                  <p:tags r:id="rId9"/>
                </p:custDataLst>
              </p:nvPr>
            </p:nvPicPr>
            <p:blipFill>
              <a:blip r:embed="rId4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 name="Group 244"/>
            <p:cNvGrpSpPr>
              <a:grpSpLocks/>
            </p:cNvGrpSpPr>
            <p:nvPr/>
          </p:nvGrpSpPr>
          <p:grpSpPr bwMode="auto">
            <a:xfrm>
              <a:off x="10591800" y="3048000"/>
              <a:ext cx="381000" cy="381000"/>
              <a:chOff x="8229600" y="2743200"/>
              <a:chExt cx="381000" cy="381000"/>
            </a:xfrm>
          </p:grpSpPr>
          <p:sp>
            <p:nvSpPr>
              <p:cNvPr id="108" name="Oval 107"/>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9" name="Picture 108" descr="TP_tmp.png"/>
              <p:cNvPicPr>
                <a:picLocks noChangeAspect="1"/>
              </p:cNvPicPr>
              <p:nvPr>
                <p:custDataLst>
                  <p:tags r:id="rId8"/>
                </p:custDataLst>
              </p:nvPr>
            </p:nvPicPr>
            <p:blipFill>
              <a:blip r:embed="rId4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0" name="Group 247"/>
            <p:cNvGrpSpPr>
              <a:grpSpLocks/>
            </p:cNvGrpSpPr>
            <p:nvPr/>
          </p:nvGrpSpPr>
          <p:grpSpPr bwMode="auto">
            <a:xfrm>
              <a:off x="3657600" y="3733800"/>
              <a:ext cx="381000" cy="381000"/>
              <a:chOff x="1295400" y="3276600"/>
              <a:chExt cx="381000" cy="381000"/>
            </a:xfrm>
          </p:grpSpPr>
          <p:sp>
            <p:nvSpPr>
              <p:cNvPr id="106" name="Oval 105"/>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7" name="Picture 106" descr="TP_tmp.png"/>
              <p:cNvPicPr>
                <a:picLocks noChangeAspect="1"/>
              </p:cNvPicPr>
              <p:nvPr>
                <p:custDataLst>
                  <p:tags r:id="rId7"/>
                </p:custDataLst>
              </p:nvPr>
            </p:nvPicPr>
            <p:blipFill>
              <a:blip r:embed="rId4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1" name="Group 204"/>
            <p:cNvGrpSpPr>
              <a:grpSpLocks/>
            </p:cNvGrpSpPr>
            <p:nvPr/>
          </p:nvGrpSpPr>
          <p:grpSpPr bwMode="auto">
            <a:xfrm>
              <a:off x="5791200" y="3733800"/>
              <a:ext cx="381000" cy="381000"/>
              <a:chOff x="3429000" y="3276600"/>
              <a:chExt cx="381000" cy="381000"/>
            </a:xfrm>
          </p:grpSpPr>
          <p:sp>
            <p:nvSpPr>
              <p:cNvPr id="104" name="Oval 103"/>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5" name="Picture 104" descr="TP_tmp.png"/>
              <p:cNvPicPr>
                <a:picLocks noChangeAspect="1"/>
              </p:cNvPicPr>
              <p:nvPr>
                <p:custDataLst>
                  <p:tags r:id="rId6"/>
                </p:custDataLst>
              </p:nvPr>
            </p:nvPicPr>
            <p:blipFill>
              <a:blip r:embed="rId5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2" name="Group 253"/>
            <p:cNvGrpSpPr>
              <a:grpSpLocks/>
            </p:cNvGrpSpPr>
            <p:nvPr/>
          </p:nvGrpSpPr>
          <p:grpSpPr bwMode="auto">
            <a:xfrm>
              <a:off x="7924800" y="3733800"/>
              <a:ext cx="381000" cy="381000"/>
              <a:chOff x="5562600" y="3276600"/>
              <a:chExt cx="381000" cy="381000"/>
            </a:xfrm>
          </p:grpSpPr>
          <p:sp>
            <p:nvSpPr>
              <p:cNvPr id="102" name="Oval 101"/>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3" name="Picture 102" descr="TP_tmp.png"/>
              <p:cNvPicPr>
                <a:picLocks noChangeAspect="1"/>
              </p:cNvPicPr>
              <p:nvPr>
                <p:custDataLst>
                  <p:tags r:id="rId5"/>
                </p:custDataLst>
              </p:nvPr>
            </p:nvPicPr>
            <p:blipFill>
              <a:blip r:embed="rId5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3" name="Group 201"/>
            <p:cNvGrpSpPr>
              <a:grpSpLocks/>
            </p:cNvGrpSpPr>
            <p:nvPr/>
          </p:nvGrpSpPr>
          <p:grpSpPr bwMode="auto">
            <a:xfrm>
              <a:off x="10134600" y="3733800"/>
              <a:ext cx="381000" cy="381000"/>
              <a:chOff x="7772400" y="3276600"/>
              <a:chExt cx="381000" cy="381000"/>
            </a:xfrm>
          </p:grpSpPr>
          <p:sp>
            <p:nvSpPr>
              <p:cNvPr id="100" name="Oval 99"/>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1" name="Picture 100" descr="TP_tmp.png"/>
              <p:cNvPicPr>
                <a:picLocks noChangeAspect="1"/>
              </p:cNvPicPr>
              <p:nvPr>
                <p:custDataLst>
                  <p:tags r:id="rId4"/>
                </p:custDataLst>
              </p:nvPr>
            </p:nvPicPr>
            <p:blipFill>
              <a:blip r:embed="rId5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4" name="Group 207"/>
            <p:cNvGrpSpPr>
              <a:grpSpLocks/>
            </p:cNvGrpSpPr>
            <p:nvPr/>
          </p:nvGrpSpPr>
          <p:grpSpPr bwMode="auto">
            <a:xfrm>
              <a:off x="4649788" y="4343400"/>
              <a:ext cx="530225" cy="381000"/>
              <a:chOff x="2287880" y="3810000"/>
              <a:chExt cx="531247" cy="381000"/>
            </a:xfrm>
          </p:grpSpPr>
          <p:sp>
            <p:nvSpPr>
              <p:cNvPr id="98" name="Oval 9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9" name="Picture 98" descr="TP_tmp.png"/>
              <p:cNvPicPr>
                <a:picLocks noChangeAspect="1"/>
              </p:cNvPicPr>
              <p:nvPr>
                <p:custDataLst>
                  <p:tags r:id="rId3"/>
                </p:custDataLst>
              </p:nvPr>
            </p:nvPicPr>
            <p:blipFill>
              <a:blip r:embed="rId5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5" name="Group 210"/>
            <p:cNvGrpSpPr>
              <a:grpSpLocks/>
            </p:cNvGrpSpPr>
            <p:nvPr/>
          </p:nvGrpSpPr>
          <p:grpSpPr bwMode="auto">
            <a:xfrm>
              <a:off x="8924925" y="4343400"/>
              <a:ext cx="514350" cy="381000"/>
              <a:chOff x="6563934" y="3810000"/>
              <a:chExt cx="513539" cy="381000"/>
            </a:xfrm>
          </p:grpSpPr>
          <p:sp>
            <p:nvSpPr>
              <p:cNvPr id="96" name="Oval 95"/>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7" name="Picture 96" descr="TP_tmp.png"/>
              <p:cNvPicPr>
                <a:picLocks noChangeAspect="1"/>
              </p:cNvPicPr>
              <p:nvPr>
                <p:custDataLst>
                  <p:tags r:id="rId2"/>
                </p:custDataLst>
              </p:nvPr>
            </p:nvPicPr>
            <p:blipFill>
              <a:blip r:embed="rId5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56" name="Group 213"/>
            <p:cNvGrpSpPr>
              <a:grpSpLocks/>
            </p:cNvGrpSpPr>
            <p:nvPr/>
          </p:nvGrpSpPr>
          <p:grpSpPr bwMode="auto">
            <a:xfrm>
              <a:off x="6934200" y="5029200"/>
              <a:ext cx="381000" cy="381000"/>
              <a:chOff x="4572000" y="4191000"/>
              <a:chExt cx="381000" cy="381000"/>
            </a:xfrm>
          </p:grpSpPr>
          <p:sp>
            <p:nvSpPr>
              <p:cNvPr id="94" name="Oval 93"/>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5" name="Picture 94" descr="TP_tmp.png"/>
              <p:cNvPicPr>
                <a:picLocks noChangeAspect="1"/>
              </p:cNvPicPr>
              <p:nvPr>
                <p:custDataLst>
                  <p:tags r:id="rId1"/>
                </p:custDataLst>
              </p:nvPr>
            </p:nvPicPr>
            <p:blipFill>
              <a:blip r:embed="rId5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cxnSp>
          <p:nvCxnSpPr>
            <p:cNvPr id="57" name="Straight Arrow Connector 56"/>
            <p:cNvCxnSpPr>
              <a:stCxn id="134" idx="4"/>
              <a:endCxn id="122"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132" idx="4"/>
              <a:endCxn id="122"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a:stCxn id="136" idx="4"/>
              <a:endCxn id="120"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stCxn id="132" idx="4"/>
              <a:endCxn id="120"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130" idx="4"/>
              <a:endCxn id="120"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134" idx="4"/>
              <a:endCxn id="114"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a:stCxn id="128" idx="4"/>
              <a:endCxn id="114"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a:stCxn id="124" idx="4"/>
              <a:endCxn id="114"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stCxn id="124" idx="4"/>
              <a:endCxn id="108"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stCxn id="124" idx="4"/>
              <a:endCxn id="110"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stCxn id="126" idx="4"/>
              <a:endCxn id="108"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128" idx="4"/>
              <a:endCxn id="108"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9" name="Straight Arrow Connector 68"/>
            <p:cNvCxnSpPr>
              <a:stCxn id="130" idx="4"/>
              <a:endCxn id="112"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a:stCxn id="128" idx="4"/>
              <a:endCxn id="112"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1" name="Straight Arrow Connector 70"/>
            <p:cNvCxnSpPr>
              <a:stCxn id="132" idx="4"/>
              <a:endCxn id="116"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2" name="Straight Arrow Connector 71"/>
            <p:cNvCxnSpPr>
              <a:stCxn id="130" idx="4"/>
              <a:endCxn id="116"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stCxn id="132" idx="4"/>
              <a:endCxn id="11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134" idx="4"/>
              <a:endCxn id="11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stCxn id="130" idx="4"/>
              <a:endCxn id="11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a:stCxn id="128" idx="4"/>
              <a:endCxn id="116"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a:stCxn id="126" idx="4"/>
              <a:endCxn id="112"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8" name="Straight Arrow Connector 77"/>
            <p:cNvCxnSpPr>
              <a:stCxn id="126" idx="4"/>
              <a:endCxn id="110"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9" name="Straight Arrow Connector 78"/>
            <p:cNvCxnSpPr>
              <a:stCxn id="128" idx="4"/>
              <a:endCxn id="110"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0" name="Straight Arrow Connector 79"/>
            <p:cNvCxnSpPr>
              <a:stCxn id="122" idx="4"/>
              <a:endCxn id="106"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120" idx="4"/>
              <a:endCxn id="106"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2" name="Straight Arrow Connector 81"/>
            <p:cNvCxnSpPr>
              <a:stCxn id="116" idx="4"/>
              <a:endCxn id="104"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3" name="Straight Arrow Connector 82"/>
            <p:cNvCxnSpPr>
              <a:stCxn id="112" idx="4"/>
              <a:endCxn id="102"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108" idx="4"/>
              <a:endCxn id="100"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a:stCxn id="110" idx="4"/>
              <a:endCxn id="100"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114" idx="4"/>
              <a:endCxn id="102"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stCxn id="118" idx="4"/>
              <a:endCxn id="104"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106" idx="4"/>
              <a:endCxn id="9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102" idx="4"/>
              <a:endCxn id="96"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a:stCxn id="100" idx="4"/>
              <a:endCxn id="96"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a:stCxn id="104" idx="4"/>
              <a:endCxn id="9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a:stCxn id="96" idx="4"/>
              <a:endCxn id="94"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3" name="Straight Arrow Connector 92"/>
            <p:cNvCxnSpPr>
              <a:stCxn id="98" idx="4"/>
              <a:endCxn id="94"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138" name="Picture 137"/>
          <p:cNvPicPr>
            <a:picLocks noChangeAspect="1"/>
          </p:cNvPicPr>
          <p:nvPr/>
        </p:nvPicPr>
        <p:blipFill>
          <a:blip r:embed="rId56" cstate="print">
            <a:extLst>
              <a:ext uri="{28A0092B-C50C-407E-A947-70E740481C1C}">
                <a14:useLocalDpi xmlns="" xmlns:a14="http://schemas.microsoft.com/office/drawing/2010/main" val="0"/>
              </a:ext>
            </a:extLst>
          </a:blip>
          <a:stretch>
            <a:fillRect/>
          </a:stretch>
        </p:blipFill>
        <p:spPr>
          <a:xfrm>
            <a:off x="8153400" y="1371600"/>
            <a:ext cx="2945727" cy="1491761"/>
          </a:xfrm>
          <a:prstGeom prst="rect">
            <a:avLst/>
          </a:prstGeom>
        </p:spPr>
      </p:pic>
    </p:spTree>
    <p:extLst>
      <p:ext uri="{BB962C8B-B14F-4D97-AF65-F5344CB8AC3E}">
        <p14:creationId xmlns="" xmlns:p14="http://schemas.microsoft.com/office/powerpoint/2010/main" val="21403656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smtClean="0">
                <a:ea typeface="ＭＳ Ｐゴシック" pitchFamily="34" charset="-128"/>
              </a:rPr>
              <a:t>CSP:  </a:t>
            </a: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a:ea typeface="ＭＳ Ｐゴシック" pitchFamily="34" charset="-128"/>
            </a:endParaRPr>
          </a:p>
          <a:p>
            <a:endParaRPr lang="en-US" sz="1400" dirty="0" smtClean="0">
              <a:ea typeface="ＭＳ Ｐゴシック" pitchFamily="34" charset="-128"/>
            </a:endParaRPr>
          </a:p>
          <a:p>
            <a:endParaRPr lang="en-US" sz="1600" dirty="0" smtClean="0">
              <a:ea typeface="ＭＳ Ｐゴシック" pitchFamily="34" charset="-128"/>
            </a:endParaRPr>
          </a:p>
          <a:p>
            <a:r>
              <a:rPr lang="en-US" sz="2000" dirty="0" smtClean="0">
                <a:ea typeface="ＭＳ Ｐゴシック" pitchFamily="34" charset="-128"/>
              </a:rPr>
              <a:t>If we can answer P(z) equal to zero or not, we answered whether the 3-SAT problem has a solution.</a:t>
            </a:r>
          </a:p>
          <a:p>
            <a:pPr lvl="4"/>
            <a:endParaRPr lang="en-US" sz="900" dirty="0" smtClean="0">
              <a:ea typeface="ＭＳ Ｐゴシック" pitchFamily="34" charset="-128"/>
            </a:endParaRPr>
          </a:p>
          <a:p>
            <a:r>
              <a:rPr lang="en-US" sz="2000" dirty="0" smtClean="0">
                <a:ea typeface="ＭＳ Ｐゴシック" pitchFamily="34" charset="-128"/>
              </a:rPr>
              <a:t>Hence inference in Bayes</a:t>
            </a:r>
            <a:r>
              <a:rPr lang="en-US" altLang="en-US" sz="2000" dirty="0" smtClean="0">
                <a:ea typeface="ＭＳ Ｐゴシック" pitchFamily="34" charset="-128"/>
              </a:rPr>
              <a:t>’</a:t>
            </a:r>
            <a:r>
              <a:rPr lang="en-US" sz="2000" dirty="0" smtClean="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3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49"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5" cstate="print">
            <a:extLst>
              <a:ext uri="{28A0092B-C50C-407E-A947-70E740481C1C}">
                <a14:useLocalDpi xmlns="" xmlns:a14="http://schemas.microsoft.com/office/drawing/2010/main" val="0"/>
              </a:ext>
            </a:extLst>
          </a:blip>
          <a:stretch>
            <a:fillRect/>
          </a:stretch>
        </p:blipFill>
        <p:spPr bwMode="auto">
          <a:xfrm>
            <a:off x="304800" y="1752600"/>
            <a:ext cx="11700169" cy="242376"/>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0" name="Picture 359" descr="TP_tmp.png"/>
          <p:cNvPicPr>
            <a:picLocks noChangeAspect="1"/>
          </p:cNvPicPr>
          <p:nvPr>
            <p:custDataLst>
              <p:tags r:id="rId2"/>
            </p:custDataLst>
          </p:nvPr>
        </p:nvPicPr>
        <p:blipFill>
          <a:blip r:embed="rId56" cstate="print">
            <a:extLst>
              <a:ext uri="{28A0092B-C50C-407E-A947-70E740481C1C}">
                <a14:useLocalDpi xmlns="" xmlns:a14="http://schemas.microsoft.com/office/drawing/2010/main" val="0"/>
              </a:ext>
            </a:extLst>
          </a:blip>
          <a:stretch>
            <a:fillRect/>
          </a:stretch>
        </p:blipFill>
        <p:spPr bwMode="auto">
          <a:xfrm>
            <a:off x="148831" y="2349403"/>
            <a:ext cx="2874831" cy="24139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6" name="Picture 365" descr="TP_tmp.png"/>
          <p:cNvPicPr>
            <a:picLocks noChangeAspect="1"/>
          </p:cNvPicPr>
          <p:nvPr>
            <p:custDataLst>
              <p:tags r:id="rId3"/>
            </p:custDataLst>
          </p:nvPr>
        </p:nvPicPr>
        <p:blipFill>
          <a:blip r:embed="rId57" cstate="print">
            <a:extLst>
              <a:ext uri="{28A0092B-C50C-407E-A947-70E740481C1C}">
                <a14:useLocalDpi xmlns="" xmlns:a14="http://schemas.microsoft.com/office/drawing/2010/main" val="0"/>
              </a:ext>
            </a:extLst>
          </a:blip>
          <a:stretch>
            <a:fillRect/>
          </a:stretch>
        </p:blipFill>
        <p:spPr bwMode="auto">
          <a:xfrm>
            <a:off x="256761" y="2743200"/>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68" name="Picture 367" descr="TP_tmp.png"/>
          <p:cNvPicPr>
            <a:picLocks noChangeAspect="1"/>
          </p:cNvPicPr>
          <p:nvPr>
            <p:custDataLst>
              <p:tags r:id="rId4"/>
            </p:custDataLst>
          </p:nvPr>
        </p:nvPicPr>
        <p:blipFill>
          <a:blip r:embed="rId58" cstate="print">
            <a:extLst>
              <a:ext uri="{28A0092B-C50C-407E-A947-70E740481C1C}">
                <a14:useLocalDpi xmlns="" xmlns:a14="http://schemas.microsoft.com/office/drawing/2010/main" val="0"/>
              </a:ext>
            </a:extLst>
          </a:blip>
          <a:stretch>
            <a:fillRect/>
          </a:stretch>
        </p:blipFill>
        <p:spPr bwMode="auto">
          <a:xfrm>
            <a:off x="228600" y="3258931"/>
            <a:ext cx="2241038" cy="246269"/>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t>…</a:t>
            </a:r>
          </a:p>
        </p:txBody>
      </p:sp>
      <p:pic>
        <p:nvPicPr>
          <p:cNvPr id="369" name="Picture 368" descr="TP_tmp.png"/>
          <p:cNvPicPr>
            <a:picLocks noChangeAspect="1"/>
          </p:cNvPicPr>
          <p:nvPr>
            <p:custDataLst>
              <p:tags r:id="rId5"/>
            </p:custDataLst>
          </p:nvPr>
        </p:nvPicPr>
        <p:blipFill>
          <a:blip r:embed="rId59" cstate="print">
            <a:extLst>
              <a:ext uri="{28A0092B-C50C-407E-A947-70E740481C1C}">
                <a14:useLocalDpi xmlns="" xmlns:a14="http://schemas.microsoft.com/office/drawing/2010/main" val="0"/>
              </a:ext>
            </a:extLst>
          </a:blip>
          <a:stretch>
            <a:fillRect/>
          </a:stretch>
        </p:blipFill>
        <p:spPr bwMode="auto">
          <a:xfrm>
            <a:off x="294308" y="3581400"/>
            <a:ext cx="1499856" cy="27046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t>…</a:t>
            </a:r>
          </a:p>
        </p:txBody>
      </p:sp>
      <p:pic>
        <p:nvPicPr>
          <p:cNvPr id="371" name="Picture 370" descr="TP_tmp.png"/>
          <p:cNvPicPr>
            <a:picLocks noChangeAspect="1"/>
          </p:cNvPicPr>
          <p:nvPr>
            <p:custDataLst>
              <p:tags r:id="rId6"/>
            </p:custDataLst>
          </p:nvPr>
        </p:nvPicPr>
        <p:blipFill>
          <a:blip r:embed="rId60" cstate="print">
            <a:extLst>
              <a:ext uri="{28A0092B-C50C-407E-A947-70E740481C1C}">
                <a14:useLocalDpi xmlns="" xmlns:a14="http://schemas.microsoft.com/office/drawing/2010/main" val="0"/>
              </a:ext>
            </a:extLst>
          </a:blip>
          <a:stretch>
            <a:fillRect/>
          </a:stretch>
        </p:blipFill>
        <p:spPr bwMode="auto">
          <a:xfrm>
            <a:off x="294307" y="4004230"/>
            <a:ext cx="1458293" cy="26297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2" name="Picture 371" descr="TP_tmp.png"/>
          <p:cNvPicPr>
            <a:picLocks noChangeAspect="1"/>
          </p:cNvPicPr>
          <p:nvPr>
            <p:custDataLst>
              <p:tags r:id="rId7"/>
            </p:custDataLst>
          </p:nvPr>
        </p:nvPicPr>
        <p:blipFill>
          <a:blip r:embed="rId61" cstate="print">
            <a:extLst>
              <a:ext uri="{28A0092B-C50C-407E-A947-70E740481C1C}">
                <a14:useLocalDpi xmlns="" xmlns:a14="http://schemas.microsoft.com/office/drawing/2010/main" val="0"/>
              </a:ext>
            </a:extLst>
          </a:blip>
          <a:stretch>
            <a:fillRect/>
          </a:stretch>
        </p:blipFill>
        <p:spPr bwMode="auto">
          <a:xfrm>
            <a:off x="294309" y="4621142"/>
            <a:ext cx="2022029" cy="255657"/>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3" name="Picture 372" descr="TP_tmp.png"/>
          <p:cNvPicPr>
            <a:picLocks noChangeAspect="1"/>
          </p:cNvPicPr>
          <p:nvPr>
            <p:custDataLst>
              <p:tags r:id="rId8"/>
            </p:custDataLst>
          </p:nvPr>
        </p:nvPicPr>
        <p:blipFill>
          <a:blip r:embed="rId62" cstate="print">
            <a:extLst>
              <a:ext uri="{28A0092B-C50C-407E-A947-70E740481C1C}">
                <a14:useLocalDpi xmlns="" xmlns:a14="http://schemas.microsoft.com/office/drawing/2010/main" val="0"/>
              </a:ext>
            </a:extLst>
          </a:blip>
          <a:stretch>
            <a:fillRect/>
          </a:stretch>
        </p:blipFill>
        <p:spPr bwMode="auto">
          <a:xfrm>
            <a:off x="294309" y="4320178"/>
            <a:ext cx="1991691" cy="251821"/>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374" name="Picture 373" descr="TP_tmp.png"/>
          <p:cNvPicPr>
            <a:picLocks noChangeAspect="1"/>
          </p:cNvPicPr>
          <p:nvPr>
            <p:custDataLst>
              <p:tags r:id="rId9"/>
            </p:custDataLst>
          </p:nvPr>
        </p:nvPicPr>
        <p:blipFill>
          <a:blip r:embed="rId63" cstate="print">
            <a:extLst>
              <a:ext uri="{28A0092B-C50C-407E-A947-70E740481C1C}">
                <a14:useLocalDpi xmlns="" xmlns:a14="http://schemas.microsoft.com/office/drawing/2010/main" val="0"/>
              </a:ext>
            </a:extLst>
          </a:blip>
          <a:stretch>
            <a:fillRect/>
          </a:stretch>
        </p:blipFill>
        <p:spPr bwMode="auto">
          <a:xfrm>
            <a:off x="381000" y="5073225"/>
            <a:ext cx="2133600" cy="260775"/>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560895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Inferência Aproximada: Amostragem</a:t>
            </a:r>
            <a:endParaRPr lang="pt-B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5000" y="2971800"/>
            <a:ext cx="8743039" cy="2047661"/>
          </a:xfrm>
          <a:prstGeom prst="rect">
            <a:avLst/>
          </a:prstGeom>
        </p:spPr>
      </p:pic>
    </p:spTree>
    <p:extLst>
      <p:ext uri="{BB962C8B-B14F-4D97-AF65-F5344CB8AC3E}">
        <p14:creationId xmlns="" xmlns:p14="http://schemas.microsoft.com/office/powerpoint/2010/main" val="275214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pt-BR" dirty="0" smtClean="0">
                <a:ea typeface="ＭＳ Ｐゴシック" pitchFamily="34" charset="-128"/>
              </a:rPr>
              <a:t>Amostragem </a:t>
            </a:r>
            <a:r>
              <a:rPr lang="pt-BR" sz="3200" dirty="0" smtClean="0">
                <a:ea typeface="ＭＳ Ｐゴシック" pitchFamily="34" charset="-128"/>
              </a:rPr>
              <a:t>(</a:t>
            </a:r>
            <a:r>
              <a:rPr lang="pt-BR" sz="3200" i="1" dirty="0" err="1" smtClean="0">
                <a:ea typeface="ＭＳ Ｐゴシック" pitchFamily="34" charset="-128"/>
              </a:rPr>
              <a:t>Sampling</a:t>
            </a:r>
            <a:r>
              <a:rPr lang="pt-BR" sz="3200" dirty="0" smtClean="0">
                <a:ea typeface="ＭＳ Ｐゴシック" pitchFamily="34" charset="-128"/>
              </a:rPr>
              <a:t>)</a:t>
            </a:r>
            <a:endParaRPr lang="en-US" dirty="0" smtClean="0">
              <a:latin typeface="Calibri"/>
              <a:ea typeface="ＭＳ Ｐゴシック" pitchFamily="34" charset="-128"/>
              <a:cs typeface="Calibri"/>
            </a:endParaRPr>
          </a:p>
        </p:txBody>
      </p:sp>
      <p:sp>
        <p:nvSpPr>
          <p:cNvPr id="54274" name="Rectangle 3"/>
          <p:cNvSpPr>
            <a:spLocks noGrp="1" noChangeArrowheads="1"/>
          </p:cNvSpPr>
          <p:nvPr>
            <p:ph idx="1"/>
          </p:nvPr>
        </p:nvSpPr>
        <p:spPr>
          <a:xfrm>
            <a:off x="304800" y="1295400"/>
            <a:ext cx="6324600" cy="4525963"/>
          </a:xfrm>
        </p:spPr>
        <p:txBody>
          <a:bodyPr/>
          <a:lstStyle/>
          <a:p>
            <a:pPr>
              <a:lnSpc>
                <a:spcPct val="90000"/>
              </a:lnSpc>
            </a:pPr>
            <a:r>
              <a:rPr lang="pt-BR" sz="2800" dirty="0" smtClean="0">
                <a:latin typeface="Calibri"/>
                <a:ea typeface="ＭＳ Ｐゴシック" pitchFamily="34" charset="-128"/>
                <a:cs typeface="Calibri"/>
              </a:rPr>
              <a:t>Ideia básica </a:t>
            </a:r>
          </a:p>
          <a:p>
            <a:pPr lvl="3">
              <a:lnSpc>
                <a:spcPct val="90000"/>
              </a:lnSpc>
            </a:pPr>
            <a:endParaRPr lang="pt-BR" sz="7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Gerar N </a:t>
            </a:r>
            <a:r>
              <a:rPr lang="pt-BR" sz="2400" dirty="0" smtClean="0">
                <a:solidFill>
                  <a:srgbClr val="FF0000"/>
                </a:solidFill>
                <a:latin typeface="Calibri"/>
                <a:ea typeface="ＭＳ Ｐゴシック" pitchFamily="34" charset="-128"/>
                <a:cs typeface="Calibri"/>
              </a:rPr>
              <a:t>amostras</a:t>
            </a:r>
            <a:r>
              <a:rPr lang="pt-BR" sz="2400" dirty="0" smtClean="0">
                <a:latin typeface="Calibri"/>
                <a:ea typeface="ＭＳ Ｐゴシック" pitchFamily="34" charset="-128"/>
                <a:cs typeface="Calibri"/>
              </a:rPr>
              <a:t> a partir de uma distribuição S</a:t>
            </a:r>
          </a:p>
          <a:p>
            <a:pPr lvl="4">
              <a:lnSpc>
                <a:spcPct val="90000"/>
              </a:lnSpc>
            </a:pPr>
            <a:endParaRPr lang="pt-BR" sz="7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Computar uma probabilidade posterior aproximada</a:t>
            </a:r>
          </a:p>
          <a:p>
            <a:pPr lvl="4">
              <a:lnSpc>
                <a:spcPct val="90000"/>
              </a:lnSpc>
            </a:pPr>
            <a:endParaRPr lang="pt-BR" sz="700" b="1"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Mostrar que processo converge para a distribuição verdadeira</a:t>
            </a:r>
          </a:p>
          <a:p>
            <a:pPr lvl="1">
              <a:lnSpc>
                <a:spcPct val="90000"/>
              </a:lnSpc>
            </a:pPr>
            <a:endParaRPr lang="pt-BR" sz="2400" dirty="0" smtClean="0">
              <a:latin typeface="Calibri"/>
              <a:ea typeface="ＭＳ Ｐゴシック" pitchFamily="34" charset="-128"/>
              <a:cs typeface="Calibri"/>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14800" y="4572000"/>
            <a:ext cx="5317230" cy="2185399"/>
          </a:xfrm>
          <a:prstGeom prst="rect">
            <a:avLst/>
          </a:prstGeom>
        </p:spPr>
      </p:pic>
      <p:sp>
        <p:nvSpPr>
          <p:cNvPr id="5" name="Rectangle 3"/>
          <p:cNvSpPr txBox="1">
            <a:spLocks noChangeArrowheads="1"/>
          </p:cNvSpPr>
          <p:nvPr/>
        </p:nvSpPr>
        <p:spPr bwMode="auto">
          <a:xfrm>
            <a:off x="6629400" y="1295400"/>
            <a:ext cx="54864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pt-BR" sz="2800" dirty="0" smtClean="0">
                <a:latin typeface="Calibri"/>
                <a:ea typeface="ＭＳ Ｐゴシック" pitchFamily="34" charset="-128"/>
                <a:cs typeface="Calibri"/>
              </a:rPr>
              <a:t>Por que usar amostragem?</a:t>
            </a:r>
          </a:p>
          <a:p>
            <a:pPr lvl="5">
              <a:lnSpc>
                <a:spcPct val="90000"/>
              </a:lnSpc>
            </a:pPr>
            <a:endParaRPr lang="pt-BR" sz="700" dirty="0" smtClean="0">
              <a:latin typeface="Calibri"/>
              <a:ea typeface="ＭＳ Ｐゴシック" pitchFamily="34" charset="-128"/>
              <a:cs typeface="Calibri"/>
            </a:endParaRPr>
          </a:p>
          <a:p>
            <a:pPr lvl="5">
              <a:lnSpc>
                <a:spcPct val="90000"/>
              </a:lnSpc>
            </a:pPr>
            <a:endParaRPr lang="pt-BR" altLang="ja-JP" sz="6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Inferência: obter uma amostra é mais rápido do que computar a resposta correta (e.g., com eliminação de eliminação)</a:t>
            </a:r>
            <a:endParaRPr lang="pt-BR" dirty="0" smtClean="0">
              <a:latin typeface="Calibri"/>
              <a:ea typeface="ＭＳ Ｐゴシック" pitchFamily="34" charset="-128"/>
              <a:cs typeface="Calibri"/>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pt-BR" dirty="0" smtClean="0">
                <a:ea typeface="ＭＳ Ｐゴシック" pitchFamily="34" charset="-128"/>
              </a:rPr>
              <a:t>Amostragem - exemplo</a:t>
            </a:r>
          </a:p>
        </p:txBody>
      </p:sp>
      <p:sp>
        <p:nvSpPr>
          <p:cNvPr id="55298" name="Content Placeholder 2"/>
          <p:cNvSpPr>
            <a:spLocks noGrp="1"/>
          </p:cNvSpPr>
          <p:nvPr>
            <p:ph idx="1"/>
          </p:nvPr>
        </p:nvSpPr>
        <p:spPr>
          <a:xfrm>
            <a:off x="152400" y="1397001"/>
            <a:ext cx="4953000" cy="4729164"/>
          </a:xfrm>
        </p:spPr>
        <p:txBody>
          <a:bodyPr/>
          <a:lstStyle/>
          <a:p>
            <a:r>
              <a:rPr lang="pt-BR" sz="2400" dirty="0" smtClean="0">
                <a:ea typeface="ＭＳ Ｐゴシック" pitchFamily="34" charset="-128"/>
              </a:rPr>
              <a:t>Amostragem a partir de uma dada distribuição</a:t>
            </a:r>
          </a:p>
          <a:p>
            <a:pPr lvl="6"/>
            <a:endParaRPr lang="pt-BR" sz="600" dirty="0" smtClean="0">
              <a:ea typeface="ＭＳ Ｐゴシック" pitchFamily="34" charset="-128"/>
            </a:endParaRPr>
          </a:p>
          <a:p>
            <a:pPr lvl="1"/>
            <a:r>
              <a:rPr lang="pt-BR" sz="2000" dirty="0" smtClean="0">
                <a:ea typeface="ＭＳ Ｐゴシック" pitchFamily="34" charset="-128"/>
              </a:rPr>
              <a:t>Passo 1: obter amostra </a:t>
            </a:r>
            <a:r>
              <a:rPr lang="pt-BR" sz="2000" i="1" dirty="0" smtClean="0">
                <a:ea typeface="ＭＳ Ｐゴシック" pitchFamily="34" charset="-128"/>
              </a:rPr>
              <a:t>u</a:t>
            </a:r>
            <a:r>
              <a:rPr lang="pt-BR" sz="2000" dirty="0" smtClean="0">
                <a:ea typeface="ＭＳ Ｐゴシック" pitchFamily="34" charset="-128"/>
              </a:rPr>
              <a:t> a partir da distribuição uniforme sobre [0, 1)</a:t>
            </a:r>
          </a:p>
          <a:p>
            <a:pPr lvl="2"/>
            <a:r>
              <a:rPr lang="pt-BR" sz="1600" dirty="0" smtClean="0">
                <a:ea typeface="ＭＳ Ｐゴシック" pitchFamily="34" charset="-128"/>
              </a:rPr>
              <a:t>e.g. </a:t>
            </a:r>
            <a:r>
              <a:rPr lang="pt-BR" sz="1600" dirty="0" err="1" smtClean="0">
                <a:ea typeface="ＭＳ Ｐゴシック" pitchFamily="34" charset="-128"/>
              </a:rPr>
              <a:t>random</a:t>
            </a:r>
            <a:r>
              <a:rPr lang="pt-BR" sz="1600" dirty="0" smtClean="0">
                <a:ea typeface="ＭＳ Ｐゴシック" pitchFamily="34" charset="-128"/>
              </a:rPr>
              <a:t>() em Python</a:t>
            </a:r>
          </a:p>
          <a:p>
            <a:pPr lvl="4"/>
            <a:endParaRPr lang="pt-BR" sz="600" dirty="0" smtClean="0">
              <a:ea typeface="ＭＳ Ｐゴシック" pitchFamily="34" charset="-128"/>
            </a:endParaRPr>
          </a:p>
          <a:p>
            <a:pPr lvl="1"/>
            <a:r>
              <a:rPr lang="pt-BR" sz="2000" dirty="0" smtClean="0">
                <a:ea typeface="ＭＳ Ｐゴシック" pitchFamily="34" charset="-128"/>
              </a:rPr>
              <a:t>Passo 2: Converter essa amostra </a:t>
            </a:r>
            <a:r>
              <a:rPr lang="pt-BR" sz="2000" i="1" dirty="0" smtClean="0">
                <a:ea typeface="ＭＳ Ｐゴシック" pitchFamily="34" charset="-128"/>
              </a:rPr>
              <a:t>u</a:t>
            </a:r>
            <a:r>
              <a:rPr lang="pt-BR" sz="2000" dirty="0" smtClean="0">
                <a:ea typeface="ＭＳ Ｐゴシック" pitchFamily="34" charset="-128"/>
              </a:rPr>
              <a:t> em um resultado para a distribuição dada por meio do mapeamento de cada resultado no intervalo [0,1) para o resultado correspondente na distribuição dada.</a:t>
            </a:r>
          </a:p>
        </p:txBody>
      </p:sp>
      <p:sp>
        <p:nvSpPr>
          <p:cNvPr id="4" name="Content Placeholder 2"/>
          <p:cNvSpPr txBox="1">
            <a:spLocks/>
          </p:cNvSpPr>
          <p:nvPr/>
        </p:nvSpPr>
        <p:spPr bwMode="auto">
          <a:xfrm>
            <a:off x="5334000" y="1371600"/>
            <a:ext cx="5715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ea typeface="ＭＳ Ｐゴシック" pitchFamily="34" charset="-128"/>
              </a:rPr>
              <a:t>Exemplo</a:t>
            </a: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pPr lvl="1"/>
            <a:r>
              <a:rPr lang="pt-BR" sz="2000" dirty="0" smtClean="0"/>
              <a:t>Se </a:t>
            </a:r>
            <a:r>
              <a:rPr lang="pt-BR" sz="2000" dirty="0" err="1" smtClean="0"/>
              <a:t>random</a:t>
            </a:r>
            <a:r>
              <a:rPr lang="pt-BR" sz="2000" dirty="0" smtClean="0"/>
              <a:t>() retorna </a:t>
            </a:r>
            <a:r>
              <a:rPr lang="pt-BR" sz="2000" i="1" dirty="0" smtClean="0"/>
              <a:t>u</a:t>
            </a:r>
            <a:r>
              <a:rPr lang="pt-BR" sz="2000" dirty="0" smtClean="0"/>
              <a:t> = 0,83, nossa amostra é  </a:t>
            </a:r>
            <a:r>
              <a:rPr lang="pt-BR" sz="2000" i="1" dirty="0" smtClean="0"/>
              <a:t>C</a:t>
            </a:r>
            <a:r>
              <a:rPr lang="pt-BR" sz="2000" dirty="0" smtClean="0"/>
              <a:t> = blue</a:t>
            </a:r>
          </a:p>
          <a:p>
            <a:pPr lvl="1"/>
            <a:r>
              <a:rPr lang="pt-BR" sz="2000" dirty="0" err="1" smtClean="0"/>
              <a:t>e.g</a:t>
            </a:r>
            <a:r>
              <a:rPr lang="pt-BR" sz="2000" dirty="0" smtClean="0"/>
              <a:t>, após amostrar 8 vezes, poderíamos ter:</a:t>
            </a:r>
            <a:endParaRPr lang="pt-BR" sz="2000" dirty="0" smtClean="0">
              <a:ea typeface="ＭＳ Ｐゴシック" pitchFamily="34" charset="-128"/>
            </a:endParaRPr>
          </a:p>
          <a:p>
            <a:pPr lvl="6"/>
            <a:endParaRPr lang="pt-BR" sz="600" dirty="0" smtClean="0">
              <a:ea typeface="ＭＳ Ｐゴシック" pitchFamily="34" charset="-128"/>
            </a:endParaRPr>
          </a:p>
        </p:txBody>
      </p:sp>
      <p:graphicFrame>
        <p:nvGraphicFramePr>
          <p:cNvPr id="5" name="Table 4"/>
          <p:cNvGraphicFramePr>
            <a:graphicFrameLocks noGrp="1"/>
          </p:cNvGraphicFramePr>
          <p:nvPr>
            <p:extLst>
              <p:ext uri="{D42A27DB-BD31-4B8C-83A1-F6EECF244321}">
                <p14:modId xmlns="" xmlns:p14="http://schemas.microsoft.com/office/powerpoint/2010/main" val="2448924317"/>
              </p:ext>
            </p:extLst>
          </p:nvPr>
        </p:nvGraphicFramePr>
        <p:xfrm>
          <a:off x="5715000" y="2209800"/>
          <a:ext cx="2514600" cy="1828800"/>
        </p:xfrm>
        <a:graphic>
          <a:graphicData uri="http://schemas.openxmlformats.org/drawingml/2006/table">
            <a:tbl>
              <a:tblPr firstRow="1" bandRow="1">
                <a:tableStyleId>{5940675A-B579-460E-94D1-54222C63F5DA}</a:tableStyleId>
              </a:tblPr>
              <a:tblGrid>
                <a:gridCol w="1257300"/>
                <a:gridCol w="1257300"/>
              </a:tblGrid>
              <a:tr h="370840">
                <a:tc>
                  <a:txBody>
                    <a:bodyPr/>
                    <a:lstStyle/>
                    <a:p>
                      <a:pPr algn="ctr"/>
                      <a:r>
                        <a:rPr lang="en-US" sz="2400" b="0" dirty="0" smtClean="0">
                          <a:solidFill>
                            <a:srgbClr val="333399"/>
                          </a:solidFill>
                          <a:latin typeface="Calibri"/>
                          <a:cs typeface="Calibri"/>
                        </a:rPr>
                        <a:t>C</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2400" b="0" dirty="0" smtClean="0">
                          <a:solidFill>
                            <a:srgbClr val="333399"/>
                          </a:solidFill>
                          <a:latin typeface="Calibri"/>
                          <a:cs typeface="Calibri"/>
                        </a:rPr>
                        <a:t>P(C)</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sz="2400" b="0" dirty="0" smtClean="0">
                          <a:solidFill>
                            <a:srgbClr val="333399"/>
                          </a:solidFill>
                          <a:latin typeface="Calibri"/>
                          <a:cs typeface="Calibri"/>
                        </a:rPr>
                        <a:t>red</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ctr"/>
                      <a:r>
                        <a:rPr lang="en-US" sz="2400" b="0" dirty="0" smtClean="0">
                          <a:solidFill>
                            <a:srgbClr val="333399"/>
                          </a:solidFill>
                          <a:latin typeface="Calibri"/>
                          <a:cs typeface="Calibri"/>
                        </a:rPr>
                        <a:t>0,6</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370840">
                <a:tc>
                  <a:txBody>
                    <a:bodyPr/>
                    <a:lstStyle/>
                    <a:p>
                      <a:pPr algn="ctr"/>
                      <a:r>
                        <a:rPr lang="en-US" sz="2400" b="0" dirty="0" smtClean="0">
                          <a:solidFill>
                            <a:srgbClr val="333399"/>
                          </a:solidFill>
                          <a:latin typeface="Calibri"/>
                          <a:cs typeface="Calibri"/>
                        </a:rPr>
                        <a:t>green</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tcPr>
                </a:tc>
                <a:tc>
                  <a:txBody>
                    <a:bodyPr/>
                    <a:lstStyle/>
                    <a:p>
                      <a:pPr algn="ctr"/>
                      <a:r>
                        <a:rPr lang="en-US" sz="2400" b="0" dirty="0" smtClean="0">
                          <a:solidFill>
                            <a:srgbClr val="333399"/>
                          </a:solidFill>
                          <a:latin typeface="Calibri"/>
                          <a:cs typeface="Calibri"/>
                        </a:rPr>
                        <a:t>0,1</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tcPr>
                </a:tc>
              </a:tr>
              <a:tr h="370840">
                <a:tc>
                  <a:txBody>
                    <a:bodyPr/>
                    <a:lstStyle/>
                    <a:p>
                      <a:pPr algn="ctr"/>
                      <a:r>
                        <a:rPr lang="en-US" sz="2400" b="0" dirty="0" smtClean="0">
                          <a:solidFill>
                            <a:srgbClr val="333399"/>
                          </a:solidFill>
                          <a:latin typeface="Calibri"/>
                          <a:cs typeface="Calibri"/>
                        </a:rPr>
                        <a:t>blue</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ctr"/>
                      <a:r>
                        <a:rPr lang="en-US" sz="2400" b="0" dirty="0" smtClean="0">
                          <a:solidFill>
                            <a:srgbClr val="333399"/>
                          </a:solidFill>
                          <a:latin typeface="Calibri"/>
                          <a:cs typeface="Calibri"/>
                        </a:rPr>
                        <a:t>0,3</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pic>
        <p:nvPicPr>
          <p:cNvPr id="6" name="Picture 5" descr="TP_tmp.png"/>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bwMode="auto">
          <a:xfrm>
            <a:off x="8524875" y="2819400"/>
            <a:ext cx="3514725" cy="11430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77000" y="5486400"/>
            <a:ext cx="4821156" cy="1129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0 \leq u &lt; 0.6, &amp;\rightarrow C = red \\&#10;0.6  \leq u &lt;  0.7, &amp; \rightarrow C = green \\&#10;0.7  \leq u &lt; 1, &amp;  \rightarrow C = blue&#10;\end{align*}&#10;&#10;\end{document}"/>
  <p:tag name="FILENAME" val="TP_tmp"/>
  <p:tag name="FORMAT" val="png16m"/>
  <p:tag name="RES" val="1200"/>
  <p:tag name="BLEND" val="0"/>
  <p:tag name="TRANSPARENT" val="0"/>
  <p:tag name="TBUG" val="0"/>
  <p:tag name="ALLOWFS" val="0"/>
  <p:tag name="ORIGWIDTH" val="123"/>
  <p:tag name="PICTUREFILESIZE" val="20311"/>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PS}(x_1\ldots x_n) = \prod_{i=1}^n P(x_i | \mbox{Parents}(X_i))&#10;    = P(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22"/>
  <p:tag name="PICTUREFILESIZE" val="28627"/>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_{PS}(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7"/>
  <p:tag name="PICTUREFILESIZE" val="7289"/>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to{\rightarrow}&#10;\begin{eqnarray*}&#10;  \lim_{N\to\infty} \hat P(x_1,\ldots, x_n) &#10;      &amp; = &amp; \lim_{N\to\infty} N_{PS}(x_1,\ldots, x_n)/N \\&#10;      &amp; = &amp; S_{PS}(x_1,\ldots,x_n) \\&#10;      &amp; = &amp; P(x_1\ldots x_n)&#10;\end{eqnarray*}&#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70"/>
  <p:tag name="PICTUREFILESIZE" val="3995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w = 1.0&#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7"/>
  <p:tag name="PICTUREFILESIZE" val="2436"/>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3"/>
  <p:tag name="PICTUREFILESIZE" val="2099"/>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99&#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6"/>
  <p:tag name="PICTUREFILESIZE" val="3520"/>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WS}({\bf z},{\bf e}) = \prod_{i= 1}^l P(z_i|\mbox{Parents}(Z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31"/>
  <p:tag name="PICTUREFILESIZE" val="22118"/>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w({\bf z},{\bf e}) = \prod_{i = 1}^m P(e_i | \mbox{Parents}(E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305"/>
  <p:tag name="PICTUREFILESIZE" val="34166"/>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 P({\bf z}, {\bf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89"/>
  <p:tag name="PICTUREFILESIZE" val="6751"/>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S | +c, -w, +r)$&#10;&#10;\end{document}"/>
  <p:tag name="FILENAME" val="TP_tmp"/>
  <p:tag name="FORMAT" val="png16m"/>
  <p:tag name="RES" val="1200"/>
  <p:tag name="BLEND" val="0"/>
  <p:tag name="TRANSPARENT" val="0"/>
  <p:tag name="TBUG" val="0"/>
  <p:tag name="ALLOWFS" val="0"/>
  <p:tag name="ORIGWIDTH" val="136"/>
  <p:tag name="PICTUREFILESIZE" val="7967"/>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C | +s, -w, +r)$&#10;&#10;\end{document}"/>
  <p:tag name="FILENAME" val="TP_tmp"/>
  <p:tag name="FORMAT" val="png16m"/>
  <p:tag name="RES" val="1200"/>
  <p:tag name="BLEND" val="0"/>
  <p:tag name="TRANSPARENT" val="0"/>
  <p:tag name="TBUG" val="0"/>
  <p:tag name="ALLOWFS" val="0"/>
  <p:tag name="ORIGWIDTH" val="137"/>
  <p:tag name="PICTUREFILESIZE" val="8113"/>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W | +s, +c, +r)$&#10;&#10;\end{document}"/>
  <p:tag name="FILENAME" val="TP_tmp"/>
  <p:tag name="FORMAT" val="png16m"/>
  <p:tag name="RES" val="1200"/>
  <p:tag name="BLEND" val="0"/>
  <p:tag name="TRANSPARENT" val="0"/>
  <p:tag name="TBUG" val="0"/>
  <p:tag name="ALLOWFS" val="0"/>
  <p:tag name="ORIGWIDTH" val="137"/>
  <p:tag name="PICTUREFILESIZE" val="8085"/>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P(S | +c, +r,  -w) &amp; = \frac{P(S, +c, +r, -w)}{P(+c, +r, -w)} \\&#10;&amp; = \frac{P(S, +c, +r, -w)}{\sum_{s} P(s, +c, +r, -w) } \\&#10;&amp; = \frac{ P(+c) P(S | +c) P(+r | +c) P(-w | S, +r) } {\sum_s P(+c) P(s | +c) P(+r | +c) P(-w | s, +r)} \\&#10;&amp; = \frac{ P(+c) P(S | +c) P(+r | +c) P(-w | S, +r)}  {P(+c) P(+r | +c) \sum_s P(s | +c) P(-w | s, +r) } \\&#10;&amp; = \frac{P(S | +c) P(-w | S, +r) } {\sum_s P(s | +c) P(-w | s, +r) } &#10;\end{align*}&#10;&#10;\end{document}"/>
  <p:tag name="FILENAME" val="TP_tmp"/>
  <p:tag name="FORMAT" val="png16m"/>
  <p:tag name="RES" val="1200"/>
  <p:tag name="BLEND" val="0"/>
  <p:tag name="TRANSPARENT" val="0"/>
  <p:tag name="TBUG" val="0"/>
  <p:tag name="ALLOWFS" val="0"/>
  <p:tag name="ORIGWIDTH" val="280"/>
  <p:tag name="PICTUREFILESIZE" val="9519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68456</TotalTime>
  <Words>4467</Words>
  <Application>Microsoft Office PowerPoint</Application>
  <PresentationFormat>Personalizar</PresentationFormat>
  <Paragraphs>653</Paragraphs>
  <Slides>34</Slides>
  <Notes>21</Notes>
  <HiddenSlides>3</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dan-berkeley-nlp-v1</vt:lpstr>
      <vt:lpstr>CEFET/RJ GCC1734 - Inteligência Artificial </vt:lpstr>
      <vt:lpstr>Créditos</vt:lpstr>
      <vt:lpstr>Redes Bayesianas: Amostragem </vt:lpstr>
      <vt:lpstr>RB: Representação</vt:lpstr>
      <vt:lpstr>Eliminação de Variável (Variable Elimination)</vt:lpstr>
      <vt:lpstr>Worst Case Complexity?</vt:lpstr>
      <vt:lpstr>Inferência Aproximada: Amostragem</vt:lpstr>
      <vt:lpstr>Amostragem (Sampling)</vt:lpstr>
      <vt:lpstr>Amostragem - exemplo</vt:lpstr>
      <vt:lpstr>Amostragem em RBs</vt:lpstr>
      <vt:lpstr>Amostragem a Priori (Prior Sampling)</vt:lpstr>
      <vt:lpstr>Amostragem a Priori (Prior Sampling)</vt:lpstr>
      <vt:lpstr>Amostragem a Priori (Prior Sampling)</vt:lpstr>
      <vt:lpstr>Inferência - Exemplo</vt:lpstr>
      <vt:lpstr>Amostragem a Priori - Análise</vt:lpstr>
      <vt:lpstr>Amostragem por Rejeição (Rejection Sampling)</vt:lpstr>
      <vt:lpstr>Amostragem por Rejeição</vt:lpstr>
      <vt:lpstr>Amostragem por Rejeição</vt:lpstr>
      <vt:lpstr>Ponderação por Verossimilhança (Likelihood Weighting)</vt:lpstr>
      <vt:lpstr>Ponderação por Verossimilhança</vt:lpstr>
      <vt:lpstr>Ponderação por Verossimilhança - exemplo</vt:lpstr>
      <vt:lpstr>Ponderação por Verossimilhança</vt:lpstr>
      <vt:lpstr>Ponderação por Verossimilhança</vt:lpstr>
      <vt:lpstr>Ponderação por Verossimilhança</vt:lpstr>
      <vt:lpstr>Amostragem de Gibbs (Gibbs Sampling)</vt:lpstr>
      <vt:lpstr>Amostragem de Gibbs</vt:lpstr>
      <vt:lpstr>Amostragem de Gibbs (exemplo): P(S | +r)</vt:lpstr>
      <vt:lpstr>Amostragem de Gibbs</vt:lpstr>
      <vt:lpstr>Reamostragem Eficiente de Uma Variável</vt:lpstr>
      <vt:lpstr>Amostragem em RBs: Sumário</vt:lpstr>
      <vt:lpstr>Further Reading on Gibbs Sampling*</vt:lpstr>
      <vt:lpstr>How About Particle Filtering?</vt:lpstr>
      <vt:lpstr>Particle Filtering</vt:lpstr>
      <vt:lpstr>Markov Chain Monte Carlo*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cp:lastModifiedBy>
  <cp:revision>3986</cp:revision>
  <cp:lastPrinted>2013-10-23T02:18:13Z</cp:lastPrinted>
  <dcterms:created xsi:type="dcterms:W3CDTF">2004-08-27T04:16:05Z</dcterms:created>
  <dcterms:modified xsi:type="dcterms:W3CDTF">2018-06-04T02:38:43Z</dcterms:modified>
</cp:coreProperties>
</file>