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7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8.xml" ContentType="application/vnd.openxmlformats-officedocument.presentationml.notesSlide+xml"/>
  <Override PartName="/ppt/tags/tag48.xml" ContentType="application/vnd.openxmlformats-officedocument.presentationml.tags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38"/>
  </p:notesMasterIdLst>
  <p:handoutMasterIdLst>
    <p:handoutMasterId r:id="rId39"/>
  </p:handoutMasterIdLst>
  <p:sldIdLst>
    <p:sldId id="316" r:id="rId2"/>
    <p:sldId id="317" r:id="rId3"/>
    <p:sldId id="302" r:id="rId4"/>
    <p:sldId id="266" r:id="rId5"/>
    <p:sldId id="259" r:id="rId6"/>
    <p:sldId id="309" r:id="rId7"/>
    <p:sldId id="306" r:id="rId8"/>
    <p:sldId id="307" r:id="rId9"/>
    <p:sldId id="262" r:id="rId10"/>
    <p:sldId id="310" r:id="rId11"/>
    <p:sldId id="263" r:id="rId12"/>
    <p:sldId id="312" r:id="rId13"/>
    <p:sldId id="311" r:id="rId14"/>
    <p:sldId id="265" r:id="rId15"/>
    <p:sldId id="293" r:id="rId16"/>
    <p:sldId id="267" r:id="rId17"/>
    <p:sldId id="313" r:id="rId18"/>
    <p:sldId id="287" r:id="rId19"/>
    <p:sldId id="292" r:id="rId20"/>
    <p:sldId id="268" r:id="rId21"/>
    <p:sldId id="269" r:id="rId22"/>
    <p:sldId id="270" r:id="rId23"/>
    <p:sldId id="271" r:id="rId24"/>
    <p:sldId id="318" r:id="rId25"/>
    <p:sldId id="272" r:id="rId26"/>
    <p:sldId id="273" r:id="rId27"/>
    <p:sldId id="314" r:id="rId28"/>
    <p:sldId id="274" r:id="rId29"/>
    <p:sldId id="315" r:id="rId30"/>
    <p:sldId id="275" r:id="rId31"/>
    <p:sldId id="276" r:id="rId32"/>
    <p:sldId id="299" r:id="rId33"/>
    <p:sldId id="294" r:id="rId34"/>
    <p:sldId id="295" r:id="rId35"/>
    <p:sldId id="296" r:id="rId36"/>
    <p:sldId id="297" r:id="rId37"/>
  </p:sldIdLst>
  <p:sldSz cx="12192000" cy="6858000"/>
  <p:notesSz cx="7302500" cy="95885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3333FF"/>
    <a:srgbClr val="FFFF00"/>
    <a:srgbClr val="FF3300"/>
    <a:srgbClr val="CC00CC"/>
    <a:srgbClr val="FFCC00"/>
    <a:srgbClr val="FF9999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2464" autoAdjust="0"/>
  </p:normalViewPr>
  <p:slideViewPr>
    <p:cSldViewPr>
      <p:cViewPr varScale="1">
        <p:scale>
          <a:sx n="65" d="100"/>
          <a:sy n="65" d="100"/>
        </p:scale>
        <p:origin x="-11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A830ACC1-02B8-4B1C-836B-F8D472CC1EF1}"/>
    <pc:docChg chg="modSld">
      <pc:chgData name="" userId="" providerId="" clId="Web-{A830ACC1-02B8-4B1C-836B-F8D472CC1EF1}" dt="2018-05-21T18:09:48.351" v="145"/>
      <pc:docMkLst>
        <pc:docMk/>
      </pc:docMkLst>
      <pc:sldChg chg="modSp">
        <pc:chgData name="" userId="" providerId="" clId="Web-{A830ACC1-02B8-4B1C-836B-F8D472CC1EF1}" dt="2018-05-21T18:02:19.099" v="110" actId="14100"/>
        <pc:sldMkLst>
          <pc:docMk/>
          <pc:sldMk cId="0" sldId="268"/>
        </pc:sldMkLst>
        <pc:spChg chg="mod">
          <ac:chgData name="" userId="" providerId="" clId="Web-{A830ACC1-02B8-4B1C-836B-F8D472CC1EF1}" dt="2018-05-21T18:02:19.099" v="110" actId="14100"/>
          <ac:spMkLst>
            <pc:docMk/>
            <pc:sldMk cId="0" sldId="268"/>
            <ac:spMk id="17411" creationId="{00000000-0000-0000-0000-000000000000}"/>
          </ac:spMkLst>
        </pc:spChg>
        <pc:grpChg chg="mod">
          <ac:chgData name="" userId="" providerId="" clId="Web-{A830ACC1-02B8-4B1C-836B-F8D472CC1EF1}" dt="2018-05-21T18:01:56.552" v="105" actId="1076"/>
          <ac:grpSpMkLst>
            <pc:docMk/>
            <pc:sldMk cId="0" sldId="268"/>
            <ac:grpSpMk id="17413" creationId="{00000000-0000-0000-0000-000000000000}"/>
          </ac:grpSpMkLst>
        </pc:grpChg>
        <pc:picChg chg="mod">
          <ac:chgData name="" userId="" providerId="" clId="Web-{A830ACC1-02B8-4B1C-836B-F8D472CC1EF1}" dt="2018-05-21T18:02:01.380" v="107" actId="1076"/>
          <ac:picMkLst>
            <pc:docMk/>
            <pc:sldMk cId="0" sldId="268"/>
            <ac:picMk id="17412" creationId="{00000000-0000-0000-0000-000000000000}"/>
          </ac:picMkLst>
        </pc:picChg>
      </pc:sldChg>
      <pc:sldChg chg="modNotes">
        <pc:chgData name="" userId="" providerId="" clId="Web-{A830ACC1-02B8-4B1C-836B-F8D472CC1EF1}" dt="2018-05-21T18:09:48.351" v="145"/>
        <pc:sldMkLst>
          <pc:docMk/>
          <pc:sldMk cId="0" sldId="271"/>
        </pc:sldMkLst>
      </pc:sldChg>
      <pc:sldChg chg="modNotes">
        <pc:chgData name="" userId="" providerId="" clId="Web-{A830ACC1-02B8-4B1C-836B-F8D472CC1EF1}" dt="2018-05-21T17:58:08.262" v="72"/>
        <pc:sldMkLst>
          <pc:docMk/>
          <pc:sldMk cId="0" sldId="293"/>
        </pc:sldMkLst>
      </pc:sldChg>
      <pc:sldChg chg="modSp modNotes">
        <pc:chgData name="" userId="" providerId="" clId="Web-{A830ACC1-02B8-4B1C-836B-F8D472CC1EF1}" dt="2018-05-21T18:00:42.268" v="102" actId="20577"/>
        <pc:sldMkLst>
          <pc:docMk/>
          <pc:sldMk cId="3359253586" sldId="313"/>
        </pc:sldMkLst>
        <pc:spChg chg="mod">
          <ac:chgData name="" userId="" providerId="" clId="Web-{A830ACC1-02B8-4B1C-836B-F8D472CC1EF1}" dt="2018-05-21T18:00:42.268" v="102" actId="20577"/>
          <ac:spMkLst>
            <pc:docMk/>
            <pc:sldMk cId="3359253586" sldId="313"/>
            <ac:spMk id="14339" creationId="{00000000-0000-0000-0000-000000000000}"/>
          </ac:spMkLst>
        </pc:spChg>
        <pc:picChg chg="mod">
          <ac:chgData name="" userId="" providerId="" clId="Web-{A830ACC1-02B8-4B1C-836B-F8D472CC1EF1}" dt="2018-05-21T17:58:55.388" v="76" actId="1076"/>
          <ac:picMkLst>
            <pc:docMk/>
            <pc:sldMk cId="3359253586" sldId="313"/>
            <ac:picMk id="2" creationId="{00000000-0000-0000-0000-000000000000}"/>
          </ac:picMkLst>
        </pc:picChg>
        <pc:picChg chg="mod">
          <ac:chgData name="" userId="" providerId="" clId="Web-{A830ACC1-02B8-4B1C-836B-F8D472CC1EF1}" dt="2018-05-21T17:58:38.825" v="74" actId="14100"/>
          <ac:picMkLst>
            <pc:docMk/>
            <pc:sldMk cId="3359253586" sldId="313"/>
            <ac:picMk id="5" creationId="{00000000-0000-0000-0000-000000000000}"/>
          </ac:picMkLst>
        </pc:picChg>
      </pc:sldChg>
    </pc:docChg>
  </pc:docChgLst>
  <pc:docChgLst>
    <pc:chgData clId="Web-{57BAA141-20E3-4331-A0DA-F6C530739A3A}"/>
    <pc:docChg chg="modSld">
      <pc:chgData name="" userId="" providerId="" clId="Web-{57BAA141-20E3-4331-A0DA-F6C530739A3A}" dt="2018-05-21T15:23:25.638" v="1221"/>
      <pc:docMkLst>
        <pc:docMk/>
      </pc:docMkLst>
      <pc:sldChg chg="modNotes">
        <pc:chgData name="" userId="" providerId="" clId="Web-{57BAA141-20E3-4331-A0DA-F6C530739A3A}" dt="2018-05-21T13:17:55.626" v="87"/>
        <pc:sldMkLst>
          <pc:docMk/>
          <pc:sldMk cId="0" sldId="259"/>
        </pc:sldMkLst>
      </pc:sldChg>
      <pc:sldChg chg="modSp modNotes">
        <pc:chgData name="" userId="" providerId="" clId="Web-{57BAA141-20E3-4331-A0DA-F6C530739A3A}" dt="2018-05-21T14:13:32.848" v="561"/>
        <pc:sldMkLst>
          <pc:docMk/>
          <pc:sldMk cId="0" sldId="263"/>
        </pc:sldMkLst>
        <pc:spChg chg="mod">
          <ac:chgData name="" userId="" providerId="" clId="Web-{57BAA141-20E3-4331-A0DA-F6C530739A3A}" dt="2018-05-21T13:53:15.739" v="526" actId="14100"/>
          <ac:spMkLst>
            <pc:docMk/>
            <pc:sldMk cId="0" sldId="263"/>
            <ac:spMk id="1015811" creationId="{00000000-0000-0000-0000-000000000000}"/>
          </ac:spMkLst>
        </pc:spChg>
        <pc:picChg chg="mod">
          <ac:chgData name="" userId="" providerId="" clId="Web-{57BAA141-20E3-4331-A0DA-F6C530739A3A}" dt="2018-05-21T13:53:38.958" v="527" actId="1076"/>
          <ac:picMkLst>
            <pc:docMk/>
            <pc:sldMk cId="0" sldId="263"/>
            <ac:picMk id="5" creationId="{00000000-0000-0000-0000-000000000000}"/>
          </ac:picMkLst>
        </pc:picChg>
        <pc:picChg chg="mod">
          <ac:chgData name="" userId="" providerId="" clId="Web-{57BAA141-20E3-4331-A0DA-F6C530739A3A}" dt="2018-05-21T13:53:38.974" v="528" actId="1076"/>
          <ac:picMkLst>
            <pc:docMk/>
            <pc:sldMk cId="0" sldId="263"/>
            <ac:picMk id="6" creationId="{00000000-0000-0000-0000-000000000000}"/>
          </ac:picMkLst>
        </pc:picChg>
        <pc:picChg chg="mod">
          <ac:chgData name="" userId="" providerId="" clId="Web-{57BAA141-20E3-4331-A0DA-F6C530739A3A}" dt="2018-05-21T13:53:41.474" v="529" actId="1076"/>
          <ac:picMkLst>
            <pc:docMk/>
            <pc:sldMk cId="0" sldId="263"/>
            <ac:picMk id="7" creationId="{00000000-0000-0000-0000-000000000000}"/>
          </ac:picMkLst>
        </pc:picChg>
      </pc:sldChg>
      <pc:sldChg chg="modNotes">
        <pc:chgData name="" userId="" providerId="" clId="Web-{57BAA141-20E3-4331-A0DA-F6C530739A3A}" dt="2018-05-21T14:33:27.972" v="760"/>
        <pc:sldMkLst>
          <pc:docMk/>
          <pc:sldMk cId="0" sldId="265"/>
        </pc:sldMkLst>
      </pc:sldChg>
      <pc:sldChg chg="modSp">
        <pc:chgData name="" userId="" providerId="" clId="Web-{57BAA141-20E3-4331-A0DA-F6C530739A3A}" dt="2018-05-21T13:11:44.002" v="7" actId="20577"/>
        <pc:sldMkLst>
          <pc:docMk/>
          <pc:sldMk cId="0" sldId="266"/>
        </pc:sldMkLst>
        <pc:spChg chg="mod">
          <ac:chgData name="" userId="" providerId="" clId="Web-{57BAA141-20E3-4331-A0DA-F6C530739A3A}" dt="2018-05-21T13:11:44.002" v="7" actId="20577"/>
          <ac:spMkLst>
            <pc:docMk/>
            <pc:sldMk cId="0" sldId="266"/>
            <ac:spMk id="4099" creationId="{00000000-0000-0000-0000-000000000000}"/>
          </ac:spMkLst>
        </pc:spChg>
      </pc:sldChg>
      <pc:sldChg chg="addSp modSp modNotes">
        <pc:chgData name="" userId="" providerId="" clId="Web-{57BAA141-20E3-4331-A0DA-F6C530739A3A}" dt="2018-05-21T15:23:25.638" v="1221"/>
        <pc:sldMkLst>
          <pc:docMk/>
          <pc:sldMk cId="0" sldId="287"/>
        </pc:sldMkLst>
        <pc:spChg chg="add mod">
          <ac:chgData name="" userId="" providerId="" clId="Web-{57BAA141-20E3-4331-A0DA-F6C530739A3A}" dt="2018-05-21T15:03:27.324" v="1101" actId="14100"/>
          <ac:spMkLst>
            <pc:docMk/>
            <pc:sldMk cId="0" sldId="287"/>
            <ac:spMk id="2" creationId="{B359B9D3-CE3D-4E12-BD8F-2A481BAD8E1C}"/>
          </ac:spMkLst>
        </pc:spChg>
      </pc:sldChg>
      <pc:sldChg chg="modSp modNotes">
        <pc:chgData name="" userId="" providerId="" clId="Web-{57BAA141-20E3-4331-A0DA-F6C530739A3A}" dt="2018-05-21T14:51:53.219" v="970"/>
        <pc:sldMkLst>
          <pc:docMk/>
          <pc:sldMk cId="0" sldId="293"/>
        </pc:sldMkLst>
        <pc:spChg chg="mod">
          <ac:chgData name="" userId="" providerId="" clId="Web-{57BAA141-20E3-4331-A0DA-F6C530739A3A}" dt="2018-05-21T14:43:38.716" v="853" actId="20577"/>
          <ac:spMkLst>
            <pc:docMk/>
            <pc:sldMk cId="0" sldId="293"/>
            <ac:spMk id="8" creationId="{00000000-0000-0000-0000-000000000000}"/>
          </ac:spMkLst>
        </pc:spChg>
      </pc:sldChg>
      <pc:sldChg chg="modNotes">
        <pc:chgData name="" userId="" providerId="" clId="Web-{57BAA141-20E3-4331-A0DA-F6C530739A3A}" dt="2018-05-21T13:35:29.994" v="312"/>
        <pc:sldMkLst>
          <pc:docMk/>
          <pc:sldMk cId="2637385637" sldId="306"/>
        </pc:sldMkLst>
      </pc:sldChg>
      <pc:sldChg chg="modNotes">
        <pc:chgData name="" userId="" providerId="" clId="Web-{57BAA141-20E3-4331-A0DA-F6C530739A3A}" dt="2018-05-21T13:42:35.839" v="435"/>
        <pc:sldMkLst>
          <pc:docMk/>
          <pc:sldMk cId="2828315754" sldId="307"/>
        </pc:sldMkLst>
      </pc:sldChg>
      <pc:sldChg chg="modSp modNotes">
        <pc:chgData name="" userId="" providerId="" clId="Web-{57BAA141-20E3-4331-A0DA-F6C530739A3A}" dt="2018-05-21T13:34:00.679" v="289"/>
        <pc:sldMkLst>
          <pc:docMk/>
          <pc:sldMk cId="2098580589" sldId="309"/>
        </pc:sldMkLst>
        <pc:spChg chg="mod">
          <ac:chgData name="" userId="" providerId="" clId="Web-{57BAA141-20E3-4331-A0DA-F6C530739A3A}" dt="2018-05-21T13:19:25.020" v="109" actId="20577"/>
          <ac:spMkLst>
            <pc:docMk/>
            <pc:sldMk cId="2098580589" sldId="309"/>
            <ac:spMk id="1014787" creationId="{00000000-0000-0000-0000-000000000000}"/>
          </ac:spMkLst>
        </pc:spChg>
        <pc:picChg chg="mod">
          <ac:chgData name="" userId="" providerId="" clId="Web-{57BAA141-20E3-4331-A0DA-F6C530739A3A}" dt="2018-05-21T13:18:23.408" v="90" actId="1076"/>
          <ac:picMkLst>
            <pc:docMk/>
            <pc:sldMk cId="2098580589" sldId="309"/>
            <ac:picMk id="6" creationId="{00000000-0000-0000-0000-000000000000}"/>
          </ac:picMkLst>
        </pc:picChg>
        <pc:picChg chg="mod">
          <ac:chgData name="" userId="" providerId="" clId="Web-{57BAA141-20E3-4331-A0DA-F6C530739A3A}" dt="2018-05-21T13:18:44.284" v="98" actId="1076"/>
          <ac:picMkLst>
            <pc:docMk/>
            <pc:sldMk cId="2098580589" sldId="309"/>
            <ac:picMk id="7" creationId="{00000000-0000-0000-0000-000000000000}"/>
          </ac:picMkLst>
        </pc:picChg>
      </pc:sldChg>
      <pc:sldChg chg="modSp modNotes">
        <pc:chgData name="" userId="" providerId="" clId="Web-{57BAA141-20E3-4331-A0DA-F6C530739A3A}" dt="2018-05-21T13:52:00.704" v="525" actId="1076"/>
        <pc:sldMkLst>
          <pc:docMk/>
          <pc:sldMk cId="2461922217" sldId="310"/>
        </pc:sldMkLst>
        <pc:spChg chg="mod">
          <ac:chgData name="" userId="" providerId="" clId="Web-{57BAA141-20E3-4331-A0DA-F6C530739A3A}" dt="2018-05-21T13:52:00.704" v="525" actId="1076"/>
          <ac:spMkLst>
            <pc:docMk/>
            <pc:sldMk cId="2461922217" sldId="310"/>
            <ac:spMk id="5" creationId="{00000000-0000-0000-0000-000000000000}"/>
          </ac:spMkLst>
        </pc:spChg>
        <pc:spChg chg="mod">
          <ac:chgData name="" userId="" providerId="" clId="Web-{57BAA141-20E3-4331-A0DA-F6C530739A3A}" dt="2018-05-21T13:51:54.095" v="524" actId="20577"/>
          <ac:spMkLst>
            <pc:docMk/>
            <pc:sldMk cId="2461922217" sldId="310"/>
            <ac:spMk id="1045507" creationId="{00000000-0000-0000-0000-000000000000}"/>
          </ac:spMkLst>
        </pc:spChg>
        <pc:picChg chg="mod">
          <ac:chgData name="" userId="" providerId="" clId="Web-{57BAA141-20E3-4331-A0DA-F6C530739A3A}" dt="2018-05-21T13:49:56.606" v="503" actId="14100"/>
          <ac:picMkLst>
            <pc:docMk/>
            <pc:sldMk cId="2461922217" sldId="310"/>
            <ac:picMk id="2" creationId="{00000000-0000-0000-0000-000000000000}"/>
          </ac:picMkLst>
        </pc:picChg>
      </pc:sldChg>
      <pc:sldChg chg="modSp modNotes">
        <pc:chgData name="" userId="" providerId="" clId="Web-{57BAA141-20E3-4331-A0DA-F6C530739A3A}" dt="2018-05-21T15:00:41.333" v="1064"/>
        <pc:sldMkLst>
          <pc:docMk/>
          <pc:sldMk cId="3359253586" sldId="313"/>
        </pc:sldMkLst>
        <pc:spChg chg="mod">
          <ac:chgData name="" userId="" providerId="" clId="Web-{57BAA141-20E3-4331-A0DA-F6C530739A3A}" dt="2018-05-21T14:52:35.487" v="973" actId="20577"/>
          <ac:spMkLst>
            <pc:docMk/>
            <pc:sldMk cId="3359253586" sldId="313"/>
            <ac:spMk id="14339" creationId="{00000000-0000-0000-0000-000000000000}"/>
          </ac:spMkLst>
        </pc:spChg>
      </pc:sldChg>
    </pc:docChg>
  </pc:docChgLst>
  <pc:docChgLst>
    <pc:chgData clId="Web-{A9F5DF85-C691-45B2-A0A0-05D26BA70C0C}"/>
    <pc:docChg chg="modSld">
      <pc:chgData name="" userId="" providerId="" clId="Web-{A9F5DF85-C691-45B2-A0A0-05D26BA70C0C}" dt="2018-05-21T18:54:54.580" v="225"/>
      <pc:docMkLst>
        <pc:docMk/>
      </pc:docMkLst>
      <pc:sldChg chg="modNotes">
        <pc:chgData name="" userId="" providerId="" clId="Web-{A9F5DF85-C691-45B2-A0A0-05D26BA70C0C}" dt="2018-05-21T18:44:10.727" v="151"/>
        <pc:sldMkLst>
          <pc:docMk/>
          <pc:sldMk cId="0" sldId="275"/>
        </pc:sldMkLst>
      </pc:sldChg>
      <pc:sldChg chg="modNotes">
        <pc:chgData name="" userId="" providerId="" clId="Web-{A9F5DF85-C691-45B2-A0A0-05D26BA70C0C}" dt="2018-05-21T18:51:37.760" v="191"/>
        <pc:sldMkLst>
          <pc:docMk/>
          <pc:sldMk cId="0" sldId="294"/>
        </pc:sldMkLst>
      </pc:sldChg>
      <pc:sldChg chg="modNotes">
        <pc:chgData name="" userId="" providerId="" clId="Web-{A9F5DF85-C691-45B2-A0A0-05D26BA70C0C}" dt="2018-05-21T18:54:54.580" v="225"/>
        <pc:sldMkLst>
          <pc:docMk/>
          <pc:sldMk cId="0" sldId="295"/>
        </pc:sldMkLst>
      </pc:sldChg>
      <pc:sldChg chg="modNotes">
        <pc:chgData name="" userId="" providerId="" clId="Web-{A9F5DF85-C691-45B2-A0A0-05D26BA70C0C}" dt="2018-05-21T18:47:20.109" v="181"/>
        <pc:sldMkLst>
          <pc:docMk/>
          <pc:sldMk cId="0" sldId="299"/>
        </pc:sldMkLst>
      </pc:sldChg>
      <pc:sldChg chg="modNotes">
        <pc:chgData name="" userId="" providerId="" clId="Web-{A9F5DF85-C691-45B2-A0A0-05D26BA70C0C}" dt="2018-05-21T18:36:33.975" v="5"/>
        <pc:sldMkLst>
          <pc:docMk/>
          <pc:sldMk cId="1745947204" sldId="31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927218C1-594E-A94E-95F4-26DFF0AD863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39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CD7DE18D-B477-5540-A418-45080CBABEB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84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4450" cy="35972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Quais são as independências</a:t>
            </a:r>
            <a:r>
              <a:rPr lang="pt-BR" baseline="0" dirty="0"/>
              <a:t> condicionais entre as variáveis T, U e R?</a:t>
            </a:r>
          </a:p>
          <a:p>
            <a:r>
              <a:rPr lang="pt-BR" baseline="0" dirty="0"/>
              <a:t>Resposta: U é condicionalmente independente de T, dado R. Ou seja, uma vez que sabemos que está chovendo, saber que há engarrafamento não nos diz nada de novo acerca de U.</a:t>
            </a:r>
          </a:p>
          <a:p>
            <a:endParaRPr lang="pt-BR" baseline="0" dirty="0"/>
          </a:p>
          <a:p>
            <a:r>
              <a:rPr lang="pt-BR" baseline="0" dirty="0"/>
              <a:t>Isso significa que U é independente de T? Resposta: </a:t>
            </a:r>
            <a:r>
              <a:rPr lang="pt-BR" b="1" baseline="0" dirty="0"/>
              <a:t>não necessariamente!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59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Quais as independências condicionais neste conjunto de variáveis?</a:t>
            </a:r>
          </a:p>
          <a:p>
            <a:endParaRPr lang="pt-BR" dirty="0"/>
          </a:p>
          <a:p>
            <a:r>
              <a:rPr lang="pt-BR" baseline="0" dirty="0"/>
              <a:t>Resposta: A é condicionalmente independente de F, dado S. Ou seja, uma vez que sabemos que há fumaça, saber que há fogo não nos diz nada de novo acerca de A.</a:t>
            </a:r>
          </a:p>
          <a:p>
            <a:endParaRPr lang="pt-BR" baseline="0" dirty="0"/>
          </a:p>
          <a:p>
            <a:r>
              <a:rPr lang="pt-BR" baseline="0" dirty="0"/>
              <a:t>Isso significa que A é independente de F? Resposta: </a:t>
            </a:r>
            <a:r>
              <a:rPr lang="pt-BR" b="1" baseline="0" dirty="0"/>
              <a:t>não necessariamente!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64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Essa página procura</a:t>
            </a:r>
            <a:r>
              <a:rPr lang="pt-BR" baseline="0" dirty="0"/>
              <a:t> formalizar a intuição dos dois exemplos anteriores</a:t>
            </a:r>
            <a:r>
              <a:rPr lang="pt-BR" dirty="0"/>
              <a:t> </a:t>
            </a:r>
            <a:r>
              <a:rPr lang="pt-BR" dirty="0">
                <a:cs typeface="Arial"/>
              </a:rPr>
              <a:t>e demonstrar que a </a:t>
            </a:r>
            <a:r>
              <a:rPr lang="pt-BR" b="1" dirty="0">
                <a:cs typeface="Arial"/>
              </a:rPr>
              <a:t>independência condicional</a:t>
            </a:r>
            <a:r>
              <a:rPr lang="pt-BR" dirty="0">
                <a:cs typeface="Arial"/>
              </a:rPr>
              <a:t> e a </a:t>
            </a:r>
            <a:r>
              <a:rPr lang="pt-BR" b="1" dirty="0">
                <a:cs typeface="Arial"/>
              </a:rPr>
              <a:t>regra da cadeia</a:t>
            </a:r>
            <a:r>
              <a:rPr lang="pt-BR" dirty="0">
                <a:cs typeface="Arial"/>
              </a:rPr>
              <a:t> são fundamentais para realizar inferência em um modelo probabilístico.</a:t>
            </a:r>
          </a:p>
          <a:p>
            <a:endParaRPr lang="pt-BR" dirty="0">
              <a:cs typeface="Arial"/>
            </a:endParaRPr>
          </a:p>
          <a:p>
            <a:r>
              <a:rPr lang="pt-BR" dirty="0">
                <a:cs typeface="Arial"/>
              </a:rPr>
              <a:t>A regra da cadeia declara que podemos representar uma distribuição conjunta por meio de um produto de distribuições condicionais. Repare que existem n! maneiras de ordenar n variáveis e, portanto, n| maneiras equivalentes de fatorar uma distribuição conjunta por meio da regra da cadeia.</a:t>
            </a:r>
          </a:p>
          <a:p>
            <a:endParaRPr lang="pt-BR" dirty="0">
              <a:cs typeface="Arial"/>
            </a:endParaRPr>
          </a:p>
          <a:p>
            <a:r>
              <a:rPr lang="pt-BR" dirty="0">
                <a:cs typeface="Arial"/>
              </a:rPr>
              <a:t>No exemplo acima, repare que a conjunta entre </a:t>
            </a:r>
            <a:r>
              <a:rPr lang="pt-BR" dirty="0" err="1">
                <a:cs typeface="Arial"/>
              </a:rPr>
              <a:t>Traffic</a:t>
            </a:r>
            <a:r>
              <a:rPr lang="pt-BR" dirty="0">
                <a:cs typeface="Arial"/>
              </a:rPr>
              <a:t>, </a:t>
            </a:r>
            <a:r>
              <a:rPr lang="pt-BR" dirty="0" err="1">
                <a:cs typeface="Arial"/>
              </a:rPr>
              <a:t>Rain</a:t>
            </a:r>
            <a:r>
              <a:rPr lang="pt-BR" dirty="0">
                <a:cs typeface="Arial"/>
              </a:rPr>
              <a:t> e </a:t>
            </a:r>
            <a:r>
              <a:rPr lang="pt-BR" dirty="0" err="1">
                <a:cs typeface="Arial"/>
              </a:rPr>
              <a:t>Umbrella</a:t>
            </a:r>
            <a:r>
              <a:rPr lang="pt-BR" dirty="0">
                <a:cs typeface="Arial"/>
              </a:rPr>
              <a:t> pode ser representada de forma mais compacta após aplicarmos a regra da cadeia. Em geral, distribuições condicionais menores são mais fáceis de armazenar e de especificar.</a:t>
            </a:r>
          </a:p>
          <a:p>
            <a:endParaRPr lang="pt-BR" dirty="0">
              <a:cs typeface="Arial"/>
            </a:endParaRPr>
          </a:p>
          <a:p>
            <a:r>
              <a:rPr lang="pt-BR" dirty="0">
                <a:cs typeface="Arial"/>
              </a:rPr>
              <a:t>A ideia básica acima (de representar distribuições conjuntas de forma mais compacta) é a que redes bayesianas exploram.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72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Nesse </a:t>
            </a:r>
            <a:r>
              <a:rPr lang="en-US" dirty="0" err="1">
                <a:latin typeface="Calibri"/>
                <a:cs typeface="Calibri"/>
              </a:rPr>
              <a:t>exemplo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considere</a:t>
            </a:r>
            <a:r>
              <a:rPr lang="en-US" dirty="0">
                <a:latin typeface="Calibri"/>
                <a:cs typeface="Calibri"/>
              </a:rPr>
              <a:t> que a </a:t>
            </a:r>
            <a:r>
              <a:rPr lang="en-US" dirty="0" err="1">
                <a:latin typeface="Calibri"/>
                <a:cs typeface="Calibri"/>
              </a:rPr>
              <a:t>tarefa</a:t>
            </a:r>
            <a:r>
              <a:rPr lang="en-US" dirty="0">
                <a:latin typeface="Calibri"/>
                <a:cs typeface="Calibri"/>
              </a:rPr>
              <a:t> do </a:t>
            </a:r>
            <a:r>
              <a:rPr lang="en-US" dirty="0" err="1">
                <a:latin typeface="Calibri"/>
                <a:cs typeface="Calibri"/>
              </a:rPr>
              <a:t>PacMan</a:t>
            </a:r>
            <a:r>
              <a:rPr lang="en-US" dirty="0">
                <a:latin typeface="Calibri"/>
                <a:cs typeface="Calibri"/>
              </a:rPr>
              <a:t> é </a:t>
            </a:r>
            <a:r>
              <a:rPr lang="en-US" dirty="0" err="1">
                <a:latin typeface="Calibri"/>
                <a:cs typeface="Calibri"/>
              </a:rPr>
              <a:t>capturar</a:t>
            </a:r>
            <a:r>
              <a:rPr lang="en-US" dirty="0">
                <a:latin typeface="Calibri"/>
                <a:cs typeface="Calibri"/>
              </a:rPr>
              <a:t> um </a:t>
            </a:r>
            <a:r>
              <a:rPr lang="en-US" dirty="0" err="1">
                <a:latin typeface="Calibri"/>
                <a:cs typeface="Calibri"/>
              </a:rPr>
              <a:t>fastasma</a:t>
            </a:r>
            <a:r>
              <a:rPr lang="en-US" dirty="0">
                <a:latin typeface="Calibri"/>
                <a:cs typeface="Calibri"/>
              </a:rPr>
              <a:t>. O </a:t>
            </a:r>
            <a:r>
              <a:rPr lang="en-US" dirty="0" err="1">
                <a:latin typeface="Calibri"/>
                <a:cs typeface="Calibri"/>
              </a:rPr>
              <a:t>modelo</a:t>
            </a:r>
            <a:r>
              <a:rPr lang="en-US" dirty="0">
                <a:latin typeface="Calibri"/>
                <a:cs typeface="Calibri"/>
              </a:rPr>
              <a:t> é </a:t>
            </a:r>
            <a:r>
              <a:rPr lang="en-US" dirty="0" err="1">
                <a:latin typeface="Calibri"/>
                <a:cs typeface="Calibri"/>
              </a:rPr>
              <a:t>representado</a:t>
            </a:r>
            <a:r>
              <a:rPr lang="en-US" dirty="0">
                <a:latin typeface="Calibri"/>
                <a:cs typeface="Calibri"/>
              </a:rPr>
              <a:t> pela </a:t>
            </a:r>
            <a:r>
              <a:rPr lang="en-US" dirty="0" err="1">
                <a:latin typeface="Calibri"/>
                <a:cs typeface="Calibri"/>
              </a:rPr>
              <a:t>distribuição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conjunta</a:t>
            </a:r>
            <a:r>
              <a:rPr lang="en-US" dirty="0">
                <a:latin typeface="Calibri"/>
                <a:cs typeface="Calibri"/>
              </a:rPr>
              <a:t> P(T, B, G ), no </a:t>
            </a:r>
            <a:r>
              <a:rPr lang="en-US" dirty="0" err="1">
                <a:latin typeface="Calibri"/>
                <a:cs typeface="Calibri"/>
              </a:rPr>
              <a:t>qual</a:t>
            </a:r>
            <a:r>
              <a:rPr lang="en-US" dirty="0">
                <a:latin typeface="Calibri"/>
                <a:cs typeface="Calibri"/>
              </a:rPr>
              <a:t> as </a:t>
            </a:r>
            <a:r>
              <a:rPr lang="en-US" dirty="0" err="1">
                <a:latin typeface="Calibri"/>
                <a:cs typeface="Calibri"/>
              </a:rPr>
              <a:t>variáveis</a:t>
            </a:r>
            <a:r>
              <a:rPr lang="en-US" dirty="0">
                <a:latin typeface="Calibri"/>
                <a:cs typeface="Calibri"/>
              </a:rPr>
              <a:t> T, B e G </a:t>
            </a:r>
            <a:r>
              <a:rPr lang="en-US" dirty="0" err="1">
                <a:latin typeface="Calibri"/>
                <a:cs typeface="Calibri"/>
              </a:rPr>
              <a:t>são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conforme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definidas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acima</a:t>
            </a:r>
            <a:r>
              <a:rPr lang="en-US" dirty="0">
                <a:latin typeface="Calibri"/>
                <a:cs typeface="Calibri"/>
              </a:rPr>
              <a:t>. 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 err="1">
                <a:latin typeface="Calibri"/>
                <a:cs typeface="Calibri"/>
              </a:rPr>
              <a:t>Há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apenas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duas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localizações</a:t>
            </a:r>
            <a:r>
              <a:rPr lang="en-US" dirty="0">
                <a:latin typeface="Calibri"/>
                <a:cs typeface="Calibri"/>
              </a:rPr>
              <a:t> para o </a:t>
            </a:r>
            <a:r>
              <a:rPr lang="en-US" dirty="0" err="1">
                <a:latin typeface="Calibri"/>
                <a:cs typeface="Calibri"/>
              </a:rPr>
              <a:t>fantasma</a:t>
            </a:r>
            <a:r>
              <a:rPr lang="en-US" dirty="0">
                <a:latin typeface="Calibri"/>
                <a:cs typeface="Calibri"/>
              </a:rPr>
              <a:t>: top (G = +g) e bottom </a:t>
            </a:r>
            <a:r>
              <a:rPr lang="en-US" dirty="0"/>
              <a:t>(G = -g)</a:t>
            </a:r>
            <a:r>
              <a:rPr lang="en-US" dirty="0">
                <a:latin typeface="Calibri"/>
                <a:cs typeface="Calibri"/>
              </a:rPr>
              <a:t>.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 err="1">
                <a:latin typeface="Calibri"/>
                <a:cs typeface="Calibri"/>
              </a:rPr>
              <a:t>Considere</a:t>
            </a:r>
            <a:r>
              <a:rPr lang="en-US" dirty="0">
                <a:latin typeface="Calibri"/>
                <a:cs typeface="Calibri"/>
              </a:rPr>
              <a:t> que </a:t>
            </a:r>
            <a:r>
              <a:rPr lang="en-US" dirty="0" err="1">
                <a:latin typeface="Calibri"/>
                <a:cs typeface="Calibri"/>
              </a:rPr>
              <a:t>temos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uma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crença</a:t>
            </a:r>
            <a:r>
              <a:rPr lang="en-US" dirty="0">
                <a:latin typeface="Calibri"/>
                <a:cs typeface="Calibri"/>
              </a:rPr>
              <a:t> a priori </a:t>
            </a:r>
            <a:r>
              <a:rPr lang="en-US" dirty="0" err="1">
                <a:latin typeface="Calibri"/>
                <a:cs typeface="Calibri"/>
              </a:rPr>
              <a:t>acerca</a:t>
            </a:r>
            <a:r>
              <a:rPr lang="en-US" dirty="0">
                <a:latin typeface="Calibri"/>
                <a:cs typeface="Calibri"/>
              </a:rPr>
              <a:t> da </a:t>
            </a:r>
            <a:r>
              <a:rPr lang="en-US" dirty="0" err="1">
                <a:latin typeface="Calibri"/>
                <a:cs typeface="Calibri"/>
              </a:rPr>
              <a:t>localização</a:t>
            </a:r>
            <a:r>
              <a:rPr lang="en-US" dirty="0">
                <a:latin typeface="Calibri"/>
                <a:cs typeface="Calibri"/>
              </a:rPr>
              <a:t> do </a:t>
            </a:r>
            <a:r>
              <a:rPr lang="en-US" dirty="0" err="1">
                <a:latin typeface="Calibri"/>
                <a:cs typeface="Calibri"/>
              </a:rPr>
              <a:t>fantasma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representada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por</a:t>
            </a:r>
            <a:r>
              <a:rPr lang="en-US" dirty="0">
                <a:latin typeface="Calibri"/>
                <a:cs typeface="Calibri"/>
              </a:rPr>
              <a:t> P(G). </a:t>
            </a:r>
            <a:r>
              <a:rPr lang="en-US" dirty="0" err="1">
                <a:latin typeface="Calibri"/>
                <a:cs typeface="Calibri"/>
              </a:rPr>
              <a:t>Vamos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presumir</a:t>
            </a:r>
            <a:r>
              <a:rPr lang="en-US" dirty="0">
                <a:latin typeface="Calibri"/>
                <a:cs typeface="Calibri"/>
              </a:rPr>
              <a:t> que as </a:t>
            </a:r>
            <a:r>
              <a:rPr lang="en-US" dirty="0" err="1">
                <a:latin typeface="Calibri"/>
                <a:cs typeface="Calibri"/>
              </a:rPr>
              <a:t>leituras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desses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sensores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são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independentes</a:t>
            </a:r>
            <a:r>
              <a:rPr lang="en-US" dirty="0">
                <a:latin typeface="Calibri"/>
                <a:cs typeface="Calibri"/>
              </a:rPr>
              <a:t>. Isto é, </a:t>
            </a:r>
            <a:r>
              <a:rPr lang="en-US" dirty="0" err="1">
                <a:latin typeface="Calibri"/>
                <a:cs typeface="Calibri"/>
              </a:rPr>
              <a:t>v</a:t>
            </a:r>
            <a:r>
              <a:rPr lang="en-US" dirty="0" err="1"/>
              <a:t>amos</a:t>
            </a:r>
            <a:r>
              <a:rPr lang="en-US" dirty="0"/>
              <a:t> </a:t>
            </a:r>
            <a:r>
              <a:rPr lang="en-US" dirty="0" err="1"/>
              <a:t>adotar</a:t>
            </a:r>
            <a:r>
              <a:rPr lang="en-US" dirty="0"/>
              <a:t> a </a:t>
            </a:r>
            <a:r>
              <a:rPr lang="en-US" dirty="0" err="1"/>
              <a:t>seguinte</a:t>
            </a:r>
            <a:r>
              <a:rPr lang="en-US" dirty="0"/>
              <a:t> </a:t>
            </a:r>
            <a:r>
              <a:rPr lang="en-US" dirty="0" err="1"/>
              <a:t>pressuposição</a:t>
            </a:r>
            <a:r>
              <a:rPr lang="en-US" dirty="0"/>
              <a:t>: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sensores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independentes</a:t>
            </a:r>
            <a:r>
              <a:rPr lang="en-US" dirty="0"/>
              <a:t>, </a:t>
            </a:r>
            <a:r>
              <a:rPr lang="en-US" dirty="0" err="1"/>
              <a:t>dada</a:t>
            </a:r>
            <a:r>
              <a:rPr lang="en-US" dirty="0"/>
              <a:t> a </a:t>
            </a:r>
            <a:r>
              <a:rPr lang="en-US" dirty="0" err="1"/>
              <a:t>posição</a:t>
            </a:r>
            <a:r>
              <a:rPr lang="en-US" dirty="0"/>
              <a:t> do </a:t>
            </a:r>
            <a:r>
              <a:rPr lang="en-US" dirty="0" err="1"/>
              <a:t>fantasma</a:t>
            </a:r>
            <a:r>
              <a:rPr lang="en-US" dirty="0"/>
              <a:t>.</a:t>
            </a:r>
            <a:r>
              <a:rPr lang="en-US" dirty="0">
                <a:cs typeface="Arial"/>
              </a:rPr>
              <a:t> Essa </a:t>
            </a:r>
            <a:r>
              <a:rPr lang="en-US" dirty="0" err="1">
                <a:cs typeface="Arial"/>
              </a:rPr>
              <a:t>pressuposição</a:t>
            </a:r>
            <a:r>
              <a:rPr lang="en-US" dirty="0">
                <a:cs typeface="Arial"/>
              </a:rPr>
              <a:t> é </a:t>
            </a:r>
            <a:r>
              <a:rPr lang="en-US" dirty="0" err="1">
                <a:cs typeface="Arial"/>
              </a:rPr>
              <a:t>suficiente</a:t>
            </a:r>
            <a:r>
              <a:rPr lang="en-US" dirty="0">
                <a:cs typeface="Arial"/>
              </a:rPr>
              <a:t> para </a:t>
            </a:r>
            <a:r>
              <a:rPr lang="en-US" dirty="0" err="1">
                <a:cs typeface="Arial"/>
              </a:rPr>
              <a:t>representar</a:t>
            </a:r>
            <a:r>
              <a:rPr lang="en-US" dirty="0">
                <a:cs typeface="Arial"/>
              </a:rPr>
              <a:t> a </a:t>
            </a:r>
            <a:r>
              <a:rPr lang="en-US" dirty="0" err="1">
                <a:cs typeface="Arial"/>
              </a:rPr>
              <a:t>distribuição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conjunta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por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meio</a:t>
            </a:r>
            <a:r>
              <a:rPr lang="en-US" dirty="0">
                <a:cs typeface="Arial"/>
              </a:rPr>
              <a:t> de </a:t>
            </a:r>
            <a:r>
              <a:rPr lang="en-US" dirty="0" err="1">
                <a:cs typeface="Arial"/>
              </a:rPr>
              <a:t>três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outras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distribuições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mais</a:t>
            </a:r>
            <a:r>
              <a:rPr lang="en-US" dirty="0">
                <a:cs typeface="Arial"/>
              </a:rPr>
              <a:t> simples: P(G), P(T|G) e P(B|G). </a:t>
            </a:r>
            <a:r>
              <a:rPr lang="en-US" dirty="0" err="1">
                <a:cs typeface="Arial"/>
              </a:rPr>
              <a:t>Essas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distribuições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são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apresentadas</a:t>
            </a:r>
            <a:r>
              <a:rPr lang="en-US" dirty="0">
                <a:cs typeface="Arial"/>
              </a:rPr>
              <a:t> no canto inferior </a:t>
            </a:r>
            <a:r>
              <a:rPr lang="en-US" dirty="0" err="1">
                <a:cs typeface="Arial"/>
              </a:rPr>
              <a:t>esquerdo</a:t>
            </a:r>
            <a:r>
              <a:rPr lang="en-US" dirty="0">
                <a:cs typeface="Arial"/>
              </a:rPr>
              <a:t> do slide.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 err="1">
                <a:latin typeface="Calibri"/>
                <a:cs typeface="Calibri"/>
              </a:rPr>
              <a:t>Repare</a:t>
            </a:r>
            <a:r>
              <a:rPr lang="en-US" dirty="0">
                <a:latin typeface="Calibri"/>
                <a:cs typeface="Calibri"/>
              </a:rPr>
              <a:t> que as </a:t>
            </a:r>
            <a:r>
              <a:rPr lang="en-US" dirty="0" err="1">
                <a:latin typeface="Calibri"/>
                <a:cs typeface="Calibri"/>
              </a:rPr>
              <a:t>distribuições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apresentadas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são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suficientes</a:t>
            </a:r>
            <a:r>
              <a:rPr lang="en-US" dirty="0">
                <a:latin typeface="Calibri"/>
                <a:cs typeface="Calibri"/>
              </a:rPr>
              <a:t> para </a:t>
            </a:r>
            <a:r>
              <a:rPr lang="en-US" dirty="0" err="1">
                <a:latin typeface="Calibri"/>
                <a:cs typeface="Calibri"/>
              </a:rPr>
              <a:t>reconstituir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cada</a:t>
            </a:r>
            <a:r>
              <a:rPr lang="en-US" dirty="0">
                <a:latin typeface="Calibri"/>
                <a:cs typeface="Calibri"/>
              </a:rPr>
              <a:t> entrada da </a:t>
            </a:r>
            <a:r>
              <a:rPr lang="en-US" dirty="0" err="1">
                <a:latin typeface="Calibri"/>
                <a:cs typeface="Calibri"/>
              </a:rPr>
              <a:t>distribuição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conjunta</a:t>
            </a:r>
            <a:r>
              <a:rPr lang="en-US" dirty="0">
                <a:latin typeface="Calibri"/>
                <a:cs typeface="Calibri"/>
              </a:rPr>
              <a:t>, que </a:t>
            </a:r>
            <a:r>
              <a:rPr lang="en-US" dirty="0" err="1">
                <a:latin typeface="Calibri"/>
                <a:cs typeface="Calibri"/>
              </a:rPr>
              <a:t>está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apresentada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na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parte</a:t>
            </a:r>
            <a:r>
              <a:rPr lang="en-US" dirty="0">
                <a:latin typeface="Calibri"/>
                <a:cs typeface="Calibri"/>
              </a:rPr>
              <a:t> central da </a:t>
            </a:r>
            <a:r>
              <a:rPr lang="en-US" dirty="0" err="1">
                <a:latin typeface="Calibri"/>
                <a:cs typeface="Calibri"/>
              </a:rPr>
              <a:t>página</a:t>
            </a:r>
            <a:r>
              <a:rPr lang="en-US" dirty="0">
                <a:latin typeface="Calibri"/>
                <a:cs typeface="Calibri"/>
              </a:rPr>
              <a:t>. </a:t>
            </a:r>
            <a:r>
              <a:rPr lang="en-US" dirty="0" err="1">
                <a:latin typeface="Calibri"/>
                <a:cs typeface="Calibri"/>
              </a:rPr>
              <a:t>Em</a:t>
            </a:r>
            <a:r>
              <a:rPr lang="en-US" dirty="0">
                <a:latin typeface="Calibri"/>
                <a:cs typeface="Calibri"/>
              </a:rPr>
              <a:t> um </a:t>
            </a:r>
            <a:r>
              <a:rPr lang="en-US" dirty="0" err="1">
                <a:latin typeface="Calibri"/>
                <a:cs typeface="Calibri"/>
              </a:rPr>
              <a:t>caso</a:t>
            </a:r>
            <a:r>
              <a:rPr lang="en-US" dirty="0">
                <a:latin typeface="Calibri"/>
                <a:cs typeface="Calibri"/>
              </a:rPr>
              <a:t> real, </a:t>
            </a:r>
            <a:r>
              <a:rPr lang="en-US" dirty="0" err="1">
                <a:latin typeface="Calibri"/>
                <a:cs typeface="Calibri"/>
              </a:rPr>
              <a:t>essa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distribuição</a:t>
            </a:r>
            <a:r>
              <a:rPr lang="en-US" dirty="0">
                <a:latin typeface="Calibri"/>
                <a:cs typeface="Calibri"/>
              </a:rPr>
              <a:t> é </a:t>
            </a:r>
            <a:r>
              <a:rPr lang="en-US" dirty="0" err="1">
                <a:latin typeface="Calibri"/>
                <a:cs typeface="Calibri"/>
              </a:rPr>
              <a:t>muito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grande</a:t>
            </a:r>
            <a:r>
              <a:rPr lang="en-US" dirty="0">
                <a:latin typeface="Calibri"/>
                <a:cs typeface="Calibri"/>
              </a:rPr>
              <a:t> (I.e., </a:t>
            </a:r>
            <a:r>
              <a:rPr lang="en-US" dirty="0" err="1">
                <a:latin typeface="Calibri"/>
                <a:cs typeface="Calibri"/>
              </a:rPr>
              <a:t>contém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muitas</a:t>
            </a:r>
            <a:r>
              <a:rPr lang="en-US" dirty="0">
                <a:latin typeface="Calibri"/>
                <a:cs typeface="Calibri"/>
              </a:rPr>
              <a:t> entradas) para se </a:t>
            </a:r>
            <a:r>
              <a:rPr lang="en-US" dirty="0" err="1">
                <a:latin typeface="Calibri"/>
                <a:cs typeface="Calibri"/>
              </a:rPr>
              <a:t>concretizada</a:t>
            </a:r>
            <a:r>
              <a:rPr lang="en-US" dirty="0">
                <a:latin typeface="Calibri"/>
                <a:cs typeface="Calibri"/>
              </a:rPr>
              <a:t>.</a:t>
            </a: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88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cs typeface="Arial"/>
              </a:rPr>
              <a:t>Redes Bayesianas são um modo gráfico de representar compactamente distribuições conjuntas.</a:t>
            </a:r>
          </a:p>
          <a:p>
            <a:endParaRPr lang="pt-BR" dirty="0">
              <a:solidFill>
                <a:srgbClr val="FFFFFF"/>
              </a:solidFill>
            </a:endParaRPr>
          </a:p>
          <a:p>
            <a:r>
              <a:rPr lang="pt-BR" dirty="0">
                <a:cs typeface="Arial"/>
              </a:rPr>
              <a:t>A seguir, vamos apresentar o conceito de </a:t>
            </a:r>
            <a:r>
              <a:rPr lang="pt-BR" dirty="0" err="1">
                <a:cs typeface="Arial"/>
              </a:rPr>
              <a:t>RBs</a:t>
            </a:r>
            <a:r>
              <a:rPr lang="pt-BR" dirty="0">
                <a:cs typeface="Arial"/>
              </a:rPr>
              <a:t> considerando apenas variáveis discretas. Note entretanto que </a:t>
            </a:r>
            <a:r>
              <a:rPr lang="pt-BR" dirty="0" err="1">
                <a:cs typeface="Arial"/>
              </a:rPr>
              <a:t>RBs</a:t>
            </a:r>
            <a:r>
              <a:rPr lang="pt-BR" dirty="0">
                <a:cs typeface="Arial"/>
              </a:rPr>
              <a:t> podem ser usadas também com variáveis contínuas. A única diferença é que, em vez de usar tabelas para representar as distribuições condicionais, no caso contínuo devemos usar </a:t>
            </a:r>
            <a:r>
              <a:rPr lang="pt-BR" dirty="0" err="1">
                <a:cs typeface="Arial"/>
              </a:rPr>
              <a:t>PDFs</a:t>
            </a:r>
            <a:r>
              <a:rPr lang="pt-BR" dirty="0">
                <a:cs typeface="Arial"/>
              </a:rPr>
              <a:t> (</a:t>
            </a:r>
            <a:r>
              <a:rPr lang="pt-BR" dirty="0" err="1">
                <a:cs typeface="Arial"/>
              </a:rPr>
              <a:t>probability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density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functions</a:t>
            </a:r>
            <a:r>
              <a:rPr lang="pt-BR" dirty="0">
                <a:cs typeface="Arial"/>
              </a:rPr>
              <a:t>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46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Nesse exemplo de RB, considere que cada</a:t>
            </a:r>
            <a:r>
              <a:rPr lang="pt-BR" baseline="0" dirty="0"/>
              <a:t> variável é binária. Isso resultaria em uma </a:t>
            </a:r>
            <a:r>
              <a:rPr lang="pt-BR" dirty="0"/>
              <a:t>tabela de distribuição conjunta composta</a:t>
            </a:r>
            <a:r>
              <a:rPr lang="pt-BR" baseline="0" dirty="0"/>
              <a:t> de 2^27 entradas, o que é aproximadamente igual a 134 milhões de entradas!</a:t>
            </a:r>
            <a:r>
              <a:rPr lang="pt-BR" dirty="0">
                <a:cs typeface="Arial"/>
              </a:rPr>
              <a:t> Especificar explicitamente essa tabela é impraticável. Primeiro porque ela é muito grande para armazenar. Em segundo lugar porque cada uma de suas entradas seria muito difícil de especificar.</a:t>
            </a:r>
            <a:endParaRPr lang="pt-BR" dirty="0"/>
          </a:p>
          <a:p>
            <a:endParaRPr lang="pt-BR" dirty="0"/>
          </a:p>
          <a:p>
            <a:r>
              <a:rPr lang="pt-BR" dirty="0">
                <a:cs typeface="Arial"/>
              </a:rPr>
              <a:t>Portanto, em vez de tentar especificar a conjunta explicitamente, utilizamos um RB para especificar apenas as interações locais entre variáveis. Por exemplo, as variáveis </a:t>
            </a:r>
            <a:r>
              <a:rPr lang="pt-BR" dirty="0" err="1">
                <a:cs typeface="Arial"/>
              </a:rPr>
              <a:t>SocioEcon</a:t>
            </a:r>
            <a:r>
              <a:rPr lang="pt-BR" dirty="0">
                <a:cs typeface="Arial"/>
              </a:rPr>
              <a:t> e </a:t>
            </a:r>
            <a:r>
              <a:rPr lang="pt-BR" dirty="0" err="1">
                <a:cs typeface="Arial"/>
              </a:rPr>
              <a:t>ExtraCar</a:t>
            </a:r>
            <a:r>
              <a:rPr lang="pt-BR" dirty="0">
                <a:cs typeface="Arial"/>
              </a:rPr>
              <a:t> interagem e nesse caso precisaríamos especificar a distribuição marginal para </a:t>
            </a:r>
            <a:r>
              <a:rPr lang="pt-BR" dirty="0" err="1">
                <a:cs typeface="Arial"/>
              </a:rPr>
              <a:t>SocioEcon</a:t>
            </a:r>
            <a:r>
              <a:rPr lang="pt-BR" dirty="0">
                <a:cs typeface="Arial"/>
              </a:rPr>
              <a:t> e a distribuição condicional para </a:t>
            </a:r>
            <a:r>
              <a:rPr lang="pt-BR" dirty="0" err="1">
                <a:cs typeface="Arial"/>
              </a:rPr>
              <a:t>ExtraCar</a:t>
            </a:r>
            <a:r>
              <a:rPr lang="pt-BR" dirty="0">
                <a:cs typeface="Arial"/>
              </a:rPr>
              <a:t>, para cada valor de </a:t>
            </a:r>
            <a:r>
              <a:rPr lang="pt-BR" dirty="0" err="1">
                <a:cs typeface="Arial"/>
              </a:rPr>
              <a:t>SocioEcon</a:t>
            </a:r>
            <a:r>
              <a:rPr lang="pt-BR" dirty="0">
                <a:cs typeface="Arial"/>
              </a:rPr>
              <a:t>.</a:t>
            </a:r>
          </a:p>
          <a:p>
            <a:endParaRPr lang="pt-BR" dirty="0"/>
          </a:p>
          <a:p>
            <a:r>
              <a:rPr lang="pt-BR" dirty="0"/>
              <a:t>Uma RB permite codificar</a:t>
            </a:r>
            <a:r>
              <a:rPr lang="pt-BR" baseline="0" dirty="0"/>
              <a:t> interações locais entre variáveis, e consequentemente representar a distribuição conjunta de forma mais compacta.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Neste exemplo,</a:t>
            </a:r>
            <a:r>
              <a:rPr lang="pt-BR" baseline="0" dirty="0"/>
              <a:t> temos 16 variáveis, o que resultaria em uma tabela de distribuição conjunta de aproximadamente 65K entradas.</a:t>
            </a:r>
          </a:p>
          <a:p>
            <a:endParaRPr lang="pt-BR" dirty="0"/>
          </a:p>
          <a:p>
            <a:r>
              <a:rPr lang="pt-BR" dirty="0"/>
              <a:t>Repare que,</a:t>
            </a:r>
            <a:r>
              <a:rPr lang="pt-BR" baseline="0" dirty="0"/>
              <a:t> nesse exemplo, a pior interação local para definir diz respeito à variável “</a:t>
            </a:r>
            <a:r>
              <a:rPr lang="pt-BR" baseline="0" dirty="0" err="1"/>
              <a:t>car</a:t>
            </a:r>
            <a:r>
              <a:rPr lang="pt-BR" baseline="0" dirty="0"/>
              <a:t> </a:t>
            </a:r>
            <a:r>
              <a:rPr lang="pt-BR" baseline="0" dirty="0" err="1"/>
              <a:t>wont</a:t>
            </a:r>
            <a:r>
              <a:rPr lang="pt-BR" baseline="0" dirty="0"/>
              <a:t> start”, porque tem a maior quantidade de variáveis </a:t>
            </a:r>
            <a:r>
              <a:rPr lang="pt-BR" baseline="0" dirty="0" err="1"/>
              <a:t>parent</a:t>
            </a:r>
            <a:r>
              <a:rPr lang="pt-BR" baseline="0" dirty="0"/>
              <a:t>.</a:t>
            </a:r>
          </a:p>
          <a:p>
            <a:endParaRPr lang="pt-BR" dirty="0"/>
          </a:p>
          <a:p>
            <a:r>
              <a:rPr lang="pt-BR" dirty="0"/>
              <a:t>Frequentemente, as variáveis na parte superior</a:t>
            </a:r>
            <a:r>
              <a:rPr lang="pt-BR" baseline="0" dirty="0"/>
              <a:t> de uma RB são aquelas que são mensuráveis.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latin typeface="Calibri"/>
                <a:cs typeface="Calibri"/>
              </a:rPr>
              <a:t>Por que um agente usando o modelo 2 é melhor?</a:t>
            </a:r>
          </a:p>
          <a:p>
            <a:endParaRPr lang="pt-BR" dirty="0"/>
          </a:p>
          <a:p>
            <a:r>
              <a:rPr lang="pt-BR" dirty="0"/>
              <a:t>Resposta: no</a:t>
            </a:r>
            <a:r>
              <a:rPr lang="pt-BR" baseline="0" dirty="0"/>
              <a:t> modelo 1, </a:t>
            </a:r>
            <a:r>
              <a:rPr lang="pt-BR" dirty="0"/>
              <a:t>se o agente é informado acerca do estado da variável T, ele não pode inferir</a:t>
            </a:r>
            <a:r>
              <a:rPr lang="pt-BR" baseline="0" dirty="0"/>
              <a:t> nada acerca de R, porque nesse modelo 1, as duas variáveis são consideradas independentes.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>
                <a:cs typeface="Arial"/>
              </a:rPr>
              <a:t>Nesse exemplo, considere as variáveis T, R, L, D, B e C.</a:t>
            </a:r>
            <a:endParaRPr lang="pt-BR" dirty="0"/>
          </a:p>
          <a:p>
            <a:r>
              <a:rPr lang="pt-BR" dirty="0"/>
              <a:t>Repare que na solução,</a:t>
            </a:r>
            <a:r>
              <a:rPr lang="pt-BR" baseline="0" dirty="0"/>
              <a:t> não há ligação direta de D para T. Isso porque o efeito e D sobre T é mitigado pela variável R.</a:t>
            </a:r>
          </a:p>
          <a:p>
            <a:endParaRPr lang="pt-BR" dirty="0"/>
          </a:p>
          <a:p>
            <a:r>
              <a:rPr lang="pt-BR" dirty="0"/>
              <a:t>Repare que não existe O modelo correto! Tudo depende das hipóteses</a:t>
            </a:r>
            <a:r>
              <a:rPr lang="pt-BR" baseline="0" dirty="0"/>
              <a:t> consideradas.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07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Pressuposição: vizinhos</a:t>
            </a:r>
            <a:r>
              <a:rPr lang="pt-BR" baseline="0" dirty="0"/>
              <a:t> apenas escutam, não conseguem ver nada perto da casa onde tem o alarme.</a:t>
            </a:r>
            <a:endParaRPr lang="pt-BR" dirty="0"/>
          </a:p>
          <a:p>
            <a:endParaRPr lang="pt-BR" dirty="0"/>
          </a:p>
          <a:p>
            <a:r>
              <a:rPr lang="pt-BR" dirty="0"/>
              <a:t>A topologia da rede reflete o conhecimento causal:</a:t>
            </a:r>
          </a:p>
          <a:p>
            <a:r>
              <a:rPr lang="pt-BR" dirty="0"/>
              <a:t>1. Um assaltante pode causar o disparo do alarme  </a:t>
            </a:r>
          </a:p>
          <a:p>
            <a:r>
              <a:rPr lang="pt-BR" dirty="0"/>
              <a:t>2. Um terremoto pode causar o disparo do alarme </a:t>
            </a:r>
          </a:p>
          <a:p>
            <a:r>
              <a:rPr lang="pt-BR" dirty="0"/>
              <a:t>3. O disparo do alarme pode causar a ligação de Mary</a:t>
            </a:r>
          </a:p>
          <a:p>
            <a:r>
              <a:rPr lang="pt-BR" dirty="0"/>
              <a:t>4. O disparo do alarme pode causar a ligação de John</a:t>
            </a:r>
            <a:endParaRPr lang="en-US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79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21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Agora, vamos definir formalmente</a:t>
            </a:r>
            <a:r>
              <a:rPr lang="pt-BR" baseline="0" dirty="0"/>
              <a:t> o que é uma rede bayesiana.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P(+</a:t>
            </a:r>
            <a:r>
              <a:rPr lang="pt-BR" dirty="0" err="1"/>
              <a:t>cavity</a:t>
            </a:r>
            <a:r>
              <a:rPr lang="pt-BR" dirty="0"/>
              <a:t>, +catch, -</a:t>
            </a:r>
            <a:r>
              <a:rPr lang="pt-BR" dirty="0" err="1"/>
              <a:t>toochache</a:t>
            </a:r>
            <a:r>
              <a:rPr lang="pt-BR" dirty="0"/>
              <a:t>) = P(+</a:t>
            </a:r>
            <a:r>
              <a:rPr lang="pt-BR" dirty="0" err="1"/>
              <a:t>cavity</a:t>
            </a:r>
            <a:r>
              <a:rPr lang="pt-BR" dirty="0"/>
              <a:t>) x P(-</a:t>
            </a:r>
            <a:r>
              <a:rPr lang="pt-BR" dirty="0" err="1"/>
              <a:t>toochache</a:t>
            </a:r>
            <a:r>
              <a:rPr lang="pt-BR" dirty="0"/>
              <a:t>|+</a:t>
            </a:r>
            <a:r>
              <a:rPr lang="pt-BR" dirty="0" err="1"/>
              <a:t>cavity</a:t>
            </a:r>
            <a:r>
              <a:rPr lang="pt-BR" dirty="0"/>
              <a:t>) x P(+catch|+</a:t>
            </a:r>
            <a:r>
              <a:rPr lang="pt-BR" dirty="0" err="1"/>
              <a:t>cavity</a:t>
            </a:r>
            <a:r>
              <a:rPr lang="pt-BR" dirty="0"/>
              <a:t>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 derivação (prova) apresentada acima é válida apenas</a:t>
            </a:r>
            <a:r>
              <a:rPr lang="pt-BR" baseline="0" dirty="0"/>
              <a:t> se a ORDENAÇÃO das variáveis é consistente com a ordem encontrada na RB.</a:t>
            </a:r>
            <a:r>
              <a:rPr lang="pt-BR" dirty="0">
                <a:cs typeface="Arial"/>
              </a:rPr>
              <a:t> Essa ordenação é também chamada de </a:t>
            </a:r>
            <a:r>
              <a:rPr lang="pt-BR" b="1" dirty="0">
                <a:cs typeface="Arial"/>
              </a:rPr>
              <a:t>linearização</a:t>
            </a:r>
            <a:r>
              <a:rPr lang="pt-BR" dirty="0">
                <a:cs typeface="Arial"/>
              </a:rPr>
              <a:t>.</a:t>
            </a:r>
            <a:endParaRPr lang="pt-BR" dirty="0"/>
          </a:p>
          <a:p>
            <a:endParaRPr lang="pt-BR" baseline="0" dirty="0"/>
          </a:p>
          <a:p>
            <a:pPr eaLnBrk="1" hangingPunct="1">
              <a:lnSpc>
                <a:spcPct val="80000"/>
              </a:lnSpc>
            </a:pPr>
            <a:r>
              <a:rPr lang="pt-BR" sz="2400" dirty="0">
                <a:latin typeface="Calibri"/>
                <a:cs typeface="Calibri"/>
              </a:rPr>
              <a:t>Nem toda RB pode representar qualquer distribuição conjunta</a:t>
            </a:r>
          </a:p>
          <a:p>
            <a:pPr lvl="1">
              <a:lnSpc>
                <a:spcPct val="80000"/>
              </a:lnSpc>
            </a:pPr>
            <a:r>
              <a:rPr lang="pt-BR" sz="2000" dirty="0">
                <a:latin typeface="Calibri"/>
                <a:cs typeface="Calibri"/>
              </a:rPr>
              <a:t>A topologia reforça determinadas independências condicionais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Agora</a:t>
            </a:r>
            <a:r>
              <a:rPr lang="en-US" dirty="0">
                <a:cs typeface="Arial"/>
              </a:rPr>
              <a:t> que </a:t>
            </a:r>
            <a:r>
              <a:rPr lang="en-US" dirty="0" err="1">
                <a:cs typeface="Arial"/>
              </a:rPr>
              <a:t>definimos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formalmente</a:t>
            </a:r>
            <a:r>
              <a:rPr lang="en-US" dirty="0">
                <a:cs typeface="Arial"/>
              </a:rPr>
              <a:t> o </a:t>
            </a:r>
            <a:r>
              <a:rPr lang="en-US" dirty="0" err="1">
                <a:cs typeface="Arial"/>
              </a:rPr>
              <a:t>conceito</a:t>
            </a:r>
            <a:r>
              <a:rPr lang="en-US" dirty="0">
                <a:cs typeface="Arial"/>
              </a:rPr>
              <a:t> de RB, </a:t>
            </a:r>
            <a:r>
              <a:rPr lang="en-US" dirty="0" err="1">
                <a:cs typeface="Arial"/>
              </a:rPr>
              <a:t>vejamos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alguns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exemplos</a:t>
            </a:r>
            <a:r>
              <a:rPr lang="en-US" dirty="0">
                <a:cs typeface="Arial"/>
              </a:rPr>
              <a:t>.</a:t>
            </a:r>
          </a:p>
          <a:p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Neste </a:t>
            </a:r>
            <a:r>
              <a:rPr lang="en-US" dirty="0" err="1">
                <a:cs typeface="Arial"/>
              </a:rPr>
              <a:t>exemplo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consideramos</a:t>
            </a:r>
            <a:r>
              <a:rPr lang="en-US" dirty="0">
                <a:cs typeface="Arial"/>
              </a:rPr>
              <a:t> um </a:t>
            </a:r>
            <a:r>
              <a:rPr lang="en-US" dirty="0" err="1">
                <a:cs typeface="Arial"/>
              </a:rPr>
              <a:t>modleo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probabilístico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composto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por</a:t>
            </a:r>
            <a:r>
              <a:rPr lang="en-US" dirty="0">
                <a:cs typeface="Arial"/>
              </a:rPr>
              <a:t> n </a:t>
            </a:r>
            <a:r>
              <a:rPr lang="en-US" dirty="0" err="1">
                <a:cs typeface="Arial"/>
              </a:rPr>
              <a:t>variáveis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aleatórioas</a:t>
            </a:r>
            <a:r>
              <a:rPr lang="en-US" dirty="0">
                <a:cs typeface="Arial"/>
              </a:rPr>
              <a:t>, com </a:t>
            </a:r>
            <a:r>
              <a:rPr lang="en-US" dirty="0" err="1">
                <a:cs typeface="Arial"/>
              </a:rPr>
              <a:t>independência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absoluta</a:t>
            </a:r>
            <a:r>
              <a:rPr lang="en-US" dirty="0">
                <a:cs typeface="Arial"/>
              </a:rPr>
              <a:t> (I.e., </a:t>
            </a:r>
            <a:r>
              <a:rPr lang="en-US" dirty="0" err="1">
                <a:cs typeface="Arial"/>
              </a:rPr>
              <a:t>todas</a:t>
            </a:r>
            <a:r>
              <a:rPr lang="en-US" dirty="0">
                <a:cs typeface="Arial"/>
              </a:rPr>
              <a:t> as </a:t>
            </a:r>
            <a:r>
              <a:rPr lang="en-US" dirty="0" err="1">
                <a:cs typeface="Arial"/>
              </a:rPr>
              <a:t>variáveis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são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independente</a:t>
            </a:r>
            <a:r>
              <a:rPr lang="en-US" dirty="0">
                <a:cs typeface="Arial"/>
              </a:rPr>
              <a:t> par a par). </a:t>
            </a:r>
            <a:r>
              <a:rPr lang="en-US" dirty="0" err="1">
                <a:cs typeface="Arial"/>
              </a:rPr>
              <a:t>Considere</a:t>
            </a:r>
            <a:r>
              <a:rPr lang="en-US" dirty="0">
                <a:cs typeface="Arial"/>
              </a:rPr>
              <a:t> que n = 4. Para </a:t>
            </a:r>
            <a:r>
              <a:rPr lang="en-US" dirty="0" err="1">
                <a:cs typeface="Arial"/>
              </a:rPr>
              <a:t>computar</a:t>
            </a:r>
            <a:r>
              <a:rPr lang="en-US" dirty="0">
                <a:cs typeface="Arial"/>
              </a:rPr>
              <a:t> P(X_1 = h, X_2 = h, X_3 = t, X_4 = h), </a:t>
            </a:r>
            <a:r>
              <a:rPr lang="en-US" dirty="0" err="1">
                <a:cs typeface="Arial"/>
              </a:rPr>
              <a:t>consultamos</a:t>
            </a:r>
            <a:r>
              <a:rPr lang="en-US" dirty="0">
                <a:cs typeface="Arial"/>
              </a:rPr>
              <a:t> a entrada </a:t>
            </a:r>
            <a:r>
              <a:rPr lang="en-US" dirty="0" err="1">
                <a:cs typeface="Arial"/>
              </a:rPr>
              <a:t>correspondente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ao</a:t>
            </a:r>
            <a:r>
              <a:rPr lang="en-US" dirty="0">
                <a:cs typeface="Arial"/>
              </a:rPr>
              <a:t> valor </a:t>
            </a:r>
            <a:r>
              <a:rPr lang="en-US" dirty="0" err="1">
                <a:cs typeface="Arial"/>
              </a:rPr>
              <a:t>em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cada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tabela</a:t>
            </a:r>
            <a:r>
              <a:rPr lang="en-US" dirty="0">
                <a:cs typeface="Arial"/>
              </a:rPr>
              <a:t> da </a:t>
            </a:r>
            <a:r>
              <a:rPr lang="en-US" dirty="0" err="1">
                <a:cs typeface="Arial"/>
              </a:rPr>
              <a:t>variável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correspondente</a:t>
            </a:r>
            <a:r>
              <a:rPr lang="en-US" dirty="0">
                <a:cs typeface="Arial"/>
              </a:rPr>
              <a:t> e </a:t>
            </a:r>
            <a:r>
              <a:rPr lang="en-US" dirty="0" err="1">
                <a:cs typeface="Arial"/>
              </a:rPr>
              <a:t>multiplicamos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os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valores</a:t>
            </a:r>
            <a:r>
              <a:rPr lang="en-US" dirty="0">
                <a:cs typeface="Arial"/>
              </a:rPr>
              <a:t>. </a:t>
            </a:r>
            <a:r>
              <a:rPr lang="en-US" dirty="0" err="1">
                <a:cs typeface="Arial"/>
              </a:rPr>
              <a:t>Ao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fazer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isso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obtemos</a:t>
            </a:r>
            <a:r>
              <a:rPr lang="en-US" dirty="0">
                <a:cs typeface="Arial"/>
              </a:rPr>
              <a:t> o valor P(</a:t>
            </a:r>
            <a:r>
              <a:rPr lang="en-US" dirty="0" err="1">
                <a:cs typeface="Arial"/>
              </a:rPr>
              <a:t>h,h,t,h</a:t>
            </a:r>
            <a:r>
              <a:rPr lang="en-US" dirty="0">
                <a:cs typeface="Arial"/>
              </a:rPr>
              <a:t>) = 1/16.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324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P(+r, -t) = P(+r) x P(-t | +r) = ¼ x ¼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810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/>
              <a:t>Podemos usar qualquer linearização</a:t>
            </a:r>
            <a:r>
              <a:rPr lang="pt-BR" baseline="0" noProof="0" dirty="0"/>
              <a:t> do grafo. Por exemplo, uma </a:t>
            </a:r>
            <a:r>
              <a:rPr lang="pt-BR" dirty="0"/>
              <a:t>linearização</a:t>
            </a:r>
            <a:r>
              <a:rPr lang="pt-BR" baseline="0" noProof="0" dirty="0"/>
              <a:t> possível é BEAJM.</a:t>
            </a:r>
          </a:p>
          <a:p>
            <a:endParaRPr lang="pt-BR" dirty="0">
              <a:cs typeface="Arial"/>
            </a:endParaRPr>
          </a:p>
          <a:p>
            <a:r>
              <a:rPr lang="pt-BR" dirty="0">
                <a:cs typeface="Arial"/>
              </a:rPr>
              <a:t>Repare que a CPT para a variável A é a maior de todos. Isso porque ela é a que possui a maior quantidade de pais nessa RB.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Calibri"/>
                <a:cs typeface="Calibri"/>
              </a:rPr>
              <a:t>Causalidade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não</a:t>
            </a:r>
            <a:r>
              <a:rPr lang="en-US" dirty="0">
                <a:latin typeface="Calibri"/>
                <a:cs typeface="Calibri"/>
              </a:rPr>
              <a:t> é </a:t>
            </a:r>
            <a:r>
              <a:rPr lang="en-US" dirty="0" err="1">
                <a:latin typeface="Calibri"/>
                <a:cs typeface="Calibri"/>
              </a:rPr>
              <a:t>uma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pressuposição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matemática</a:t>
            </a:r>
            <a:r>
              <a:rPr lang="en-US" dirty="0">
                <a:latin typeface="Calibri"/>
                <a:cs typeface="Calibri"/>
              </a:rPr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791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Essa página e a anterior apresentam</a:t>
            </a:r>
            <a:r>
              <a:rPr lang="pt-BR" baseline="0" dirty="0"/>
              <a:t> duas </a:t>
            </a:r>
            <a:r>
              <a:rPr lang="pt-BR" baseline="0" dirty="0" err="1"/>
              <a:t>RBs</a:t>
            </a:r>
            <a:r>
              <a:rPr lang="pt-BR" baseline="0" dirty="0"/>
              <a:t>, especificadas por grafos diferentes, tabelas condicionais diferentes, mas a distribuição conjunta por elas codificadas é a mesma.</a:t>
            </a:r>
          </a:p>
          <a:p>
            <a:endParaRPr lang="pt-BR" baseline="0" dirty="0"/>
          </a:p>
          <a:p>
            <a:r>
              <a:rPr lang="pt-BR" baseline="0" dirty="0"/>
              <a:t>Esse exemplo levanta diversas questões: como interpretar causalidade em RB, por que causalidade importa, quando ela importa, </a:t>
            </a:r>
            <a:r>
              <a:rPr lang="pt-BR" baseline="0" dirty="0" err="1"/>
              <a:t>etc</a:t>
            </a:r>
            <a:r>
              <a:rPr lang="pt-BR" baseline="0" dirty="0"/>
              <a:t>?</a:t>
            </a:r>
            <a:endParaRPr lang="pt-BR" dirty="0">
              <a:cs typeface="Arial"/>
            </a:endParaRPr>
          </a:p>
          <a:p>
            <a:endParaRPr lang="pt-BR" dirty="0">
              <a:cs typeface="Arial"/>
            </a:endParaRPr>
          </a:p>
          <a:p>
            <a:r>
              <a:rPr lang="pt-BR" dirty="0">
                <a:cs typeface="Arial"/>
              </a:rPr>
              <a:t>RB não precisam ser causais. Na verdade, o modelador de um RB é que escolhe direções no arcos para representar causalidade.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5613" y="719138"/>
            <a:ext cx="6391275" cy="3595687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George Box: All models are wrong; some of them are useful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91B7EDC-D532-E64C-A88A-8EDD91AF94E9}" type="slidenum">
              <a:rPr lang="en-US"/>
              <a:pPr eaLnBrk="1" hangingPunct="1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/>
              <a:t>Anteriormente, vimos que se tivermos um modelo</a:t>
            </a:r>
            <a:r>
              <a:rPr lang="pt-BR" dirty="0"/>
              <a:t> probabilístico</a:t>
            </a:r>
            <a:r>
              <a:rPr lang="pt-BR" baseline="0" dirty="0"/>
              <a:t> composto por n variáveis e cada uma delas </a:t>
            </a:r>
            <a:r>
              <a:rPr lang="pt-BR" dirty="0"/>
              <a:t>puder</a:t>
            </a:r>
            <a:r>
              <a:rPr lang="pt-BR" baseline="0" dirty="0"/>
              <a:t> assumir valores booleanos, então teríamos uma distribuição conjunta cujo tamanho é O(2^n</a:t>
            </a:r>
            <a:r>
              <a:rPr lang="pt-BR" dirty="0"/>
              <a:t>).</a:t>
            </a:r>
            <a:r>
              <a:rPr lang="pt-BR" dirty="0">
                <a:cs typeface="Arial"/>
              </a:rPr>
              <a:t> Dessa forma, o tamanho do modelo cresce de forma exponencial com a quantidade de variáveis, o que é ruim do ponto de vista computacional.</a:t>
            </a:r>
            <a:endParaRPr lang="pt-BR" baseline="0" dirty="0"/>
          </a:p>
          <a:p>
            <a:endParaRPr lang="pt-BR" dirty="0">
              <a:cs typeface="Arial"/>
            </a:endParaRPr>
          </a:p>
          <a:p>
            <a:r>
              <a:rPr lang="pt-BR" dirty="0">
                <a:cs typeface="Arial"/>
              </a:rPr>
              <a:t>Agora, vamos revisar o conceito de independência condicional entre variáveis aleatórias e ver de que forma esse conceito pode ser usado para representar modelos probabilísticos de forma mais compacta.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8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Essa página é uma revisão do conceito de independência, no contexto de duas variáveis X e Y.</a:t>
            </a:r>
            <a:r>
              <a:rPr lang="pt-BR" dirty="0">
                <a:cs typeface="Arial"/>
              </a:rPr>
              <a:t> </a:t>
            </a:r>
            <a:r>
              <a:rPr lang="pt-BR" dirty="0"/>
              <a:t>Repare a semelhança do símbolo que denota independência com o símbolo de perpendicularidade da geometria.</a:t>
            </a:r>
          </a:p>
          <a:p>
            <a:endParaRPr lang="pt-BR" dirty="0">
              <a:solidFill>
                <a:srgbClr val="FFFFFF"/>
              </a:solidFill>
              <a:cs typeface="Arial"/>
            </a:endParaRPr>
          </a:p>
          <a:p>
            <a:r>
              <a:rPr lang="pt-BR" dirty="0"/>
              <a:t>Distribuições conjuntas empíricas são, no máximo, próximas da independência.</a:t>
            </a:r>
            <a:r>
              <a:rPr lang="pt-BR" dirty="0">
                <a:cs typeface="Arial"/>
              </a:rPr>
              <a:t> Isso quere dizer que, em geral, nem todas as variáveis de um modelo são independentes. Também é incomum modelar um problema em que todas as variáveis são dependentes par a par. O usual é que uma fração das variáveis envolvidas no problema sejam independentes.</a:t>
            </a:r>
            <a:endParaRPr lang="en-US" dirty="0"/>
          </a:p>
          <a:p>
            <a:endParaRPr lang="pt-BR" dirty="0">
              <a:cs typeface="Arial"/>
            </a:endParaRPr>
          </a:p>
          <a:p>
            <a:r>
              <a:rPr lang="pt-BR" dirty="0">
                <a:cs typeface="Arial"/>
              </a:rPr>
              <a:t>No exemplo, podemos presumir que </a:t>
            </a:r>
            <a:r>
              <a:rPr lang="pt-BR" dirty="0" err="1">
                <a:cs typeface="Arial"/>
              </a:rPr>
              <a:t>Weather</a:t>
            </a:r>
            <a:r>
              <a:rPr lang="pt-BR" dirty="0">
                <a:cs typeface="Arial"/>
              </a:rPr>
              <a:t> influencia </a:t>
            </a:r>
            <a:r>
              <a:rPr lang="pt-BR" dirty="0" err="1">
                <a:cs typeface="Arial"/>
              </a:rPr>
              <a:t>Traffic</a:t>
            </a:r>
            <a:r>
              <a:rPr lang="pt-BR" dirty="0">
                <a:cs typeface="Arial"/>
              </a:rPr>
              <a:t>, e que </a:t>
            </a:r>
            <a:r>
              <a:rPr lang="pt-BR" dirty="0" err="1">
                <a:cs typeface="Arial"/>
              </a:rPr>
              <a:t>Cavity</a:t>
            </a:r>
            <a:r>
              <a:rPr lang="pt-BR" dirty="0">
                <a:cs typeface="Arial"/>
              </a:rPr>
              <a:t> influencia </a:t>
            </a:r>
            <a:r>
              <a:rPr lang="pt-BR" dirty="0" err="1">
                <a:cs typeface="Arial"/>
              </a:rPr>
              <a:t>Toothache</a:t>
            </a:r>
            <a:r>
              <a:rPr lang="pt-BR" dirty="0">
                <a:cs typeface="Arial"/>
              </a:rPr>
              <a:t>. Por outro lado, é razoável presumir que </a:t>
            </a:r>
            <a:r>
              <a:rPr lang="pt-BR" dirty="0" err="1">
                <a:cs typeface="Arial"/>
              </a:rPr>
              <a:t>Weather</a:t>
            </a:r>
            <a:r>
              <a:rPr lang="pt-BR" dirty="0">
                <a:cs typeface="Arial"/>
              </a:rPr>
              <a:t> e </a:t>
            </a:r>
            <a:r>
              <a:rPr lang="pt-BR" dirty="0" err="1">
                <a:cs typeface="Arial"/>
              </a:rPr>
              <a:t>Traffic</a:t>
            </a:r>
            <a:r>
              <a:rPr lang="pt-BR" dirty="0">
                <a:cs typeface="Arial"/>
              </a:rPr>
              <a:t> juntas são independentes de </a:t>
            </a:r>
            <a:r>
              <a:rPr lang="pt-BR" dirty="0" err="1">
                <a:cs typeface="Arial"/>
              </a:rPr>
              <a:t>Cavity</a:t>
            </a:r>
            <a:r>
              <a:rPr lang="pt-BR" dirty="0">
                <a:cs typeface="Arial"/>
              </a:rPr>
              <a:t> e </a:t>
            </a:r>
            <a:r>
              <a:rPr lang="pt-BR" dirty="0" err="1">
                <a:cs typeface="Arial"/>
              </a:rPr>
              <a:t>Toothache</a:t>
            </a:r>
            <a:r>
              <a:rPr lang="pt-BR" dirty="0">
                <a:cs typeface="Arial"/>
              </a:rPr>
              <a:t> juntas. Repare que essa é uma suposição de modelagem; não podemos saber se essa suposições em qualquer estado do mundo. Entretanto, elas simplificam a representação do modelo.</a:t>
            </a:r>
          </a:p>
          <a:p>
            <a:endParaRPr lang="pt-BR" dirty="0"/>
          </a:p>
          <a:p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01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cs typeface="Arial"/>
              </a:rPr>
              <a:t>Esse exemplo ilustra de que forma a independência entre duas variáveis pode ser verificada.</a:t>
            </a:r>
            <a:endParaRPr lang="pt-BR" dirty="0"/>
          </a:p>
          <a:p>
            <a:endParaRPr lang="pt-BR" dirty="0"/>
          </a:p>
          <a:p>
            <a:r>
              <a:rPr lang="pt-BR" dirty="0"/>
              <a:t>Neste</a:t>
            </a:r>
            <a:r>
              <a:rPr lang="pt-BR" baseline="0" dirty="0"/>
              <a:t> exemplo, T e W são independentes?</a:t>
            </a:r>
            <a:r>
              <a:rPr lang="pt-BR" dirty="0"/>
              <a:t> </a:t>
            </a:r>
            <a:r>
              <a:rPr lang="pt-BR" baseline="0" dirty="0"/>
              <a:t>Resposta: visto que </a:t>
            </a:r>
            <a:r>
              <a:rPr lang="pt-BR" dirty="0"/>
              <a:t>a tabela P</a:t>
            </a:r>
            <a:r>
              <a:rPr lang="pt-BR" baseline="0" dirty="0"/>
              <a:t>_2, resultante da multiplicação de P(T) e P(W), não é igual a P_1, então X e Y </a:t>
            </a:r>
            <a:r>
              <a:rPr lang="pt-BR" b="1" baseline="0" dirty="0"/>
              <a:t>não</a:t>
            </a:r>
            <a:r>
              <a:rPr lang="pt-BR" baseline="0" dirty="0"/>
              <a:t> são independentes.</a:t>
            </a:r>
            <a:endParaRPr lang="pt-BR" dirty="0">
              <a:cs typeface="Arial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33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Outro exemplo,</a:t>
            </a:r>
            <a:r>
              <a:rPr lang="pt-BR" baseline="0" dirty="0"/>
              <a:t> dessa vez no contexto do experimento aleatório correspondente a jogar n moedas e observar o resultado (lado que cai para cima). Quando representamos os resultados por distribuições marginais, o espaço necessário cresce </a:t>
            </a:r>
            <a:r>
              <a:rPr lang="pt-BR" b="1" baseline="0" dirty="0"/>
              <a:t>linearmente</a:t>
            </a:r>
            <a:r>
              <a:rPr lang="pt-BR" baseline="0" dirty="0"/>
              <a:t> com o valor de n. Por outro lado, quando representamos os resultados por meio de uma única tabela, o tamanho dessa tabela cresce </a:t>
            </a:r>
            <a:r>
              <a:rPr lang="pt-BR" b="1" baseline="0" dirty="0"/>
              <a:t>exponencialmente</a:t>
            </a:r>
            <a:r>
              <a:rPr lang="pt-BR" baseline="0" dirty="0"/>
              <a:t> com n.</a:t>
            </a:r>
          </a:p>
          <a:p>
            <a:endParaRPr lang="pt-BR" baseline="0" dirty="0"/>
          </a:p>
          <a:p>
            <a:r>
              <a:rPr lang="pt-BR" baseline="0" dirty="0"/>
              <a:t>A conclusão aqui é que, se as n variáveis são independentes entre si, não há razão para representá-las em uma única </a:t>
            </a:r>
            <a:r>
              <a:rPr lang="pt-BR" dirty="0"/>
              <a:t>tabela de distribuição conjunta</a:t>
            </a:r>
            <a:r>
              <a:rPr lang="pt-BR" baseline="0" dirty="0"/>
              <a:t>, porque elas não interagem entre si.</a:t>
            </a:r>
            <a:r>
              <a:rPr lang="pt-BR" dirty="0"/>
              <a:t> </a:t>
            </a:r>
          </a:p>
          <a:p>
            <a:endParaRPr lang="pt-BR" dirty="0"/>
          </a:p>
          <a:p>
            <a:r>
              <a:rPr lang="pt-BR" dirty="0"/>
              <a:t>Como exemplo, considere que n = 10. Se representarmos cada variável por uma tabela marginal, teremos ao todo 20 entradas (duas entradas para cada tabela associada a uma variável). Compare com as</a:t>
            </a:r>
            <a:r>
              <a:rPr lang="pt-BR" dirty="0">
                <a:cs typeface="Arial"/>
              </a:rPr>
              <a:t> 1024 entradas necessárias se representássemos essas variáveis por uma única distribuição conjunta.</a:t>
            </a:r>
          </a:p>
          <a:p>
            <a:endParaRPr lang="pt-BR" dirty="0"/>
          </a:p>
          <a:p>
            <a:r>
              <a:rPr lang="pt-BR" dirty="0"/>
              <a:t>Entretanto, </a:t>
            </a:r>
            <a:r>
              <a:rPr lang="pt-BR" dirty="0">
                <a:cs typeface="Arial"/>
              </a:rPr>
              <a:t>a independência completa entre variáveis raramente é encontrada na prática.</a:t>
            </a:r>
            <a:r>
              <a:rPr lang="pt-BR" dirty="0"/>
              <a:t> Além disso, se não houver dependências entre um subconjunto próprio das variáveis, não é possível realizar inferência. De fato</a:t>
            </a:r>
            <a:r>
              <a:rPr lang="pt-BR" baseline="0" dirty="0"/>
              <a:t>, se houver alguma parcela de independência entre as variáveis, é possível construir a representação de forma mais compacta. Nesse sentido, vamos estudar o conceito de independência condicional entre variáveis...</a:t>
            </a:r>
            <a:endParaRPr lang="pt-BR" baseline="0" dirty="0">
              <a:cs typeface="Arial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46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 err="1">
                <a:latin typeface="Calibri"/>
                <a:cs typeface="Calibri"/>
              </a:rPr>
              <a:t>Toothache</a:t>
            </a:r>
            <a:r>
              <a:rPr lang="pt-BR" sz="1200" dirty="0">
                <a:latin typeface="Calibri"/>
                <a:cs typeface="Calibri"/>
              </a:rPr>
              <a:t>: dor de dente</a:t>
            </a:r>
          </a:p>
          <a:p>
            <a:r>
              <a:rPr lang="pt-BR" sz="1200" dirty="0" err="1">
                <a:latin typeface="Calibri"/>
                <a:cs typeface="Calibri"/>
              </a:rPr>
              <a:t>Cavity</a:t>
            </a:r>
            <a:r>
              <a:rPr lang="pt-BR" sz="1200" dirty="0">
                <a:latin typeface="Calibri"/>
                <a:cs typeface="Calibri"/>
              </a:rPr>
              <a:t>: cárie</a:t>
            </a:r>
          </a:p>
          <a:p>
            <a:r>
              <a:rPr lang="pt-BR" sz="1200" dirty="0">
                <a:latin typeface="Calibri"/>
                <a:cs typeface="Calibri"/>
              </a:rPr>
              <a:t>Catch: sonda</a:t>
            </a:r>
          </a:p>
          <a:p>
            <a:endParaRPr lang="pt-BR" sz="1200" dirty="0">
              <a:latin typeface="Calibri"/>
              <a:cs typeface="Calibri"/>
            </a:endParaRPr>
          </a:p>
          <a:p>
            <a:r>
              <a:rPr lang="pt-BR" sz="1200" dirty="0">
                <a:latin typeface="Calibri"/>
                <a:cs typeface="Calibri"/>
              </a:rPr>
              <a:t>P(Catch | </a:t>
            </a:r>
            <a:r>
              <a:rPr lang="pt-BR" sz="1200" dirty="0" err="1">
                <a:latin typeface="Calibri"/>
                <a:cs typeface="Calibri"/>
              </a:rPr>
              <a:t>Toothache</a:t>
            </a:r>
            <a:r>
              <a:rPr lang="pt-BR" sz="1200" dirty="0">
                <a:latin typeface="Calibri"/>
                <a:cs typeface="Calibri"/>
              </a:rPr>
              <a:t>, </a:t>
            </a:r>
            <a:r>
              <a:rPr lang="pt-BR" sz="1200" dirty="0" err="1">
                <a:latin typeface="Calibri"/>
                <a:cs typeface="Calibri"/>
              </a:rPr>
              <a:t>Cavity</a:t>
            </a:r>
            <a:r>
              <a:rPr lang="pt-BR" sz="1200" dirty="0">
                <a:latin typeface="Calibri"/>
                <a:cs typeface="Calibri"/>
              </a:rPr>
              <a:t>) = P(Catch | </a:t>
            </a:r>
            <a:r>
              <a:rPr lang="pt-BR" sz="1200" dirty="0" err="1">
                <a:latin typeface="Calibri"/>
                <a:cs typeface="Calibri"/>
              </a:rPr>
              <a:t>Cavity</a:t>
            </a:r>
            <a:r>
              <a:rPr lang="pt-BR" sz="1200" dirty="0">
                <a:latin typeface="Calibri"/>
                <a:cs typeface="Calibri"/>
              </a:rPr>
              <a:t>)</a:t>
            </a:r>
          </a:p>
          <a:p>
            <a:r>
              <a:rPr lang="pt-BR" dirty="0">
                <a:latin typeface="Calibri"/>
                <a:cs typeface="Calibri"/>
              </a:rPr>
              <a:t>A expressão acima</a:t>
            </a:r>
            <a:r>
              <a:rPr lang="pt-BR" baseline="0" dirty="0">
                <a:latin typeface="Calibri"/>
                <a:cs typeface="Calibri"/>
              </a:rPr>
              <a:t> agrega todas as </a:t>
            </a:r>
            <a:r>
              <a:rPr lang="pt-BR" dirty="0">
                <a:latin typeface="Calibri"/>
                <a:cs typeface="Calibri"/>
              </a:rPr>
              <a:t>possíveis</a:t>
            </a:r>
            <a:r>
              <a:rPr lang="pt-BR" baseline="0" dirty="0">
                <a:latin typeface="Calibri"/>
                <a:cs typeface="Calibri"/>
              </a:rPr>
              <a:t> combinações de valores das variáveis envolvidas.</a:t>
            </a:r>
          </a:p>
          <a:p>
            <a:endParaRPr lang="pt-BR" sz="1200" baseline="0" dirty="0">
              <a:latin typeface="Calibri"/>
              <a:cs typeface="Calibri"/>
            </a:endParaRPr>
          </a:p>
          <a:p>
            <a:r>
              <a:rPr lang="pt-BR" dirty="0">
                <a:latin typeface="Calibri"/>
                <a:cs typeface="Calibri"/>
              </a:rPr>
              <a:t>Sobre as declarações equivalentes, compare-as com as contrapartidas na dependência total apresentadas anteriormente: P(</a:t>
            </a:r>
            <a:r>
              <a:rPr lang="pt-BR" dirty="0" err="1">
                <a:latin typeface="Calibri"/>
                <a:cs typeface="Calibri"/>
              </a:rPr>
              <a:t>x|y</a:t>
            </a:r>
            <a:r>
              <a:rPr lang="pt-BR" dirty="0">
                <a:latin typeface="Calibri"/>
                <a:cs typeface="Calibri"/>
              </a:rPr>
              <a:t>) = P(x)P(y) e P(</a:t>
            </a:r>
            <a:r>
              <a:rPr lang="pt-BR" dirty="0" err="1">
                <a:latin typeface="Calibri"/>
                <a:cs typeface="Calibri"/>
              </a:rPr>
              <a:t>x|y</a:t>
            </a:r>
            <a:r>
              <a:rPr lang="pt-BR" dirty="0">
                <a:latin typeface="Calibri"/>
                <a:cs typeface="Calibri"/>
              </a:rPr>
              <a:t>) = P(x)</a:t>
            </a:r>
          </a:p>
          <a:p>
            <a:endParaRPr lang="pt-BR" dirty="0">
              <a:cs typeface="Arial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Na </a:t>
            </a:r>
            <a:r>
              <a:rPr lang="en-US" dirty="0" err="1">
                <a:latin typeface="Calibri"/>
                <a:cs typeface="Calibri"/>
              </a:rPr>
              <a:t>definição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apresentada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acima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uma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identidade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implica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na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outra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pois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são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equivalentes</a:t>
            </a:r>
            <a:r>
              <a:rPr lang="en-US" dirty="0">
                <a:latin typeface="Calibri"/>
                <a:cs typeface="Calibri"/>
              </a:rPr>
              <a:t>. Tente </a:t>
            </a:r>
            <a:r>
              <a:rPr lang="en-US" dirty="0" err="1">
                <a:latin typeface="Calibri"/>
                <a:cs typeface="Calibri"/>
              </a:rPr>
              <a:t>provar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isso</a:t>
            </a:r>
            <a:r>
              <a:rPr lang="en-US" dirty="0">
                <a:latin typeface="Calibri"/>
                <a:cs typeface="Calibri"/>
              </a:rPr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19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0E11D-7034-644F-ACDF-0961FF42984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B7AE3-A7DC-6F48-B5B2-E849EC185D5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3582B-6514-F64F-B98B-15EDDDED28F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E58B9-5DCE-C749-A388-A65B9B24CF0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A45FB-0697-A64A-9D51-5116823B58C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DD655-17A6-EB4F-8BC4-1ED74EF1A54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B5484-33E2-FE4D-B1E3-75D9311FF3E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EBA02-6DF4-4F48-8623-473B1E1CF4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F0988-FE3D-BD44-95D6-6939512C4D2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C8A888-4110-E642-8E4A-93BA40A9C48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8A1A2-B5DF-3D40-8B8B-515E22E7610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5A20CE7E-3045-584A-B330-59BDFC9F300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7.xml"/><Relationship Id="rId7" Type="http://schemas.openxmlformats.org/officeDocument/2006/relationships/image" Target="../media/image2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0.xml"/><Relationship Id="rId7" Type="http://schemas.openxmlformats.org/officeDocument/2006/relationships/notesSlide" Target="../notesSlides/notesSlide12.xml"/><Relationship Id="rId12" Type="http://schemas.openxmlformats.org/officeDocument/2006/relationships/image" Target="../media/image32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5" Type="http://schemas.openxmlformats.org/officeDocument/2006/relationships/tags" Target="../tags/tag22.xml"/><Relationship Id="rId10" Type="http://schemas.openxmlformats.org/officeDocument/2006/relationships/image" Target="../media/image30.png"/><Relationship Id="rId4" Type="http://schemas.openxmlformats.org/officeDocument/2006/relationships/tags" Target="../tags/tag21.xml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26.xml"/><Relationship Id="rId7" Type="http://schemas.openxmlformats.org/officeDocument/2006/relationships/image" Target="../media/image50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49.png"/><Relationship Id="rId5" Type="http://schemas.openxmlformats.org/officeDocument/2006/relationships/image" Target="../media/image42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3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52.png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22.xml"/><Relationship Id="rId9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31.xml"/><Relationship Id="rId7" Type="http://schemas.openxmlformats.org/officeDocument/2006/relationships/image" Target="../media/image53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23.xml"/><Relationship Id="rId11" Type="http://schemas.openxmlformats.org/officeDocument/2006/relationships/image" Target="../media/image5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1.png"/><Relationship Id="rId4" Type="http://schemas.openxmlformats.org/officeDocument/2006/relationships/tags" Target="../tags/tag32.xml"/><Relationship Id="rId9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13" Type="http://schemas.openxmlformats.org/officeDocument/2006/relationships/image" Target="../media/image62.png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2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61.png"/><Relationship Id="rId5" Type="http://schemas.openxmlformats.org/officeDocument/2006/relationships/tags" Target="../tags/tag37.xml"/><Relationship Id="rId10" Type="http://schemas.openxmlformats.org/officeDocument/2006/relationships/image" Target="../media/image60.png"/><Relationship Id="rId4" Type="http://schemas.openxmlformats.org/officeDocument/2006/relationships/tags" Target="../tags/tag36.xml"/><Relationship Id="rId9" Type="http://schemas.openxmlformats.org/officeDocument/2006/relationships/image" Target="../media/image59.png"/><Relationship Id="rId1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tags" Target="../tags/tag41.xml"/><Relationship Id="rId7" Type="http://schemas.openxmlformats.org/officeDocument/2006/relationships/image" Target="../media/image65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64.png"/><Relationship Id="rId5" Type="http://schemas.openxmlformats.org/officeDocument/2006/relationships/notesSlide" Target="../notesSlides/notesSlide25.xml"/><Relationship Id="rId10" Type="http://schemas.openxmlformats.org/officeDocument/2006/relationships/image" Target="../media/image6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44.xml"/><Relationship Id="rId7" Type="http://schemas.openxmlformats.org/officeDocument/2006/relationships/image" Target="../media/image65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64.png"/><Relationship Id="rId5" Type="http://schemas.openxmlformats.org/officeDocument/2006/relationships/notesSlide" Target="../notesSlides/notesSlide27.xml"/><Relationship Id="rId10" Type="http://schemas.openxmlformats.org/officeDocument/2006/relationships/image" Target="../media/image7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tags" Target="../tags/tag47.xml"/><Relationship Id="rId7" Type="http://schemas.openxmlformats.org/officeDocument/2006/relationships/image" Target="../media/image73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70.png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5" Type="http://schemas.openxmlformats.org/officeDocument/2006/relationships/image" Target="../media/image58.png"/><Relationship Id="rId4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7.xml"/><Relationship Id="rId7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.png"/><Relationship Id="rId4" Type="http://schemas.openxmlformats.org/officeDocument/2006/relationships/tags" Target="../tags/tag8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13" Type="http://schemas.openxmlformats.org/officeDocument/2006/relationships/image" Target="../media/image16.png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.png"/><Relationship Id="rId2" Type="http://schemas.openxmlformats.org/officeDocument/2006/relationships/tags" Target="../tags/tag10.xml"/><Relationship Id="rId16" Type="http://schemas.openxmlformats.org/officeDocument/2006/relationships/image" Target="../media/image19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4.png"/><Relationship Id="rId5" Type="http://schemas.openxmlformats.org/officeDocument/2006/relationships/tags" Target="../tags/tag13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tags" Target="../tags/tag12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806575"/>
            <a:ext cx="121920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dirty="0"/>
              <a:t>CEFET/RJ</a:t>
            </a:r>
            <a:br>
              <a:rPr lang="pt-BR" dirty="0"/>
            </a:br>
            <a:r>
              <a:rPr lang="pt-BR" dirty="0"/>
              <a:t> </a:t>
            </a:r>
            <a:r>
              <a:rPr lang="pt-BR" b="1" dirty="0"/>
              <a:t>GCC1734 - Inteligência Artificial</a:t>
            </a:r>
            <a:br>
              <a:rPr lang="pt-BR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95600" y="4700736"/>
            <a:ext cx="6400800" cy="1752600"/>
          </a:xfrm>
        </p:spPr>
        <p:txBody>
          <a:bodyPr>
            <a:normAutofit/>
          </a:bodyPr>
          <a:lstStyle/>
          <a:p>
            <a:r>
              <a:rPr lang="pt-BR" dirty="0"/>
              <a:t>Prof. Eduardo Bezerra</a:t>
            </a:r>
          </a:p>
          <a:p>
            <a:r>
              <a:rPr lang="pt-BR" dirty="0"/>
              <a:t>ebezerra@cefet-rj.br</a:t>
            </a:r>
          </a:p>
        </p:txBody>
      </p:sp>
    </p:spTree>
    <p:extLst>
      <p:ext uri="{BB962C8B-B14F-4D97-AF65-F5344CB8AC3E}">
        <p14:creationId xmlns:p14="http://schemas.microsoft.com/office/powerpoint/2010/main" val="1117570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666" y="3158066"/>
            <a:ext cx="2822831" cy="1685322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Independência Condicional 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97001"/>
            <a:ext cx="9008532" cy="4729164"/>
          </a:xfrm>
        </p:spPr>
        <p:txBody>
          <a:bodyPr/>
          <a:lstStyle/>
          <a:p>
            <a:pPr marL="342265" indent="-342265" eaLnBrk="1" hangingPunct="1">
              <a:lnSpc>
                <a:spcPct val="80000"/>
              </a:lnSpc>
            </a:pPr>
            <a:r>
              <a:rPr lang="pt-BR" sz="2400" dirty="0">
                <a:latin typeface="Calibri"/>
                <a:cs typeface="Calibri"/>
              </a:rPr>
              <a:t>P(</a:t>
            </a:r>
            <a:r>
              <a:rPr lang="pt-BR" sz="2400" dirty="0" err="1">
                <a:latin typeface="Calibri"/>
                <a:cs typeface="Calibri"/>
              </a:rPr>
              <a:t>Toothache</a:t>
            </a:r>
            <a:r>
              <a:rPr lang="pt-BR" sz="2400" dirty="0">
                <a:latin typeface="Calibri"/>
                <a:cs typeface="Calibri"/>
              </a:rPr>
              <a:t>, </a:t>
            </a:r>
            <a:r>
              <a:rPr lang="pt-BR" sz="2400" dirty="0" err="1">
                <a:latin typeface="Calibri"/>
                <a:cs typeface="Calibri"/>
              </a:rPr>
              <a:t>Cavity</a:t>
            </a:r>
            <a:r>
              <a:rPr lang="pt-BR" sz="2400" dirty="0">
                <a:latin typeface="Calibri"/>
                <a:cs typeface="Calibri"/>
              </a:rPr>
              <a:t>, Catch)</a:t>
            </a:r>
            <a:endParaRPr lang="pt-BR" sz="3600"/>
          </a:p>
          <a:p>
            <a:pPr marL="342265" indent="-342265">
              <a:lnSpc>
                <a:spcPct val="80000"/>
              </a:lnSpc>
            </a:pPr>
            <a:endParaRPr lang="pt-BR" sz="2400" dirty="0">
              <a:latin typeface="Calibri"/>
              <a:cs typeface="Calibri"/>
            </a:endParaRPr>
          </a:p>
          <a:p>
            <a:pPr marL="342265" indent="-342265" eaLnBrk="1" hangingPunct="1">
              <a:lnSpc>
                <a:spcPct val="80000"/>
              </a:lnSpc>
            </a:pPr>
            <a:r>
              <a:rPr lang="pt-BR" sz="2400" dirty="0">
                <a:latin typeface="Calibri"/>
                <a:cs typeface="Calibri"/>
              </a:rPr>
              <a:t>Se tenho cárie, a probabilidade de que a sonda identifique-a </a:t>
            </a:r>
            <a:r>
              <a:rPr lang="pt-BR" sz="2400" b="1" dirty="0">
                <a:latin typeface="Calibri"/>
                <a:cs typeface="Calibri"/>
              </a:rPr>
              <a:t>não</a:t>
            </a:r>
            <a:r>
              <a:rPr lang="pt-BR" sz="2400" dirty="0">
                <a:latin typeface="Calibri"/>
                <a:cs typeface="Calibri"/>
              </a:rPr>
              <a:t> depende do fato de eu ter dor de dente:</a:t>
            </a:r>
          </a:p>
          <a:p>
            <a:pPr marL="742315" lvl="1" indent="-285115" eaLnBrk="1" hangingPunct="1">
              <a:lnSpc>
                <a:spcPct val="80000"/>
              </a:lnSpc>
            </a:pPr>
            <a:r>
              <a:rPr lang="pt-BR" sz="2000" dirty="0">
                <a:latin typeface="Calibri"/>
                <a:cs typeface="Calibri"/>
              </a:rPr>
              <a:t>P(+catch | +</a:t>
            </a:r>
            <a:r>
              <a:rPr lang="pt-BR" sz="2000" dirty="0" err="1">
                <a:latin typeface="Calibri"/>
                <a:cs typeface="Calibri"/>
              </a:rPr>
              <a:t>toothache</a:t>
            </a:r>
            <a:r>
              <a:rPr lang="pt-BR" sz="2000" dirty="0">
                <a:latin typeface="Calibri"/>
                <a:cs typeface="Calibri"/>
              </a:rPr>
              <a:t>, +</a:t>
            </a:r>
            <a:r>
              <a:rPr lang="pt-BR" sz="2000" dirty="0" err="1">
                <a:latin typeface="Calibri"/>
                <a:cs typeface="Calibri"/>
              </a:rPr>
              <a:t>cavity</a:t>
            </a:r>
            <a:r>
              <a:rPr lang="pt-BR" sz="2000" dirty="0">
                <a:latin typeface="Calibri"/>
                <a:cs typeface="Calibri"/>
              </a:rPr>
              <a:t>) = P(+catch | +</a:t>
            </a:r>
            <a:r>
              <a:rPr lang="pt-BR" sz="2000" dirty="0" err="1">
                <a:latin typeface="Calibri"/>
                <a:cs typeface="Calibri"/>
              </a:rPr>
              <a:t>cavity</a:t>
            </a:r>
            <a:r>
              <a:rPr lang="pt-BR" sz="2000" dirty="0">
                <a:latin typeface="Calibri"/>
                <a:cs typeface="Calibri"/>
              </a:rPr>
              <a:t>)</a:t>
            </a:r>
          </a:p>
          <a:p>
            <a:pPr marL="742315" lvl="1" indent="-285115">
              <a:lnSpc>
                <a:spcPct val="80000"/>
              </a:lnSpc>
              <a:buClr>
                <a:srgbClr val="000000"/>
              </a:buClr>
            </a:pPr>
            <a:endParaRPr lang="pt-BR" sz="2400" dirty="0">
              <a:latin typeface="Calibri"/>
              <a:cs typeface="Calibri"/>
            </a:endParaRPr>
          </a:p>
          <a:p>
            <a:pPr marL="342265" indent="-342265" eaLnBrk="1" hangingPunct="1">
              <a:lnSpc>
                <a:spcPct val="80000"/>
              </a:lnSpc>
            </a:pPr>
            <a:r>
              <a:rPr lang="pt-BR" sz="2400" dirty="0">
                <a:latin typeface="Calibri"/>
                <a:cs typeface="Calibri"/>
              </a:rPr>
              <a:t>A mesma independência existe se não tenho cárie:</a:t>
            </a:r>
            <a:endParaRPr lang="pt-BR" dirty="0">
              <a:solidFill>
                <a:schemeClr val="tx1"/>
              </a:solidFill>
            </a:endParaRPr>
          </a:p>
          <a:p>
            <a:pPr marL="742315" lvl="1" indent="-285115" eaLnBrk="1" hangingPunct="1">
              <a:lnSpc>
                <a:spcPct val="80000"/>
              </a:lnSpc>
            </a:pPr>
            <a:r>
              <a:rPr lang="pt-BR" sz="2000" dirty="0">
                <a:latin typeface="Calibri"/>
                <a:cs typeface="Calibri"/>
              </a:rPr>
              <a:t>P(+catch | +</a:t>
            </a:r>
            <a:r>
              <a:rPr lang="pt-BR" sz="2000" dirty="0" err="1">
                <a:latin typeface="Calibri"/>
                <a:cs typeface="Calibri"/>
              </a:rPr>
              <a:t>toothache</a:t>
            </a:r>
            <a:r>
              <a:rPr lang="pt-BR" sz="2000" dirty="0">
                <a:latin typeface="Calibri"/>
                <a:cs typeface="Calibri"/>
              </a:rPr>
              <a:t>, </a:t>
            </a:r>
            <a:r>
              <a:rPr lang="pt-BR" sz="2000" dirty="0">
                <a:latin typeface="Calibri"/>
                <a:cs typeface="Calibri"/>
                <a:sym typeface="Symbol" charset="0"/>
              </a:rPr>
              <a:t>-</a:t>
            </a:r>
            <a:r>
              <a:rPr lang="pt-BR" sz="2000" dirty="0" err="1">
                <a:latin typeface="Calibri"/>
                <a:cs typeface="Calibri"/>
              </a:rPr>
              <a:t>cavity</a:t>
            </a:r>
            <a:r>
              <a:rPr lang="pt-BR" sz="2000" dirty="0">
                <a:latin typeface="Calibri"/>
                <a:cs typeface="Calibri"/>
              </a:rPr>
              <a:t>) = P(+catch| </a:t>
            </a:r>
            <a:r>
              <a:rPr lang="pt-BR" sz="2000" dirty="0">
                <a:latin typeface="Calibri"/>
                <a:cs typeface="Calibri"/>
                <a:sym typeface="Symbol" charset="0"/>
              </a:rPr>
              <a:t>-</a:t>
            </a:r>
            <a:r>
              <a:rPr lang="pt-BR" sz="2000" dirty="0" err="1">
                <a:latin typeface="Calibri"/>
                <a:cs typeface="Calibri"/>
              </a:rPr>
              <a:t>cavity</a:t>
            </a:r>
            <a:r>
              <a:rPr lang="pt-BR" sz="2000" dirty="0">
                <a:latin typeface="Calibri"/>
                <a:cs typeface="Calibri"/>
              </a:rPr>
              <a:t>)</a:t>
            </a:r>
          </a:p>
          <a:p>
            <a:pPr marL="742315" lvl="1" indent="-285115">
              <a:lnSpc>
                <a:spcPct val="80000"/>
              </a:lnSpc>
              <a:buClr>
                <a:srgbClr val="000000"/>
              </a:buClr>
            </a:pPr>
            <a:endParaRPr lang="pt-BR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265" indent="-342265">
              <a:lnSpc>
                <a:spcPct val="80000"/>
              </a:lnSpc>
              <a:buClr>
                <a:srgbClr val="333399"/>
              </a:buClr>
            </a:pPr>
            <a:r>
              <a:rPr lang="pt-BR" sz="2400" dirty="0">
                <a:latin typeface="Calibri"/>
                <a:cs typeface="Calibri"/>
              </a:rPr>
              <a:t>Dizemos que Catch é </a:t>
            </a:r>
            <a:r>
              <a:rPr lang="pt-BR" sz="2400" i="1" dirty="0">
                <a:latin typeface="Calibri"/>
                <a:cs typeface="Calibri"/>
              </a:rPr>
              <a:t>condicionalmente independente</a:t>
            </a:r>
            <a:r>
              <a:rPr lang="pt-BR" sz="2400" dirty="0">
                <a:latin typeface="Calibri"/>
                <a:cs typeface="Calibri"/>
              </a:rPr>
              <a:t> de </a:t>
            </a:r>
            <a:r>
              <a:rPr lang="pt-BR" sz="2400" dirty="0" err="1">
                <a:latin typeface="Calibri"/>
                <a:cs typeface="Calibri"/>
              </a:rPr>
              <a:t>Toothache</a:t>
            </a:r>
            <a:r>
              <a:rPr lang="pt-BR" sz="2400" dirty="0">
                <a:latin typeface="Calibri"/>
                <a:cs typeface="Calibri"/>
              </a:rPr>
              <a:t> dado </a:t>
            </a:r>
            <a:r>
              <a:rPr lang="pt-BR" sz="2400" dirty="0" err="1">
                <a:latin typeface="Calibri"/>
                <a:cs typeface="Calibri"/>
              </a:rPr>
              <a:t>Cavity</a:t>
            </a:r>
            <a:r>
              <a:rPr lang="pt-BR" sz="2400" dirty="0">
                <a:latin typeface="Calibri"/>
                <a:cs typeface="Calibri"/>
              </a:rPr>
              <a:t>:</a:t>
            </a:r>
            <a:endParaRPr lang="pt-BR">
              <a:solidFill>
                <a:schemeClr val="tx1"/>
              </a:solidFill>
            </a:endParaRPr>
          </a:p>
          <a:p>
            <a:pPr marL="742315" lvl="1" indent="-285115" eaLnBrk="1" hangingPunct="1">
              <a:lnSpc>
                <a:spcPct val="80000"/>
              </a:lnSpc>
            </a:pPr>
            <a:r>
              <a:rPr lang="pt-BR" sz="2000" dirty="0">
                <a:latin typeface="Calibri"/>
                <a:cs typeface="Calibri"/>
              </a:rPr>
              <a:t>P(Catch | </a:t>
            </a:r>
            <a:r>
              <a:rPr lang="pt-BR" sz="2000" dirty="0" err="1">
                <a:latin typeface="Calibri"/>
                <a:cs typeface="Calibri"/>
              </a:rPr>
              <a:t>Toothache</a:t>
            </a:r>
            <a:r>
              <a:rPr lang="pt-BR" sz="2000" dirty="0">
                <a:latin typeface="Calibri"/>
                <a:cs typeface="Calibri"/>
              </a:rPr>
              <a:t>, </a:t>
            </a:r>
            <a:r>
              <a:rPr lang="pt-BR" sz="2000" dirty="0" err="1">
                <a:latin typeface="Calibri"/>
                <a:cs typeface="Calibri"/>
              </a:rPr>
              <a:t>Cavity</a:t>
            </a:r>
            <a:r>
              <a:rPr lang="pt-BR" sz="2000" dirty="0">
                <a:latin typeface="Calibri"/>
                <a:cs typeface="Calibri"/>
              </a:rPr>
              <a:t>) = P(Catch | </a:t>
            </a:r>
            <a:r>
              <a:rPr lang="pt-BR" sz="2000" dirty="0" err="1">
                <a:latin typeface="Calibri"/>
                <a:cs typeface="Calibri"/>
              </a:rPr>
              <a:t>Cavity</a:t>
            </a:r>
            <a:r>
              <a:rPr lang="pt-BR" sz="2000" dirty="0">
                <a:latin typeface="Calibri"/>
                <a:cs typeface="Calibri"/>
              </a:rPr>
              <a:t>)</a:t>
            </a:r>
          </a:p>
          <a:p>
            <a:pPr marL="342265" indent="-342265" eaLnBrk="1" hangingPunct="1">
              <a:lnSpc>
                <a:spcPct val="80000"/>
              </a:lnSpc>
            </a:pP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5625568"/>
            <a:ext cx="8305800" cy="84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265" indent="-342265">
              <a:lnSpc>
                <a:spcPct val="80000"/>
              </a:lnSpc>
            </a:pPr>
            <a:r>
              <a:rPr lang="pt-BR" sz="2400" dirty="0">
                <a:latin typeface="Calibri"/>
                <a:cs typeface="Calibri"/>
              </a:rPr>
              <a:t>Declarações equivalentes (deriváveis da declaração acima):</a:t>
            </a:r>
            <a:endParaRPr lang="pt-BR" sz="2400" dirty="0">
              <a:cs typeface="Calibri"/>
            </a:endParaRPr>
          </a:p>
          <a:p>
            <a:pPr marL="742315" lvl="1" indent="-285115">
              <a:lnSpc>
                <a:spcPct val="80000"/>
              </a:lnSpc>
            </a:pPr>
            <a:r>
              <a:rPr lang="pt-BR" sz="1800" dirty="0">
                <a:latin typeface="Calibri"/>
                <a:cs typeface="Calibri"/>
              </a:rPr>
              <a:t>P(</a:t>
            </a:r>
            <a:r>
              <a:rPr lang="pt-BR" sz="1800" dirty="0" err="1">
                <a:latin typeface="Calibri"/>
                <a:cs typeface="Calibri"/>
              </a:rPr>
              <a:t>Toothache</a:t>
            </a:r>
            <a:r>
              <a:rPr lang="pt-BR" sz="1800" dirty="0">
                <a:latin typeface="Calibri"/>
                <a:cs typeface="Calibri"/>
              </a:rPr>
              <a:t> | Catch , </a:t>
            </a:r>
            <a:r>
              <a:rPr lang="pt-BR" sz="1800" dirty="0" err="1">
                <a:latin typeface="Calibri"/>
                <a:cs typeface="Calibri"/>
              </a:rPr>
              <a:t>Cavity</a:t>
            </a:r>
            <a:r>
              <a:rPr lang="pt-BR" sz="1800" dirty="0">
                <a:latin typeface="Calibri"/>
                <a:cs typeface="Calibri"/>
              </a:rPr>
              <a:t>) = P(</a:t>
            </a:r>
            <a:r>
              <a:rPr lang="pt-BR" sz="1800" dirty="0" err="1">
                <a:latin typeface="Calibri"/>
                <a:cs typeface="Calibri"/>
              </a:rPr>
              <a:t>Toothache</a:t>
            </a:r>
            <a:r>
              <a:rPr lang="pt-BR" sz="1800" dirty="0">
                <a:latin typeface="Calibri"/>
                <a:cs typeface="Calibri"/>
              </a:rPr>
              <a:t> | </a:t>
            </a:r>
            <a:r>
              <a:rPr lang="pt-BR" sz="1800" dirty="0" err="1">
                <a:latin typeface="Calibri"/>
                <a:cs typeface="Calibri"/>
              </a:rPr>
              <a:t>Cavity</a:t>
            </a:r>
            <a:r>
              <a:rPr lang="pt-BR" sz="1800" dirty="0">
                <a:latin typeface="Calibri"/>
                <a:cs typeface="Calibri"/>
              </a:rPr>
              <a:t>)</a:t>
            </a:r>
          </a:p>
          <a:p>
            <a:pPr marL="742315" lvl="1" indent="-285115">
              <a:lnSpc>
                <a:spcPct val="80000"/>
              </a:lnSpc>
            </a:pPr>
            <a:r>
              <a:rPr lang="pt-BR" sz="1800" dirty="0">
                <a:latin typeface="Calibri"/>
                <a:cs typeface="Calibri"/>
              </a:rPr>
              <a:t>P(</a:t>
            </a:r>
            <a:r>
              <a:rPr lang="pt-BR" sz="1800" dirty="0" err="1">
                <a:latin typeface="Calibri"/>
                <a:cs typeface="Calibri"/>
              </a:rPr>
              <a:t>Toothache</a:t>
            </a:r>
            <a:r>
              <a:rPr lang="pt-BR" sz="1800" dirty="0">
                <a:latin typeface="Calibri"/>
                <a:cs typeface="Calibri"/>
              </a:rPr>
              <a:t>, Catch | </a:t>
            </a:r>
            <a:r>
              <a:rPr lang="pt-BR" sz="1800" dirty="0" err="1">
                <a:latin typeface="Calibri"/>
                <a:cs typeface="Calibri"/>
              </a:rPr>
              <a:t>Cavity</a:t>
            </a:r>
            <a:r>
              <a:rPr lang="pt-BR" sz="1800" dirty="0">
                <a:latin typeface="Calibri"/>
                <a:cs typeface="Calibri"/>
              </a:rPr>
              <a:t>) = P(</a:t>
            </a:r>
            <a:r>
              <a:rPr lang="pt-BR" sz="1800" dirty="0" err="1">
                <a:latin typeface="Calibri"/>
                <a:cs typeface="Calibri"/>
              </a:rPr>
              <a:t>Toothache</a:t>
            </a:r>
            <a:r>
              <a:rPr lang="pt-BR" sz="1800" dirty="0">
                <a:latin typeface="Calibri"/>
                <a:cs typeface="Calibri"/>
              </a:rPr>
              <a:t> | </a:t>
            </a:r>
            <a:r>
              <a:rPr lang="pt-BR" sz="1800" dirty="0" err="1">
                <a:latin typeface="Calibri"/>
                <a:cs typeface="Calibri"/>
              </a:rPr>
              <a:t>Cavity</a:t>
            </a:r>
            <a:r>
              <a:rPr lang="pt-BR" sz="1800" dirty="0">
                <a:latin typeface="Calibri"/>
                <a:cs typeface="Calibri"/>
              </a:rPr>
              <a:t>) P(Catch | </a:t>
            </a:r>
            <a:r>
              <a:rPr lang="pt-BR" sz="1800" dirty="0" err="1">
                <a:latin typeface="Calibri"/>
                <a:cs typeface="Calibri"/>
              </a:rPr>
              <a:t>Cavity</a:t>
            </a:r>
            <a:r>
              <a:rPr lang="pt-BR" sz="1800" dirty="0">
                <a:latin typeface="Calibri"/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619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Independência Condicional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401638" y="1524000"/>
            <a:ext cx="9931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400" dirty="0">
                <a:latin typeface="Calibri"/>
                <a:cs typeface="Calibri"/>
              </a:rPr>
              <a:t>Independência não condicional (absoluta) é muito rara (por que?)</a:t>
            </a:r>
          </a:p>
          <a:p>
            <a:pPr eaLnBrk="1" hangingPunct="1">
              <a:lnSpc>
                <a:spcPct val="80000"/>
              </a:lnSpc>
            </a:pPr>
            <a:endParaRPr lang="pt-BR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pt-BR" sz="2400" i="1" dirty="0">
                <a:latin typeface="Calibri"/>
                <a:cs typeface="Calibri"/>
              </a:rPr>
              <a:t>Independência condicional </a:t>
            </a:r>
            <a:r>
              <a:rPr lang="pt-BR" sz="2400" dirty="0">
                <a:latin typeface="Calibri"/>
                <a:cs typeface="Calibri"/>
              </a:rPr>
              <a:t>é a forma mais básica e robusta de conhecimento sobre ambientes incertos.</a:t>
            </a:r>
          </a:p>
          <a:p>
            <a:pPr eaLnBrk="1" hangingPunct="1">
              <a:lnSpc>
                <a:spcPct val="80000"/>
              </a:lnSpc>
            </a:pPr>
            <a:endParaRPr lang="pt-BR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pt-BR" sz="2400" dirty="0">
                <a:latin typeface="Calibri"/>
                <a:cs typeface="Calibri"/>
              </a:rPr>
              <a:t>X é condicionalmente independente de Y dado Z</a:t>
            </a:r>
          </a:p>
          <a:p>
            <a:pPr eaLnBrk="1" hangingPunct="1">
              <a:lnSpc>
                <a:spcPct val="80000"/>
              </a:lnSpc>
            </a:pPr>
            <a:endParaRPr lang="pt-BR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pt-BR" sz="2400" dirty="0">
                <a:latin typeface="Calibri"/>
                <a:cs typeface="Calibri"/>
              </a:rPr>
              <a:t>      se e somente se: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pt-BR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pt-BR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pt-BR" sz="2400" dirty="0">
                <a:latin typeface="Calibri"/>
                <a:cs typeface="Calibri"/>
              </a:rPr>
              <a:t>      ou, equivalentemente, se e somente se</a:t>
            </a:r>
          </a:p>
          <a:p>
            <a:pPr eaLnBrk="1" hangingPunct="1">
              <a:lnSpc>
                <a:spcPct val="80000"/>
              </a:lnSpc>
            </a:pPr>
            <a:endParaRPr lang="pt-BR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pt-BR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pt-BR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pt-BR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pt-BR" sz="2000" dirty="0">
              <a:latin typeface="Calibri"/>
              <a:cs typeface="Calibri"/>
            </a:endParaRPr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4038" y="4512175"/>
            <a:ext cx="4841875" cy="3138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2335" y="3259666"/>
            <a:ext cx="1401762" cy="367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0238" y="5655243"/>
            <a:ext cx="3884613" cy="3137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Independência Condicional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478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400" dirty="0">
                <a:latin typeface="Calibri"/>
                <a:cs typeface="Calibri"/>
              </a:rPr>
              <a:t>Considere o domínio com as variáveis</a:t>
            </a:r>
            <a:r>
              <a:rPr lang="en-US" sz="2400" dirty="0">
                <a:latin typeface="Calibri"/>
                <a:cs typeface="Calibri"/>
              </a:rPr>
              <a:t>: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>
                <a:latin typeface="Calibri"/>
                <a:cs typeface="Calibri"/>
              </a:rPr>
              <a:t>T</a:t>
            </a:r>
            <a:r>
              <a:rPr lang="en-US" sz="2000" dirty="0">
                <a:latin typeface="Calibri"/>
                <a:cs typeface="Calibri"/>
              </a:rPr>
              <a:t>raffic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>
                <a:latin typeface="Calibri"/>
                <a:cs typeface="Calibri"/>
              </a:rPr>
              <a:t>U</a:t>
            </a:r>
            <a:r>
              <a:rPr lang="en-US" sz="2000" dirty="0">
                <a:latin typeface="Calibri"/>
                <a:cs typeface="Calibri"/>
              </a:rPr>
              <a:t>mbrella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>
                <a:latin typeface="Calibri"/>
                <a:cs typeface="Calibri"/>
              </a:rPr>
              <a:t>R</a:t>
            </a:r>
            <a:r>
              <a:rPr lang="en-US" sz="2000" dirty="0">
                <a:latin typeface="Calibri"/>
                <a:cs typeface="Calibri"/>
              </a:rPr>
              <a:t>aining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733800"/>
            <a:ext cx="5714999" cy="296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10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/>
                <a:cs typeface="Calibri"/>
              </a:rPr>
              <a:t>Independência Condicional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478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400" dirty="0">
                <a:latin typeface="Calibri"/>
                <a:cs typeface="Calibri"/>
              </a:rPr>
              <a:t>Considere o domínio com as variáveis</a:t>
            </a:r>
            <a:r>
              <a:rPr lang="en-US" sz="2400" dirty="0">
                <a:latin typeface="Calibri"/>
                <a:cs typeface="Calibri"/>
              </a:rPr>
              <a:t>: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>
                <a:latin typeface="Calibri"/>
                <a:cs typeface="Calibri"/>
              </a:rPr>
              <a:t>F</a:t>
            </a:r>
            <a:r>
              <a:rPr lang="en-US" sz="2000" dirty="0">
                <a:latin typeface="Calibri"/>
                <a:cs typeface="Calibri"/>
              </a:rPr>
              <a:t>ire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>
                <a:latin typeface="Calibri"/>
                <a:cs typeface="Calibri"/>
              </a:rPr>
              <a:t>S</a:t>
            </a:r>
            <a:r>
              <a:rPr lang="en-US" sz="2000" dirty="0">
                <a:latin typeface="Calibri"/>
                <a:cs typeface="Calibri"/>
              </a:rPr>
              <a:t>moke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>
                <a:latin typeface="Calibri"/>
                <a:cs typeface="Calibri"/>
              </a:rPr>
              <a:t>A</a:t>
            </a:r>
            <a:r>
              <a:rPr lang="en-US" sz="2000" dirty="0">
                <a:latin typeface="Calibri"/>
                <a:cs typeface="Calibri"/>
              </a:rPr>
              <a:t>larm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3" y="1371600"/>
            <a:ext cx="3352797" cy="2202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3429000"/>
            <a:ext cx="49911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9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Independência Condicional e a Regra da Cadeia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39363" name="Rectangle 3"/>
          <p:cNvSpPr>
            <a:spLocks noGrp="1" noChangeArrowheads="1"/>
          </p:cNvSpPr>
          <p:nvPr>
            <p:ph idx="1"/>
          </p:nvPr>
        </p:nvSpPr>
        <p:spPr>
          <a:xfrm>
            <a:off x="341313" y="1524000"/>
            <a:ext cx="11469687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400" dirty="0">
                <a:latin typeface="Calibri"/>
                <a:cs typeface="Calibri"/>
              </a:rPr>
              <a:t>Regra da cadeia: </a:t>
            </a:r>
          </a:p>
          <a:p>
            <a:pPr eaLnBrk="1" hangingPunct="1">
              <a:lnSpc>
                <a:spcPct val="80000"/>
              </a:lnSpc>
            </a:pPr>
            <a:endParaRPr lang="pt-BR" sz="24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pt-BR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pt-BR" sz="2400" dirty="0">
                <a:latin typeface="Calibri"/>
                <a:cs typeface="Calibri"/>
              </a:rPr>
              <a:t>Decomposição trivial:</a:t>
            </a:r>
          </a:p>
          <a:p>
            <a:pPr lvl="6">
              <a:lnSpc>
                <a:spcPct val="80000"/>
              </a:lnSpc>
            </a:pPr>
            <a:endParaRPr lang="pt-BR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pt-BR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pt-BR" sz="2000" dirty="0">
              <a:latin typeface="Calibri"/>
              <a:cs typeface="Calibri"/>
            </a:endParaRPr>
          </a:p>
          <a:p>
            <a:pPr lvl="3">
              <a:lnSpc>
                <a:spcPct val="80000"/>
              </a:lnSpc>
            </a:pPr>
            <a:endParaRPr lang="pt-BR" sz="12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pt-BR" sz="12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pt-BR" sz="2400" dirty="0">
                <a:latin typeface="Calibri"/>
                <a:cs typeface="Calibri"/>
              </a:rPr>
              <a:t>Decomposição com pressuposição de independência condicional :</a:t>
            </a:r>
          </a:p>
          <a:p>
            <a:pPr eaLnBrk="1" hangingPunct="1">
              <a:lnSpc>
                <a:spcPct val="80000"/>
              </a:lnSpc>
            </a:pPr>
            <a:endParaRPr lang="pt-BR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pt-BR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pt-BR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pt-BR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pt-BR" sz="2400" dirty="0">
                <a:latin typeface="Calibri"/>
                <a:cs typeface="Calibri"/>
              </a:rPr>
              <a:t>Redes Bayesianas ajudam a expressar </a:t>
            </a:r>
            <a:r>
              <a:rPr lang="pt-BR" sz="2400" dirty="0">
                <a:solidFill>
                  <a:srgbClr val="FF0000"/>
                </a:solidFill>
                <a:latin typeface="Calibri"/>
                <a:cs typeface="Calibri"/>
              </a:rPr>
              <a:t>pressuposições de independência condicional</a:t>
            </a:r>
            <a:r>
              <a:rPr lang="pt-BR" sz="2400" dirty="0">
                <a:latin typeface="Calibri"/>
                <a:cs typeface="Calibri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pt-BR" sz="2400" dirty="0">
              <a:latin typeface="Calibri"/>
              <a:cs typeface="Calibri"/>
            </a:endParaRPr>
          </a:p>
        </p:txBody>
      </p:sp>
      <p:pic>
        <p:nvPicPr>
          <p:cNvPr id="10" name="Picture 9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505200"/>
            <a:ext cx="7094537" cy="3071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048000"/>
            <a:ext cx="4183062" cy="2987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654210"/>
            <a:ext cx="4183062" cy="2987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5105400"/>
            <a:ext cx="6035675" cy="309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600200"/>
            <a:ext cx="7162800" cy="3024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006761"/>
            <a:ext cx="3918800" cy="20318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/>
                <a:cs typeface="Calibri"/>
              </a:rPr>
              <a:t>Exemplo: Ghostbusters Chain Rule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576388"/>
            <a:ext cx="46085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Cada sensor depende apenas de onde o fantasma está localizado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pt-BR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Isso significa que os dois sensores são condicionalmente independentes, dada a localização do fantasma</a:t>
            </a:r>
            <a:endParaRPr lang="pt-BR" sz="2000" kern="0" dirty="0">
              <a:solidFill>
                <a:schemeClr val="accent2"/>
              </a:solidFill>
              <a:latin typeface="Calibri"/>
              <a:ea typeface="+mn-ea"/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pt-BR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000" b="1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T</a:t>
            </a:r>
            <a:r>
              <a:rPr lang="pt-BR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: Top </a:t>
            </a:r>
            <a:r>
              <a:rPr lang="pt-BR" sz="2000" kern="0" dirty="0" err="1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square</a:t>
            </a:r>
            <a:r>
              <a:rPr lang="pt-BR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pt-BR" sz="2000" kern="0" dirty="0" err="1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is</a:t>
            </a:r>
            <a:r>
              <a:rPr lang="pt-BR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pt-BR" sz="2000" kern="0" dirty="0" err="1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red</a:t>
            </a:r>
            <a:br>
              <a:rPr lang="pt-BR" sz="2000" kern="0" dirty="0">
                <a:solidFill>
                  <a:srgbClr val="333399"/>
                </a:solidFill>
                <a:latin typeface="Calibri"/>
                <a:ea typeface="+mn-ea"/>
                <a:cs typeface="Calibri"/>
              </a:rPr>
            </a:br>
            <a:r>
              <a:rPr lang="pt-BR" sz="2000" b="1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B</a:t>
            </a:r>
            <a:r>
              <a:rPr lang="pt-BR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: </a:t>
            </a:r>
            <a:r>
              <a:rPr lang="pt-BR" sz="2000" kern="0" dirty="0" err="1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Bottom</a:t>
            </a:r>
            <a:r>
              <a:rPr lang="pt-BR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pt-BR" sz="2000" kern="0" dirty="0" err="1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square</a:t>
            </a:r>
            <a:r>
              <a:rPr lang="pt-BR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pt-BR" sz="2000" kern="0" dirty="0" err="1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is</a:t>
            </a:r>
            <a:r>
              <a:rPr lang="pt-BR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pt-BR" sz="2000" kern="0" dirty="0" err="1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red</a:t>
            </a:r>
            <a:br>
              <a:rPr lang="pt-BR" sz="2000" kern="0" dirty="0">
                <a:solidFill>
                  <a:srgbClr val="333399"/>
                </a:solidFill>
                <a:latin typeface="Calibri"/>
                <a:ea typeface="+mn-ea"/>
                <a:cs typeface="Calibri"/>
              </a:rPr>
            </a:br>
            <a:r>
              <a:rPr lang="pt-BR" sz="2000" b="1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G</a:t>
            </a:r>
            <a:r>
              <a:rPr lang="pt-BR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: Ghost is in top </a:t>
            </a:r>
            <a:r>
              <a:rPr lang="pt-BR" sz="2000" kern="0" dirty="0" err="1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cell</a:t>
            </a:r>
            <a:endParaRPr lang="pt-BR" sz="2000" kern="0" dirty="0">
              <a:solidFill>
                <a:schemeClr val="accent2"/>
              </a:solidFill>
              <a:latin typeface="Calibri"/>
              <a:ea typeface="+mn-ea"/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pt-BR" sz="2000" kern="0" dirty="0">
              <a:solidFill>
                <a:schemeClr val="accent2"/>
              </a:solidFill>
              <a:latin typeface="Calibri"/>
              <a:ea typeface="+mn-ea"/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Dados: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pt-BR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	P( +g ) = 0.5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pt-BR" sz="2000" kern="0" dirty="0">
                <a:solidFill>
                  <a:schemeClr val="accent2"/>
                </a:solidFill>
                <a:latin typeface="Calibri"/>
                <a:cs typeface="Calibri"/>
              </a:rPr>
              <a:t>	P(  -g ) = 0.5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pt-BR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	P( +t  | +g ) = 0.8</a:t>
            </a:r>
            <a:br>
              <a:rPr lang="pt-BR" sz="2000" kern="0" dirty="0">
                <a:solidFill>
                  <a:srgbClr val="333399"/>
                </a:solidFill>
                <a:latin typeface="Calibri"/>
                <a:ea typeface="+mn-ea"/>
                <a:cs typeface="Calibri"/>
              </a:rPr>
            </a:br>
            <a:r>
              <a:rPr lang="pt-BR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P( +t  |  </a:t>
            </a:r>
            <a:r>
              <a:rPr lang="pt-BR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-g ) = 0.4</a:t>
            </a:r>
            <a:br>
              <a:rPr lang="pt-BR" sz="2000" dirty="0">
                <a:solidFill>
                  <a:srgbClr val="333399"/>
                </a:solidFill>
                <a:latin typeface="Calibri"/>
                <a:ea typeface="+mn-ea"/>
                <a:cs typeface="Calibri"/>
              </a:rPr>
            </a:br>
            <a:r>
              <a:rPr lang="pt-BR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P( +b | +g ) = 0.4</a:t>
            </a:r>
            <a:br>
              <a:rPr lang="pt-BR" sz="2000" dirty="0">
                <a:solidFill>
                  <a:srgbClr val="333399"/>
                </a:solidFill>
                <a:latin typeface="Calibri"/>
                <a:ea typeface="+mn-ea"/>
                <a:cs typeface="Calibri"/>
              </a:rPr>
            </a:br>
            <a:r>
              <a:rPr lang="pt-BR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P( +b |  </a:t>
            </a:r>
            <a:r>
              <a:rPr lang="pt-BR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-g ) = 0.8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pt-BR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pt-BR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pt-BR" sz="200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29200" y="1724025"/>
            <a:ext cx="35421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dirty="0">
                <a:latin typeface="Calibri"/>
                <a:cs typeface="Calibri"/>
              </a:rPr>
              <a:t>P(T,B,G) = P(G) P(T|G) P(B|G)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905000"/>
            <a:ext cx="3218878" cy="4648199"/>
          </a:xfrm>
          <a:prstGeom prst="rect">
            <a:avLst/>
          </a:prstGeom>
        </p:spPr>
      </p:pic>
      <p:pic>
        <p:nvPicPr>
          <p:cNvPr id="7" name="Picture 2" descr="\\.host\Shared Folders\Shared with PC\2square_ghostbuster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3802063"/>
            <a:ext cx="13589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144572"/>
              </p:ext>
            </p:extLst>
          </p:nvPr>
        </p:nvGraphicFramePr>
        <p:xfrm>
          <a:off x="5138737" y="2336796"/>
          <a:ext cx="3395663" cy="406400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739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G</a:t>
                      </a: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P(T,B,G)</a:t>
                      </a: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0.24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-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0.24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>
                <a:latin typeface="Calibri"/>
                <a:cs typeface="Calibri"/>
              </a:rPr>
              <a:t>Redes Bayesianas: Visão Conceitual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447800"/>
            <a:ext cx="7317022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Redes Bayesianas: Visão Conceitual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8864600" cy="4729164"/>
          </a:xfrm>
        </p:spPr>
        <p:txBody>
          <a:bodyPr/>
          <a:lstStyle/>
          <a:p>
            <a:pPr marL="342265" indent="-342265" eaLnBrk="1" hangingPunct="1">
              <a:lnSpc>
                <a:spcPct val="80000"/>
              </a:lnSpc>
            </a:pPr>
            <a:r>
              <a:rPr lang="pt-BR" sz="2800" dirty="0">
                <a:latin typeface="Calibri"/>
                <a:cs typeface="Calibri"/>
              </a:rPr>
              <a:t>Há dois problemas com o uso explícito de tabelas de distribuição conjunta como modelos probabilísticos:</a:t>
            </a:r>
            <a:endParaRPr lang="pt-BR"/>
          </a:p>
          <a:p>
            <a:pPr marL="742315" lvl="1" indent="-285115" eaLnBrk="1" hangingPunct="1">
              <a:lnSpc>
                <a:spcPct val="80000"/>
              </a:lnSpc>
            </a:pPr>
            <a:r>
              <a:rPr lang="pt-BR" sz="2400" dirty="0">
                <a:latin typeface="Calibri"/>
                <a:cs typeface="Calibri"/>
              </a:rPr>
              <a:t>Ao menos que haja apenas poucas variáveis, a tabela é MUITO grande para representar explicitamente;</a:t>
            </a:r>
          </a:p>
          <a:p>
            <a:pPr marL="742315" lvl="1" indent="-285115" eaLnBrk="1" hangingPunct="1">
              <a:lnSpc>
                <a:spcPct val="80000"/>
              </a:lnSpc>
            </a:pPr>
            <a:r>
              <a:rPr lang="pt-BR" sz="2400" dirty="0">
                <a:latin typeface="Calibri"/>
                <a:cs typeface="Calibri"/>
              </a:rPr>
              <a:t>Difícil de aprender (i.e., estimar) qualquer coisa empiricamente sobre mais de poucas variáveis simultaneamente.</a:t>
            </a:r>
          </a:p>
          <a:p>
            <a:pPr marL="342265" indent="-342265">
              <a:lnSpc>
                <a:spcPct val="80000"/>
              </a:lnSpc>
            </a:pPr>
            <a:endParaRPr lang="pt-BR" sz="2800" dirty="0">
              <a:solidFill>
                <a:srgbClr val="CC0000"/>
              </a:solidFill>
              <a:latin typeface="Calibri"/>
              <a:cs typeface="Calibri"/>
            </a:endParaRPr>
          </a:p>
          <a:p>
            <a:pPr marL="342265" indent="-342265">
              <a:lnSpc>
                <a:spcPct val="80000"/>
              </a:lnSpc>
            </a:pPr>
            <a:r>
              <a:rPr lang="pt-BR" sz="2800" dirty="0">
                <a:solidFill>
                  <a:srgbClr val="CC0000"/>
                </a:solidFill>
                <a:latin typeface="Calibri"/>
                <a:cs typeface="Calibri"/>
              </a:rPr>
              <a:t>Redes Bayesianas </a:t>
            </a:r>
            <a:r>
              <a:rPr lang="pt-BR" sz="2800" dirty="0">
                <a:latin typeface="Calibri"/>
                <a:cs typeface="Calibri"/>
              </a:rPr>
              <a:t>são uma linguagem gráfica para descrever distribuições conjuntas complexas por meio de distribuições simples e locais (probabilidade condicionais)</a:t>
            </a:r>
            <a:endParaRPr lang="pt-BR" dirty="0">
              <a:solidFill>
                <a:schemeClr val="tx1"/>
              </a:solidFill>
            </a:endParaRPr>
          </a:p>
          <a:p>
            <a:pPr marL="742315" lvl="1" indent="-285115" eaLnBrk="1" hangingPunct="1">
              <a:lnSpc>
                <a:spcPct val="80000"/>
              </a:lnSpc>
            </a:pPr>
            <a:r>
              <a:rPr lang="pt-BR" sz="2400" dirty="0">
                <a:latin typeface="Calibri"/>
                <a:cs typeface="Calibri"/>
              </a:rPr>
              <a:t>Descrevem graficamente de que forma variáveis interagem</a:t>
            </a:r>
          </a:p>
          <a:p>
            <a:pPr marL="742315" lvl="1" indent="-285115" eaLnBrk="1" hangingPunct="1">
              <a:lnSpc>
                <a:spcPct val="80000"/>
              </a:lnSpc>
            </a:pPr>
            <a:r>
              <a:rPr lang="pt-BR" sz="2400" dirty="0">
                <a:latin typeface="Calibri"/>
                <a:cs typeface="Calibri"/>
              </a:rPr>
              <a:t>Interações locais são encadeadas para produzir interações globais e indiretas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863" y="3843868"/>
            <a:ext cx="2728316" cy="1989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266" y="2259744"/>
            <a:ext cx="2328798" cy="104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5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>
                <a:latin typeface="Calibri"/>
                <a:cs typeface="Calibri"/>
              </a:rPr>
              <a:t>Exemplo: Seguros para Carros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7497763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359B9D3-CE3D-4E12-BD8F-2A481BAD8E1C}"/>
              </a:ext>
            </a:extLst>
          </p:cNvPr>
          <p:cNvSpPr txBox="1"/>
          <p:nvPr/>
        </p:nvSpPr>
        <p:spPr>
          <a:xfrm>
            <a:off x="143933" y="4902200"/>
            <a:ext cx="1346200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400" dirty="0">
                <a:cs typeface="Arial"/>
              </a:rPr>
              <a:t>2^27 = 134M</a:t>
            </a:r>
            <a:endParaRPr lang="pt-BR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Exemplo: Conserto de Carros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447800"/>
            <a:ext cx="85090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Créditos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Essa apresentação é material traduzido e/ou adaptado pelo prof. Eduardo Bezerra (ebezerra@cefet-rj.br), e utiliza material cuja autoria é dos professores </a:t>
            </a:r>
            <a:r>
              <a:rPr lang="pt-BR" b="1" dirty="0"/>
              <a:t>Dan Klein</a:t>
            </a:r>
            <a:r>
              <a:rPr lang="pt-BR" dirty="0"/>
              <a:t> e </a:t>
            </a:r>
            <a:r>
              <a:rPr lang="pt-BR" b="1" dirty="0" err="1"/>
              <a:t>Pieter</a:t>
            </a:r>
            <a:r>
              <a:rPr lang="pt-BR" b="1" dirty="0"/>
              <a:t> </a:t>
            </a:r>
            <a:r>
              <a:rPr lang="pt-BR" b="1" dirty="0" err="1"/>
              <a:t>Abbeel</a:t>
            </a:r>
            <a:r>
              <a:rPr lang="pt-BR" b="1" dirty="0"/>
              <a:t>, UC Berkeley</a:t>
            </a:r>
            <a:r>
              <a:rPr lang="pt-BR" dirty="0"/>
              <a:t>. </a:t>
            </a:r>
          </a:p>
          <a:p>
            <a:r>
              <a:rPr lang="pt-BR" dirty="0"/>
              <a:t>O material original é usado no curso CS 188 (</a:t>
            </a:r>
            <a:r>
              <a:rPr lang="pt-BR" i="1" dirty="0" err="1"/>
              <a:t>Introduction</a:t>
            </a:r>
            <a:r>
              <a:rPr lang="pt-BR" i="1" dirty="0"/>
              <a:t> to Artificial </a:t>
            </a:r>
            <a:r>
              <a:rPr lang="pt-BR" i="1" dirty="0" err="1"/>
              <a:t>Intelligence</a:t>
            </a:r>
            <a:r>
              <a:rPr lang="pt-BR" dirty="0"/>
              <a:t>), https://ai.berkeley.edu.</a:t>
            </a:r>
          </a:p>
          <a:p>
            <a:pPr lvl="1"/>
            <a:endParaRPr lang="pt-BR" dirty="0"/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9677400" y="6245225"/>
            <a:ext cx="2133600" cy="476251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B5FF1561-1732-4AFE-BD38-1F907188A60F}" type="slidenum">
              <a:rPr lang="en-US" smtClean="0"/>
              <a:pPr algn="r"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826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>
                <a:latin typeface="Calibri"/>
                <a:cs typeface="Calibri"/>
              </a:rPr>
              <a:t>Notação para Modelos Gráficos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7535333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800" dirty="0">
                <a:solidFill>
                  <a:srgbClr val="FF0000"/>
                </a:solidFill>
                <a:latin typeface="Calibri"/>
                <a:cs typeface="Calibri"/>
              </a:rPr>
              <a:t>Nós</a:t>
            </a:r>
            <a:r>
              <a:rPr lang="pt-BR" sz="2800" dirty="0">
                <a:latin typeface="Calibri"/>
                <a:cs typeface="Calibri"/>
              </a:rPr>
              <a:t>: variáveis (com domínios)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400" dirty="0">
                <a:latin typeface="Calibri"/>
                <a:cs typeface="Calibri"/>
              </a:rPr>
              <a:t>Por estar associadas (i.e., observadas) ou não associadas (não observadas)</a:t>
            </a:r>
          </a:p>
          <a:p>
            <a:pPr eaLnBrk="1" hangingPunct="1">
              <a:lnSpc>
                <a:spcPct val="80000"/>
              </a:lnSpc>
            </a:pPr>
            <a:endParaRPr lang="pt-BR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pt-BR" sz="2800" dirty="0">
                <a:solidFill>
                  <a:srgbClr val="FF0000"/>
                </a:solidFill>
                <a:latin typeface="Calibri"/>
                <a:cs typeface="Calibri"/>
              </a:rPr>
              <a:t>Arcos</a:t>
            </a:r>
            <a:r>
              <a:rPr lang="pt-BR" sz="2800" dirty="0">
                <a:latin typeface="Calibri"/>
                <a:cs typeface="Calibri"/>
              </a:rPr>
              <a:t>: interações</a:t>
            </a:r>
          </a:p>
          <a:p>
            <a:pPr lvl="1">
              <a:lnSpc>
                <a:spcPct val="80000"/>
              </a:lnSpc>
            </a:pPr>
            <a:r>
              <a:rPr lang="pt-BR" sz="2400" dirty="0">
                <a:latin typeface="Calibri"/>
                <a:cs typeface="Calibri"/>
              </a:rPr>
              <a:t>Indicam </a:t>
            </a:r>
            <a:r>
              <a:rPr lang="pt-BR" altLang="ja-JP" sz="2400" dirty="0">
                <a:latin typeface="Calibri"/>
                <a:cs typeface="Calibri"/>
              </a:rPr>
              <a:t>“</a:t>
            </a:r>
            <a:r>
              <a:rPr lang="pt-BR" sz="2400" dirty="0">
                <a:latin typeface="Calibri"/>
                <a:cs typeface="Calibri"/>
              </a:rPr>
              <a:t>influência </a:t>
            </a:r>
            <a:r>
              <a:rPr lang="pt-BR" sz="2400" u="sng" dirty="0">
                <a:latin typeface="Calibri"/>
                <a:cs typeface="Calibri"/>
              </a:rPr>
              <a:t>direta</a:t>
            </a:r>
            <a:r>
              <a:rPr lang="pt-BR" altLang="ja-JP" sz="2400" dirty="0">
                <a:latin typeface="Calibri"/>
                <a:cs typeface="Calibri"/>
              </a:rPr>
              <a:t>”</a:t>
            </a:r>
            <a:r>
              <a:rPr lang="pt-BR" sz="2400" dirty="0">
                <a:latin typeface="Calibri"/>
                <a:cs typeface="Calibri"/>
              </a:rPr>
              <a:t> entre variáveis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400" dirty="0">
                <a:latin typeface="Calibri"/>
                <a:cs typeface="Calibri"/>
              </a:rPr>
              <a:t>Formalmente: codificam independência condicional (mais adiante)</a:t>
            </a:r>
          </a:p>
          <a:p>
            <a:pPr eaLnBrk="1" hangingPunct="1">
              <a:lnSpc>
                <a:spcPct val="80000"/>
              </a:lnSpc>
            </a:pPr>
            <a:endParaRPr lang="pt-BR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pt-BR" sz="2800" dirty="0">
                <a:latin typeface="Calibri"/>
                <a:cs typeface="Calibri"/>
              </a:rPr>
              <a:t>Por enquanto: imagine que setas significam causa direta (em geral, isso não é necessariamente verdade!)</a:t>
            </a:r>
          </a:p>
          <a:p>
            <a:pPr eaLnBrk="1" hangingPunct="1">
              <a:lnSpc>
                <a:spcPct val="80000"/>
              </a:lnSpc>
            </a:pPr>
            <a:endParaRPr lang="pt-BR" sz="2800" dirty="0">
              <a:latin typeface="Calibri"/>
              <a:cs typeface="Calibri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58" b="49960"/>
          <a:stretch>
            <a:fillRect/>
          </a:stretch>
        </p:blipFill>
        <p:spPr bwMode="auto">
          <a:xfrm>
            <a:off x="7687732" y="5681133"/>
            <a:ext cx="10414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9033932" y="5200121"/>
            <a:ext cx="2009247" cy="1497013"/>
            <a:chOff x="3600" y="2208"/>
            <a:chExt cx="1767" cy="1247"/>
          </a:xfrm>
        </p:grpSpPr>
        <p:pic>
          <p:nvPicPr>
            <p:cNvPr id="17415" name="Picture 6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97"/>
            <a:stretch>
              <a:fillRect/>
            </a:stretch>
          </p:blipFill>
          <p:spPr bwMode="auto">
            <a:xfrm>
              <a:off x="3600" y="2208"/>
              <a:ext cx="176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Rectangle 7"/>
            <p:cNvSpPr>
              <a:spLocks noChangeArrowheads="1"/>
            </p:cNvSpPr>
            <p:nvPr/>
          </p:nvSpPr>
          <p:spPr bwMode="auto">
            <a:xfrm>
              <a:off x="3600" y="2208"/>
              <a:ext cx="336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1" y="3276600"/>
            <a:ext cx="3047998" cy="18227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219200"/>
            <a:ext cx="27432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/>
                <a:cs typeface="Calibri"/>
              </a:rPr>
              <a:t>Exemplo: Moedas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dirty="0">
                <a:latin typeface="Calibri"/>
                <a:cs typeface="Calibri"/>
              </a:rPr>
              <a:t>n moedas jogadas independentemente</a:t>
            </a:r>
          </a:p>
          <a:p>
            <a:pPr eaLnBrk="1" hangingPunct="1"/>
            <a:endParaRPr lang="pt-BR" dirty="0">
              <a:latin typeface="Calibri"/>
              <a:cs typeface="Calibri"/>
            </a:endParaRPr>
          </a:p>
          <a:p>
            <a:pPr eaLnBrk="1" hangingPunct="1"/>
            <a:endParaRPr lang="pt-BR" dirty="0">
              <a:latin typeface="Calibri"/>
              <a:cs typeface="Calibri"/>
            </a:endParaRPr>
          </a:p>
          <a:p>
            <a:pPr eaLnBrk="1" hangingPunct="1"/>
            <a:endParaRPr lang="pt-BR" dirty="0">
              <a:latin typeface="Calibri"/>
              <a:cs typeface="Calibri"/>
            </a:endParaRPr>
          </a:p>
          <a:p>
            <a:pPr eaLnBrk="1" hangingPunct="1"/>
            <a:endParaRPr lang="pt-BR" dirty="0">
              <a:latin typeface="Calibri"/>
              <a:cs typeface="Calibri"/>
            </a:endParaRPr>
          </a:p>
          <a:p>
            <a:pPr eaLnBrk="1" hangingPunct="1"/>
            <a:endParaRPr lang="pt-BR" dirty="0">
              <a:latin typeface="Calibri"/>
              <a:cs typeface="Calibri"/>
            </a:endParaRPr>
          </a:p>
          <a:p>
            <a:pPr eaLnBrk="1" hangingPunct="1"/>
            <a:endParaRPr lang="pt-BR" dirty="0">
              <a:latin typeface="Calibri"/>
              <a:cs typeface="Calibri"/>
            </a:endParaRPr>
          </a:p>
          <a:p>
            <a:r>
              <a:rPr lang="pt-BR" dirty="0">
                <a:latin typeface="Calibri"/>
                <a:cs typeface="Calibri"/>
              </a:rPr>
              <a:t>Não há interações entre variáveis: </a:t>
            </a:r>
            <a:r>
              <a:rPr lang="pt-BR" dirty="0">
                <a:solidFill>
                  <a:srgbClr val="CC0000"/>
                </a:solidFill>
                <a:latin typeface="Calibri"/>
                <a:cs typeface="Calibri"/>
              </a:rPr>
              <a:t>independência absoluta </a:t>
            </a:r>
          </a:p>
          <a:p>
            <a:pPr eaLnBrk="1" hangingPunct="1"/>
            <a:endParaRPr lang="pt-BR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/>
            <a:endParaRPr lang="pt-BR" dirty="0">
              <a:latin typeface="Calibri"/>
              <a:cs typeface="Calibri"/>
            </a:endParaRPr>
          </a:p>
          <a:p>
            <a:pPr eaLnBrk="1" hangingPunct="1"/>
            <a:endParaRPr lang="pt-BR" dirty="0">
              <a:latin typeface="Calibri"/>
              <a:cs typeface="Calibri"/>
            </a:endParaRPr>
          </a:p>
          <a:p>
            <a:pPr eaLnBrk="1" hangingPunct="1"/>
            <a:endParaRPr lang="pt-BR" dirty="0">
              <a:latin typeface="Calibri"/>
              <a:cs typeface="Calibri"/>
            </a:endParaRPr>
          </a:p>
          <a:p>
            <a:pPr eaLnBrk="1" hangingPunct="1"/>
            <a:endParaRPr lang="pt-BR" dirty="0">
              <a:latin typeface="Calibri"/>
              <a:cs typeface="Calibri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14478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31242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65532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i="1" baseline="-25000">
                <a:latin typeface="Calibri"/>
                <a:cs typeface="Calibri"/>
              </a:rPr>
              <a:t>n</a:t>
            </a:r>
          </a:p>
        </p:txBody>
      </p:sp>
      <p:pic>
        <p:nvPicPr>
          <p:cNvPr id="1843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28" y="1447800"/>
            <a:ext cx="2871386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  <p:bldP spid="184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>
                <a:latin typeface="Calibri"/>
                <a:cs typeface="Calibri"/>
              </a:rPr>
              <a:t>Exemplo: Tráfego I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z="2800" dirty="0">
                <a:latin typeface="Calibri"/>
                <a:cs typeface="Calibri"/>
              </a:rPr>
              <a:t>Variáveis:</a:t>
            </a:r>
          </a:p>
          <a:p>
            <a:pPr lvl="1" eaLnBrk="1" hangingPunct="1"/>
            <a:r>
              <a:rPr lang="pt-BR" sz="2400" dirty="0">
                <a:latin typeface="Calibri"/>
                <a:cs typeface="Calibri"/>
              </a:rPr>
              <a:t>R: se está chovendo</a:t>
            </a:r>
          </a:p>
          <a:p>
            <a:pPr lvl="1" eaLnBrk="1" hangingPunct="1"/>
            <a:r>
              <a:rPr lang="pt-BR" sz="2400" dirty="0">
                <a:latin typeface="Calibri"/>
                <a:cs typeface="Calibri"/>
              </a:rPr>
              <a:t>T: se há engarrafamento</a:t>
            </a:r>
          </a:p>
          <a:p>
            <a:pPr eaLnBrk="1" hangingPunct="1"/>
            <a:endParaRPr lang="pt-BR" sz="2800" dirty="0">
              <a:latin typeface="Calibri"/>
              <a:cs typeface="Calibri"/>
            </a:endParaRPr>
          </a:p>
          <a:p>
            <a:pPr eaLnBrk="1" hangingPunct="1"/>
            <a:r>
              <a:rPr lang="pt-BR" sz="2800" dirty="0">
                <a:latin typeface="Calibri"/>
                <a:cs typeface="Calibri"/>
              </a:rPr>
              <a:t>Modelo 1: independência</a:t>
            </a:r>
          </a:p>
          <a:p>
            <a:pPr eaLnBrk="1" hangingPunct="1"/>
            <a:endParaRPr lang="pt-BR" sz="2800" dirty="0">
              <a:latin typeface="Calibri"/>
              <a:cs typeface="Calibri"/>
            </a:endParaRPr>
          </a:p>
          <a:p>
            <a:pPr eaLnBrk="1" hangingPunct="1"/>
            <a:endParaRPr lang="pt-BR" sz="2800" dirty="0">
              <a:latin typeface="Calibri"/>
              <a:cs typeface="Calibri"/>
            </a:endParaRPr>
          </a:p>
          <a:p>
            <a:pPr lvl="3"/>
            <a:endParaRPr lang="pt-BR" sz="1400" dirty="0">
              <a:latin typeface="Calibri"/>
              <a:cs typeface="Calibri"/>
            </a:endParaRPr>
          </a:p>
          <a:p>
            <a:pPr eaLnBrk="1" hangingPunct="1"/>
            <a:endParaRPr lang="pt-BR" sz="2800" dirty="0">
              <a:latin typeface="Calibri"/>
              <a:cs typeface="Calibri"/>
            </a:endParaRPr>
          </a:p>
          <a:p>
            <a:pPr lvl="3"/>
            <a:endParaRPr lang="pt-BR" sz="1400" dirty="0">
              <a:latin typeface="Calibri"/>
              <a:cs typeface="Calibri"/>
            </a:endParaRPr>
          </a:p>
          <a:p>
            <a:pPr eaLnBrk="1" hangingPunct="1"/>
            <a:r>
              <a:rPr lang="pt-BR" sz="2800" dirty="0">
                <a:latin typeface="Calibri"/>
                <a:cs typeface="Calibri"/>
              </a:rPr>
              <a:t>Por que um agente usando o modelo 2 é melhor?</a:t>
            </a:r>
          </a:p>
          <a:p>
            <a:pPr eaLnBrk="1" hangingPunct="1"/>
            <a:endParaRPr lang="pt-BR" sz="2800" dirty="0">
              <a:latin typeface="Calibri"/>
              <a:cs typeface="Calibri"/>
            </a:endParaRP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1371600" y="4146756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3048000" y="4191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T</a:t>
            </a:r>
            <a:endParaRPr lang="en-US" sz="2800" baseline="-250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1143000"/>
            <a:ext cx="3886198" cy="1628965"/>
          </a:xfrm>
          <a:prstGeom prst="rect">
            <a:avLst/>
          </a:prstGeom>
        </p:spPr>
      </p:pic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7391400" y="42672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9525000" y="42672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10" name="AutoShape 6"/>
          <p:cNvCxnSpPr>
            <a:cxnSpLocks noChangeShapeType="1"/>
            <a:stCxn id="8" idx="6"/>
            <a:endCxn id="9" idx="2"/>
          </p:cNvCxnSpPr>
          <p:nvPr/>
        </p:nvCxnSpPr>
        <p:spPr bwMode="auto">
          <a:xfrm>
            <a:off x="8153400" y="4648200"/>
            <a:ext cx="13716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257800" y="1824036"/>
            <a:ext cx="66294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pt-BR" sz="2800" dirty="0">
              <a:latin typeface="Calibri"/>
              <a:cs typeface="Calibri"/>
            </a:endParaRPr>
          </a:p>
          <a:p>
            <a:pPr marL="0" indent="0">
              <a:buNone/>
            </a:pPr>
            <a:br>
              <a:rPr lang="pt-BR" sz="2800" dirty="0">
                <a:latin typeface="Calibri"/>
                <a:cs typeface="Calibri"/>
              </a:rPr>
            </a:br>
            <a:endParaRPr lang="pt-BR" sz="2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pt-BR" sz="1400" dirty="0">
              <a:latin typeface="Calibri"/>
              <a:cs typeface="Calibri"/>
            </a:endParaRPr>
          </a:p>
          <a:p>
            <a:r>
              <a:rPr lang="pt-BR" sz="2800" dirty="0">
                <a:latin typeface="Calibri"/>
                <a:cs typeface="Calibri"/>
              </a:rPr>
              <a:t>Modelo 2: chuva causa engarrafamento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95400"/>
            <a:ext cx="1496345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0636"/>
            <a:ext cx="113792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800" dirty="0">
                <a:latin typeface="Calibri"/>
                <a:cs typeface="Calibri"/>
              </a:rPr>
              <a:t>Seja construirmos um modelo gráfico para as variáveis a seguir.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dirty="0">
                <a:latin typeface="Calibri"/>
                <a:cs typeface="Calibri"/>
              </a:rPr>
              <a:t>Variáveis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400" dirty="0">
                <a:latin typeface="Calibri"/>
                <a:cs typeface="Calibri"/>
              </a:rPr>
              <a:t>T: tráfego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400" dirty="0">
                <a:latin typeface="Calibri"/>
                <a:cs typeface="Calibri"/>
              </a:rPr>
              <a:t>R: chuva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400" dirty="0">
                <a:latin typeface="Calibri"/>
                <a:cs typeface="Calibri"/>
              </a:rPr>
              <a:t>L: baixa pressão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400" dirty="0">
                <a:latin typeface="Calibri"/>
                <a:cs typeface="Calibri"/>
              </a:rPr>
              <a:t>D: goteiras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400" dirty="0">
                <a:latin typeface="Calibri"/>
                <a:cs typeface="Calibri"/>
              </a:rPr>
              <a:t>B: futebol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400" dirty="0">
                <a:latin typeface="Calibri"/>
                <a:cs typeface="Calibri"/>
              </a:rPr>
              <a:t>C: cárie</a:t>
            </a:r>
          </a:p>
          <a:p>
            <a:pPr lvl="2">
              <a:lnSpc>
                <a:spcPct val="90000"/>
              </a:lnSpc>
            </a:pPr>
            <a:endParaRPr lang="pt-BR" sz="18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57400"/>
            <a:ext cx="7086600" cy="4724400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/>
                <a:cs typeface="Calibri"/>
              </a:rPr>
              <a:t>Exemplo: Tráfego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Exemplo: Alarme </a:t>
            </a:r>
            <a:r>
              <a:rPr lang="pt-BR" sz="2800" dirty="0">
                <a:latin typeface="Calibri"/>
                <a:cs typeface="Calibri"/>
              </a:rPr>
              <a:t>(exemplo do livro texto)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Estou no trabalho. </a:t>
            </a:r>
          </a:p>
          <a:p>
            <a:r>
              <a:rPr lang="pt-BR" dirty="0"/>
              <a:t>Meus vizinhos, João e Maria, costumam telefonar se o meu alarme dispara, além de ligarem ocasionalmente, por outros motivos. </a:t>
            </a:r>
          </a:p>
          <a:p>
            <a:r>
              <a:rPr lang="pt-BR" dirty="0"/>
              <a:t>Por vezes, o alarme é disparado por pequenos terremotos. </a:t>
            </a:r>
          </a:p>
          <a:p>
            <a:r>
              <a:rPr lang="pt-BR" dirty="0"/>
              <a:t>Em um certo dia, meu vizinho João telefona, mas Maria não telefona. </a:t>
            </a:r>
          </a:p>
          <a:p>
            <a:r>
              <a:rPr lang="pt-BR" dirty="0"/>
              <a:t>Existe um assaltante?</a:t>
            </a:r>
          </a:p>
        </p:txBody>
      </p:sp>
    </p:spTree>
    <p:extLst>
      <p:ext uri="{BB962C8B-B14F-4D97-AF65-F5344CB8AC3E}">
        <p14:creationId xmlns:p14="http://schemas.microsoft.com/office/powerpoint/2010/main" val="2300326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Exemplo: Alarme </a:t>
            </a:r>
            <a:r>
              <a:rPr lang="pt-BR" sz="2800" dirty="0">
                <a:latin typeface="Calibri"/>
                <a:cs typeface="Calibri"/>
              </a:rPr>
              <a:t>(exemplo do livro texto)</a:t>
            </a:r>
            <a:endParaRPr lang="pt-BR" dirty="0">
              <a:latin typeface="Calibri"/>
              <a:cs typeface="Calibri"/>
            </a:endParaRP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pt-BR" sz="2800" dirty="0">
                <a:latin typeface="Calibri"/>
                <a:cs typeface="Calibri"/>
              </a:rPr>
              <a:t>Variáveis</a:t>
            </a:r>
          </a:p>
          <a:p>
            <a:pPr lvl="1" eaLnBrk="1" hangingPunct="1"/>
            <a:r>
              <a:rPr lang="pt-BR" sz="2400" dirty="0">
                <a:latin typeface="Calibri"/>
                <a:cs typeface="Calibri"/>
              </a:rPr>
              <a:t>B: assalto</a:t>
            </a:r>
          </a:p>
          <a:p>
            <a:pPr lvl="1" eaLnBrk="1" hangingPunct="1"/>
            <a:r>
              <a:rPr lang="pt-BR" sz="2400" dirty="0">
                <a:latin typeface="Calibri"/>
                <a:cs typeface="Calibri"/>
              </a:rPr>
              <a:t>A: alarme dispara</a:t>
            </a:r>
          </a:p>
          <a:p>
            <a:pPr lvl="1" eaLnBrk="1" hangingPunct="1"/>
            <a:r>
              <a:rPr lang="pt-BR" sz="2400" dirty="0">
                <a:latin typeface="Calibri"/>
                <a:cs typeface="Calibri"/>
              </a:rPr>
              <a:t>M: Mary telefona</a:t>
            </a:r>
          </a:p>
          <a:p>
            <a:pPr lvl="1"/>
            <a:r>
              <a:rPr lang="pt-BR" sz="2400" dirty="0">
                <a:latin typeface="Calibri"/>
                <a:cs typeface="Calibri"/>
              </a:rPr>
              <a:t>J: John telefona</a:t>
            </a:r>
          </a:p>
          <a:p>
            <a:pPr lvl="1" eaLnBrk="1" hangingPunct="1"/>
            <a:r>
              <a:rPr lang="pt-BR" sz="2400" dirty="0">
                <a:latin typeface="Calibri"/>
                <a:cs typeface="Calibri"/>
              </a:rPr>
              <a:t>E: terremoto!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295400"/>
            <a:ext cx="6759927" cy="4495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>
                <a:latin typeface="Calibri"/>
                <a:cs typeface="Calibri"/>
              </a:rPr>
              <a:t>Redes Bayesianas: Semântica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667000"/>
            <a:ext cx="12382500" cy="8255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pt-BR" dirty="0">
                <a:latin typeface="Calibri"/>
                <a:cs typeface="Calibri"/>
              </a:rPr>
              <a:t>Redes Bayesianas: Semântica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397000"/>
            <a:ext cx="69342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800" dirty="0">
                <a:latin typeface="Calibri"/>
                <a:cs typeface="Calibri"/>
              </a:rPr>
              <a:t>Um conjunto de nós, um por variável X</a:t>
            </a:r>
          </a:p>
          <a:p>
            <a:pPr lvl="2" eaLnBrk="1" hangingPunct="1">
              <a:lnSpc>
                <a:spcPct val="80000"/>
              </a:lnSpc>
            </a:pPr>
            <a:endParaRPr lang="pt-BR" sz="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pt-BR" sz="2800" dirty="0">
                <a:latin typeface="Calibri"/>
                <a:cs typeface="Calibri"/>
              </a:rPr>
              <a:t>Um grafo dirigido e acíclico</a:t>
            </a:r>
          </a:p>
          <a:p>
            <a:pPr eaLnBrk="1" hangingPunct="1">
              <a:lnSpc>
                <a:spcPct val="80000"/>
              </a:lnSpc>
            </a:pPr>
            <a:endParaRPr lang="pt-BR" sz="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pt-BR" sz="2800" dirty="0">
                <a:latin typeface="Calibri"/>
                <a:cs typeface="Calibri"/>
              </a:rPr>
              <a:t>Uma CPT para cada nó</a:t>
            </a:r>
          </a:p>
          <a:p>
            <a:pPr lvl="7">
              <a:lnSpc>
                <a:spcPct val="80000"/>
              </a:lnSpc>
            </a:pPr>
            <a:endParaRPr lang="pt-BR" sz="1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pt-BR" sz="2400" dirty="0">
                <a:latin typeface="Calibri"/>
                <a:cs typeface="Calibri"/>
              </a:rPr>
              <a:t>Uma coleção de distribuições sobre X, uma para cada combinação de valores dos pais</a:t>
            </a:r>
          </a:p>
          <a:p>
            <a:pPr lvl="1" eaLnBrk="1" hangingPunct="1">
              <a:lnSpc>
                <a:spcPct val="80000"/>
              </a:lnSpc>
            </a:pPr>
            <a:endParaRPr lang="pt-BR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pt-BR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pt-BR" sz="105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pt-BR" sz="2400" dirty="0">
                <a:latin typeface="Calibri"/>
                <a:cs typeface="Calibri"/>
              </a:rPr>
              <a:t>CPT: </a:t>
            </a:r>
            <a:r>
              <a:rPr lang="pt-BR" sz="2400" dirty="0" err="1">
                <a:latin typeface="Calibri"/>
                <a:cs typeface="Calibri"/>
              </a:rPr>
              <a:t>conditional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probability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table</a:t>
            </a:r>
            <a:endParaRPr lang="pt-BR" sz="2400" dirty="0">
              <a:latin typeface="Calibri"/>
              <a:cs typeface="Calibri"/>
            </a:endParaRPr>
          </a:p>
          <a:p>
            <a:pPr lvl="7">
              <a:lnSpc>
                <a:spcPct val="80000"/>
              </a:lnSpc>
            </a:pPr>
            <a:endParaRPr lang="pt-BR" sz="1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pt-BR" sz="2400" dirty="0">
                <a:latin typeface="Calibri"/>
                <a:cs typeface="Calibri"/>
              </a:rPr>
              <a:t>Descrição de um processo causal probabilístico</a:t>
            </a:r>
          </a:p>
          <a:p>
            <a:pPr lvl="4">
              <a:lnSpc>
                <a:spcPct val="80000"/>
              </a:lnSpc>
            </a:pPr>
            <a:endParaRPr lang="pt-BR" sz="1400" dirty="0">
              <a:latin typeface="Calibri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pt-BR" sz="800" dirty="0">
              <a:latin typeface="Calibri"/>
              <a:cs typeface="Calibri"/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8229600" y="1930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/>
                <a:cs typeface="Calibri"/>
              </a:rPr>
              <a:t>A</a:t>
            </a:r>
            <a:r>
              <a:rPr lang="en-US" sz="24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8839200" y="3302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X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23558" name="AutoShape 6"/>
          <p:cNvCxnSpPr>
            <a:cxnSpLocks noChangeShapeType="1"/>
            <a:stCxn id="23556" idx="4"/>
            <a:endCxn id="23557" idx="1"/>
          </p:cNvCxnSpPr>
          <p:nvPr/>
        </p:nvCxnSpPr>
        <p:spPr bwMode="auto">
          <a:xfrm>
            <a:off x="8496300" y="24780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9753600" y="1930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A</a:t>
            </a:r>
            <a:r>
              <a:rPr lang="en-US" sz="2400" i="1" baseline="-25000">
                <a:latin typeface="Calibri"/>
                <a:cs typeface="Calibri"/>
              </a:rPr>
              <a:t>n</a:t>
            </a:r>
          </a:p>
        </p:txBody>
      </p:sp>
      <p:cxnSp>
        <p:nvCxnSpPr>
          <p:cNvPr id="23560" name="AutoShape 8"/>
          <p:cNvCxnSpPr>
            <a:cxnSpLocks noChangeShapeType="1"/>
            <a:stCxn id="23559" idx="4"/>
            <a:endCxn id="23557" idx="7"/>
          </p:cNvCxnSpPr>
          <p:nvPr/>
        </p:nvCxnSpPr>
        <p:spPr bwMode="auto">
          <a:xfrm flipH="1">
            <a:off x="9294813" y="2478088"/>
            <a:ext cx="7254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56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0828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62" name="AutoShape 10"/>
          <p:cNvCxnSpPr>
            <a:cxnSpLocks noChangeShapeType="1"/>
            <a:endCxn id="23557" idx="0"/>
          </p:cNvCxnSpPr>
          <p:nvPr/>
        </p:nvCxnSpPr>
        <p:spPr bwMode="auto">
          <a:xfrm flipH="1">
            <a:off x="9105900" y="2540000"/>
            <a:ext cx="152400" cy="7477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5800" y="4368800"/>
            <a:ext cx="2057400" cy="302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564" name="AutoShape 12"/>
          <p:cNvSpPr>
            <a:spLocks noChangeArrowheads="1"/>
          </p:cNvSpPr>
          <p:nvPr/>
        </p:nvSpPr>
        <p:spPr bwMode="auto">
          <a:xfrm rot="5400000">
            <a:off x="9563100" y="3492500"/>
            <a:ext cx="609600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100 h 21600"/>
              <a:gd name="T14" fmla="*/ 19055 w 21600"/>
              <a:gd name="T15" fmla="*/ 80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781" y="0"/>
                </a:lnTo>
                <a:lnTo>
                  <a:pt x="13781" y="4100"/>
                </a:lnTo>
                <a:lnTo>
                  <a:pt x="12427" y="4100"/>
                </a:lnTo>
                <a:cubicBezTo>
                  <a:pt x="5564" y="4100"/>
                  <a:pt x="0" y="7708"/>
                  <a:pt x="0" y="12158"/>
                </a:cubicBezTo>
                <a:lnTo>
                  <a:pt x="0" y="21600"/>
                </a:lnTo>
                <a:lnTo>
                  <a:pt x="4046" y="21600"/>
                </a:lnTo>
                <a:lnTo>
                  <a:pt x="4046" y="12158"/>
                </a:lnTo>
                <a:cubicBezTo>
                  <a:pt x="4046" y="9894"/>
                  <a:pt x="7798" y="8058"/>
                  <a:pt x="12427" y="8058"/>
                </a:cubicBezTo>
                <a:lnTo>
                  <a:pt x="13781" y="8058"/>
                </a:lnTo>
                <a:lnTo>
                  <a:pt x="13781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3987800"/>
            <a:ext cx="1927225" cy="3020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81000" y="5968425"/>
            <a:ext cx="1150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800" i="1">
                <a:solidFill>
                  <a:srgbClr val="CC0000"/>
                </a:solidFill>
                <a:latin typeface="Calibri"/>
                <a:cs typeface="Calibri"/>
              </a:rPr>
              <a:t>Rede Bayesiana = Topologia (grafo) + probabilidades condicionais locais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56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102870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800" dirty="0">
                <a:latin typeface="Calibri"/>
                <a:cs typeface="Calibri"/>
              </a:rPr>
              <a:t>Redes Bayesianas </a:t>
            </a:r>
            <a:r>
              <a:rPr lang="pt-BR" sz="2800" dirty="0">
                <a:solidFill>
                  <a:srgbClr val="CC0000"/>
                </a:solidFill>
                <a:latin typeface="Calibri"/>
                <a:cs typeface="Calibri"/>
              </a:rPr>
              <a:t>implicitamente</a:t>
            </a:r>
            <a:r>
              <a:rPr lang="pt-BR" sz="2800" dirty="0">
                <a:latin typeface="Calibri"/>
                <a:cs typeface="Calibri"/>
              </a:rPr>
              <a:t> codificam distribuições conjuntas</a:t>
            </a:r>
          </a:p>
          <a:p>
            <a:pPr lvl="8">
              <a:lnSpc>
                <a:spcPct val="80000"/>
              </a:lnSpc>
            </a:pPr>
            <a:endParaRPr lang="pt-BR" sz="1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pt-BR" sz="2400" dirty="0">
                <a:latin typeface="Calibri"/>
                <a:cs typeface="Calibri"/>
              </a:rPr>
              <a:t>Como um produto de distribuições condicionais locais</a:t>
            </a:r>
          </a:p>
          <a:p>
            <a:pPr lvl="8">
              <a:lnSpc>
                <a:spcPct val="80000"/>
              </a:lnSpc>
            </a:pPr>
            <a:endParaRPr lang="pt-BR" sz="1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pt-BR" sz="2400" dirty="0">
                <a:latin typeface="Calibri"/>
                <a:cs typeface="Calibri"/>
              </a:rPr>
              <a:t>Para calcular a probabilidade que uma RB produz para uma atribuição completa, multiplicamos todas as condicionais relevantes:</a:t>
            </a:r>
          </a:p>
          <a:p>
            <a:pPr lvl="1" eaLnBrk="1" hangingPunct="1">
              <a:lnSpc>
                <a:spcPct val="80000"/>
              </a:lnSpc>
            </a:pPr>
            <a:endParaRPr lang="pt-BR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pt-BR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pt-BR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pt-BR" sz="2400" dirty="0">
                <a:latin typeface="Calibri"/>
                <a:cs typeface="Calibri"/>
              </a:rPr>
              <a:t>Por exemplo:</a:t>
            </a:r>
          </a:p>
          <a:p>
            <a:pPr lvl="1" eaLnBrk="1" hangingPunct="1">
              <a:lnSpc>
                <a:spcPct val="80000"/>
              </a:lnSpc>
            </a:pPr>
            <a:endParaRPr lang="pt-BR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pt-BR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pt-BR" sz="2800" dirty="0">
              <a:latin typeface="Calibri"/>
              <a:cs typeface="Calibri"/>
            </a:endParaRP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7162800" y="4219575"/>
            <a:ext cx="2119313" cy="1495425"/>
            <a:chOff x="3600" y="2208"/>
            <a:chExt cx="1767" cy="1247"/>
          </a:xfrm>
        </p:grpSpPr>
        <p:pic>
          <p:nvPicPr>
            <p:cNvPr id="24584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97"/>
            <a:stretch>
              <a:fillRect/>
            </a:stretch>
          </p:blipFill>
          <p:spPr bwMode="auto">
            <a:xfrm>
              <a:off x="3600" y="2208"/>
              <a:ext cx="176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5" name="Rectangle 6"/>
            <p:cNvSpPr>
              <a:spLocks noChangeArrowheads="1"/>
            </p:cNvSpPr>
            <p:nvPr/>
          </p:nvSpPr>
          <p:spPr bwMode="auto">
            <a:xfrm>
              <a:off x="3600" y="2208"/>
              <a:ext cx="336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5715000"/>
            <a:ext cx="4495800" cy="2775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600" y="3519196"/>
            <a:ext cx="4876800" cy="6718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4371975"/>
            <a:ext cx="1911361" cy="1142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152400"/>
            <a:ext cx="2667000" cy="182880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Probabilidades em Redes Bayesianas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800" dirty="0">
                <a:latin typeface="Calibri"/>
                <a:cs typeface="Calibri"/>
              </a:rPr>
              <a:t>É sempre verdade que a expressão</a:t>
            </a:r>
            <a:endParaRPr lang="pt-BR" sz="2400" dirty="0">
              <a:latin typeface="Calibri"/>
              <a:cs typeface="Calibri"/>
            </a:endParaRPr>
          </a:p>
          <a:p>
            <a:pPr lvl="8">
              <a:lnSpc>
                <a:spcPct val="80000"/>
              </a:lnSpc>
            </a:pPr>
            <a:endParaRPr lang="pt-BR" sz="14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pt-BR" sz="14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pt-BR" sz="1800" dirty="0">
              <a:latin typeface="Calibri"/>
              <a:cs typeface="Calibri"/>
            </a:endParaRPr>
          </a:p>
          <a:p>
            <a:pPr lvl="7">
              <a:lnSpc>
                <a:spcPct val="80000"/>
              </a:lnSpc>
            </a:pPr>
            <a:endParaRPr lang="pt-BR" sz="1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pt-BR" sz="2800" dirty="0">
                <a:latin typeface="Calibri"/>
                <a:cs typeface="Calibri"/>
              </a:rPr>
              <a:t>    resulta em uma distribuição conjunta apropriada?</a:t>
            </a:r>
            <a:endParaRPr lang="pt-BR" sz="1400" dirty="0">
              <a:latin typeface="Calibri"/>
              <a:cs typeface="Calibri"/>
            </a:endParaRPr>
          </a:p>
          <a:p>
            <a:pPr lvl="7">
              <a:lnSpc>
                <a:spcPct val="80000"/>
              </a:lnSpc>
            </a:pPr>
            <a:endParaRPr lang="pt-BR" sz="14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pt-BR" sz="1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pt-BR" sz="2800" dirty="0">
                <a:latin typeface="Calibri"/>
                <a:cs typeface="Calibri"/>
              </a:rPr>
              <a:t>Regra da cadeia (válida para todas as distribuições): </a:t>
            </a:r>
          </a:p>
          <a:p>
            <a:pPr eaLnBrk="1" hangingPunct="1">
              <a:lnSpc>
                <a:spcPct val="80000"/>
              </a:lnSpc>
            </a:pPr>
            <a:endParaRPr lang="pt-BR" sz="28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pt-BR" sz="2800" u="sng" dirty="0">
                <a:latin typeface="Calibri"/>
                <a:cs typeface="Calibri"/>
              </a:rPr>
              <a:t>Presumir</a:t>
            </a:r>
            <a:r>
              <a:rPr lang="pt-BR" sz="2800" dirty="0">
                <a:latin typeface="Calibri"/>
                <a:cs typeface="Calibri"/>
              </a:rPr>
              <a:t> independências condicionais: </a:t>
            </a:r>
          </a:p>
          <a:p>
            <a:pPr eaLnBrk="1" hangingPunct="1">
              <a:lnSpc>
                <a:spcPct val="80000"/>
              </a:lnSpc>
            </a:pPr>
            <a:endParaRPr lang="pt-BR" sz="28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pt-BR" sz="2800" dirty="0">
                <a:latin typeface="Calibri"/>
                <a:cs typeface="Calibri"/>
                <a:sym typeface="Wingdings"/>
              </a:rPr>
              <a:t>       Consequência:</a:t>
            </a:r>
            <a:endParaRPr lang="pt-BR" sz="28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pt-BR" sz="28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pt-BR" sz="1800" dirty="0">
              <a:latin typeface="Calibri"/>
              <a:cs typeface="Calibri"/>
            </a:endParaRP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842796"/>
            <a:ext cx="4876800" cy="6718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0" y="3048000"/>
            <a:ext cx="4648200" cy="6747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3187" y="5181600"/>
            <a:ext cx="5078413" cy="6995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1219200"/>
            <a:ext cx="2743200" cy="1828800"/>
          </a:xfrm>
          <a:prstGeom prst="rect">
            <a:avLst/>
          </a:prstGeom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00" y="4147542"/>
            <a:ext cx="4754535" cy="272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Probabilidades em Redes Bayesianas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594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r>
              <a:rPr lang="pt-BR"/>
              <a:t>Redes Bayesianas </a:t>
            </a:r>
            <a:br>
              <a:rPr lang="pt-BR"/>
            </a:br>
            <a:endParaRPr lang="pt-BR" sz="3600"/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33600"/>
            <a:ext cx="4800599" cy="34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566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7" name="Text Box 47"/>
          <p:cNvSpPr txBox="1">
            <a:spLocks noChangeArrowheads="1"/>
          </p:cNvSpPr>
          <p:nvPr/>
        </p:nvSpPr>
        <p:spPr bwMode="auto">
          <a:xfrm>
            <a:off x="1524000" y="586740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400" i="1" dirty="0">
                <a:solidFill>
                  <a:srgbClr val="CC0000"/>
                </a:solidFill>
                <a:latin typeface="Calibri"/>
                <a:cs typeface="Calibri"/>
              </a:rPr>
              <a:t>Apenas distribuições cujas variáveis são absolutamente independentes podem ser representadas por uma RB com nenhum arco.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/>
                <a:cs typeface="Calibri"/>
              </a:rPr>
              <a:t>Exemplo: Moedas</a:t>
            </a:r>
          </a:p>
        </p:txBody>
      </p:sp>
      <p:graphicFrame>
        <p:nvGraphicFramePr>
          <p:cNvPr id="107110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617775"/>
              </p:ext>
            </p:extLst>
          </p:nvPr>
        </p:nvGraphicFramePr>
        <p:xfrm>
          <a:off x="1219200" y="34480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888" y="3070225"/>
            <a:ext cx="911225" cy="29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71120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494891"/>
              </p:ext>
            </p:extLst>
          </p:nvPr>
        </p:nvGraphicFramePr>
        <p:xfrm>
          <a:off x="2990850" y="344487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1131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668484"/>
              </p:ext>
            </p:extLst>
          </p:nvPr>
        </p:nvGraphicFramePr>
        <p:xfrm>
          <a:off x="6267450" y="344487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6375" y="3070225"/>
            <a:ext cx="925513" cy="2985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125" y="3070225"/>
            <a:ext cx="911225" cy="29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640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25863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2" name="Oval 42"/>
          <p:cNvSpPr>
            <a:spLocks noChangeArrowheads="1"/>
          </p:cNvSpPr>
          <p:nvPr/>
        </p:nvSpPr>
        <p:spPr bwMode="auto">
          <a:xfrm>
            <a:off x="16002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1</a:t>
            </a:r>
          </a:p>
        </p:txBody>
      </p:sp>
      <p:sp>
        <p:nvSpPr>
          <p:cNvPr id="25643" name="Oval 43"/>
          <p:cNvSpPr>
            <a:spLocks noChangeArrowheads="1"/>
          </p:cNvSpPr>
          <p:nvPr/>
        </p:nvSpPr>
        <p:spPr bwMode="auto">
          <a:xfrm>
            <a:off x="32766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sp>
        <p:nvSpPr>
          <p:cNvPr id="25644" name="Oval 44"/>
          <p:cNvSpPr>
            <a:spLocks noChangeArrowheads="1"/>
          </p:cNvSpPr>
          <p:nvPr/>
        </p:nvSpPr>
        <p:spPr bwMode="auto">
          <a:xfrm>
            <a:off x="67056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i="1" baseline="-25000">
                <a:latin typeface="Calibri"/>
                <a:cs typeface="Calibri"/>
              </a:rPr>
              <a:t>n</a:t>
            </a:r>
          </a:p>
        </p:txBody>
      </p:sp>
      <p:pic>
        <p:nvPicPr>
          <p:cNvPr id="25645" name="Picture 4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5263" y="5108575"/>
            <a:ext cx="1971675" cy="2987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447798"/>
            <a:ext cx="2893913" cy="276472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/>
                <a:cs typeface="Calibri"/>
              </a:rPr>
              <a:t>Exemplo: Tráfego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1143000" y="2286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R</a:t>
            </a:r>
            <a:endParaRPr lang="en-US" sz="2800" baseline="-25000">
              <a:latin typeface="Calibri"/>
              <a:cs typeface="Calibri"/>
            </a:endParaRP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1143000" y="3962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26630" name="AutoShape 6"/>
          <p:cNvCxnSpPr>
            <a:cxnSpLocks noChangeShapeType="1"/>
            <a:stCxn id="26628" idx="4"/>
            <a:endCxn id="26629" idx="0"/>
          </p:cNvCxnSpPr>
          <p:nvPr/>
        </p:nvCxnSpPr>
        <p:spPr bwMode="auto">
          <a:xfrm>
            <a:off x="1524000" y="306228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72135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549545"/>
              </p:ext>
            </p:extLst>
          </p:nvPr>
        </p:nvGraphicFramePr>
        <p:xfrm>
          <a:off x="2057400" y="182245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3163" y="1447800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72181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771579"/>
              </p:ext>
            </p:extLst>
          </p:nvPr>
        </p:nvGraphicFramePr>
        <p:xfrm>
          <a:off x="1828800" y="441325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 +r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1748" y="4033838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72185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554009"/>
              </p:ext>
            </p:extLst>
          </p:nvPr>
        </p:nvGraphicFramePr>
        <p:xfrm>
          <a:off x="1828800" y="527685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3135" y="2362200"/>
            <a:ext cx="1810181" cy="2992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19600"/>
            <a:ext cx="5247974" cy="2199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414" y="4572000"/>
            <a:ext cx="2126385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199" y="1143001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/>
                <a:cs typeface="Calibri"/>
              </a:rPr>
              <a:t>Exemplo: Alarme</a:t>
            </a:r>
          </a:p>
        </p:txBody>
      </p:sp>
      <p:sp>
        <p:nvSpPr>
          <p:cNvPr id="5" name="Oval 4"/>
          <p:cNvSpPr/>
          <p:nvPr/>
        </p:nvSpPr>
        <p:spPr>
          <a:xfrm>
            <a:off x="2971800" y="1554162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554162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latin typeface="Calibri"/>
                <a:cs typeface="Calibri"/>
              </a:rPr>
              <a:t>E</a:t>
            </a:r>
            <a:r>
              <a:rPr lang="en-US" dirty="0" err="1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62400" y="2544762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819400" y="3611562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5105400" y="3611562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1" name="Straight Arrow Connector 10"/>
          <p:cNvCxnSpPr>
            <a:stCxn id="5" idx="4"/>
            <a:endCxn id="7" idx="1"/>
          </p:cNvCxnSpPr>
          <p:nvPr/>
        </p:nvCxnSpPr>
        <p:spPr>
          <a:xfrm rot="16200000" flipH="1">
            <a:off x="3744912" y="2305050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7" idx="7"/>
          </p:cNvCxnSpPr>
          <p:nvPr/>
        </p:nvCxnSpPr>
        <p:spPr>
          <a:xfrm rot="5400000">
            <a:off x="5083175" y="2247900"/>
            <a:ext cx="296863" cy="585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 rot="5400000">
            <a:off x="3630613" y="3113087"/>
            <a:ext cx="220662" cy="77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0"/>
          </p:cNvCxnSpPr>
          <p:nvPr/>
        </p:nvCxnSpPr>
        <p:spPr>
          <a:xfrm rot="16200000" flipH="1">
            <a:off x="5178426" y="3151187"/>
            <a:ext cx="220662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960616"/>
              </p:ext>
            </p:extLst>
          </p:nvPr>
        </p:nvGraphicFramePr>
        <p:xfrm>
          <a:off x="1524000" y="1427162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386141"/>
              </p:ext>
            </p:extLst>
          </p:nvPr>
        </p:nvGraphicFramePr>
        <p:xfrm>
          <a:off x="7010400" y="1350962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73459"/>
              </p:ext>
            </p:extLst>
          </p:nvPr>
        </p:nvGraphicFramePr>
        <p:xfrm>
          <a:off x="7010400" y="3200400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688790"/>
              </p:ext>
            </p:extLst>
          </p:nvPr>
        </p:nvGraphicFramePr>
        <p:xfrm>
          <a:off x="1676400" y="4678362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795649"/>
              </p:ext>
            </p:extLst>
          </p:nvPr>
        </p:nvGraphicFramePr>
        <p:xfrm>
          <a:off x="4267200" y="4678362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/>
                <a:cs typeface="Calibri"/>
              </a:rPr>
              <a:t>Exemplo: Tráfego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/>
                <a:cs typeface="Calibri"/>
              </a:rPr>
              <a:t>Direção causal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914400" y="3429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R</a:t>
            </a:r>
            <a:endParaRPr lang="en-US" sz="2800" baseline="-25000">
              <a:latin typeface="Calibri"/>
              <a:cs typeface="Calibri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914400" y="5105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28678" name="AutoShape 6"/>
          <p:cNvCxnSpPr>
            <a:cxnSpLocks noChangeShapeType="1"/>
            <a:stCxn id="28676" idx="4"/>
            <a:endCxn id="28677" idx="0"/>
          </p:cNvCxnSpPr>
          <p:nvPr/>
        </p:nvCxnSpPr>
        <p:spPr bwMode="auto">
          <a:xfrm>
            <a:off x="1295400" y="420528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78279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661444"/>
              </p:ext>
            </p:extLst>
          </p:nvPr>
        </p:nvGraphicFramePr>
        <p:xfrm>
          <a:off x="2533650" y="349885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9413" y="3124200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78291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383901"/>
              </p:ext>
            </p:extLst>
          </p:nvPr>
        </p:nvGraphicFramePr>
        <p:xfrm>
          <a:off x="2152650" y="49403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4560888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78305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854939"/>
              </p:ext>
            </p:extLst>
          </p:nvPr>
        </p:nvGraphicFramePr>
        <p:xfrm>
          <a:off x="2152650" y="58039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8318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586191"/>
              </p:ext>
            </p:extLst>
          </p:nvPr>
        </p:nvGraphicFramePr>
        <p:xfrm>
          <a:off x="5638800" y="4419600"/>
          <a:ext cx="2190750" cy="1485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3971925"/>
            <a:ext cx="1090612" cy="2987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295400"/>
            <a:ext cx="4485974" cy="1880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47800"/>
            <a:ext cx="1689842" cy="163501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/>
                <a:cs typeface="Calibri"/>
              </a:rPr>
              <a:t>Exemplo: Tráfego Reverso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/>
                <a:cs typeface="Calibri"/>
              </a:rPr>
              <a:t>Causalidade Reversa?</a:t>
            </a: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914400" y="343535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914400" y="511175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29702" name="AutoShape 6"/>
          <p:cNvCxnSpPr>
            <a:cxnSpLocks noChangeShapeType="1"/>
            <a:stCxn id="29700" idx="4"/>
            <a:endCxn id="29701" idx="0"/>
          </p:cNvCxnSpPr>
          <p:nvPr/>
        </p:nvCxnSpPr>
        <p:spPr bwMode="auto">
          <a:xfrm>
            <a:off x="1295400" y="421163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79303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204048"/>
              </p:ext>
            </p:extLst>
          </p:nvPr>
        </p:nvGraphicFramePr>
        <p:xfrm>
          <a:off x="2533650" y="350520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9/16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7/16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9314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252390"/>
              </p:ext>
            </p:extLst>
          </p:nvPr>
        </p:nvGraphicFramePr>
        <p:xfrm>
          <a:off x="2152650" y="494665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9327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067075"/>
              </p:ext>
            </p:extLst>
          </p:nvPr>
        </p:nvGraphicFramePr>
        <p:xfrm>
          <a:off x="2152650" y="581025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9340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074260"/>
              </p:ext>
            </p:extLst>
          </p:nvPr>
        </p:nvGraphicFramePr>
        <p:xfrm>
          <a:off x="5638800" y="4410075"/>
          <a:ext cx="2190750" cy="1485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3962400"/>
            <a:ext cx="1090612" cy="2987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2588" y="3133725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0175" y="4562475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295400"/>
            <a:ext cx="9601200" cy="6400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371600"/>
            <a:ext cx="7200900" cy="5181600"/>
          </a:xfrm>
          <a:prstGeom prst="rect">
            <a:avLst/>
          </a:prstGeom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/>
                <a:cs typeface="Calibri"/>
              </a:rPr>
              <a:t>Causalidade?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89662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800" dirty="0">
                <a:latin typeface="Calibri"/>
                <a:cs typeface="Calibri"/>
              </a:rPr>
              <a:t>Quando Redes Bayesianas refletem os padrões causais verdadeiros, elas são frequentemente:</a:t>
            </a:r>
          </a:p>
          <a:p>
            <a:pPr lvl="8">
              <a:lnSpc>
                <a:spcPct val="80000"/>
              </a:lnSpc>
            </a:pPr>
            <a:endParaRPr lang="pt-BR" sz="6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pt-BR" sz="2400" dirty="0">
                <a:latin typeface="Calibri"/>
                <a:cs typeface="Calibri"/>
              </a:rPr>
              <a:t>Mais simples (i.e., nós possuem menos pais)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400" dirty="0">
                <a:latin typeface="Calibri"/>
                <a:cs typeface="Calibri"/>
              </a:rPr>
              <a:t>Mais fáceis de entender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400" dirty="0">
                <a:latin typeface="Calibri"/>
                <a:cs typeface="Calibri"/>
              </a:rPr>
              <a:t>Mais fáceis de </a:t>
            </a:r>
            <a:r>
              <a:rPr lang="pt-BR" sz="2400" dirty="0" err="1">
                <a:latin typeface="Calibri"/>
                <a:cs typeface="Calibri"/>
              </a:rPr>
              <a:t>elicitar</a:t>
            </a:r>
            <a:endParaRPr lang="pt-BR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pt-BR" sz="2800" dirty="0">
                <a:latin typeface="Calibri"/>
                <a:cs typeface="Calibri"/>
              </a:rPr>
              <a:t>Redes Bayesianas não precisam ser causais</a:t>
            </a:r>
          </a:p>
          <a:p>
            <a:pPr lvl="7">
              <a:lnSpc>
                <a:spcPct val="80000"/>
              </a:lnSpc>
            </a:pPr>
            <a:endParaRPr lang="pt-BR" sz="6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pt-BR" sz="2400" dirty="0">
                <a:latin typeface="Calibri"/>
                <a:cs typeface="Calibri"/>
              </a:rPr>
              <a:t>Por vezes não existe rede causal no domínio (especialmente se nem todas as variáveis são consideradas)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400" dirty="0">
                <a:latin typeface="Calibri"/>
                <a:cs typeface="Calibri"/>
              </a:rPr>
              <a:t>e.g. considere as variáveis </a:t>
            </a:r>
            <a:r>
              <a:rPr lang="pt-BR" sz="2400" i="1" dirty="0" err="1">
                <a:latin typeface="Calibri"/>
                <a:cs typeface="Calibri"/>
              </a:rPr>
              <a:t>Traffic</a:t>
            </a:r>
            <a:r>
              <a:rPr lang="pt-BR" sz="2400" dirty="0">
                <a:latin typeface="Calibri"/>
                <a:cs typeface="Calibri"/>
              </a:rPr>
              <a:t> e </a:t>
            </a:r>
            <a:r>
              <a:rPr lang="pt-BR" sz="2400" i="1" dirty="0" err="1">
                <a:latin typeface="Calibri"/>
                <a:cs typeface="Calibri"/>
              </a:rPr>
              <a:t>Drips</a:t>
            </a:r>
            <a:endParaRPr lang="pt-BR" sz="2400" i="1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pt-BR" sz="2400" dirty="0">
                <a:latin typeface="Calibri"/>
                <a:cs typeface="Calibri"/>
              </a:rPr>
              <a:t>Setas refletem correlação, e não causa</a:t>
            </a:r>
          </a:p>
          <a:p>
            <a:pPr eaLnBrk="1" hangingPunct="1">
              <a:lnSpc>
                <a:spcPct val="80000"/>
              </a:lnSpc>
            </a:pPr>
            <a:r>
              <a:rPr lang="pt-BR" sz="2800" dirty="0">
                <a:latin typeface="Calibri"/>
                <a:cs typeface="Calibri"/>
              </a:rPr>
              <a:t>O que significam as setas?</a:t>
            </a:r>
          </a:p>
          <a:p>
            <a:pPr lvl="7">
              <a:lnSpc>
                <a:spcPct val="80000"/>
              </a:lnSpc>
            </a:pPr>
            <a:endParaRPr lang="pt-BR" sz="6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pt-BR" sz="2400" dirty="0">
                <a:latin typeface="Calibri"/>
                <a:cs typeface="Calibri"/>
              </a:rPr>
              <a:t>Topologia pode codificar estrutura causal</a:t>
            </a:r>
          </a:p>
          <a:p>
            <a:pPr lvl="1">
              <a:lnSpc>
                <a:spcPct val="80000"/>
              </a:lnSpc>
            </a:pPr>
            <a:r>
              <a:rPr lang="pt-BR" sz="2400" dirty="0">
                <a:solidFill>
                  <a:srgbClr val="CC0000"/>
                </a:solidFill>
                <a:latin typeface="Calibri"/>
                <a:cs typeface="Calibri"/>
              </a:rPr>
              <a:t>Topologia realmente codifica independência condicional </a:t>
            </a:r>
          </a:p>
        </p:txBody>
      </p:sp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7865" y="6509742"/>
            <a:ext cx="4754535" cy="272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/>
                <a:cs typeface="Calibri"/>
              </a:rPr>
              <a:t>Redes Bayesianas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83566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800" dirty="0">
                <a:latin typeface="Calibri"/>
                <a:cs typeface="Calibri"/>
              </a:rPr>
              <a:t>Até aqui, vimos que: </a:t>
            </a:r>
          </a:p>
          <a:p>
            <a:pPr lvl="1">
              <a:lnSpc>
                <a:spcPct val="80000"/>
              </a:lnSpc>
            </a:pPr>
            <a:r>
              <a:rPr lang="pt-BR" sz="2400" dirty="0">
                <a:latin typeface="Calibri"/>
                <a:cs typeface="Calibri"/>
              </a:rPr>
              <a:t>Redes Bayesianas codificam uma distribuição conjunta</a:t>
            </a:r>
          </a:p>
          <a:p>
            <a:pPr lvl="1">
              <a:lnSpc>
                <a:spcPct val="80000"/>
              </a:lnSpc>
            </a:pPr>
            <a:r>
              <a:rPr lang="pt-BR" sz="2400" dirty="0">
                <a:latin typeface="Calibri"/>
                <a:cs typeface="Calibri"/>
              </a:rPr>
              <a:t>Usamos noção intuitiva de independência condicional como causalidade</a:t>
            </a:r>
          </a:p>
          <a:p>
            <a:pPr eaLnBrk="1" hangingPunct="1">
              <a:lnSpc>
                <a:spcPct val="80000"/>
              </a:lnSpc>
            </a:pPr>
            <a:endParaRPr lang="pt-BR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pt-BR" sz="2800" dirty="0">
                <a:latin typeface="Calibri"/>
                <a:cs typeface="Calibri"/>
              </a:rPr>
              <a:t>A seguir, veremos de que forma responder consultas sobre a </a:t>
            </a:r>
            <a:r>
              <a:rPr lang="pt-BR" sz="2800">
                <a:latin typeface="Calibri"/>
                <a:cs typeface="Calibri"/>
              </a:rPr>
              <a:t>distribuição conjunta codificada </a:t>
            </a:r>
            <a:r>
              <a:rPr lang="pt-BR" sz="2800" dirty="0">
                <a:latin typeface="Calibri"/>
                <a:cs typeface="Calibri"/>
              </a:rPr>
              <a:t>em uma RB.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400" dirty="0">
                <a:latin typeface="Calibri"/>
                <a:cs typeface="Calibri"/>
              </a:rPr>
              <a:t>Responder consultas sobre independência condicional e influência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400" dirty="0">
                <a:latin typeface="Calibri"/>
                <a:cs typeface="Calibri"/>
              </a:rPr>
              <a:t>Responder consultas numéricas (inferência)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855756"/>
            <a:ext cx="3505200" cy="25544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14" y="1447800"/>
            <a:ext cx="5203085" cy="2729838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/>
                <a:cs typeface="Calibri"/>
              </a:rPr>
              <a:t>Modelos Probabilísticos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7010400" cy="4876800"/>
          </a:xfrm>
        </p:spPr>
        <p:txBody>
          <a:bodyPr/>
          <a:lstStyle/>
          <a:p>
            <a:pPr marL="342265" indent="-342265" eaLnBrk="1" hangingPunct="1">
              <a:lnSpc>
                <a:spcPct val="80000"/>
              </a:lnSpc>
            </a:pPr>
            <a:r>
              <a:rPr lang="pt-BR" sz="2400" dirty="0">
                <a:latin typeface="Calibri"/>
                <a:cs typeface="Calibri"/>
              </a:rPr>
              <a:t>Modelos são aproximações do que acontece no mundo</a:t>
            </a:r>
            <a:endParaRPr lang="pt-BR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marL="342265" indent="-342265" eaLnBrk="1" hangingPunct="1">
              <a:lnSpc>
                <a:spcPct val="80000"/>
              </a:lnSpc>
            </a:pPr>
            <a:endParaRPr lang="pt-BR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marL="342265" indent="-342265">
              <a:lnSpc>
                <a:spcPct val="80000"/>
              </a:lnSpc>
            </a:pPr>
            <a:r>
              <a:rPr lang="pt-BR" sz="2400" dirty="0">
                <a:solidFill>
                  <a:srgbClr val="CC0000"/>
                </a:solidFill>
                <a:latin typeface="Calibri"/>
                <a:cs typeface="Calibri"/>
              </a:rPr>
              <a:t>Modelos em geral são sempre simplificações</a:t>
            </a:r>
          </a:p>
          <a:p>
            <a:pPr marL="742315" lvl="1" indent="-285115" eaLnBrk="1" hangingPunct="1">
              <a:lnSpc>
                <a:spcPct val="80000"/>
              </a:lnSpc>
            </a:pPr>
            <a:r>
              <a:rPr lang="pt-BR" sz="2000" dirty="0">
                <a:latin typeface="Calibri"/>
                <a:cs typeface="Calibri"/>
              </a:rPr>
              <a:t>Podem não considerar todas as variáveis</a:t>
            </a:r>
          </a:p>
          <a:p>
            <a:pPr marL="742315" lvl="1" indent="-285115" eaLnBrk="1" hangingPunct="1">
              <a:lnSpc>
                <a:spcPct val="80000"/>
              </a:lnSpc>
            </a:pPr>
            <a:r>
              <a:rPr lang="pt-BR" sz="2000" dirty="0">
                <a:latin typeface="Calibri"/>
                <a:cs typeface="Calibri"/>
              </a:rPr>
              <a:t>Podem não considerar todas as interações entre variáveis</a:t>
            </a:r>
          </a:p>
          <a:p>
            <a:pPr marL="742315" lvl="1" indent="-285115">
              <a:lnSpc>
                <a:spcPct val="80000"/>
              </a:lnSpc>
            </a:pPr>
            <a:r>
              <a:rPr lang="pt-BR" altLang="ja-JP" sz="2000" dirty="0">
                <a:latin typeface="Calibri"/>
                <a:cs typeface="Calibri"/>
              </a:rPr>
              <a:t>“Todos os modelos são errados</a:t>
            </a:r>
            <a:r>
              <a:rPr lang="pt-BR" sz="2000" dirty="0">
                <a:latin typeface="Calibri"/>
                <a:cs typeface="Calibri"/>
              </a:rPr>
              <a:t>; alguns são úteis.</a:t>
            </a:r>
            <a:r>
              <a:rPr lang="pt-BR" altLang="ja-JP" sz="2000" dirty="0">
                <a:latin typeface="Calibri"/>
                <a:cs typeface="Calibri"/>
              </a:rPr>
              <a:t>”</a:t>
            </a:r>
            <a:br>
              <a:rPr lang="pt-BR" altLang="ja-JP" sz="2000" dirty="0">
                <a:latin typeface="Calibri"/>
                <a:cs typeface="Calibri"/>
              </a:rPr>
            </a:br>
            <a:r>
              <a:rPr lang="pt-BR" sz="2000" dirty="0">
                <a:latin typeface="Calibri"/>
                <a:cs typeface="Calibri"/>
              </a:rPr>
              <a:t>     – George E. P. Box</a:t>
            </a:r>
          </a:p>
          <a:p>
            <a:pPr marL="342265" indent="-342265" eaLnBrk="1" hangingPunct="1">
              <a:lnSpc>
                <a:spcPct val="80000"/>
              </a:lnSpc>
            </a:pPr>
            <a:endParaRPr lang="pt-BR" sz="2400" dirty="0">
              <a:latin typeface="Calibri"/>
              <a:cs typeface="Calibri"/>
            </a:endParaRPr>
          </a:p>
          <a:p>
            <a:pPr marL="342265" indent="-342265" eaLnBrk="1" hangingPunct="1">
              <a:lnSpc>
                <a:spcPct val="80000"/>
              </a:lnSpc>
            </a:pPr>
            <a:r>
              <a:rPr lang="pt-BR" sz="2400" dirty="0">
                <a:latin typeface="Calibri"/>
                <a:cs typeface="Calibri"/>
              </a:rPr>
              <a:t>Qual a utilidade de modelos probabilísticos?</a:t>
            </a:r>
          </a:p>
          <a:p>
            <a:pPr marL="742315" lvl="1" indent="-285115" eaLnBrk="1" hangingPunct="1">
              <a:lnSpc>
                <a:spcPct val="80000"/>
              </a:lnSpc>
            </a:pPr>
            <a:r>
              <a:rPr lang="pt-BR" sz="2000" dirty="0">
                <a:latin typeface="Calibri"/>
                <a:cs typeface="Calibri"/>
              </a:rPr>
              <a:t>Agentes precisam raciocinar sobrevariáveis desconhecidas, dada alguma evidência</a:t>
            </a:r>
          </a:p>
          <a:p>
            <a:pPr marL="742315" lvl="1" indent="-285115" eaLnBrk="1" hangingPunct="1">
              <a:lnSpc>
                <a:spcPct val="80000"/>
              </a:lnSpc>
            </a:pPr>
            <a:r>
              <a:rPr lang="pt-BR" sz="2000" dirty="0">
                <a:latin typeface="Calibri"/>
                <a:cs typeface="Calibri"/>
              </a:rPr>
              <a:t>Exemplo: explicação (raciocínio diagnóstico)</a:t>
            </a:r>
          </a:p>
          <a:p>
            <a:pPr marL="742315" lvl="1" indent="-285115" eaLnBrk="1" hangingPunct="1">
              <a:lnSpc>
                <a:spcPct val="80000"/>
              </a:lnSpc>
            </a:pPr>
            <a:r>
              <a:rPr lang="pt-BR" sz="2000" dirty="0">
                <a:latin typeface="Calibri"/>
                <a:cs typeface="Calibri"/>
              </a:rPr>
              <a:t>Exemplo: predição (raciocínio causal)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/>
                <a:cs typeface="Calibri"/>
              </a:rPr>
              <a:t>Independência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81200"/>
            <a:ext cx="4662898" cy="41100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153400" cy="4876800"/>
          </a:xfrm>
        </p:spPr>
        <p:txBody>
          <a:bodyPr/>
          <a:lstStyle/>
          <a:p>
            <a:pPr marL="342265" indent="-342265" eaLnBrk="1" hangingPunct="1">
              <a:lnSpc>
                <a:spcPct val="80000"/>
              </a:lnSpc>
            </a:pPr>
            <a:r>
              <a:rPr lang="pt-BR" sz="2400" dirty="0">
                <a:latin typeface="Calibri"/>
                <a:cs typeface="Calibri"/>
              </a:rPr>
              <a:t>Duas variáveis são </a:t>
            </a:r>
            <a:r>
              <a:rPr lang="pt-BR" sz="2400" i="1" dirty="0">
                <a:solidFill>
                  <a:srgbClr val="FF0000"/>
                </a:solidFill>
                <a:latin typeface="Calibri"/>
                <a:cs typeface="Calibri"/>
              </a:rPr>
              <a:t>independentes</a:t>
            </a:r>
            <a:r>
              <a:rPr lang="pt-BR" sz="2400" dirty="0">
                <a:latin typeface="Calibri"/>
                <a:cs typeface="Calibri"/>
              </a:rPr>
              <a:t> se:</a:t>
            </a:r>
            <a:endParaRPr lang="pt-BR"/>
          </a:p>
          <a:p>
            <a:pPr marL="742315" lvl="1" indent="-285115" eaLnBrk="1" hangingPunct="1">
              <a:lnSpc>
                <a:spcPct val="80000"/>
              </a:lnSpc>
            </a:pPr>
            <a:endParaRPr lang="pt-BR" sz="2000" dirty="0">
              <a:latin typeface="Calibri"/>
              <a:cs typeface="Calibri"/>
            </a:endParaRPr>
          </a:p>
          <a:p>
            <a:pPr marL="742315" lvl="1" indent="-285115" eaLnBrk="1" hangingPunct="1">
              <a:lnSpc>
                <a:spcPct val="80000"/>
              </a:lnSpc>
            </a:pPr>
            <a:endParaRPr lang="pt-BR" sz="2000" dirty="0">
              <a:latin typeface="Calibri"/>
              <a:cs typeface="Calibri"/>
            </a:endParaRPr>
          </a:p>
          <a:p>
            <a:pPr marL="742315" lvl="1" indent="-285115" eaLnBrk="1" hangingPunct="1">
              <a:lnSpc>
                <a:spcPct val="80000"/>
              </a:lnSpc>
            </a:pPr>
            <a:r>
              <a:rPr lang="pt-BR" sz="2000" dirty="0">
                <a:latin typeface="Calibri"/>
                <a:cs typeface="Calibri"/>
              </a:rPr>
              <a:t>Isso quer dizer que a distribuição conjunta pode ser </a:t>
            </a:r>
            <a:r>
              <a:rPr lang="pt-BR" sz="2000" dirty="0">
                <a:solidFill>
                  <a:srgbClr val="FF0000"/>
                </a:solidFill>
                <a:latin typeface="Calibri"/>
                <a:cs typeface="Calibri"/>
              </a:rPr>
              <a:t>fatorada</a:t>
            </a:r>
            <a:r>
              <a:rPr lang="pt-BR" sz="2000" dirty="0">
                <a:latin typeface="Calibri"/>
                <a:cs typeface="Calibri"/>
              </a:rPr>
              <a:t> em duas distribuições mais simples</a:t>
            </a:r>
          </a:p>
          <a:p>
            <a:pPr marL="2513965" lvl="5" indent="-227965">
              <a:lnSpc>
                <a:spcPct val="80000"/>
              </a:lnSpc>
            </a:pPr>
            <a:endParaRPr lang="pt-BR" sz="1200" dirty="0">
              <a:latin typeface="Calibri"/>
              <a:cs typeface="Calibri"/>
            </a:endParaRPr>
          </a:p>
          <a:p>
            <a:pPr marL="742315" lvl="1" indent="-285115">
              <a:lnSpc>
                <a:spcPct val="80000"/>
              </a:lnSpc>
            </a:pPr>
            <a:r>
              <a:rPr lang="pt-BR" sz="2000" dirty="0">
                <a:latin typeface="Calibri"/>
                <a:cs typeface="Calibri"/>
              </a:rPr>
              <a:t>Outra forma de declarar independência entre duas variáveis:</a:t>
            </a:r>
            <a:endParaRPr lang="pt-BR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pt-BR" sz="2400" dirty="0">
                <a:latin typeface="Calibri"/>
                <a:cs typeface="Calibri"/>
              </a:rPr>
              <a:t>		</a:t>
            </a:r>
          </a:p>
          <a:p>
            <a:pPr marL="742315" lvl="1" indent="-285115">
              <a:lnSpc>
                <a:spcPct val="80000"/>
              </a:lnSpc>
            </a:pPr>
            <a:r>
              <a:rPr lang="pt-BR" sz="2000" dirty="0">
                <a:latin typeface="Calibri"/>
                <a:cs typeface="Calibri"/>
              </a:rPr>
              <a:t>Notação: </a:t>
            </a:r>
            <a:endParaRPr lang="pt-BR"/>
          </a:p>
          <a:p>
            <a:pPr marL="742315" lvl="1" indent="-285115" eaLnBrk="1" hangingPunct="1">
              <a:lnSpc>
                <a:spcPct val="80000"/>
              </a:lnSpc>
            </a:pPr>
            <a:endParaRPr lang="pt-BR" sz="2000" dirty="0">
              <a:latin typeface="Calibri"/>
              <a:cs typeface="Calibri"/>
            </a:endParaRPr>
          </a:p>
          <a:p>
            <a:pPr marL="342265" indent="-342265" eaLnBrk="1" hangingPunct="1">
              <a:lnSpc>
                <a:spcPct val="80000"/>
              </a:lnSpc>
            </a:pPr>
            <a:r>
              <a:rPr lang="pt-BR" sz="2400" dirty="0">
                <a:latin typeface="Calibri"/>
                <a:cs typeface="Calibri"/>
              </a:rPr>
              <a:t>Independência é uma </a:t>
            </a:r>
            <a:r>
              <a:rPr lang="pt-BR" sz="2400" i="1" dirty="0">
                <a:latin typeface="Calibri"/>
                <a:cs typeface="Calibri"/>
              </a:rPr>
              <a:t>simplificação de modelagem</a:t>
            </a:r>
          </a:p>
          <a:p>
            <a:pPr marL="2971165" lvl="6" indent="-227965">
              <a:lnSpc>
                <a:spcPct val="80000"/>
              </a:lnSpc>
            </a:pPr>
            <a:endParaRPr lang="pt-BR" sz="1200" i="1" dirty="0">
              <a:latin typeface="Calibri"/>
              <a:cs typeface="Calibri"/>
            </a:endParaRPr>
          </a:p>
          <a:p>
            <a:pPr marL="742315" lvl="1" indent="-285115">
              <a:lnSpc>
                <a:spcPct val="80000"/>
              </a:lnSpc>
            </a:pPr>
            <a:r>
              <a:rPr lang="pt-BR" sz="2000" dirty="0">
                <a:latin typeface="Calibri"/>
                <a:cs typeface="Calibri"/>
              </a:rPr>
              <a:t>distribuições conjuntas empíricas são, no máximo, próximas da independência.</a:t>
            </a:r>
          </a:p>
          <a:p>
            <a:pPr marL="3428365" lvl="7" indent="-227965">
              <a:lnSpc>
                <a:spcPct val="80000"/>
              </a:lnSpc>
            </a:pPr>
            <a:endParaRPr lang="pt-BR" sz="1200" dirty="0">
              <a:latin typeface="Calibri"/>
              <a:cs typeface="Calibri"/>
            </a:endParaRPr>
          </a:p>
          <a:p>
            <a:pPr marL="742315" lvl="1" indent="-285115" eaLnBrk="1" hangingPunct="1">
              <a:lnSpc>
                <a:spcPct val="80000"/>
              </a:lnSpc>
            </a:pPr>
            <a:r>
              <a:rPr lang="pt-BR" sz="2000" dirty="0">
                <a:latin typeface="Calibri"/>
                <a:cs typeface="Calibri"/>
              </a:rPr>
              <a:t>o que podemos presumir para {</a:t>
            </a:r>
            <a:r>
              <a:rPr lang="pt-BR" sz="2000" dirty="0" err="1">
                <a:latin typeface="Calibri"/>
                <a:cs typeface="Calibri"/>
              </a:rPr>
              <a:t>Weather</a:t>
            </a:r>
            <a:r>
              <a:rPr lang="pt-BR" sz="2000" dirty="0">
                <a:latin typeface="Calibri"/>
                <a:cs typeface="Calibri"/>
              </a:rPr>
              <a:t>, </a:t>
            </a:r>
            <a:r>
              <a:rPr lang="pt-BR" sz="2000" dirty="0" err="1">
                <a:latin typeface="Calibri"/>
                <a:cs typeface="Calibri"/>
              </a:rPr>
              <a:t>Traffic</a:t>
            </a:r>
            <a:r>
              <a:rPr lang="pt-BR" sz="2000" dirty="0">
                <a:latin typeface="Calibri"/>
                <a:cs typeface="Calibri"/>
              </a:rPr>
              <a:t>, </a:t>
            </a:r>
            <a:r>
              <a:rPr lang="pt-BR" sz="2000" dirty="0" err="1">
                <a:latin typeface="Calibri"/>
                <a:cs typeface="Calibri"/>
              </a:rPr>
              <a:t>Cavity</a:t>
            </a:r>
            <a:r>
              <a:rPr lang="pt-BR" sz="2000" dirty="0">
                <a:latin typeface="Calibri"/>
                <a:cs typeface="Calibri"/>
              </a:rPr>
              <a:t>, </a:t>
            </a:r>
            <a:r>
              <a:rPr lang="pt-BR" sz="2000" dirty="0" err="1">
                <a:latin typeface="Calibri"/>
                <a:cs typeface="Calibri"/>
              </a:rPr>
              <a:t>Toothache</a:t>
            </a:r>
            <a:r>
              <a:rPr lang="pt-BR" sz="2000" dirty="0">
                <a:latin typeface="Calibri"/>
                <a:cs typeface="Calibri"/>
              </a:rPr>
              <a:t>}?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/>
                <a:cs typeface="Calibri"/>
              </a:rPr>
              <a:t>Independência</a:t>
            </a:r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8488" y="1925638"/>
            <a:ext cx="3795712" cy="298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473067"/>
            <a:ext cx="3048000" cy="3137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4051454"/>
            <a:ext cx="1016000" cy="26275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362200"/>
            <a:ext cx="3479179" cy="306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8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Exemplo: Independência?</a:t>
            </a:r>
          </a:p>
        </p:txBody>
      </p:sp>
      <p:graphicFrame>
        <p:nvGraphicFramePr>
          <p:cNvPr id="104141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034608"/>
              </p:ext>
            </p:extLst>
          </p:nvPr>
        </p:nvGraphicFramePr>
        <p:xfrm>
          <a:off x="2278114" y="3277390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1438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90476"/>
              </p:ext>
            </p:extLst>
          </p:nvPr>
        </p:nvGraphicFramePr>
        <p:xfrm>
          <a:off x="7394626" y="3285327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146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320077"/>
              </p:ext>
            </p:extLst>
          </p:nvPr>
        </p:nvGraphicFramePr>
        <p:xfrm>
          <a:off x="5135614" y="2108990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41478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129775"/>
              </p:ext>
            </p:extLst>
          </p:nvPr>
        </p:nvGraphicFramePr>
        <p:xfrm>
          <a:off x="5140376" y="5076027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2614" y="2848765"/>
            <a:ext cx="1296987" cy="2981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9789" y="1731165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7876" y="4704552"/>
            <a:ext cx="850900" cy="29856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6589" y="2853527"/>
            <a:ext cx="1298575" cy="2985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738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/>
                <a:cs typeface="Calibri"/>
              </a:rPr>
              <a:t>Exemplo: Independência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dirty="0">
                <a:latin typeface="Calibri"/>
                <a:cs typeface="Calibri"/>
              </a:rPr>
              <a:t>N jogadas de moedas (não viciadas):</a:t>
            </a:r>
          </a:p>
        </p:txBody>
      </p:sp>
      <p:graphicFrame>
        <p:nvGraphicFramePr>
          <p:cNvPr id="1043475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43122"/>
              </p:ext>
            </p:extLst>
          </p:nvPr>
        </p:nvGraphicFramePr>
        <p:xfrm>
          <a:off x="699676" y="289242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663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64" y="2514600"/>
            <a:ext cx="9112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43477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733116"/>
              </p:ext>
            </p:extLst>
          </p:nvPr>
        </p:nvGraphicFramePr>
        <p:xfrm>
          <a:off x="24713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4348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927875"/>
              </p:ext>
            </p:extLst>
          </p:nvPr>
        </p:nvGraphicFramePr>
        <p:xfrm>
          <a:off x="57479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686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851" y="2514600"/>
            <a:ext cx="9255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7" name="Picture 4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601" y="2514600"/>
            <a:ext cx="9112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8" name="Picture 4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76" y="3170238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9" name="AutoShape 49"/>
          <p:cNvSpPr>
            <a:spLocks/>
          </p:cNvSpPr>
          <p:nvPr/>
        </p:nvSpPr>
        <p:spPr bwMode="auto">
          <a:xfrm rot="-5400000">
            <a:off x="3804826" y="590550"/>
            <a:ext cx="381000" cy="7124700"/>
          </a:xfrm>
          <a:prstGeom prst="leftBrace">
            <a:avLst>
              <a:gd name="adj1" fmla="val 15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0" name="Rectangle 52"/>
          <p:cNvSpPr>
            <a:spLocks noChangeArrowheads="1"/>
          </p:cNvSpPr>
          <p:nvPr/>
        </p:nvSpPr>
        <p:spPr bwMode="auto">
          <a:xfrm>
            <a:off x="2680876" y="5181600"/>
            <a:ext cx="2895600" cy="1295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1" name="AutoShape 57"/>
          <p:cNvSpPr>
            <a:spLocks/>
          </p:cNvSpPr>
          <p:nvPr/>
        </p:nvSpPr>
        <p:spPr bwMode="auto">
          <a:xfrm>
            <a:off x="2299876" y="5105400"/>
            <a:ext cx="152400" cy="13716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27692" name="Picture 5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76" y="4800600"/>
            <a:ext cx="246538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3" name="Picture 5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76" y="5588000"/>
            <a:ext cx="3286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94" name="Freeform 60"/>
          <p:cNvSpPr>
            <a:spLocks/>
          </p:cNvSpPr>
          <p:nvPr/>
        </p:nvSpPr>
        <p:spPr bwMode="auto">
          <a:xfrm>
            <a:off x="2604676" y="5791200"/>
            <a:ext cx="2971800" cy="457200"/>
          </a:xfrm>
          <a:custGeom>
            <a:avLst/>
            <a:gdLst>
              <a:gd name="T0" fmla="*/ 0 w 1872"/>
              <a:gd name="T1" fmla="*/ 2147483647 h 288"/>
              <a:gd name="T2" fmla="*/ 2147483647 w 1872"/>
              <a:gd name="T3" fmla="*/ 0 h 288"/>
              <a:gd name="T4" fmla="*/ 2147483647 w 1872"/>
              <a:gd name="T5" fmla="*/ 2147483647 h 288"/>
              <a:gd name="T6" fmla="*/ 2147483647 w 1872"/>
              <a:gd name="T7" fmla="*/ 0 h 288"/>
              <a:gd name="T8" fmla="*/ 2147483647 w 1872"/>
              <a:gd name="T9" fmla="*/ 2147483647 h 288"/>
              <a:gd name="T10" fmla="*/ 2147483647 w 1872"/>
              <a:gd name="T11" fmla="*/ 0 h 288"/>
              <a:gd name="T12" fmla="*/ 2147483647 w 1872"/>
              <a:gd name="T13" fmla="*/ 2147483647 h 288"/>
              <a:gd name="T14" fmla="*/ 2147483647 w 1872"/>
              <a:gd name="T15" fmla="*/ 2147483647 h 288"/>
              <a:gd name="T16" fmla="*/ 2147483647 w 1872"/>
              <a:gd name="T17" fmla="*/ 2147483647 h 288"/>
              <a:gd name="T18" fmla="*/ 2147483647 w 1872"/>
              <a:gd name="T19" fmla="*/ 2147483647 h 288"/>
              <a:gd name="T20" fmla="*/ 2147483647 w 1872"/>
              <a:gd name="T21" fmla="*/ 2147483647 h 288"/>
              <a:gd name="T22" fmla="*/ 2147483647 w 1872"/>
              <a:gd name="T23" fmla="*/ 2147483647 h 288"/>
              <a:gd name="T24" fmla="*/ 2147483647 w 1872"/>
              <a:gd name="T25" fmla="*/ 2147483647 h 288"/>
              <a:gd name="T26" fmla="*/ 0 w 1872"/>
              <a:gd name="T27" fmla="*/ 2147483647 h 288"/>
              <a:gd name="T28" fmla="*/ 0 w 1872"/>
              <a:gd name="T29" fmla="*/ 2147483647 h 2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72"/>
              <a:gd name="T46" fmla="*/ 0 h 288"/>
              <a:gd name="T47" fmla="*/ 1872 w 1872"/>
              <a:gd name="T48" fmla="*/ 288 h 28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72" h="288">
                <a:moveTo>
                  <a:pt x="0" y="115"/>
                </a:moveTo>
                <a:lnTo>
                  <a:pt x="197" y="0"/>
                </a:lnTo>
                <a:lnTo>
                  <a:pt x="493" y="58"/>
                </a:lnTo>
                <a:lnTo>
                  <a:pt x="837" y="0"/>
                </a:lnTo>
                <a:lnTo>
                  <a:pt x="1182" y="115"/>
                </a:lnTo>
                <a:lnTo>
                  <a:pt x="1576" y="0"/>
                </a:lnTo>
                <a:lnTo>
                  <a:pt x="1872" y="115"/>
                </a:lnTo>
                <a:lnTo>
                  <a:pt x="1872" y="230"/>
                </a:lnTo>
                <a:lnTo>
                  <a:pt x="1576" y="173"/>
                </a:lnTo>
                <a:lnTo>
                  <a:pt x="1182" y="288"/>
                </a:lnTo>
                <a:lnTo>
                  <a:pt x="841" y="136"/>
                </a:lnTo>
                <a:lnTo>
                  <a:pt x="502" y="201"/>
                </a:lnTo>
                <a:lnTo>
                  <a:pt x="197" y="173"/>
                </a:lnTo>
                <a:lnTo>
                  <a:pt x="0" y="230"/>
                </a:lnTo>
                <a:lnTo>
                  <a:pt x="0" y="1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24" y="1150853"/>
            <a:ext cx="3229661" cy="3085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09" y="4749346"/>
            <a:ext cx="4115264" cy="186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15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/>
                <a:cs typeface="Calibri"/>
              </a:rPr>
              <a:t>Independência Condicional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1600200"/>
            <a:ext cx="6324599" cy="415515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2"/>
  <p:tag name="PICTUREFILESIZE" val="404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2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1"/>
  <p:tag name="PICTUREFILESIZE" val="397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5"/>
  <p:tag name="PICTUREFILESIZE" val="796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2^n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15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, y | z) = P(x | z) P(y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79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 | Z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80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 | z, y) = P(x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0"/>
  <p:tag name="PICTUREFILESIZE" val="1409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Rain}) P(\mbox{Traffic} | \mbox{Rain}) P(\mbox{Umbrella} | \mbox{Rain}, \mbox{Traffic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85"/>
  <p:tag name="PICTUREFILESIZE" val="2128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Traffic}, \mbox{Rain}, \mbox{Umbrella}) = 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0"/>
  <p:tag name="PICTUREFILESIZE" val="114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: P(x, y) = P(x) 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54"/>
  <p:tag name="PICTUREFILESIZE" val="1245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Traffic}, \mbox{Rain}, \mbox{Umbrella}) = 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0"/>
  <p:tag name="PICTUREFILESIZE" val="1145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Rain}) P(\mbox{Traffic} | \mbox{Rain}) P(\mbox{Umbrella} | \mbox{Rain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09"/>
  <p:tag name="PICTUREFILESIZE" val="1969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P(X_1, X_2, \ldots X_n) = P(X_1) P(X_2 | X_1) P(X_3|X_1,X_2) \ldots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21"/>
  <p:tag name="PICTUREFILESIZE" val="2589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|A_1 \ldots A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3"/>
  <p:tag name="PICTUREFILESIZE" val="703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|a_1 \ldots a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4"/>
  <p:tag name="PICTUREFILESIZE" val="673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\it +cavity, +catch, -toothache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621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2"/>
  <p:tag name="PICTUREFILESIZE" val="2394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2"/>
  <p:tag name="PICTUREFILESIZE" val="239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: P(x | y) = P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04"/>
  <p:tag name="PICTUREFILESIZE" val="1022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x_1 \ldots x_{i-1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72"/>
  <p:tag name="PICTUREFILESIZE" val="1937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2"/>
  <p:tag name="PICTUREFILESIZE" val="2394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i | x_1, \ldots x_{i-1}) =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67"/>
  <p:tag name="PICTUREFILESIZE" val="1885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368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2"/>
  <p:tag name="PICTUREFILESIZE" val="404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2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404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h, h, t, h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2"/>
  <p:tag name="PICTUREFILESIZE" val="643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8"/>
  <p:tag name="PICTUREFILESIZE" val="242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+r, - t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1"/>
  <p:tag name="PICTUREFILESIZE" val="453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3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3"/>
  <p:tag name="PICTUREFILESIZE" val="408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3"/>
  <p:tag name="PICTUREFILESIZE" val="408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72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7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i | x_1, \ldots x_{i-1}) =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67"/>
  <p:tag name="PICTUREFILESIZE" val="1885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1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7"/>
  <p:tag name="PICTUREFILESIZE" val="483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7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7"/>
  <p:tag name="PICTUREFILESIZE" val="348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2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7"/>
  <p:tag name="PICTUREFILESIZE" val="52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1"/>
  <p:tag name="PICTUREFILESIZE" val="3608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12 -- probability.pptx</Template>
  <TotalTime>57937</TotalTime>
  <Words>2404</Words>
  <Application>Microsoft Office PowerPoint</Application>
  <PresentationFormat>Widescreen</PresentationFormat>
  <Paragraphs>617</Paragraphs>
  <Slides>36</Slides>
  <Notes>29</Notes>
  <HiddenSlides>4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dan-berkeley-nlp-v1</vt:lpstr>
      <vt:lpstr>CEFET/RJ  GCC1734 - Inteligência Artificial </vt:lpstr>
      <vt:lpstr>Créditos</vt:lpstr>
      <vt:lpstr>Redes Bayesianas  </vt:lpstr>
      <vt:lpstr>Modelos Probabilísticos</vt:lpstr>
      <vt:lpstr>Independência</vt:lpstr>
      <vt:lpstr>Independência</vt:lpstr>
      <vt:lpstr>Exemplo: Independência?</vt:lpstr>
      <vt:lpstr>Exemplo: Independência</vt:lpstr>
      <vt:lpstr>Independência Condicional </vt:lpstr>
      <vt:lpstr>Independência Condicional </vt:lpstr>
      <vt:lpstr>Independência Condicional </vt:lpstr>
      <vt:lpstr>Independência Condicional </vt:lpstr>
      <vt:lpstr>Independência Condicional </vt:lpstr>
      <vt:lpstr>Independência Condicional e a Regra da Cadeia</vt:lpstr>
      <vt:lpstr>Exemplo: Ghostbusters Chain Rule</vt:lpstr>
      <vt:lpstr>Redes Bayesianas: Visão Conceitual</vt:lpstr>
      <vt:lpstr>Redes Bayesianas: Visão Conceitual</vt:lpstr>
      <vt:lpstr>Exemplo: Seguros para Carros</vt:lpstr>
      <vt:lpstr>Exemplo: Conserto de Carros</vt:lpstr>
      <vt:lpstr>Notação para Modelos Gráficos</vt:lpstr>
      <vt:lpstr>Exemplo: Moedas</vt:lpstr>
      <vt:lpstr>Exemplo: Tráfego I</vt:lpstr>
      <vt:lpstr>Exemplo: Tráfego II</vt:lpstr>
      <vt:lpstr>Exemplo: Alarme (exemplo do livro texto)</vt:lpstr>
      <vt:lpstr>Exemplo: Alarme (exemplo do livro texto)</vt:lpstr>
      <vt:lpstr>Redes Bayesianas: Semântica</vt:lpstr>
      <vt:lpstr>Redes Bayesianas: Semântica</vt:lpstr>
      <vt:lpstr>Probabilidades em Redes Bayesianas</vt:lpstr>
      <vt:lpstr>Probabilidades em Redes Bayesianas</vt:lpstr>
      <vt:lpstr>Exemplo: Moedas</vt:lpstr>
      <vt:lpstr>Exemplo: Tráfego</vt:lpstr>
      <vt:lpstr>Exemplo: Alarme</vt:lpstr>
      <vt:lpstr>Exemplo: Tráfego</vt:lpstr>
      <vt:lpstr>Exemplo: Tráfego Reverso</vt:lpstr>
      <vt:lpstr>Causalidade?</vt:lpstr>
      <vt:lpstr>Redes Bayesianas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Eduardo</cp:lastModifiedBy>
  <cp:revision>4150</cp:revision>
  <cp:lastPrinted>2014-03-18T18:14:25Z</cp:lastPrinted>
  <dcterms:created xsi:type="dcterms:W3CDTF">2004-08-27T04:16:05Z</dcterms:created>
  <dcterms:modified xsi:type="dcterms:W3CDTF">2018-05-21T18:55:18Z</dcterms:modified>
</cp:coreProperties>
</file>