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9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7"/>
  </p:notesMasterIdLst>
  <p:handoutMasterIdLst>
    <p:handoutMasterId r:id="rId48"/>
  </p:handoutMasterIdLst>
  <p:sldIdLst>
    <p:sldId id="353" r:id="rId2"/>
    <p:sldId id="354" r:id="rId3"/>
    <p:sldId id="321" r:id="rId4"/>
    <p:sldId id="319" r:id="rId5"/>
    <p:sldId id="257" r:id="rId6"/>
    <p:sldId id="299" r:id="rId7"/>
    <p:sldId id="359" r:id="rId8"/>
    <p:sldId id="309" r:id="rId9"/>
    <p:sldId id="329" r:id="rId10"/>
    <p:sldId id="361" r:id="rId11"/>
    <p:sldId id="262" r:id="rId12"/>
    <p:sldId id="261" r:id="rId13"/>
    <p:sldId id="285" r:id="rId14"/>
    <p:sldId id="336" r:id="rId15"/>
    <p:sldId id="264" r:id="rId16"/>
    <p:sldId id="337" r:id="rId17"/>
    <p:sldId id="304" r:id="rId18"/>
    <p:sldId id="339" r:id="rId19"/>
    <p:sldId id="330" r:id="rId20"/>
    <p:sldId id="324" r:id="rId21"/>
    <p:sldId id="328" r:id="rId22"/>
    <p:sldId id="325" r:id="rId23"/>
    <p:sldId id="326" r:id="rId24"/>
    <p:sldId id="340" r:id="rId25"/>
    <p:sldId id="259" r:id="rId26"/>
    <p:sldId id="293" r:id="rId27"/>
    <p:sldId id="286" r:id="rId28"/>
    <p:sldId id="355" r:id="rId29"/>
    <p:sldId id="356" r:id="rId30"/>
    <p:sldId id="277" r:id="rId31"/>
    <p:sldId id="357" r:id="rId32"/>
    <p:sldId id="334" r:id="rId33"/>
    <p:sldId id="269" r:id="rId34"/>
    <p:sldId id="341" r:id="rId35"/>
    <p:sldId id="272" r:id="rId36"/>
    <p:sldId id="358" r:id="rId37"/>
    <p:sldId id="345" r:id="rId38"/>
    <p:sldId id="346" r:id="rId39"/>
    <p:sldId id="347" r:id="rId40"/>
    <p:sldId id="352" r:id="rId41"/>
    <p:sldId id="348" r:id="rId42"/>
    <p:sldId id="350" r:id="rId43"/>
    <p:sldId id="351" r:id="rId44"/>
    <p:sldId id="343" r:id="rId45"/>
    <p:sldId id="360" r:id="rId46"/>
  </p:sldIdLst>
  <p:sldSz cx="12192000" cy="6858000"/>
  <p:notesSz cx="7099300" cy="10234613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071"/>
    <a:srgbClr val="DE68FF"/>
    <a:srgbClr val="FF9786"/>
    <a:srgbClr val="D3000F"/>
    <a:srgbClr val="FFFF00"/>
    <a:srgbClr val="3333FF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482" autoAdjust="0"/>
  </p:normalViewPr>
  <p:slideViewPr>
    <p:cSldViewPr snapToGrid="0">
      <p:cViewPr varScale="1">
        <p:scale>
          <a:sx n="79" d="100"/>
          <a:sy n="79" d="100"/>
        </p:scale>
        <p:origin x="-10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EC49A0E-63A9-4A0D-AD2C-B7E2E2E8BB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0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B81D889-D7E9-4039-B45C-4642738489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4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0.2</a:t>
            </a:r>
          </a:p>
          <a:p>
            <a:r>
              <a:rPr lang="pt-BR" dirty="0" smtClean="0"/>
              <a:t>0.5</a:t>
            </a:r>
          </a:p>
          <a:p>
            <a:r>
              <a:rPr lang="pt-BR" dirty="0" smtClean="0"/>
              <a:t>0.6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9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distribuição marginal para uma variável aleatório X pode ser obtida a</a:t>
            </a:r>
            <a:r>
              <a:rPr lang="pt-BR" baseline="0" dirty="0" smtClean="0"/>
              <a:t> partir da distribuição conjunta considerando apenas X e somando as entradas com mesmos valores de X.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Por exemplo, a expressão na parte inferior da página é usada para gerar a entrada da distribuição marginal de X_1 relativa ao valor x_1. Se aplicarmos essa fórmula para cada valor possível de </a:t>
            </a:r>
            <a:br>
              <a:rPr lang="pt-BR" baseline="0" dirty="0" smtClean="0"/>
            </a:br>
            <a:r>
              <a:rPr lang="pt-BR" baseline="0" dirty="0" smtClean="0"/>
              <a:t>X_1, iremos obter a distribuição marginal de X_1.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30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P(+x) = 0,5; P(-x) = 0,5</a:t>
            </a:r>
          </a:p>
          <a:p>
            <a:r>
              <a:rPr lang="pt-BR" dirty="0" smtClean="0"/>
              <a:t>P(+y) = 0,6; P(-y) = 0,4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76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Usualmente, estamos</a:t>
            </a:r>
            <a:r>
              <a:rPr lang="pt-BR" baseline="0" dirty="0" smtClean="0"/>
              <a:t> interessados em observar uma variável e, com base no valor observado, inferir o valor de outra variável.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1/3</a:t>
            </a:r>
          </a:p>
          <a:p>
            <a:endParaRPr lang="pt-BR" dirty="0" smtClean="0"/>
          </a:p>
          <a:p>
            <a:r>
              <a:rPr lang="pt-BR" dirty="0" smtClean="0"/>
              <a:t>0,4 / 0,6 = 2/3</a:t>
            </a:r>
          </a:p>
          <a:p>
            <a:endParaRPr lang="pt-BR" dirty="0" smtClean="0"/>
          </a:p>
          <a:p>
            <a:r>
              <a:rPr lang="pt-BR" dirty="0" smtClean="0"/>
              <a:t>3/5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P(W | T = hot) lê-se como a distribuição de probabilidades sobre W condicionada</a:t>
            </a:r>
            <a:r>
              <a:rPr lang="pt-BR" baseline="0" dirty="0" smtClean="0"/>
              <a:t> ao valor T = hot.</a:t>
            </a:r>
          </a:p>
          <a:p>
            <a:endParaRPr lang="pt-BR" dirty="0" smtClean="0"/>
          </a:p>
          <a:p>
            <a:r>
              <a:rPr lang="pt-BR" dirty="0" smtClean="0"/>
              <a:t>P(W|T) é a notação usada para denotar as duas tabelas de probabilidades.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87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importância da Inferência Probabilística</a:t>
            </a:r>
            <a:r>
              <a:rPr lang="pt-BR" baseline="0" dirty="0" smtClean="0"/>
              <a:t> está no fato de que, na medida em que novas informações são obtidas (i.e., novas variáveis são medidas), é possível atualizar as crenças de um agente acerca do estado do mundo.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2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procedimento canônico (padrão) para realizar inferência probabilística é denominado </a:t>
            </a:r>
            <a:r>
              <a:rPr lang="pt-BR" b="1" baseline="0" dirty="0" smtClean="0"/>
              <a:t>Inferência por Enumeração</a:t>
            </a:r>
            <a:r>
              <a:rPr lang="pt-BR" baseline="0" dirty="0" smtClean="0"/>
              <a:t>, composto de três passos.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Varíaveis</a:t>
            </a:r>
            <a:r>
              <a:rPr lang="pt-BR" baseline="0" dirty="0" smtClean="0"/>
              <a:t> ocultas = variáveis que não foram observadas (medidas).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7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primeiro exemplo: Q = W, </a:t>
            </a:r>
            <a:r>
              <a:rPr lang="pt-BR" dirty="0" err="1" smtClean="0"/>
              <a:t>E_i</a:t>
            </a:r>
            <a:r>
              <a:rPr lang="pt-BR" dirty="0" smtClean="0"/>
              <a:t> \in \</a:t>
            </a:r>
            <a:r>
              <a:rPr lang="pt-BR" dirty="0" err="1" smtClean="0"/>
              <a:t>emptyset</a:t>
            </a:r>
            <a:r>
              <a:rPr lang="pt-BR" dirty="0" smtClean="0"/>
              <a:t>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H_j</a:t>
            </a:r>
            <a:r>
              <a:rPr lang="pt-BR" baseline="0" dirty="0" smtClean="0"/>
              <a:t> \in {S, T}</a:t>
            </a:r>
            <a:endParaRPr lang="pt-BR" dirty="0" smtClean="0"/>
          </a:p>
          <a:p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segundo</a:t>
            </a:r>
            <a:r>
              <a:rPr lang="pt-BR" baseline="0" dirty="0" smtClean="0"/>
              <a:t> </a:t>
            </a:r>
            <a:r>
              <a:rPr lang="pt-BR" dirty="0" smtClean="0"/>
              <a:t>exemplo: Q = W, </a:t>
            </a:r>
            <a:r>
              <a:rPr lang="pt-BR" dirty="0" err="1" smtClean="0"/>
              <a:t>E_i</a:t>
            </a:r>
            <a:r>
              <a:rPr lang="pt-BR" dirty="0" smtClean="0"/>
              <a:t> \in {S},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H_j</a:t>
            </a:r>
            <a:r>
              <a:rPr lang="pt-BR" baseline="0" dirty="0" smtClean="0"/>
              <a:t> \in {T}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terceiro</a:t>
            </a:r>
            <a:r>
              <a:rPr lang="pt-BR" baseline="0" dirty="0" smtClean="0"/>
              <a:t> </a:t>
            </a:r>
            <a:r>
              <a:rPr lang="pt-BR" dirty="0" smtClean="0"/>
              <a:t>exemplo: Q = W, </a:t>
            </a:r>
            <a:r>
              <a:rPr lang="pt-BR" dirty="0" err="1" smtClean="0"/>
              <a:t>E_i</a:t>
            </a:r>
            <a:r>
              <a:rPr lang="pt-BR" dirty="0" smtClean="0"/>
              <a:t> \in {S, T},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H_j</a:t>
            </a:r>
            <a:r>
              <a:rPr lang="pt-BR" baseline="0" dirty="0" smtClean="0"/>
              <a:t> \in </a:t>
            </a:r>
            <a:r>
              <a:rPr lang="pt-BR" dirty="0" smtClean="0"/>
              <a:t>\</a:t>
            </a:r>
            <a:r>
              <a:rPr lang="pt-BR" dirty="0" err="1" smtClean="0"/>
              <a:t>emptyset</a:t>
            </a:r>
            <a:endParaRPr lang="pt-BR" baseline="0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07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alguns casos práticos, o que se obtém</a:t>
            </a:r>
            <a:r>
              <a:rPr lang="pt-BR" baseline="0" dirty="0" smtClean="0"/>
              <a:t> de observações não é a distribuição conjunta de probabilidades, mas sim algumas distribuições parciais. Entretanto, graças à regra do produto, é possível restaurar a distribuição conjunta. Por exemplo, se forem conhecidas a marginal sobre y a </a:t>
            </a:r>
            <a:r>
              <a:rPr lang="pt-BR" baseline="0" dirty="0" err="1" smtClean="0"/>
              <a:t>a</a:t>
            </a:r>
            <a:r>
              <a:rPr lang="pt-BR" baseline="0" dirty="0" smtClean="0"/>
              <a:t> condicional de x dado y, é possível construir a conjunta, conforme apresentados no esquema acima.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caso de duas variáveis aleatórias X e Y, repare que a regra do produto também pode ser escrito como P(x) P(</a:t>
            </a:r>
            <a:r>
              <a:rPr lang="pt-BR" baseline="0" dirty="0" err="1" smtClean="0"/>
              <a:t>y|x</a:t>
            </a:r>
            <a:r>
              <a:rPr lang="pt-BR" baseline="0" dirty="0" smtClean="0"/>
              <a:t>) = P(</a:t>
            </a:r>
            <a:r>
              <a:rPr lang="pt-BR" baseline="0" dirty="0" err="1" smtClean="0"/>
              <a:t>x,y</a:t>
            </a:r>
            <a:r>
              <a:rPr lang="pt-BR" baseline="0" dirty="0" smtClean="0"/>
              <a:t>)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8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AI winter --- logic (exceptions,</a:t>
            </a:r>
            <a:r>
              <a:rPr lang="en-US" baseline="0" dirty="0" smtClean="0"/>
              <a:t> etc.  +  so much knowledge --- can learn)</a:t>
            </a:r>
          </a:p>
          <a:p>
            <a:endParaRPr lang="en-US" baseline="0" dirty="0" smtClean="0"/>
          </a:p>
          <a:p>
            <a:r>
              <a:rPr lang="en-US" dirty="0" smtClean="0"/>
              <a:t>Diagnosis: temperature, blood</a:t>
            </a:r>
            <a:r>
              <a:rPr lang="en-US" baseline="0" dirty="0" smtClean="0"/>
              <a:t> pressure, types of pain </a:t>
            </a:r>
            <a:r>
              <a:rPr lang="en-US" baseline="0" dirty="0" smtClean="0">
                <a:sym typeface="Wingdings"/>
              </a:rPr>
              <a:t> disease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Speech: temporal signal of pressure variation  words and sentences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Tracking objects: e.g. helicopter you saw in last lecture, combines </a:t>
            </a:r>
            <a:r>
              <a:rPr lang="en-US" baseline="0" dirty="0" err="1" smtClean="0">
                <a:sym typeface="Wingdings"/>
              </a:rPr>
              <a:t>gps</a:t>
            </a:r>
            <a:r>
              <a:rPr lang="en-US" baseline="0" dirty="0" smtClean="0">
                <a:sym typeface="Wingdings"/>
              </a:rPr>
              <a:t> data with accelerometers, gyros and magnetic compass to infer its position and orientation using probabilistic reasoning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dirty="0" smtClean="0"/>
              <a:t>Robot mapping: turns out if you put a camera on the helicopter, it would not only be able to fly upside down, but also build</a:t>
            </a:r>
            <a:r>
              <a:rPr lang="en-US" baseline="0" dirty="0" smtClean="0"/>
              <a:t> a map of the environment!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Genetics: discovery of gene interactions from gene expression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Error correcting codes: which we use on pretty much all our digital communication lines.  They ensure that even in the presence of noise (which is everywhere) we can communicate reliably.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OK: how do we collect all that knowledge in general?  --- Part III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Good news: We are going to learn about the tools that got us out of AI winter</a:t>
            </a:r>
          </a:p>
          <a:p>
            <a:r>
              <a:rPr lang="en-US" baseline="0" dirty="0" smtClean="0"/>
              <a:t>The other news: It’s going to get very mathematical!  Total shift in gears compared to what we have looked at before.  </a:t>
            </a:r>
          </a:p>
          <a:p>
            <a:r>
              <a:rPr lang="en-US" baseline="0" dirty="0" smtClean="0"/>
              <a:t>And yet other news: Time for a fresh start --- which might help if you fell behind in the past weeks.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3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0,08</a:t>
            </a:r>
          </a:p>
          <a:p>
            <a:r>
              <a:rPr lang="pt-BR" dirty="0" smtClean="0"/>
              <a:t>0,72</a:t>
            </a:r>
          </a:p>
          <a:p>
            <a:r>
              <a:rPr lang="pt-BR" dirty="0" smtClean="0"/>
              <a:t>0,14</a:t>
            </a:r>
          </a:p>
          <a:p>
            <a:r>
              <a:rPr lang="pt-BR" dirty="0" smtClean="0"/>
              <a:t>0,06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8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regra do produto pode ser generalizada para o caso de mais de duas variáveis por meio da regra da cadeia.</a:t>
            </a:r>
          </a:p>
          <a:p>
            <a:endParaRPr lang="pt-BR" dirty="0" smtClean="0"/>
          </a:p>
          <a:p>
            <a:r>
              <a:rPr lang="pt-BR" sz="1200" dirty="0" smtClean="0"/>
              <a:t>Por que isso é sempre verdadeiro? Ou seja, o que justifica a regra de cadeia? Resposta: essa regra pode ser demostrada</a:t>
            </a:r>
            <a:r>
              <a:rPr lang="pt-BR" sz="1200" baseline="0" dirty="0" smtClean="0"/>
              <a:t> pela definição de probabilidade condicional. Para o caso de P(x_1, x_2, x_3), basta aplicar a definição de probabilidade condicional aos fatores P(x_2|x_1) e  P(x_3|x_1, x_2).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7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/>
              <a:t>Permite construir uma condicional P(</a:t>
            </a:r>
            <a:r>
              <a:rPr lang="pt-BR" sz="2000" dirty="0" err="1" smtClean="0"/>
              <a:t>x|y</a:t>
            </a:r>
            <a:r>
              <a:rPr lang="pt-BR" sz="2000" dirty="0" smtClean="0"/>
              <a:t>) a partir de sua inversa P(</a:t>
            </a:r>
            <a:r>
              <a:rPr lang="pt-BR" sz="2000" dirty="0" err="1" smtClean="0"/>
              <a:t>x|y</a:t>
            </a:r>
            <a:r>
              <a:rPr lang="pt-BR" sz="2000" dirty="0" smtClean="0"/>
              <a:t>) 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6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P(</a:t>
            </a:r>
            <a:r>
              <a:rPr lang="pt-BR" dirty="0" err="1" smtClean="0"/>
              <a:t>sun</a:t>
            </a:r>
            <a:r>
              <a:rPr lang="pt-BR" dirty="0" smtClean="0"/>
              <a:t> | </a:t>
            </a:r>
            <a:r>
              <a:rPr lang="pt-BR" dirty="0" err="1" smtClean="0"/>
              <a:t>dry</a:t>
            </a:r>
            <a:r>
              <a:rPr lang="pt-BR" dirty="0" smtClean="0"/>
              <a:t>) = </a:t>
            </a:r>
          </a:p>
          <a:p>
            <a:endParaRPr lang="pt-BR" dirty="0" smtClean="0"/>
          </a:p>
          <a:p>
            <a:r>
              <a:rPr lang="pt-BR" dirty="0" smtClean="0"/>
              <a:t>P(</a:t>
            </a:r>
            <a:r>
              <a:rPr lang="pt-BR" dirty="0" err="1" smtClean="0"/>
              <a:t>rain</a:t>
            </a:r>
            <a:r>
              <a:rPr lang="pt-BR" dirty="0" smtClean="0"/>
              <a:t> | </a:t>
            </a:r>
            <a:r>
              <a:rPr lang="pt-BR" dirty="0" err="1" smtClean="0"/>
              <a:t>dry</a:t>
            </a:r>
            <a:r>
              <a:rPr lang="pt-BR" dirty="0" smtClean="0"/>
              <a:t>) =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 expressão</a:t>
            </a:r>
            <a:r>
              <a:rPr lang="pt-BR" baseline="0" dirty="0" smtClean="0"/>
              <a:t> de cima, repare que a regra de </a:t>
            </a:r>
            <a:r>
              <a:rPr lang="pt-BR" baseline="0" dirty="0" err="1" smtClean="0"/>
              <a:t>bayes</a:t>
            </a:r>
            <a:r>
              <a:rPr lang="pt-BR" baseline="0" dirty="0" smtClean="0"/>
              <a:t> permite atualizar a crença na </a:t>
            </a:r>
            <a:r>
              <a:rPr lang="pt-BR" u="sng" baseline="0" dirty="0" smtClean="0"/>
              <a:t>causa</a:t>
            </a:r>
            <a:r>
              <a:rPr lang="pt-BR" baseline="0" dirty="0" smtClean="0"/>
              <a:t> (compare os valores 0,0001 e 0,007414), uma vez que se conhece nova evidência acerca do efeito.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exemplo, suponha que desejamos calcular a probabilidade de uma pessoa ter meningite, dado que sabemos que ela está com dor na nuca.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P(+m) </a:t>
            </a:r>
            <a:r>
              <a:rPr lang="pt-BR" baseline="0" dirty="0" smtClean="0">
                <a:sym typeface="Wingdings" pitchFamily="2" charset="2"/>
              </a:rPr>
              <a:t> proporção de pessoas que têm meningite.</a:t>
            </a:r>
          </a:p>
          <a:p>
            <a:endParaRPr lang="pt-BR" baseline="0" dirty="0" smtClean="0">
              <a:sym typeface="Wingdings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P(+s | +m) </a:t>
            </a:r>
            <a:r>
              <a:rPr lang="pt-BR" baseline="0" dirty="0" smtClean="0">
                <a:sym typeface="Wingdings" pitchFamily="2" charset="2"/>
              </a:rPr>
              <a:t> proporção de pessoas que têm dor a nuca, dado que sabemos que elas têm meningite.</a:t>
            </a:r>
          </a:p>
          <a:p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P(+s | -m) </a:t>
            </a:r>
            <a:r>
              <a:rPr lang="pt-BR" baseline="0" dirty="0" smtClean="0">
                <a:sym typeface="Wingdings" pitchFamily="2" charset="2"/>
              </a:rPr>
              <a:t> proporção de pessoas que têm dor a nuca, dado que sabemos que elas não têm meningite.</a:t>
            </a:r>
          </a:p>
          <a:p>
            <a:endParaRPr lang="pt-BR" dirty="0" smtClean="0"/>
          </a:p>
          <a:p>
            <a:r>
              <a:rPr lang="pt-BR" b="1" dirty="0" smtClean="0"/>
              <a:t>(0,8*0,0001)/(0,8*0,001 + 0,01*0,999) = </a:t>
            </a:r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0,007414</a:t>
            </a:r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6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Duas variáveis</a:t>
            </a:r>
            <a:r>
              <a:rPr lang="pt-BR" baseline="0" dirty="0" smtClean="0"/>
              <a:t> X e Y são independentes em uma distribuição conjunta empírica se, </a:t>
            </a:r>
            <a:r>
              <a:rPr lang="pt-BR" b="1" baseline="0" dirty="0" smtClean="0"/>
              <a:t>para todas as </a:t>
            </a:r>
            <a:r>
              <a:rPr lang="pt-BR" baseline="0" dirty="0" smtClean="0"/>
              <a:t>entradas (x,y) da tabela de distribuição, se multiplicarmos os valores correspondentes às probabilidades marginais p(x) e p(y), obtemos a probabilidade conjunta p(x,y).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Por exemplo, se tanto X quanto Y são variáveis cujo domínio é {</a:t>
            </a:r>
            <a:r>
              <a:rPr lang="pt-BR" baseline="0" dirty="0" err="1" smtClean="0"/>
              <a:t>true</a:t>
            </a:r>
            <a:r>
              <a:rPr lang="pt-BR" baseline="0" dirty="0" smtClean="0"/>
              <a:t>, false}, o teste de independência deve ser verificado para todas as 4 combinações de valores dessas variáveis.</a:t>
            </a:r>
          </a:p>
          <a:p>
            <a:endParaRPr lang="pt-BR" baseline="0" dirty="0" smtClean="0"/>
          </a:p>
          <a:p>
            <a:r>
              <a:rPr lang="pt-BR" sz="1200" dirty="0" smtClean="0"/>
              <a:t>A distribuição conjunta pode ser fatorada em duas outras mais simples. Isso simplifica a representação: a distribuição conjunta pode ser representada por duas distribuições marginais.</a:t>
            </a:r>
          </a:p>
          <a:p>
            <a:endParaRPr lang="pt-BR" sz="1200" dirty="0" smtClean="0"/>
          </a:p>
          <a:p>
            <a:r>
              <a:rPr lang="pt-BR" sz="1200" dirty="0" smtClean="0"/>
              <a:t>Exemplo: o que podemos presumir sobre {</a:t>
            </a:r>
            <a:r>
              <a:rPr lang="pt-BR" sz="1200" dirty="0" err="1" smtClean="0"/>
              <a:t>Weather</a:t>
            </a:r>
            <a:r>
              <a:rPr lang="pt-BR" sz="1200" dirty="0" smtClean="0"/>
              <a:t>, </a:t>
            </a:r>
            <a:r>
              <a:rPr lang="pt-BR" sz="1200" dirty="0" err="1" smtClean="0"/>
              <a:t>Traffic</a:t>
            </a:r>
            <a:r>
              <a:rPr lang="pt-BR" sz="1200" dirty="0" smtClean="0"/>
              <a:t>, </a:t>
            </a:r>
            <a:r>
              <a:rPr lang="pt-BR" sz="1200" dirty="0" err="1" smtClean="0"/>
              <a:t>Cavity</a:t>
            </a:r>
            <a:r>
              <a:rPr lang="pt-BR" sz="1200" dirty="0" smtClean="0"/>
              <a:t>}? Resposta: em um modelo</a:t>
            </a:r>
            <a:r>
              <a:rPr lang="pt-BR" sz="1200" baseline="0" dirty="0" smtClean="0"/>
              <a:t> razoável (i.e., que parece ser consistente com a realidade), podemos presumir que </a:t>
            </a:r>
            <a:r>
              <a:rPr lang="pt-BR" sz="1200" baseline="0" dirty="0" err="1" smtClean="0"/>
              <a:t>Cavity</a:t>
            </a:r>
            <a:r>
              <a:rPr lang="pt-BR" sz="1200" baseline="0" dirty="0" smtClean="0"/>
              <a:t> seja independente de </a:t>
            </a:r>
            <a:r>
              <a:rPr lang="pt-BR" sz="1200" baseline="0" dirty="0" err="1" smtClean="0"/>
              <a:t>Weather</a:t>
            </a:r>
            <a:r>
              <a:rPr lang="pt-BR" sz="1200" baseline="0" dirty="0" smtClean="0"/>
              <a:t> e de </a:t>
            </a:r>
            <a:r>
              <a:rPr lang="pt-BR" sz="1200" baseline="0" dirty="0" err="1" smtClean="0"/>
              <a:t>Traffic</a:t>
            </a:r>
            <a:r>
              <a:rPr lang="pt-BR" sz="1200" baseline="0" dirty="0" smtClean="0"/>
              <a:t>.</a:t>
            </a:r>
            <a:endParaRPr lang="pt-BR" sz="1200" dirty="0" smtClean="0"/>
          </a:p>
          <a:p>
            <a:endParaRPr lang="pt-BR" dirty="0" smtClean="0"/>
          </a:p>
          <a:p>
            <a:r>
              <a:rPr lang="pt-BR" sz="1200" dirty="0" smtClean="0"/>
              <a:t>Em geral, o conceito de independência, aqui apresentado</a:t>
            </a:r>
            <a:r>
              <a:rPr lang="pt-BR" sz="1200" baseline="0" dirty="0" smtClean="0"/>
              <a:t> apenas para duas variáveis, </a:t>
            </a:r>
            <a:r>
              <a:rPr lang="pt-BR" sz="1200" dirty="0" smtClean="0"/>
              <a:t>se aplica</a:t>
            </a:r>
            <a:r>
              <a:rPr lang="pt-BR" sz="1200" baseline="0" dirty="0" smtClean="0"/>
              <a:t> a um conjunto de n variáveis (n &gt;=2)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Considere que seja dada a distribuição conjunta P_1 entre T e W e queiramos testar se essas duas</a:t>
            </a:r>
            <a:r>
              <a:rPr lang="pt-BR" baseline="0" dirty="0" smtClean="0"/>
              <a:t> variáveis são independentes.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Para fazer isso, construímos as distribuições marginais e reconstruímos uma distribuição conjunta P_2, resultante do produto das duas marginais. Se P_1 = P_2 (i.e., se cada par de entradas correspondentes nessas duas tabelas tem sempre o mesmo valor de probabilidade), então T e W são independentes. Se houver ao menos um par de entradas correspondentes com valores de probabilidade diferente, então as variáveis são dependentes.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0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Considere o experimento aleatório de jogar n moedas não viciadas e observarmos o resultado.</a:t>
            </a:r>
            <a:r>
              <a:rPr lang="pt-BR" baseline="0" dirty="0" smtClean="0"/>
              <a:t> Se cada moeda está associada a uma variável aleatória e construirmos a tabela da distribuição conjunta dessas variáveis, essa tabela terá </a:t>
            </a:r>
            <a:r>
              <a:rPr lang="pt-BR" b="1" baseline="0" dirty="0" smtClean="0"/>
              <a:t>2^n</a:t>
            </a:r>
            <a:r>
              <a:rPr lang="pt-BR" baseline="0" dirty="0" smtClean="0"/>
              <a:t> entradas. Por outro lado, se construirmos as marginais separadamente, teremos </a:t>
            </a:r>
            <a:r>
              <a:rPr lang="pt-BR" b="1" baseline="0" dirty="0" smtClean="0"/>
              <a:t>2n</a:t>
            </a:r>
            <a:r>
              <a:rPr lang="pt-BR" baseline="0" dirty="0" smtClean="0"/>
              <a:t> entradas, que ocupam um espaço bem menor do ponto de vista assintótico.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6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maioria dos casos práticos, a independência</a:t>
            </a:r>
            <a:r>
              <a:rPr lang="pt-BR" baseline="0" dirty="0" smtClean="0"/>
              <a:t> </a:t>
            </a:r>
            <a:r>
              <a:rPr lang="pt-BR" b="1" baseline="0" dirty="0" smtClean="0"/>
              <a:t>incondicional</a:t>
            </a:r>
            <a:r>
              <a:rPr lang="pt-BR" baseline="0" dirty="0" smtClean="0"/>
              <a:t> não é uma pressuposição válida ou realística. Sendo assim, ainda com o objetivo de simplificar a modelagem, normalmente procuramos por </a:t>
            </a:r>
            <a:r>
              <a:rPr lang="pt-BR" b="1" baseline="0" dirty="0" smtClean="0"/>
              <a:t>independências condicionais</a:t>
            </a:r>
            <a:r>
              <a:rPr lang="pt-BR" baseline="0" dirty="0" smtClean="0"/>
              <a:t> entre variáveis de interesse.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3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latin typeface="Calibri"/>
                <a:cs typeface="Calibri"/>
              </a:rPr>
              <a:t>Essa página apresenta a ideia</a:t>
            </a:r>
            <a:r>
              <a:rPr lang="pt-BR" sz="1200" baseline="0" dirty="0" smtClean="0">
                <a:latin typeface="Calibri"/>
                <a:cs typeface="Calibri"/>
              </a:rPr>
              <a:t> básica do conceito de independência condicional por meio de um exemplo. O contexto do exemplo é o seguinte: em uma consulta com o dentista, posso ter cárie ou não, posso estar com dor de dente, e o dentista pode detectar alguma cárie ou não.</a:t>
            </a:r>
          </a:p>
          <a:p>
            <a:endParaRPr lang="pt-BR" sz="1200" dirty="0" smtClean="0">
              <a:latin typeface="Calibri"/>
              <a:cs typeface="Calibri"/>
            </a:endParaRPr>
          </a:p>
          <a:p>
            <a:pPr marL="228600" indent="-228600">
              <a:buFont typeface="+mj-lt"/>
              <a:buNone/>
            </a:pPr>
            <a:r>
              <a:rPr lang="pt-BR" sz="1200" dirty="0" smtClean="0">
                <a:latin typeface="Calibri"/>
                <a:cs typeface="Calibri"/>
              </a:rPr>
              <a:t>Considere que há três variáveis de interesse: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err="1" smtClean="0">
                <a:latin typeface="Calibri"/>
                <a:cs typeface="Calibri"/>
              </a:rPr>
              <a:t>Toothache</a:t>
            </a:r>
            <a:r>
              <a:rPr lang="pt-BR" sz="1200" dirty="0" smtClean="0">
                <a:latin typeface="Calibri"/>
                <a:cs typeface="Calibri"/>
              </a:rPr>
              <a:t> = se tenho dor de dente ou não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err="1" smtClean="0">
                <a:latin typeface="Calibri"/>
                <a:cs typeface="Calibri"/>
              </a:rPr>
              <a:t>Cavity</a:t>
            </a:r>
            <a:r>
              <a:rPr lang="pt-BR" sz="1200" dirty="0" smtClean="0">
                <a:latin typeface="Calibri"/>
                <a:cs typeface="Calibri"/>
              </a:rPr>
              <a:t> = se tenho alguma cárie ou não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>
                <a:latin typeface="Calibri"/>
                <a:cs typeface="Calibri"/>
              </a:rPr>
              <a:t>Catch = se o aparelho para</a:t>
            </a:r>
            <a:r>
              <a:rPr lang="pt-BR" sz="1200" baseline="0" dirty="0" smtClean="0">
                <a:latin typeface="Calibri"/>
                <a:cs typeface="Calibri"/>
              </a:rPr>
              <a:t> detectar cáries detecta alguma cárie ou não</a:t>
            </a:r>
          </a:p>
          <a:p>
            <a:endParaRPr lang="pt-BR" sz="1200" baseline="0" dirty="0" smtClean="0">
              <a:latin typeface="Calibri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latin typeface="Calibri"/>
              </a:rPr>
              <a:t>Se, para todas as 8 possíveis atribuições conjuntas dessas variáveis, verificarmos que o valor de Catch depende apenas do valor de </a:t>
            </a:r>
            <a:r>
              <a:rPr lang="pt-BR" sz="1200" baseline="0" dirty="0" err="1" smtClean="0">
                <a:latin typeface="Calibri"/>
              </a:rPr>
              <a:t>Cavity</a:t>
            </a:r>
            <a:r>
              <a:rPr lang="pt-BR" sz="1200" baseline="0" dirty="0" smtClean="0">
                <a:latin typeface="Calibri"/>
              </a:rPr>
              <a:t>, e não do valor de </a:t>
            </a:r>
            <a:r>
              <a:rPr lang="pt-BR" sz="1200" baseline="0" dirty="0" err="1" smtClean="0">
                <a:latin typeface="Calibri"/>
              </a:rPr>
              <a:t>Toothache</a:t>
            </a:r>
            <a:r>
              <a:rPr lang="pt-BR" sz="1200" baseline="0" dirty="0" smtClean="0">
                <a:latin typeface="Calibri"/>
              </a:rPr>
              <a:t>, então escrevemos </a:t>
            </a:r>
            <a:r>
              <a:rPr lang="pt-BR" sz="1800" dirty="0" smtClean="0">
                <a:latin typeface="Calibri"/>
                <a:cs typeface="Calibri"/>
              </a:rPr>
              <a:t>P(Catch | </a:t>
            </a:r>
            <a:r>
              <a:rPr lang="pt-BR" sz="1800" dirty="0" err="1" smtClean="0">
                <a:latin typeface="Calibri"/>
                <a:cs typeface="Calibri"/>
              </a:rPr>
              <a:t>Toothache</a:t>
            </a:r>
            <a:r>
              <a:rPr lang="pt-BR" sz="1800" dirty="0" smtClean="0">
                <a:latin typeface="Calibri"/>
                <a:cs typeface="Calibri"/>
              </a:rPr>
              <a:t>, 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 = P(Catch | 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). Repare o uso</a:t>
            </a:r>
            <a:r>
              <a:rPr lang="pt-BR" sz="1800" baseline="0" dirty="0" smtClean="0">
                <a:latin typeface="Calibri"/>
                <a:cs typeface="Calibri"/>
              </a:rPr>
              <a:t> da letra maiúscula, o que indica as próprias variáveis aleatórias, e não associações específicas de valores. De fato, essa equação implica as 8 equações sobre as associações.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0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/>
                <a:cs typeface="Calibri"/>
              </a:rPr>
              <a:t>[These slides were created by Dan Klein and Pieter </a:t>
            </a:r>
            <a:r>
              <a:rPr lang="en-US" sz="1200" dirty="0" err="1" smtClean="0">
                <a:latin typeface="Calibri"/>
                <a:cs typeface="Calibri"/>
              </a:rPr>
              <a:t>Abbeel</a:t>
            </a:r>
            <a:r>
              <a:rPr lang="en-US" sz="1200" dirty="0" smtClean="0">
                <a:latin typeface="Calibri"/>
                <a:cs typeface="Calibri"/>
              </a:rPr>
              <a:t> for CS188 Intro to AI at UC Berkeley.  All CS188 materials are available at http://ai.berkeley.edu.]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9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 é uma pressuposição razoável de independência condicional</a:t>
            </a:r>
            <a:r>
              <a:rPr lang="pt-BR" baseline="0" dirty="0" smtClean="0"/>
              <a:t> nesse caso?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Resposta: uma vez que sabemos que está chovendo, </a:t>
            </a:r>
            <a:r>
              <a:rPr lang="pt-BR" sz="1200" dirty="0" smtClean="0">
                <a:latin typeface="Calibri"/>
                <a:cs typeface="Calibri"/>
              </a:rPr>
              <a:t>alguém ser visto carregando um guarda-chuva não traz informação adicional alguma acerca de como está o tráfego. Sendo assim, T é condicionalmente</a:t>
            </a:r>
            <a:r>
              <a:rPr lang="pt-BR" sz="1200" baseline="0" dirty="0" smtClean="0">
                <a:latin typeface="Calibri"/>
                <a:cs typeface="Calibri"/>
              </a:rPr>
              <a:t> independente de U dada 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 é uma pressuposição razoável de independência condicional</a:t>
            </a:r>
            <a:r>
              <a:rPr lang="pt-BR" baseline="0" dirty="0" smtClean="0"/>
              <a:t> nesse caso?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Resposta: uma vez que sabemos que há fumaça, sabermos se há fogo ou não</a:t>
            </a:r>
            <a:r>
              <a:rPr lang="pt-BR" sz="1200" dirty="0" smtClean="0">
                <a:latin typeface="Calibri"/>
                <a:cs typeface="Calibri"/>
              </a:rPr>
              <a:t> traz informação adicional alguma acerca de o alarme</a:t>
            </a:r>
            <a:r>
              <a:rPr lang="pt-BR" sz="1200" baseline="0" dirty="0" smtClean="0">
                <a:latin typeface="Calibri"/>
                <a:cs typeface="Calibri"/>
              </a:rPr>
              <a:t> de ativado ou não, porque sei que o alarme é ativado com base na existe</a:t>
            </a:r>
            <a:r>
              <a:rPr lang="pt-BR" sz="1200" dirty="0" smtClean="0">
                <a:latin typeface="Calibri"/>
                <a:cs typeface="Calibri"/>
              </a:rPr>
              <a:t>. Sendo assim, A é </a:t>
            </a:r>
            <a:r>
              <a:rPr lang="pt-BR" sz="1200" baseline="0" dirty="0" smtClean="0">
                <a:latin typeface="Calibri"/>
                <a:cs typeface="Calibri"/>
              </a:rPr>
              <a:t>independente de F dada S.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verdade</a:t>
            </a:r>
            <a:r>
              <a:rPr lang="pt-BR" baseline="0" dirty="0" smtClean="0"/>
              <a:t> que A é independente de S dada F? Resposta: essa suposição é falsa, porque, mesmo que saibamos que haja fogo, ainda precisamos saber se há fumaça para saber o que acontece com o alarme, já que esse alarme é ativado por fumaça.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50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 regra</a:t>
            </a:r>
            <a:r>
              <a:rPr lang="pt-BR" baseline="0" dirty="0" smtClean="0"/>
              <a:t> do produto é uma derivação direta da definição de probabilidade condicional. Entretanto, ela é importante porque permite reconstituir uma probabilidade conjunto a partir de suas distribuições componentes.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Se por um lado, a duas maneiras de </a:t>
            </a:r>
            <a:r>
              <a:rPr lang="pt-BR" baseline="0" dirty="0" err="1" smtClean="0"/>
              <a:t>fatorar</a:t>
            </a:r>
            <a:r>
              <a:rPr lang="pt-BR" baseline="0" dirty="0" smtClean="0"/>
              <a:t> uma distribuição conjunto no caso de duas variáveis aleatórias, por outro lado, a n! maneiras de realizar essa fatoração quando há n variáveis aleatórias envolvidas. Isso nos leva à expressão da regra da cadeia.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“sort this list”  or “add these two numbers”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6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8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 smtClean="0"/>
              <a:t>Variáveis Observadas (evidências)</a:t>
            </a:r>
            <a:r>
              <a:rPr lang="pt-BR" sz="1200" dirty="0" smtClean="0"/>
              <a:t>: representam o que o agente sabe acerca do estado do mundo (e.g., leituras dos sensores, sintomas, </a:t>
            </a:r>
            <a:r>
              <a:rPr lang="pt-BR" sz="1200" dirty="0" err="1" smtClean="0"/>
              <a:t>etc</a:t>
            </a:r>
            <a:r>
              <a:rPr lang="pt-BR" sz="1200" dirty="0" smtClean="0"/>
              <a:t>). São variáveis para as quais o agente conhece o valor.</a:t>
            </a:r>
          </a:p>
          <a:p>
            <a:endParaRPr lang="pt-BR" sz="1200" dirty="0" smtClean="0"/>
          </a:p>
          <a:p>
            <a:r>
              <a:rPr lang="pt-BR" sz="1200" b="1" dirty="0" smtClean="0"/>
              <a:t>Modelo</a:t>
            </a:r>
            <a:r>
              <a:rPr lang="pt-BR" sz="1200" dirty="0" smtClean="0"/>
              <a:t>: representa o que o agente conhece acerca de como as variáveis observadas se relacionam com as variáveis não observadas. Normalmente representado por meio de uma distribuição de probabilidades (definida</a:t>
            </a:r>
            <a:r>
              <a:rPr lang="pt-BR" sz="1200" baseline="0" dirty="0" smtClean="0"/>
              <a:t> adiante).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Normalmente</a:t>
            </a:r>
            <a:r>
              <a:rPr lang="pt-BR" baseline="0" dirty="0" smtClean="0"/>
              <a:t> estaremos interessados em distribuições que envolvem n variáveis aleatórias.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figura da esquerda apresenta um exemplo de distribuição conjunta para as variáveis T (tempo/clima) e W (condições do tempo).</a:t>
            </a:r>
          </a:p>
          <a:p>
            <a:endParaRPr lang="pt-BR" baseline="0" dirty="0" smtClean="0"/>
          </a:p>
          <a:p>
            <a:r>
              <a:rPr lang="pt-BR" sz="1200" dirty="0" smtClean="0"/>
              <a:t>Tamanho da distribuição para n variáveis com tamanho de domínio d? Resposta: $</a:t>
            </a:r>
            <a:r>
              <a:rPr lang="pt-BR" sz="1200" dirty="0" err="1" smtClean="0"/>
              <a:t>d^n$</a:t>
            </a:r>
            <a:r>
              <a:rPr lang="pt-BR" sz="1200" dirty="0" smtClean="0"/>
              <a:t>. Mais adiante</a:t>
            </a:r>
            <a:r>
              <a:rPr lang="pt-BR" sz="1200" baseline="0" dirty="0" smtClean="0"/>
              <a:t> nesta apresentação, vamos ver de que forma podemos evitar construir </a:t>
            </a:r>
            <a:r>
              <a:rPr lang="pt-BR" sz="1200" baseline="0" dirty="0" err="1" smtClean="0"/>
              <a:t>explicicamente</a:t>
            </a:r>
            <a:r>
              <a:rPr lang="pt-BR" sz="1200" baseline="0" dirty="0" smtClean="0"/>
              <a:t> essas tabelas.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1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Probabilidade de que esteja hot E </a:t>
            </a:r>
            <a:r>
              <a:rPr lang="pt-BR" sz="2000" dirty="0" err="1" smtClean="0"/>
              <a:t>sunny</a:t>
            </a:r>
            <a:r>
              <a:rPr lang="pt-BR" sz="2000" dirty="0" smtClean="0"/>
              <a:t>? </a:t>
            </a:r>
            <a:r>
              <a:rPr lang="pt-BR" sz="2000" dirty="0" smtClean="0">
                <a:sym typeface="Wingdings" pitchFamily="2" charset="2"/>
              </a:rPr>
              <a:t> 0,4</a:t>
            </a:r>
            <a:endParaRPr lang="pt-BR" sz="2000" dirty="0" smtClean="0"/>
          </a:p>
          <a:p>
            <a:pPr lvl="1">
              <a:lnSpc>
                <a:spcPct val="80000"/>
              </a:lnSpc>
            </a:pPr>
            <a:r>
              <a:rPr lang="pt-BR" sz="2000" dirty="0" smtClean="0"/>
              <a:t>Probabilidade de que esteja hot? </a:t>
            </a:r>
            <a:r>
              <a:rPr lang="pt-BR" sz="2000" dirty="0" smtClean="0">
                <a:sym typeface="Wingdings" pitchFamily="2" charset="2"/>
              </a:rPr>
              <a:t> 0,4 + 0,1</a:t>
            </a:r>
            <a:endParaRPr lang="pt-BR" sz="2000" dirty="0" smtClean="0"/>
          </a:p>
          <a:p>
            <a:pPr lvl="1">
              <a:lnSpc>
                <a:spcPct val="80000"/>
              </a:lnSpc>
            </a:pPr>
            <a:r>
              <a:rPr lang="pt-BR" sz="2000" dirty="0" smtClean="0"/>
              <a:t>Probabilidade de que esteja hot OR </a:t>
            </a:r>
            <a:r>
              <a:rPr lang="pt-BR" sz="2000" dirty="0" err="1" smtClean="0"/>
              <a:t>sunny</a:t>
            </a:r>
            <a:r>
              <a:rPr lang="pt-BR" sz="2000" dirty="0" smtClean="0"/>
              <a:t>? </a:t>
            </a:r>
            <a:r>
              <a:rPr lang="pt-BR" sz="2000" dirty="0" smtClean="0">
                <a:sym typeface="Wingdings" pitchFamily="2" charset="2"/>
              </a:rPr>
              <a:t> 0,4 + 0,1 + 0,2 = 0,7</a:t>
            </a:r>
            <a:endParaRPr lang="pt-BR" sz="20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ABA8-4680-42FF-B10E-AE1FC3D1E35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10310-2E6D-4EA4-A70B-C328C85CE24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455C-2F30-403D-8294-12A3DB8E9C4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DCFCB-D7C5-4C75-A1E1-65873653C07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6CEC-5ACE-4C3E-B007-68E11368228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AE46-61FD-4518-BCFE-BA431E71537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AF4E-C055-4FE6-A9E8-15AB39EB0F9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14710-EB38-4062-9830-60CCA75232E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0DB1-D860-4CA1-A6A1-6DFDDFDEC21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DFEB-451B-4D89-A1CD-CEA9DA588C4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4E5CA303-B04A-41A5-A1FA-65C0783B1E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7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5.png"/><Relationship Id="rId5" Type="http://schemas.openxmlformats.org/officeDocument/2006/relationships/tags" Target="../tags/tag17.xml"/><Relationship Id="rId10" Type="http://schemas.openxmlformats.org/officeDocument/2006/relationships/image" Target="../media/image24.png"/><Relationship Id="rId4" Type="http://schemas.openxmlformats.org/officeDocument/2006/relationships/tags" Target="../tags/tag16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9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8.png"/><Relationship Id="rId5" Type="http://schemas.openxmlformats.org/officeDocument/2006/relationships/tags" Target="../tags/tag26.xml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tags" Target="../tags/tag25.xml"/><Relationship Id="rId9" Type="http://schemas.openxmlformats.org/officeDocument/2006/relationships/image" Target="../media/image28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6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4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32.xml"/><Relationship Id="rId10" Type="http://schemas.openxmlformats.org/officeDocument/2006/relationships/image" Target="../media/image39.png"/><Relationship Id="rId4" Type="http://schemas.openxmlformats.org/officeDocument/2006/relationships/tags" Target="../tags/tag31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8.png"/><Relationship Id="rId18" Type="http://schemas.openxmlformats.org/officeDocument/2006/relationships/image" Target="../media/image47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tags" Target="../tags/tag34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37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8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45.xml"/><Relationship Id="rId7" Type="http://schemas.openxmlformats.org/officeDocument/2006/relationships/image" Target="../media/image50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2.png"/><Relationship Id="rId4" Type="http://schemas.openxmlformats.org/officeDocument/2006/relationships/tags" Target="../tags/tag46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tags" Target="../tags/tag49.xml"/><Relationship Id="rId21" Type="http://schemas.openxmlformats.org/officeDocument/2006/relationships/image" Target="../media/image61.png"/><Relationship Id="rId7" Type="http://schemas.openxmlformats.org/officeDocument/2006/relationships/tags" Target="../tags/tag53.xml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tags" Target="../tags/tag48.xml"/><Relationship Id="rId16" Type="http://schemas.openxmlformats.org/officeDocument/2006/relationships/image" Target="../media/image28.png"/><Relationship Id="rId20" Type="http://schemas.openxmlformats.org/officeDocument/2006/relationships/image" Target="../media/image60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15" Type="http://schemas.openxmlformats.org/officeDocument/2006/relationships/image" Target="../media/image56.png"/><Relationship Id="rId10" Type="http://schemas.openxmlformats.org/officeDocument/2006/relationships/tags" Target="../tags/tag56.xml"/><Relationship Id="rId19" Type="http://schemas.openxmlformats.org/officeDocument/2006/relationships/image" Target="../media/image59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62.png"/><Relationship Id="rId18" Type="http://schemas.openxmlformats.org/officeDocument/2006/relationships/image" Target="../media/image66.png"/><Relationship Id="rId3" Type="http://schemas.openxmlformats.org/officeDocument/2006/relationships/tags" Target="../tags/tag59.xml"/><Relationship Id="rId21" Type="http://schemas.openxmlformats.org/officeDocument/2006/relationships/image" Target="../media/image69.png"/><Relationship Id="rId7" Type="http://schemas.openxmlformats.org/officeDocument/2006/relationships/tags" Target="../tags/tag6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8.png"/><Relationship Id="rId2" Type="http://schemas.openxmlformats.org/officeDocument/2006/relationships/tags" Target="../tags/tag58.xml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64.png"/><Relationship Id="rId23" Type="http://schemas.openxmlformats.org/officeDocument/2006/relationships/image" Target="../media/image70.png"/><Relationship Id="rId10" Type="http://schemas.openxmlformats.org/officeDocument/2006/relationships/tags" Target="../tags/tag66.xml"/><Relationship Id="rId19" Type="http://schemas.openxmlformats.org/officeDocument/2006/relationships/image" Target="../media/image67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63.png"/><Relationship Id="rId22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70.xml"/><Relationship Id="rId7" Type="http://schemas.openxmlformats.org/officeDocument/2006/relationships/image" Target="../media/image6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tags" Target="../tags/tag75.xml"/><Relationship Id="rId21" Type="http://schemas.openxmlformats.org/officeDocument/2006/relationships/image" Target="../media/image82.png"/><Relationship Id="rId7" Type="http://schemas.openxmlformats.org/officeDocument/2006/relationships/tags" Target="../tags/tag79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78.png"/><Relationship Id="rId2" Type="http://schemas.openxmlformats.org/officeDocument/2006/relationships/tags" Target="../tags/tag74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85.emf"/><Relationship Id="rId5" Type="http://schemas.openxmlformats.org/officeDocument/2006/relationships/tags" Target="../tags/tag77.xml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tags" Target="../tags/tag82.xml"/><Relationship Id="rId19" Type="http://schemas.openxmlformats.org/officeDocument/2006/relationships/image" Target="../media/image80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87.xml"/><Relationship Id="rId7" Type="http://schemas.openxmlformats.org/officeDocument/2006/relationships/image" Target="../media/image89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7.png"/><Relationship Id="rId4" Type="http://schemas.openxmlformats.org/officeDocument/2006/relationships/tags" Target="../tags/tag88.xml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93.xml"/><Relationship Id="rId7" Type="http://schemas.openxmlformats.org/officeDocument/2006/relationships/image" Target="../media/image95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94.png"/><Relationship Id="rId11" Type="http://schemas.openxmlformats.org/officeDocument/2006/relationships/image" Target="../media/image98.jpeg"/><Relationship Id="rId5" Type="http://schemas.openxmlformats.org/officeDocument/2006/relationships/notesSlide" Target="../notesSlides/notesSlide22.xml"/><Relationship Id="rId10" Type="http://schemas.openxmlformats.org/officeDocument/2006/relationships/hyperlink" Target="http://en.wikipedia.org/wiki/Image:Thomasbayes.jpg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9.png"/><Relationship Id="rId5" Type="http://schemas.openxmlformats.org/officeDocument/2006/relationships/image" Target="../media/image89.png"/><Relationship Id="rId4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98.xml"/><Relationship Id="rId7" Type="http://schemas.openxmlformats.org/officeDocument/2006/relationships/image" Target="../media/image104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03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1.xml"/><Relationship Id="rId7" Type="http://schemas.openxmlformats.org/officeDocument/2006/relationships/image" Target="../media/image8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07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8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13" Type="http://schemas.openxmlformats.org/officeDocument/2006/relationships/image" Target="../media/image113.png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2.png"/><Relationship Id="rId2" Type="http://schemas.openxmlformats.org/officeDocument/2006/relationships/tags" Target="../tags/tag103.xml"/><Relationship Id="rId16" Type="http://schemas.openxmlformats.org/officeDocument/2006/relationships/image" Target="../media/image116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111.png"/><Relationship Id="rId5" Type="http://schemas.openxmlformats.org/officeDocument/2006/relationships/tags" Target="../tags/tag106.xml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tags" Target="../tags/tag105.xml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120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13" Type="http://schemas.openxmlformats.org/officeDocument/2006/relationships/image" Target="../media/image127.png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6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125.png"/><Relationship Id="rId5" Type="http://schemas.openxmlformats.org/officeDocument/2006/relationships/tags" Target="../tags/tag115.xml"/><Relationship Id="rId10" Type="http://schemas.openxmlformats.org/officeDocument/2006/relationships/image" Target="../media/image94.png"/><Relationship Id="rId4" Type="http://schemas.openxmlformats.org/officeDocument/2006/relationships/tags" Target="../tags/tag114.xml"/><Relationship Id="rId9" Type="http://schemas.openxmlformats.org/officeDocument/2006/relationships/image" Target="../media/image86.png"/><Relationship Id="rId1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5.xml"/><Relationship Id="rId16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png"/><Relationship Id="rId5" Type="http://schemas.openxmlformats.org/officeDocument/2006/relationships/tags" Target="../tags/tag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06575"/>
            <a:ext cx="12192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CEFET/RJ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b="1" dirty="0" smtClean="0"/>
              <a:t>GCC1734 - Inteligência Artificial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5600" y="4700736"/>
            <a:ext cx="6400800" cy="1752600"/>
          </a:xfrm>
        </p:spPr>
        <p:txBody>
          <a:bodyPr>
            <a:normAutofit/>
          </a:bodyPr>
          <a:lstStyle/>
          <a:p>
            <a:r>
              <a:rPr lang="pt-BR" dirty="0" smtClean="0"/>
              <a:t>Prof. Eduardo Bezerra</a:t>
            </a:r>
          </a:p>
          <a:p>
            <a:r>
              <a:rPr lang="pt-BR" dirty="0" smtClean="0"/>
              <a:t>ebezerra@cefet-rj.br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5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19" y="4826203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800600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91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600" dirty="0" smtClean="0"/>
              <a:t>O </a:t>
            </a:r>
            <a:r>
              <a:rPr lang="pt-BR" sz="2600" dirty="0" smtClean="0">
                <a:solidFill>
                  <a:srgbClr val="FF0000"/>
                </a:solidFill>
              </a:rPr>
              <a:t>valor esperado</a:t>
            </a:r>
            <a:r>
              <a:rPr lang="pt-BR" sz="2600" dirty="0" smtClean="0"/>
              <a:t> de uma função de uma variável aleatória é a média, ponderada pela distribuição de probabilidade sobre os resultados.</a:t>
            </a:r>
          </a:p>
          <a:p>
            <a:pPr lvl="4"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r>
              <a:rPr lang="pt-BR" sz="2600" dirty="0" smtClean="0"/>
              <a:t>Exemplo: Quanto tempo para chegar ao aeroporto?</a:t>
            </a:r>
          </a:p>
          <a:p>
            <a:pPr lvl="1">
              <a:lnSpc>
                <a:spcPct val="90000"/>
              </a:lnSpc>
            </a:pPr>
            <a:endParaRPr lang="pt-BR" sz="2000" dirty="0" smtClean="0"/>
          </a:p>
          <a:p>
            <a:pPr lvl="2">
              <a:lnSpc>
                <a:spcPct val="90000"/>
              </a:lnSpc>
            </a:pPr>
            <a:endParaRPr lang="pt-BR" sz="2000" dirty="0" smtClean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963" y="4813148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2998" y="1600199"/>
            <a:ext cx="2502775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 Esperado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7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0.25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3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0.50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9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0.25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824" y="42298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libri"/>
                <a:cs typeface="Calibri"/>
              </a:rPr>
              <a:t>Probabilidade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7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20 min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3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30 min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9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60 min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824" y="35440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Tempo: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991600" y="3686253"/>
            <a:ext cx="838200" cy="914400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384883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35 min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8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+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+</a:t>
            </a:r>
            <a:endParaRPr lang="en-US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92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Distribuições Conjuntas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339380"/>
            <a:ext cx="1072981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Uma </a:t>
            </a:r>
            <a:r>
              <a:rPr lang="pt-BR" sz="2400" i="1" dirty="0" smtClean="0"/>
              <a:t>distribuição conjunta</a:t>
            </a:r>
            <a:r>
              <a:rPr lang="pt-BR" sz="2400" dirty="0" smtClean="0"/>
              <a:t> sobre um conjunto de </a:t>
            </a:r>
            <a:r>
              <a:rPr lang="pt-BR" sz="2400" dirty="0" err="1" smtClean="0"/>
              <a:t>v.a.s</a:t>
            </a:r>
            <a:r>
              <a:rPr lang="pt-BR" sz="2400" dirty="0" smtClean="0"/>
              <a:t> 			especifica um número real para cada possível atribuição (ou </a:t>
            </a:r>
            <a:r>
              <a:rPr lang="pt-BR" sz="2400" i="1" dirty="0" smtClean="0"/>
              <a:t>resultado</a:t>
            </a:r>
            <a:r>
              <a:rPr lang="pt-BR" sz="2400" dirty="0" smtClean="0"/>
              <a:t>): </a:t>
            </a:r>
          </a:p>
          <a:p>
            <a:pPr lvl="2" eaLnBrk="1" hangingPunct="1">
              <a:lnSpc>
                <a:spcPct val="80000"/>
              </a:lnSpc>
            </a:pPr>
            <a:endParaRPr lang="pt-BR" sz="1800" dirty="0" smtClean="0"/>
          </a:p>
          <a:p>
            <a:pPr lvl="1" eaLnBrk="1" hangingPunct="1">
              <a:lnSpc>
                <a:spcPct val="80000"/>
              </a:lnSpc>
            </a:pPr>
            <a:endParaRPr lang="pt-BR" sz="1800" dirty="0" smtClean="0"/>
          </a:p>
          <a:p>
            <a:pPr lvl="1" eaLnBrk="1" hangingPunct="1">
              <a:lnSpc>
                <a:spcPct val="80000"/>
              </a:lnSpc>
            </a:pPr>
            <a:endParaRPr lang="pt-BR" sz="2000" dirty="0" smtClean="0"/>
          </a:p>
          <a:p>
            <a:pPr lvl="1" eaLnBrk="1" hangingPunct="1">
              <a:lnSpc>
                <a:spcPct val="80000"/>
              </a:lnSpc>
            </a:pPr>
            <a:endParaRPr lang="pt-BR" sz="2000" dirty="0" smtClean="0"/>
          </a:p>
          <a:p>
            <a:pPr lvl="1" eaLnBrk="1" hangingPunct="1">
              <a:lnSpc>
                <a:spcPct val="80000"/>
              </a:lnSpc>
            </a:pPr>
            <a:endParaRPr lang="pt-BR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Devem obedecer:</a:t>
            </a:r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lvl="7">
              <a:lnSpc>
                <a:spcPct val="80000"/>
              </a:lnSpc>
            </a:pPr>
            <a:endParaRPr lang="pt-BR" sz="12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>
              <a:lnSpc>
                <a:spcPct val="80000"/>
              </a:lnSpc>
            </a:pPr>
            <a:r>
              <a:rPr lang="pt-BR" sz="2400" dirty="0" smtClean="0"/>
              <a:t>Tamanho da distribuição para n variáveis com tamanho de domínio d?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/>
              <a:t>Para casos reais, impraticável construir essa tabela por completo!</a:t>
            </a:r>
          </a:p>
        </p:txBody>
      </p:sp>
      <p:pic>
        <p:nvPicPr>
          <p:cNvPr id="92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75" y="1406426"/>
            <a:ext cx="1803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710" y="2157505"/>
            <a:ext cx="4867275" cy="2986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6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22" y="2706574"/>
            <a:ext cx="2445348" cy="32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22" y="3844842"/>
            <a:ext cx="2836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5" y="4451495"/>
            <a:ext cx="43592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073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11521"/>
              </p:ext>
            </p:extLst>
          </p:nvPr>
        </p:nvGraphicFramePr>
        <p:xfrm>
          <a:off x="8747249" y="3210126"/>
          <a:ext cx="2354953" cy="1981200"/>
        </p:xfrm>
        <a:graphic>
          <a:graphicData uri="http://schemas.openxmlformats.org/drawingml/2006/table">
            <a:tbl>
              <a:tblPr/>
              <a:tblGrid>
                <a:gridCol w="776664"/>
                <a:gridCol w="720541"/>
                <a:gridCol w="857748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182" y="2742947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Probabilísticos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568450"/>
            <a:ext cx="5278437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 smtClean="0"/>
              <a:t>Um </a:t>
            </a:r>
            <a:r>
              <a:rPr lang="pt-BR" sz="2400" dirty="0" smtClean="0">
                <a:solidFill>
                  <a:srgbClr val="FF0000"/>
                </a:solidFill>
              </a:rPr>
              <a:t>modelo probabilístico</a:t>
            </a:r>
            <a:r>
              <a:rPr lang="pt-BR" sz="2400" dirty="0" smtClean="0"/>
              <a:t> é uma distribuição conjunta sobre um conjunto de variáveis.</a:t>
            </a:r>
          </a:p>
          <a:p>
            <a:pPr lvl="1" eaLnBrk="1" hangingPunct="1">
              <a:lnSpc>
                <a:spcPct val="80000"/>
              </a:lnSpc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400" dirty="0" smtClean="0"/>
              <a:t>Modelos probabilísticos:</a:t>
            </a:r>
          </a:p>
          <a:p>
            <a:pPr lvl="1">
              <a:lnSpc>
                <a:spcPct val="80000"/>
              </a:lnSpc>
            </a:pPr>
            <a:endParaRPr lang="pt-BR" sz="1100" dirty="0"/>
          </a:p>
          <a:p>
            <a:pPr lvl="1">
              <a:lnSpc>
                <a:spcPct val="80000"/>
              </a:lnSpc>
            </a:pPr>
            <a:r>
              <a:rPr lang="pt-BR" sz="2000" dirty="0" smtClean="0"/>
              <a:t>Variáveis (aleatórias) com domínios </a:t>
            </a:r>
          </a:p>
          <a:p>
            <a:pPr lvl="1" eaLnBrk="1" hangingPunct="1">
              <a:lnSpc>
                <a:spcPct val="80000"/>
              </a:lnSpc>
            </a:pPr>
            <a:endParaRPr lang="pt-BR" sz="1100" dirty="0" smtClean="0"/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Atribuições são chamadas </a:t>
            </a:r>
            <a:r>
              <a:rPr lang="pt-BR" sz="2000" i="1" dirty="0" smtClean="0"/>
              <a:t>resultados</a:t>
            </a:r>
          </a:p>
          <a:p>
            <a:pPr lvl="1">
              <a:lnSpc>
                <a:spcPct val="80000"/>
              </a:lnSpc>
            </a:pPr>
            <a:endParaRPr lang="pt-BR" sz="1100" dirty="0"/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Distribuições conjuntas: informam a probabilidade de cada atribuição</a:t>
            </a:r>
          </a:p>
          <a:p>
            <a:pPr lvl="1">
              <a:lnSpc>
                <a:spcPct val="80000"/>
              </a:lnSpc>
            </a:pPr>
            <a:endParaRPr lang="pt-BR" sz="1100" dirty="0"/>
          </a:p>
          <a:p>
            <a:pPr lvl="1" eaLnBrk="1" hangingPunct="1">
              <a:lnSpc>
                <a:spcPct val="80000"/>
              </a:lnSpc>
            </a:pPr>
            <a:r>
              <a:rPr lang="pt-BR" sz="2000" i="1" dirty="0" smtClean="0"/>
              <a:t>Normalizada:</a:t>
            </a:r>
            <a:r>
              <a:rPr lang="pt-BR" sz="2000" dirty="0" smtClean="0"/>
              <a:t> soma de probabilidades é igual a 1,0.</a:t>
            </a:r>
          </a:p>
          <a:p>
            <a:pPr lvl="1">
              <a:lnSpc>
                <a:spcPct val="80000"/>
              </a:lnSpc>
            </a:pPr>
            <a:endParaRPr lang="pt-BR" sz="1100" dirty="0"/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Idealmente: apenas determinadas variáveis devem interagir diretamente.</a:t>
            </a:r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</p:txBody>
      </p:sp>
      <p:graphicFrame>
        <p:nvGraphicFramePr>
          <p:cNvPr id="1009904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80594"/>
              </p:ext>
            </p:extLst>
          </p:nvPr>
        </p:nvGraphicFramePr>
        <p:xfrm>
          <a:off x="5773738" y="1908175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7" name="TextBox 6"/>
          <p:cNvSpPr txBox="1">
            <a:spLocks noChangeArrowheads="1"/>
          </p:cNvSpPr>
          <p:nvPr/>
        </p:nvSpPr>
        <p:spPr bwMode="auto">
          <a:xfrm>
            <a:off x="5989638" y="1425575"/>
            <a:ext cx="2403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dirty="0" smtClean="0">
                <a:latin typeface="Calibri" pitchFamily="34" charset="0"/>
                <a:cs typeface="Calibri" pitchFamily="34" charset="0"/>
              </a:rPr>
              <a:t>Distribuição sobre T,W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37" y="4420499"/>
            <a:ext cx="2621134" cy="2039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47" y="1807215"/>
            <a:ext cx="2962741" cy="2087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Eventos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28868"/>
            <a:ext cx="7146235" cy="512433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Um evento é um conjunto E de resultados</a:t>
            </a:r>
          </a:p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marL="3657417" lvl="8" indent="0">
              <a:lnSpc>
                <a:spcPct val="80000"/>
              </a:lnSpc>
              <a:buNone/>
            </a:pPr>
            <a:endParaRPr lang="pt-BR" sz="2800" dirty="0" smtClean="0"/>
          </a:p>
          <a:p>
            <a:pPr marL="3657417" lvl="8" indent="0">
              <a:lnSpc>
                <a:spcPct val="80000"/>
              </a:lnSpc>
              <a:buNone/>
            </a:pPr>
            <a:endParaRPr lang="pt-BR" sz="1600" dirty="0" smtClean="0"/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Dada uma distribuição conjunta, podemos calcular a probabilidade de qualquer evento</a:t>
            </a:r>
          </a:p>
          <a:p>
            <a:pPr lvl="3">
              <a:lnSpc>
                <a:spcPct val="80000"/>
              </a:lnSpc>
            </a:pPr>
            <a:endParaRPr lang="pt-BR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Probabilidade de que esteja hot E sunny?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/>
              <a:t>Probabilidade </a:t>
            </a:r>
            <a:r>
              <a:rPr lang="pt-BR" sz="2000" dirty="0"/>
              <a:t>de que esteja hot</a:t>
            </a:r>
            <a:r>
              <a:rPr lang="pt-BR" sz="2000" dirty="0" smtClean="0"/>
              <a:t>?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/>
              <a:t>Probabilidade </a:t>
            </a:r>
            <a:r>
              <a:rPr lang="pt-BR" sz="2000" dirty="0"/>
              <a:t>de que esteja </a:t>
            </a:r>
            <a:r>
              <a:rPr lang="pt-BR" sz="2000" dirty="0" smtClean="0"/>
              <a:t>hot OU sunny?</a:t>
            </a: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pt-BR" sz="2000" dirty="0" smtClean="0"/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Tipicamente, os eventos relevantes são </a:t>
            </a:r>
            <a:r>
              <a:rPr lang="pt-BR" sz="2800" i="1" dirty="0" smtClean="0"/>
              <a:t>atribuições parciais</a:t>
            </a:r>
            <a:r>
              <a:rPr lang="pt-BR" sz="2800" dirty="0" smtClean="0"/>
              <a:t>, e.g. P(T=hot)</a:t>
            </a:r>
            <a:endParaRPr lang="pt-BR" sz="2000" dirty="0" smtClean="0"/>
          </a:p>
        </p:txBody>
      </p:sp>
      <p:graphicFrame>
        <p:nvGraphicFramePr>
          <p:cNvPr id="1036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02909"/>
              </p:ext>
            </p:extLst>
          </p:nvPr>
        </p:nvGraphicFramePr>
        <p:xfrm>
          <a:off x="8226236" y="3451800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94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94" y="2106652"/>
            <a:ext cx="4049019" cy="62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77" y="2956187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Exercício: Eventos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868"/>
            <a:ext cx="5937860" cy="51243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P(+x, +y) 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P(+x) 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P(-y OR +x) ?</a:t>
            </a: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  <p:graphicFrame>
        <p:nvGraphicFramePr>
          <p:cNvPr id="1036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81603"/>
              </p:ext>
            </p:extLst>
          </p:nvPr>
        </p:nvGraphicFramePr>
        <p:xfrm>
          <a:off x="8364122" y="2116487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0293" y="1620874"/>
            <a:ext cx="1149651" cy="2986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12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Distribuições Marginais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91563" y="1452563"/>
            <a:ext cx="8803364" cy="4525962"/>
          </a:xfrm>
        </p:spPr>
        <p:txBody>
          <a:bodyPr/>
          <a:lstStyle/>
          <a:p>
            <a:r>
              <a:rPr lang="pt-BR" sz="2000" dirty="0" smtClean="0"/>
              <a:t>Distribuições marginais são resultantes da </a:t>
            </a:r>
            <a:r>
              <a:rPr lang="pt-BR" sz="2000" dirty="0" smtClean="0">
                <a:solidFill>
                  <a:srgbClr val="FF0000"/>
                </a:solidFill>
              </a:rPr>
              <a:t>eliminação de variáveis</a:t>
            </a:r>
            <a:r>
              <a:rPr lang="pt-BR" sz="2000" dirty="0" smtClean="0"/>
              <a:t> </a:t>
            </a:r>
          </a:p>
          <a:p>
            <a:pPr eaLnBrk="1" hangingPunct="1"/>
            <a:r>
              <a:rPr lang="pt-BR" sz="2000" dirty="0" smtClean="0"/>
              <a:t>Marginalização (agregação): combinar linhas colapsadas por adição</a:t>
            </a:r>
          </a:p>
        </p:txBody>
      </p:sp>
      <p:graphicFrame>
        <p:nvGraphicFramePr>
          <p:cNvPr id="101274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13404"/>
              </p:ext>
            </p:extLst>
          </p:nvPr>
        </p:nvGraphicFramePr>
        <p:xfrm>
          <a:off x="343549" y="3300811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279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6169"/>
              </p:ext>
            </p:extLst>
          </p:nvPr>
        </p:nvGraphicFramePr>
        <p:xfrm>
          <a:off x="7148913" y="2719786"/>
          <a:ext cx="1828800" cy="118903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279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90793"/>
              </p:ext>
            </p:extLst>
          </p:nvPr>
        </p:nvGraphicFramePr>
        <p:xfrm>
          <a:off x="7148913" y="4548586"/>
          <a:ext cx="1828800" cy="118903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2817" name="Line 81"/>
          <p:cNvSpPr>
            <a:spLocks noChangeShapeType="1"/>
          </p:cNvSpPr>
          <p:nvPr/>
        </p:nvSpPr>
        <p:spPr bwMode="auto">
          <a:xfrm flipV="1">
            <a:off x="3700875" y="3422589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818" name="Line 82"/>
          <p:cNvSpPr>
            <a:spLocks noChangeShapeType="1"/>
          </p:cNvSpPr>
          <p:nvPr/>
        </p:nvSpPr>
        <p:spPr bwMode="auto">
          <a:xfrm>
            <a:off x="3700875" y="4993329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48" name="Picture 6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87" y="2842024"/>
            <a:ext cx="1177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826" name="Picture 9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13" y="3671826"/>
            <a:ext cx="2433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827" name="Picture 9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763" y="2314974"/>
            <a:ext cx="7318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828" name="Picture 9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75" y="5223516"/>
            <a:ext cx="24622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63" y="4143774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831" name="Picture 9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7" y="6110686"/>
            <a:ext cx="57165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41" y="2454936"/>
            <a:ext cx="2954357" cy="193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817" grpId="0" animBg="1"/>
      <p:bldP spid="10128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r>
              <a:rPr lang="en-US" dirty="0" smtClean="0"/>
              <a:t>: </a:t>
            </a:r>
            <a:r>
              <a:rPr lang="pt-BR" dirty="0" smtClean="0"/>
              <a:t>Distribuições Marginais</a:t>
            </a:r>
            <a:r>
              <a:rPr lang="en-US" dirty="0" smtClean="0"/>
              <a:t> </a:t>
            </a:r>
          </a:p>
        </p:txBody>
      </p:sp>
      <p:graphicFrame>
        <p:nvGraphicFramePr>
          <p:cNvPr id="101274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8925"/>
              </p:ext>
            </p:extLst>
          </p:nvPr>
        </p:nvGraphicFramePr>
        <p:xfrm>
          <a:off x="314520" y="2495271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279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53849"/>
              </p:ext>
            </p:extLst>
          </p:nvPr>
        </p:nvGraphicFramePr>
        <p:xfrm>
          <a:off x="7119884" y="1914246"/>
          <a:ext cx="1828800" cy="118903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279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76043"/>
              </p:ext>
            </p:extLst>
          </p:nvPr>
        </p:nvGraphicFramePr>
        <p:xfrm>
          <a:off x="7119884" y="3743046"/>
          <a:ext cx="1828800" cy="118903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2817" name="Line 81"/>
          <p:cNvSpPr>
            <a:spLocks noChangeShapeType="1"/>
          </p:cNvSpPr>
          <p:nvPr/>
        </p:nvSpPr>
        <p:spPr bwMode="auto">
          <a:xfrm flipV="1">
            <a:off x="3671846" y="2617049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818" name="Line 82"/>
          <p:cNvSpPr>
            <a:spLocks noChangeShapeType="1"/>
          </p:cNvSpPr>
          <p:nvPr/>
        </p:nvSpPr>
        <p:spPr bwMode="auto">
          <a:xfrm>
            <a:off x="3671846" y="4187789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468" y="2036484"/>
            <a:ext cx="1148104" cy="2982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0532" y="2866286"/>
            <a:ext cx="2582940" cy="6121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7863" y="1509434"/>
            <a:ext cx="791580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479" y="4417976"/>
            <a:ext cx="2551748" cy="5670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0918" y="3338234"/>
            <a:ext cx="761332" cy="298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41" y="2454936"/>
            <a:ext cx="2954357" cy="19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817" grpId="0" animBg="1"/>
      <p:bldP spid="10128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Probabilidades Condicionais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17499" y="1292786"/>
            <a:ext cx="10615971" cy="4680978"/>
          </a:xfrm>
        </p:spPr>
        <p:txBody>
          <a:bodyPr/>
          <a:lstStyle/>
          <a:p>
            <a:pPr eaLnBrk="1" hangingPunct="1"/>
            <a:r>
              <a:rPr lang="pt-BR" sz="2400" dirty="0" smtClean="0"/>
              <a:t>Relacionam probabilidades conjuntas e condicionais.</a:t>
            </a:r>
          </a:p>
          <a:p>
            <a:pPr lvl="1" eaLnBrk="1" hangingPunct="1"/>
            <a:r>
              <a:rPr lang="pt-BR" sz="2000" dirty="0" smtClean="0">
                <a:solidFill>
                  <a:schemeClr val="accent2"/>
                </a:solidFill>
              </a:rPr>
              <a:t>De fato, a fórmula abaixo é considerada a </a:t>
            </a:r>
            <a:r>
              <a:rPr lang="pt-BR" sz="2000" i="1" dirty="0" smtClean="0">
                <a:solidFill>
                  <a:schemeClr val="accent2"/>
                </a:solidFill>
              </a:rPr>
              <a:t>definição</a:t>
            </a:r>
            <a:r>
              <a:rPr lang="pt-BR" sz="2000" dirty="0" smtClean="0">
                <a:solidFill>
                  <a:schemeClr val="accent2"/>
                </a:solidFill>
              </a:rPr>
              <a:t> de probabilidade condicional</a:t>
            </a:r>
          </a:p>
        </p:txBody>
      </p:sp>
      <p:pic>
        <p:nvPicPr>
          <p:cNvPr id="1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2740025"/>
            <a:ext cx="23733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28025"/>
              </p:ext>
            </p:extLst>
          </p:nvPr>
        </p:nvGraphicFramePr>
        <p:xfrm>
          <a:off x="762000" y="4576763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343" name="Group 21"/>
          <p:cNvGrpSpPr>
            <a:grpSpLocks/>
          </p:cNvGrpSpPr>
          <p:nvPr/>
        </p:nvGrpSpPr>
        <p:grpSpPr bwMode="auto">
          <a:xfrm>
            <a:off x="6021149" y="2655489"/>
            <a:ext cx="2197100" cy="1272154"/>
            <a:chOff x="5105400" y="2512724"/>
            <a:chExt cx="2895600" cy="1676400"/>
          </a:xfrm>
        </p:grpSpPr>
        <p:sp>
          <p:nvSpPr>
            <p:cNvPr id="13347" name="Oval 33"/>
            <p:cNvSpPr>
              <a:spLocks noChangeArrowheads="1"/>
            </p:cNvSpPr>
            <p:nvPr/>
          </p:nvSpPr>
          <p:spPr bwMode="auto">
            <a:xfrm>
              <a:off x="5105400" y="2512724"/>
              <a:ext cx="1828800" cy="1676400"/>
            </a:xfrm>
            <a:prstGeom prst="ellipse">
              <a:avLst/>
            </a:prstGeom>
            <a:solidFill>
              <a:srgbClr val="3333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Oval 34"/>
            <p:cNvSpPr>
              <a:spLocks noChangeArrowheads="1"/>
            </p:cNvSpPr>
            <p:nvPr/>
          </p:nvSpPr>
          <p:spPr bwMode="auto">
            <a:xfrm>
              <a:off x="6172200" y="2512724"/>
              <a:ext cx="1828800" cy="1676400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191000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332" y="4885634"/>
            <a:ext cx="3269608" cy="313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7969" y="2256706"/>
            <a:ext cx="3174853" cy="215464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02170" y="3957739"/>
            <a:ext cx="666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9786"/>
                </a:solidFill>
                <a:latin typeface="Calibri"/>
                <a:cs typeface="Calibri"/>
              </a:rPr>
              <a:t>P(b)</a:t>
            </a:r>
            <a:endParaRPr lang="en-US" sz="2000" i="1" dirty="0">
              <a:solidFill>
                <a:srgbClr val="FF9786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678" y="3951376"/>
            <a:ext cx="666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/>
                <a:cs typeface="Calibri"/>
              </a:rPr>
              <a:t>P(a)</a:t>
            </a:r>
            <a:endParaRPr lang="en-US" sz="200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7902" y="2289341"/>
            <a:ext cx="862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E57071"/>
                </a:solidFill>
                <a:latin typeface="Calibri"/>
                <a:cs typeface="Calibri"/>
              </a:rPr>
              <a:t>P(</a:t>
            </a:r>
            <a:r>
              <a:rPr lang="en-US" sz="2000" i="1" dirty="0" err="1" smtClean="0">
                <a:solidFill>
                  <a:srgbClr val="E57071"/>
                </a:solidFill>
                <a:latin typeface="Calibri"/>
                <a:cs typeface="Calibri"/>
              </a:rPr>
              <a:t>a,b</a:t>
            </a:r>
            <a:r>
              <a:rPr lang="en-US" sz="2000" i="1" dirty="0" smtClean="0">
                <a:solidFill>
                  <a:srgbClr val="E57071"/>
                </a:solidFill>
                <a:latin typeface="Calibri"/>
                <a:cs typeface="Calibri"/>
              </a:rPr>
              <a:t>)</a:t>
            </a:r>
            <a:endParaRPr lang="en-US" sz="2000" i="1" dirty="0">
              <a:solidFill>
                <a:srgbClr val="E57071"/>
              </a:solidFill>
              <a:latin typeface="Calibri"/>
              <a:cs typeface="Calibri"/>
            </a:endParaRPr>
          </a:p>
        </p:txBody>
      </p:sp>
      <p:pic>
        <p:nvPicPr>
          <p:cNvPr id="15" name="Picture 1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4883" y="4686487"/>
            <a:ext cx="2836647" cy="7315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3115" y="4702804"/>
            <a:ext cx="836064" cy="6569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5435" y="4923246"/>
            <a:ext cx="821135" cy="223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662" y="5802804"/>
            <a:ext cx="5643434" cy="2985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759" y="6306751"/>
            <a:ext cx="1701988" cy="2538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023" y="6311728"/>
            <a:ext cx="806205" cy="223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4784956" y="5704129"/>
            <a:ext cx="6020880" cy="997942"/>
          </a:xfrm>
          <a:prstGeom prst="wedgeRectCallout">
            <a:avLst>
              <a:gd name="adj1" fmla="val -1035"/>
              <a:gd name="adj2" fmla="val -81872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r>
              <a:rPr lang="en-US" dirty="0" smtClean="0"/>
              <a:t>: </a:t>
            </a:r>
            <a:r>
              <a:rPr lang="pt-BR" dirty="0"/>
              <a:t>Probabilidades Condicionais</a:t>
            </a:r>
            <a:endParaRPr lang="en-US" dirty="0" smtClean="0"/>
          </a:p>
        </p:txBody>
      </p:sp>
      <p:graphicFrame>
        <p:nvGraphicFramePr>
          <p:cNvPr id="101274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01015"/>
              </p:ext>
            </p:extLst>
          </p:nvPr>
        </p:nvGraphicFramePr>
        <p:xfrm>
          <a:off x="314520" y="2495271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468" y="2036484"/>
            <a:ext cx="1148104" cy="2982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4209143" y="1341782"/>
            <a:ext cx="5937860" cy="51243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P(+x | +y) 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P(-x | +y) 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P(-y | +x) ?</a:t>
            </a: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5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a typeface="ＭＳ Ｐゴシック" pitchFamily="34" charset="-128"/>
              </a:rPr>
              <a:t>Distribuições Condicionais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47800"/>
            <a:ext cx="10242331" cy="4525963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  <a:ea typeface="ＭＳ Ｐゴシック" pitchFamily="34" charset="-128"/>
              </a:rPr>
              <a:t>Distribuições condicionais são distribuições de probabilidades sobre algumas variáveis, dados valores fixos para outras variáveis.</a:t>
            </a:r>
          </a:p>
        </p:txBody>
      </p:sp>
      <p:pic>
        <p:nvPicPr>
          <p:cNvPr id="13316" name="Picture 5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943225"/>
            <a:ext cx="20716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8408"/>
              </p:ext>
            </p:extLst>
          </p:nvPr>
        </p:nvGraphicFramePr>
        <p:xfrm>
          <a:off x="8479064" y="3558721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01322"/>
              </p:ext>
            </p:extLst>
          </p:nvPr>
        </p:nvGraphicFramePr>
        <p:xfrm>
          <a:off x="1708150" y="3384550"/>
          <a:ext cx="1828800" cy="118903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" name="Picture 5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800600"/>
            <a:ext cx="21621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06316"/>
              </p:ext>
            </p:extLst>
          </p:nvPr>
        </p:nvGraphicFramePr>
        <p:xfrm>
          <a:off x="1712913" y="5241925"/>
          <a:ext cx="1828800" cy="118903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115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489" y="3134859"/>
            <a:ext cx="1179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16" name="TextBox 55"/>
          <p:cNvSpPr txBox="1">
            <a:spLocks noChangeArrowheads="1"/>
          </p:cNvSpPr>
          <p:nvPr/>
        </p:nvSpPr>
        <p:spPr bwMode="auto">
          <a:xfrm>
            <a:off x="1309688" y="2386013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800" dirty="0" smtClean="0">
                <a:solidFill>
                  <a:schemeClr val="accent2"/>
                </a:solidFill>
                <a:latin typeface="Calibri"/>
                <a:cs typeface="Calibri"/>
              </a:rPr>
              <a:t>Distribuições Condicionais</a:t>
            </a:r>
            <a:endParaRPr lang="pt-BR" sz="1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5117" name="TextBox 56"/>
          <p:cNvSpPr txBox="1">
            <a:spLocks noChangeArrowheads="1"/>
          </p:cNvSpPr>
          <p:nvPr/>
        </p:nvSpPr>
        <p:spPr bwMode="auto">
          <a:xfrm>
            <a:off x="8890227" y="2507796"/>
            <a:ext cx="258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800" dirty="0" smtClean="0">
                <a:solidFill>
                  <a:schemeClr val="accent2"/>
                </a:solidFill>
                <a:latin typeface="Calibri"/>
                <a:cs typeface="Calibri"/>
              </a:rPr>
              <a:t>Distribuição Conjunta</a:t>
            </a:r>
            <a:endParaRPr lang="pt-BR" sz="1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60" name="Left Brace 59"/>
          <p:cNvSpPr/>
          <p:nvPr/>
        </p:nvSpPr>
        <p:spPr>
          <a:xfrm>
            <a:off x="1139825" y="2921000"/>
            <a:ext cx="207963" cy="35179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097338"/>
            <a:ext cx="31273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Créditos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Essa apresentação é material traduzido e/ou adaptado pelo prof. Eduardo </a:t>
            </a:r>
            <a:r>
              <a:rPr lang="pt-BR" dirty="0"/>
              <a:t>Bezerra (ebezerra@cefet-rj.br</a:t>
            </a:r>
            <a:r>
              <a:rPr lang="pt-BR" dirty="0" smtClean="0"/>
              <a:t>), e utiliza material cuja autoria é dos </a:t>
            </a:r>
            <a:r>
              <a:rPr lang="pt-BR" dirty="0"/>
              <a:t>professores </a:t>
            </a:r>
            <a:r>
              <a:rPr lang="pt-BR" dirty="0" smtClean="0"/>
              <a:t>a seguir:</a:t>
            </a:r>
          </a:p>
          <a:p>
            <a:pPr lvl="1"/>
            <a:r>
              <a:rPr lang="pt-BR" b="1" dirty="0" smtClean="0"/>
              <a:t>Dan </a:t>
            </a:r>
            <a:r>
              <a:rPr lang="pt-BR" b="1" dirty="0"/>
              <a:t>Klein</a:t>
            </a:r>
            <a:r>
              <a:rPr lang="pt-BR" dirty="0"/>
              <a:t> e </a:t>
            </a:r>
            <a:r>
              <a:rPr lang="pt-BR" b="1" dirty="0" err="1"/>
              <a:t>Pieter</a:t>
            </a:r>
            <a:r>
              <a:rPr lang="pt-BR" b="1" dirty="0"/>
              <a:t> </a:t>
            </a:r>
            <a:r>
              <a:rPr lang="pt-BR" b="1" dirty="0" err="1" smtClean="0"/>
              <a:t>Abbeel</a:t>
            </a:r>
            <a:r>
              <a:rPr lang="pt-BR" b="1" dirty="0" smtClean="0"/>
              <a:t>, UC Berkeley</a:t>
            </a:r>
            <a:r>
              <a:rPr lang="pt-BR" dirty="0" smtClean="0"/>
              <a:t>. O material original é usado no curso CS 188 (</a:t>
            </a:r>
            <a:r>
              <a:rPr lang="pt-BR" dirty="0" err="1" smtClean="0"/>
              <a:t>Introduction</a:t>
            </a:r>
            <a:r>
              <a:rPr lang="pt-BR" dirty="0" smtClean="0"/>
              <a:t> to Artificial </a:t>
            </a:r>
            <a:r>
              <a:rPr lang="pt-BR" dirty="0" err="1" smtClean="0"/>
              <a:t>Intelligence</a:t>
            </a:r>
            <a:r>
              <a:rPr lang="pt-BR" dirty="0" smtClean="0"/>
              <a:t>). </a:t>
            </a:r>
            <a:r>
              <a:rPr lang="pt-BR" dirty="0"/>
              <a:t>(https://www.cs.berkeley.edu/~russell/classes/cs188/f14/)</a:t>
            </a:r>
            <a:endParaRPr lang="pt-BR" dirty="0" smtClean="0"/>
          </a:p>
          <a:p>
            <a:pPr lvl="1"/>
            <a:r>
              <a:rPr lang="pt-BR" b="1" dirty="0" smtClean="0">
                <a:solidFill>
                  <a:schemeClr val="tx1"/>
                </a:solidFill>
              </a:rPr>
              <a:t>Bianca </a:t>
            </a:r>
            <a:r>
              <a:rPr lang="pt-BR" b="1" dirty="0" err="1" smtClean="0">
                <a:solidFill>
                  <a:schemeClr val="tx1"/>
                </a:solidFill>
              </a:rPr>
              <a:t>Zadrozny</a:t>
            </a:r>
            <a:r>
              <a:rPr lang="pt-BR" b="1" dirty="0" smtClean="0">
                <a:solidFill>
                  <a:schemeClr val="tx1"/>
                </a:solidFill>
              </a:rPr>
              <a:t>, UFF</a:t>
            </a:r>
            <a:r>
              <a:rPr lang="pt-BR" dirty="0" smtClean="0">
                <a:solidFill>
                  <a:schemeClr val="tx1"/>
                </a:solidFill>
              </a:rPr>
              <a:t> (http</a:t>
            </a:r>
            <a:r>
              <a:rPr lang="pt-BR" dirty="0">
                <a:solidFill>
                  <a:schemeClr val="tx1"/>
                </a:solidFill>
              </a:rPr>
              <a:t>://www.ic.uff.br/~</a:t>
            </a:r>
            <a:r>
              <a:rPr lang="pt-BR" dirty="0" smtClean="0">
                <a:solidFill>
                  <a:schemeClr val="tx1"/>
                </a:solidFill>
              </a:rPr>
              <a:t>bianca/ia)</a:t>
            </a:r>
            <a:endParaRPr lang="pt-BR" dirty="0">
              <a:solidFill>
                <a:schemeClr val="tx1"/>
              </a:solidFill>
            </a:endParaRP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96774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FF1561-1732-4AFE-BD38-1F907188A60F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>
            <a:spLocks noGrp="1" noChangeArrowheads="1"/>
          </p:cNvSpPr>
          <p:nvPr>
            <p:ph idx="1"/>
          </p:nvPr>
        </p:nvSpPr>
        <p:spPr>
          <a:xfrm>
            <a:off x="491720" y="1360415"/>
            <a:ext cx="10302176" cy="4525963"/>
          </a:xfrm>
        </p:spPr>
        <p:txBody>
          <a:bodyPr/>
          <a:lstStyle/>
          <a:p>
            <a:pPr eaLnBrk="1" hangingPunct="1"/>
            <a:r>
              <a:rPr lang="pt-BR" sz="2400" dirty="0" smtClean="0"/>
              <a:t>(Definição do dicionário) Trazer ou restaurar para uma condição normal</a:t>
            </a:r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r>
              <a:rPr lang="pt-BR" sz="2400" dirty="0" smtClean="0"/>
              <a:t>Procedimento:</a:t>
            </a:r>
          </a:p>
          <a:p>
            <a:pPr lvl="1"/>
            <a:r>
              <a:rPr lang="pt-BR" sz="2000" dirty="0" smtClean="0"/>
              <a:t>Passo 1: Computar Z = soma sobre todas as entradas</a:t>
            </a:r>
          </a:p>
          <a:p>
            <a:pPr lvl="1"/>
            <a:r>
              <a:rPr lang="pt-BR" sz="2000" dirty="0" smtClean="0"/>
              <a:t>Passo 2: Dividir cada entrada por Z</a:t>
            </a:r>
          </a:p>
          <a:p>
            <a:pPr lvl="1"/>
            <a:endParaRPr lang="pt-BR" sz="2000" dirty="0" smtClean="0"/>
          </a:p>
          <a:p>
            <a:r>
              <a:rPr lang="pt-BR" sz="2400" dirty="0" smtClean="0"/>
              <a:t>Exemplo 1</a:t>
            </a:r>
          </a:p>
          <a:p>
            <a:pPr lvl="1"/>
            <a:endParaRPr lang="pt-BR" sz="20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Normalização</a:t>
            </a:r>
          </a:p>
        </p:txBody>
      </p:sp>
      <p:sp>
        <p:nvSpPr>
          <p:cNvPr id="1051690" name="Rectangular Callout 1051689"/>
          <p:cNvSpPr/>
          <p:nvPr/>
        </p:nvSpPr>
        <p:spPr>
          <a:xfrm>
            <a:off x="6505277" y="2324160"/>
            <a:ext cx="3343352" cy="362880"/>
          </a:xfrm>
          <a:prstGeom prst="wedgeRectCallout">
            <a:avLst>
              <a:gd name="adj1" fmla="val 40913"/>
              <a:gd name="adj2" fmla="val -172624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>
                <a:solidFill>
                  <a:schemeClr val="tx1"/>
                </a:solidFill>
              </a:rPr>
              <a:t>Todas as entradas somam UM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1051691" name="Rounded Rectangle 1051690"/>
          <p:cNvSpPr/>
          <p:nvPr/>
        </p:nvSpPr>
        <p:spPr>
          <a:xfrm>
            <a:off x="7684632" y="1403123"/>
            <a:ext cx="2214746" cy="40608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93837"/>
              </p:ext>
            </p:extLst>
          </p:nvPr>
        </p:nvGraphicFramePr>
        <p:xfrm>
          <a:off x="578911" y="485228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/>
                <a:gridCol w="723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2417387" y="546869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92" name="TextBox 1051691"/>
          <p:cNvSpPr txBox="1"/>
          <p:nvPr/>
        </p:nvSpPr>
        <p:spPr>
          <a:xfrm>
            <a:off x="2142511" y="5650560"/>
            <a:ext cx="133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 = 0.5</a:t>
            </a:r>
            <a:endParaRPr lang="en-US" dirty="0"/>
          </a:p>
        </p:txBody>
      </p:sp>
      <p:graphicFrame>
        <p:nvGraphicFramePr>
          <p:cNvPr id="5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55175"/>
              </p:ext>
            </p:extLst>
          </p:nvPr>
        </p:nvGraphicFramePr>
        <p:xfrm>
          <a:off x="3729096" y="487508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/>
                <a:gridCol w="723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862165" y="4286255"/>
            <a:ext cx="5195946" cy="13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400" dirty="0" smtClean="0"/>
              <a:t>Exemplo 2</a:t>
            </a:r>
          </a:p>
          <a:p>
            <a:pPr lvl="1"/>
            <a:endParaRPr lang="pt-BR" sz="20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graphicFrame>
        <p:nvGraphicFramePr>
          <p:cNvPr id="54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548457"/>
              </p:ext>
            </p:extLst>
          </p:nvPr>
        </p:nvGraphicFramePr>
        <p:xfrm>
          <a:off x="6031680" y="479904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/>
                <a:gridCol w="756848"/>
                <a:gridCol w="75684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372663" y="49130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Normalizar</a:t>
            </a:r>
            <a:endParaRPr lang="pt-BR" dirty="0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8608552" y="562973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558293" y="5785680"/>
            <a:ext cx="84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50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537911" y="5143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Normalizar</a:t>
            </a:r>
            <a:endParaRPr lang="pt-BR" dirty="0"/>
          </a:p>
        </p:txBody>
      </p:sp>
      <p:graphicFrame>
        <p:nvGraphicFramePr>
          <p:cNvPr id="60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37316"/>
              </p:ext>
            </p:extLst>
          </p:nvPr>
        </p:nvGraphicFramePr>
        <p:xfrm>
          <a:off x="9803883" y="479592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/>
                <a:gridCol w="756848"/>
                <a:gridCol w="75684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90" grpId="0" animBg="1"/>
      <p:bldP spid="1051691" grpId="0" animBg="1"/>
      <p:bldP spid="50" grpId="0" animBg="1"/>
      <p:bldP spid="1051692" grpId="0"/>
      <p:bldP spid="55" grpId="0"/>
      <p:bldP spid="56" grpId="0" animBg="1"/>
      <p:bldP spid="57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Normalização</a:t>
            </a:r>
            <a:endParaRPr lang="pt-BR" dirty="0" smtClean="0"/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05763"/>
              </p:ext>
            </p:extLst>
          </p:nvPr>
        </p:nvGraphicFramePr>
        <p:xfrm>
          <a:off x="303920" y="3102146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729" y="4777781"/>
            <a:ext cx="1909108" cy="217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693" y="5202189"/>
            <a:ext cx="3963475" cy="5179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1684" name="Picture 105168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641" y="4628880"/>
            <a:ext cx="1960986" cy="5179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1687" name="Picture 105168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1787" y="5820987"/>
            <a:ext cx="1846854" cy="4862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8" y="2617154"/>
            <a:ext cx="1267467" cy="3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886" y="1985833"/>
            <a:ext cx="1954844" cy="2231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815" y="2414780"/>
            <a:ext cx="4058427" cy="5205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84" y="1831680"/>
            <a:ext cx="2018590" cy="5205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982" y="2968286"/>
            <a:ext cx="1891099" cy="4887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87334"/>
              </p:ext>
            </p:extLst>
          </p:nvPr>
        </p:nvGraphicFramePr>
        <p:xfrm>
          <a:off x="10246121" y="365996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/>
                <a:gridCol w="723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51682" name="Picture 1051681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0677" y="3198001"/>
            <a:ext cx="1745932" cy="3133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3791013" y="3971222"/>
            <a:ext cx="5772525" cy="317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3168000" y="2529592"/>
            <a:ext cx="219548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ctr" eaLnBrk="1" hangingPunct="1">
              <a:spcBef>
                <a:spcPct val="50000"/>
              </a:spcBef>
            </a:pPr>
            <a:r>
              <a:rPr lang="pt-BR" sz="2000" b="1" dirty="0" smtClean="0">
                <a:latin typeface="Calibri"/>
                <a:cs typeface="Calibri"/>
              </a:rPr>
              <a:t>SELECIONAR</a:t>
            </a:r>
            <a:r>
              <a:rPr lang="pt-BR" sz="2000" dirty="0" smtClean="0">
                <a:latin typeface="Calibri"/>
                <a:cs typeface="Calibri"/>
              </a:rPr>
              <a:t> as probabilidades conjuntas consistentes com a evidência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Normalização</a:t>
            </a:r>
            <a:endParaRPr lang="en-US" dirty="0" smtClean="0"/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94439"/>
              </p:ext>
            </p:extLst>
          </p:nvPr>
        </p:nvGraphicFramePr>
        <p:xfrm>
          <a:off x="303920" y="3300866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51689" name="Group 1051688"/>
          <p:cNvGrpSpPr/>
          <p:nvPr/>
        </p:nvGrpSpPr>
        <p:grpSpPr bwMode="auto">
          <a:xfrm>
            <a:off x="4685939" y="5619332"/>
            <a:ext cx="3357110" cy="990267"/>
            <a:chOff x="3830658" y="4628880"/>
            <a:chExt cx="5101206" cy="1477080"/>
          </a:xfrm>
        </p:grpSpPr>
        <p:pic>
          <p:nvPicPr>
            <p:cNvPr id="27" name="Picture 26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0658" y="4759927"/>
              <a:ext cx="2046540" cy="1953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78325" y="5133446"/>
              <a:ext cx="3553539" cy="4558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51684" name="Picture 1051683" descr="txp_fi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1865" y="4628880"/>
              <a:ext cx="1758164" cy="4558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51687" name="Picture 1051686" descr="txp_fig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5099" y="5678047"/>
              <a:ext cx="1655837" cy="42791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8" y="2815874"/>
            <a:ext cx="1267467" cy="3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4636141" y="1261440"/>
            <a:ext cx="3605608" cy="1008935"/>
            <a:chOff x="3711749" y="2025130"/>
            <a:chExt cx="5117028" cy="1431867"/>
          </a:xfrm>
        </p:grpSpPr>
        <p:pic>
          <p:nvPicPr>
            <p:cNvPr id="6" name="Picture 5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11749" y="2160935"/>
              <a:ext cx="1722173" cy="1965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3396" y="2538828"/>
              <a:ext cx="3575381" cy="45862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0372" y="2025130"/>
              <a:ext cx="1778331" cy="45862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2091" y="3026454"/>
              <a:ext cx="1666015" cy="4305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5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73778"/>
              </p:ext>
            </p:extLst>
          </p:nvPr>
        </p:nvGraphicFramePr>
        <p:xfrm>
          <a:off x="10246121" y="372908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/>
                <a:gridCol w="723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51682" name="Picture 105168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0677" y="3267121"/>
            <a:ext cx="1745932" cy="3133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871858" y="4216320"/>
            <a:ext cx="1026540" cy="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84129"/>
              </p:ext>
            </p:extLst>
          </p:nvPr>
        </p:nvGraphicFramePr>
        <p:xfrm>
          <a:off x="5308484" y="3784455"/>
          <a:ext cx="1922485" cy="1188720"/>
        </p:xfrm>
        <a:graphic>
          <a:graphicData uri="http://schemas.openxmlformats.org/drawingml/2006/table">
            <a:tbl>
              <a:tblPr/>
              <a:tblGrid>
                <a:gridCol w="630194"/>
                <a:gridCol w="733895"/>
                <a:gridCol w="558396"/>
              </a:tblGrid>
              <a:tr h="374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747742" y="417269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2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2475" y="3378055"/>
            <a:ext cx="1119543" cy="2985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6764453" y="3324533"/>
            <a:ext cx="332622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</a:pPr>
            <a:r>
              <a:rPr lang="pt-BR" sz="2000" b="1" dirty="0" smtClean="0">
                <a:latin typeface="Calibri"/>
                <a:cs typeface="Calibri"/>
              </a:rPr>
              <a:t>NORMALIZAR </a:t>
            </a:r>
            <a:r>
              <a:rPr lang="pt-BR" sz="2000" dirty="0" smtClean="0">
                <a:latin typeface="Calibri"/>
                <a:cs typeface="Calibri"/>
              </a:rPr>
              <a:t>a seleção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pt-BR" sz="2000" dirty="0" smtClean="0">
                <a:latin typeface="Calibri"/>
                <a:cs typeface="Calibri"/>
              </a:rPr>
              <a:t>(fazer com que some um)</a:t>
            </a:r>
          </a:p>
          <a:p>
            <a:pPr algn="ctr" eaLnBrk="1" hangingPunct="1">
              <a:spcBef>
                <a:spcPct val="50000"/>
              </a:spcBef>
            </a:pP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22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Normalização</a:t>
            </a:r>
            <a:endParaRPr lang="en-US" dirty="0" smtClean="0"/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24762"/>
              </p:ext>
            </p:extLst>
          </p:nvPr>
        </p:nvGraphicFramePr>
        <p:xfrm>
          <a:off x="303920" y="2557826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8" y="2072834"/>
            <a:ext cx="1267467" cy="3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9140"/>
              </p:ext>
            </p:extLst>
          </p:nvPr>
        </p:nvGraphicFramePr>
        <p:xfrm>
          <a:off x="10246121" y="298604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/>
                <a:gridCol w="723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51682" name="Picture 105168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0677" y="2524081"/>
            <a:ext cx="1745932" cy="3133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871858" y="3473280"/>
            <a:ext cx="1026540" cy="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45959"/>
              </p:ext>
            </p:extLst>
          </p:nvPr>
        </p:nvGraphicFramePr>
        <p:xfrm>
          <a:off x="5308484" y="3041415"/>
          <a:ext cx="1922485" cy="1188720"/>
        </p:xfrm>
        <a:graphic>
          <a:graphicData uri="http://schemas.openxmlformats.org/drawingml/2006/table">
            <a:tbl>
              <a:tblPr/>
              <a:tblGrid>
                <a:gridCol w="630194"/>
                <a:gridCol w="733895"/>
                <a:gridCol w="558396"/>
              </a:tblGrid>
              <a:tr h="374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747742" y="342965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2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2475" y="2635015"/>
            <a:ext cx="1119543" cy="2985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3"/>
          <p:cNvSpPr>
            <a:spLocks noGrp="1" noChangeArrowheads="1"/>
          </p:cNvSpPr>
          <p:nvPr>
            <p:ph idx="1"/>
          </p:nvPr>
        </p:nvSpPr>
        <p:spPr>
          <a:xfrm>
            <a:off x="396725" y="4987081"/>
            <a:ext cx="10448256" cy="585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Por que isso funciona? Soma da evidência é P(evidência)!  (P(T=</a:t>
            </a:r>
            <a:r>
              <a:rPr lang="pt-BR" sz="2400" dirty="0" err="1" smtClean="0"/>
              <a:t>cold</a:t>
            </a:r>
            <a:r>
              <a:rPr lang="pt-BR" sz="2400" dirty="0" smtClean="0"/>
              <a:t>), aqui)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/>
              <a:t> </a:t>
            </a:r>
          </a:p>
        </p:txBody>
      </p:sp>
      <p:pic>
        <p:nvPicPr>
          <p:cNvPr id="31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52" y="5674300"/>
            <a:ext cx="55848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3168000" y="1846421"/>
            <a:ext cx="219548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ctr" eaLnBrk="1" hangingPunct="1">
              <a:spcBef>
                <a:spcPct val="50000"/>
              </a:spcBef>
            </a:pPr>
            <a:r>
              <a:rPr lang="pt-BR" sz="2000" b="1" dirty="0" smtClean="0">
                <a:latin typeface="Calibri"/>
                <a:cs typeface="Calibri"/>
              </a:rPr>
              <a:t>SELECIONAR</a:t>
            </a:r>
            <a:r>
              <a:rPr lang="pt-BR" sz="2000" dirty="0" smtClean="0">
                <a:latin typeface="Calibri"/>
                <a:cs typeface="Calibri"/>
              </a:rPr>
              <a:t> as probabilidades conjuntas consistentes com a evidência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6764453" y="2641362"/>
            <a:ext cx="332622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</a:pPr>
            <a:r>
              <a:rPr lang="pt-BR" sz="2000" b="1" dirty="0" smtClean="0">
                <a:latin typeface="Calibri"/>
                <a:cs typeface="Calibri"/>
              </a:rPr>
              <a:t>NORMALIZAR </a:t>
            </a:r>
            <a:r>
              <a:rPr lang="pt-BR" sz="2000" dirty="0" smtClean="0">
                <a:latin typeface="Calibri"/>
                <a:cs typeface="Calibri"/>
              </a:rPr>
              <a:t>a seleção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pt-BR" sz="2000" dirty="0" smtClean="0">
                <a:latin typeface="Calibri"/>
                <a:cs typeface="Calibri"/>
              </a:rPr>
              <a:t>(fazer com que some um)</a:t>
            </a:r>
          </a:p>
          <a:p>
            <a:pPr algn="ctr" eaLnBrk="1" hangingPunct="1">
              <a:spcBef>
                <a:spcPct val="50000"/>
              </a:spcBef>
            </a:pP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r>
              <a:rPr lang="en-US" dirty="0" smtClean="0"/>
              <a:t>: </a:t>
            </a:r>
            <a:r>
              <a:rPr lang="pt-BR" dirty="0" smtClean="0"/>
              <a:t>Normalização</a:t>
            </a:r>
            <a:endParaRPr lang="en-US" dirty="0" smtClean="0"/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73595"/>
              </p:ext>
            </p:extLst>
          </p:nvPr>
        </p:nvGraphicFramePr>
        <p:xfrm>
          <a:off x="303920" y="2971475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822" y="2486483"/>
            <a:ext cx="1235379" cy="320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871858" y="3886929"/>
            <a:ext cx="1026540" cy="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8038022" y="3843299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756390"/>
          </a:xfrm>
        </p:spPr>
        <p:txBody>
          <a:bodyPr/>
          <a:lstStyle/>
          <a:p>
            <a:r>
              <a:rPr lang="en-US" dirty="0" smtClean="0"/>
              <a:t>P(X | Y=-y) ?</a:t>
            </a:r>
            <a:endParaRPr lang="en-US" dirty="0"/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3168000" y="1927762"/>
            <a:ext cx="23879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ctr" eaLnBrk="1" hangingPunct="1">
              <a:spcBef>
                <a:spcPct val="50000"/>
              </a:spcBef>
            </a:pPr>
            <a:r>
              <a:rPr lang="pt-BR" sz="2000" b="1" dirty="0" smtClean="0">
                <a:latin typeface="Calibri"/>
                <a:cs typeface="Calibri"/>
              </a:rPr>
              <a:t>SELECIONAR</a:t>
            </a:r>
            <a:r>
              <a:rPr lang="pt-BR" sz="2000" dirty="0" smtClean="0">
                <a:latin typeface="Calibri"/>
                <a:cs typeface="Calibri"/>
              </a:rPr>
              <a:t> as entradas da distribuição conjunta consistentes com a evidência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6764453" y="3040751"/>
            <a:ext cx="332622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</a:pPr>
            <a:r>
              <a:rPr lang="pt-BR" sz="2000" b="1" dirty="0" smtClean="0">
                <a:latin typeface="Calibri"/>
                <a:cs typeface="Calibri"/>
              </a:rPr>
              <a:t>NORMALIZAR </a:t>
            </a:r>
            <a:r>
              <a:rPr lang="pt-BR" sz="2000" dirty="0" smtClean="0">
                <a:latin typeface="Calibri"/>
                <a:cs typeface="Calibri"/>
              </a:rPr>
              <a:t>a seleção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pt-BR" sz="2000" dirty="0" smtClean="0">
                <a:latin typeface="Calibri"/>
                <a:cs typeface="Calibri"/>
              </a:rPr>
              <a:t>(fazer com que some um)</a:t>
            </a:r>
          </a:p>
          <a:p>
            <a:pPr algn="ctr" eaLnBrk="1" hangingPunct="1">
              <a:spcBef>
                <a:spcPct val="50000"/>
              </a:spcBef>
            </a:pP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Inferência Probabilística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79412" y="1407089"/>
            <a:ext cx="8017336" cy="4773049"/>
          </a:xfrm>
        </p:spPr>
        <p:txBody>
          <a:bodyPr/>
          <a:lstStyle/>
          <a:p>
            <a:r>
              <a:rPr lang="pt-BR" sz="2400" dirty="0" smtClean="0"/>
              <a:t>Inferência Probabilística: computar uma probabilidade desejada a partir de outras probabilidades conhecidas (e.g. condicional a partir da conjunta)</a:t>
            </a:r>
          </a:p>
          <a:p>
            <a:pPr eaLnBrk="1" hangingPunct="1"/>
            <a:endParaRPr lang="pt-BR" sz="2400" dirty="0" smtClean="0"/>
          </a:p>
          <a:p>
            <a:r>
              <a:rPr lang="pt-BR" sz="2400" dirty="0" smtClean="0"/>
              <a:t>Em geral, queremos </a:t>
            </a:r>
            <a:r>
              <a:rPr lang="pt-BR" sz="2400" dirty="0"/>
              <a:t>calcular probabilidades </a:t>
            </a:r>
            <a:r>
              <a:rPr lang="pt-BR" sz="2400" dirty="0" smtClean="0"/>
              <a:t>condicionais </a:t>
            </a:r>
          </a:p>
          <a:p>
            <a:pPr lvl="1" eaLnBrk="1" hangingPunct="1"/>
            <a:r>
              <a:rPr lang="pt-BR" sz="2000" dirty="0" smtClean="0"/>
              <a:t>P(</a:t>
            </a:r>
            <a:r>
              <a:rPr lang="pt-BR" sz="2000" dirty="0" err="1" smtClean="0"/>
              <a:t>on</a:t>
            </a:r>
            <a:r>
              <a:rPr lang="pt-BR" sz="2000" dirty="0" smtClean="0"/>
              <a:t> time | no </a:t>
            </a:r>
            <a:r>
              <a:rPr lang="pt-BR" sz="2000" dirty="0" err="1" smtClean="0"/>
              <a:t>reported</a:t>
            </a:r>
            <a:r>
              <a:rPr lang="pt-BR" sz="2000" dirty="0" smtClean="0"/>
              <a:t> </a:t>
            </a:r>
            <a:r>
              <a:rPr lang="pt-BR" sz="2000" dirty="0" err="1" smtClean="0"/>
              <a:t>accidents</a:t>
            </a:r>
            <a:r>
              <a:rPr lang="pt-BR" sz="2000" dirty="0" smtClean="0"/>
              <a:t>) = 0.90</a:t>
            </a:r>
          </a:p>
          <a:p>
            <a:pPr lvl="1" eaLnBrk="1" hangingPunct="1"/>
            <a:r>
              <a:rPr lang="pt-BR" sz="2000" dirty="0" smtClean="0"/>
              <a:t>Representam as crenças do agente, dadas as evidências</a:t>
            </a:r>
            <a:endParaRPr lang="pt-BR" sz="2000" i="1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r>
              <a:rPr lang="pt-BR" sz="2400" dirty="0" smtClean="0"/>
              <a:t>Probabilidades mudam com novas evidências:</a:t>
            </a:r>
          </a:p>
          <a:p>
            <a:pPr lvl="1" eaLnBrk="1" hangingPunct="1"/>
            <a:r>
              <a:rPr lang="pt-BR" sz="2000" dirty="0" smtClean="0"/>
              <a:t>P(</a:t>
            </a:r>
            <a:r>
              <a:rPr lang="pt-BR" sz="2000" dirty="0" err="1" smtClean="0"/>
              <a:t>on</a:t>
            </a:r>
            <a:r>
              <a:rPr lang="pt-BR" sz="2000" dirty="0" smtClean="0"/>
              <a:t> time | no </a:t>
            </a:r>
            <a:r>
              <a:rPr lang="pt-BR" sz="2000" dirty="0" err="1" smtClean="0"/>
              <a:t>accidents</a:t>
            </a:r>
            <a:r>
              <a:rPr lang="pt-BR" sz="2000" dirty="0" smtClean="0"/>
              <a:t>, 5 </a:t>
            </a:r>
            <a:r>
              <a:rPr lang="pt-BR" sz="2000" dirty="0" err="1" smtClean="0"/>
              <a:t>a.m.</a:t>
            </a:r>
            <a:r>
              <a:rPr lang="pt-BR" sz="2000" dirty="0" smtClean="0"/>
              <a:t>) = 0.95</a:t>
            </a:r>
          </a:p>
          <a:p>
            <a:pPr lvl="1" eaLnBrk="1" hangingPunct="1"/>
            <a:r>
              <a:rPr lang="pt-BR" sz="2000" dirty="0" smtClean="0"/>
              <a:t>P(</a:t>
            </a:r>
            <a:r>
              <a:rPr lang="pt-BR" sz="2000" dirty="0" err="1" smtClean="0"/>
              <a:t>on</a:t>
            </a:r>
            <a:r>
              <a:rPr lang="pt-BR" sz="2000" dirty="0" smtClean="0"/>
              <a:t> time | no </a:t>
            </a:r>
            <a:r>
              <a:rPr lang="pt-BR" sz="2000" dirty="0" err="1" smtClean="0"/>
              <a:t>accidents</a:t>
            </a:r>
            <a:r>
              <a:rPr lang="pt-BR" sz="2000" dirty="0" smtClean="0"/>
              <a:t>, 5 </a:t>
            </a:r>
            <a:r>
              <a:rPr lang="pt-BR" sz="2000" dirty="0" err="1" smtClean="0"/>
              <a:t>a.m.</a:t>
            </a:r>
            <a:r>
              <a:rPr lang="pt-BR" sz="2000" dirty="0" smtClean="0"/>
              <a:t>, </a:t>
            </a:r>
            <a:r>
              <a:rPr lang="pt-BR" sz="2000" dirty="0" err="1" smtClean="0"/>
              <a:t>raining</a:t>
            </a:r>
            <a:r>
              <a:rPr lang="pt-BR" sz="2000" dirty="0" smtClean="0"/>
              <a:t>) = 0.80</a:t>
            </a:r>
          </a:p>
          <a:p>
            <a:pPr lvl="1" eaLnBrk="1" hangingPunct="1"/>
            <a:r>
              <a:rPr lang="pt-BR" sz="2000" dirty="0" smtClean="0"/>
              <a:t>Observação de nova evidência faz com que crenças sejam atualizadas.</a:t>
            </a:r>
            <a:endParaRPr lang="pt-BR" sz="20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32" y="2438405"/>
            <a:ext cx="3683493" cy="340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pt-BR" dirty="0" smtClean="0"/>
              <a:t>Inferência por Enumeração</a:t>
            </a:r>
            <a:endParaRPr lang="en-US" dirty="0" smtClean="0"/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dirty="0" smtClean="0"/>
              <a:t>Entrada: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Evidências: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Consulta*: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Variáveis ocultas:</a:t>
            </a:r>
          </a:p>
          <a:p>
            <a:pPr lvl="1" eaLnBrk="1" hangingPunct="1">
              <a:lnSpc>
                <a:spcPct val="80000"/>
              </a:lnSpc>
            </a:pPr>
            <a:endParaRPr lang="pt-BR" sz="1600" dirty="0" smtClean="0"/>
          </a:p>
          <a:p>
            <a:pPr lvl="1" eaLnBrk="1" hangingPunct="1">
              <a:lnSpc>
                <a:spcPct val="80000"/>
              </a:lnSpc>
            </a:pPr>
            <a:endParaRPr lang="pt-BR" sz="1600" dirty="0" smtClean="0"/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i="1" smtClean="0">
                <a:latin typeface="Calibri" pitchFamily="34" charset="0"/>
                <a:cs typeface="Calibri" pitchFamily="34" charset="0"/>
              </a:rPr>
              <a:t>Todas as variáveis</a:t>
            </a:r>
            <a:endParaRPr lang="pt-BR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107561" y="1129148"/>
            <a:ext cx="20352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400" i="1" dirty="0" smtClean="0">
                <a:latin typeface="Calibri" pitchFamily="34" charset="0"/>
                <a:cs typeface="Calibri" pitchFamily="34" charset="0"/>
              </a:rPr>
              <a:t>* Funciona também com múltiplas consultas</a:t>
            </a:r>
            <a:endParaRPr lang="pt-B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000" smtClean="0"/>
              <a:t>Queremos:</a:t>
            </a:r>
          </a:p>
          <a:p>
            <a:pPr lvl="1">
              <a:lnSpc>
                <a:spcPct val="80000"/>
              </a:lnSpc>
            </a:pPr>
            <a:endParaRPr lang="pt-BR" sz="160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000" dirty="0" smtClean="0"/>
              <a:t>Passo 1: Selecionar as entradas consistentes com as evidências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000" dirty="0" smtClean="0"/>
              <a:t>Passo 2: Extrair </a:t>
            </a:r>
            <a:r>
              <a:rPr lang="en-US" sz="2000" dirty="0" smtClean="0"/>
              <a:t>H </a:t>
            </a:r>
            <a:r>
              <a:rPr lang="pt-BR" sz="2000" dirty="0" smtClean="0"/>
              <a:t>para obter conjunta</a:t>
            </a:r>
            <a:r>
              <a:rPr lang="en-US" sz="2000" dirty="0" smtClean="0"/>
              <a:t> de Q e </a:t>
            </a:r>
            <a:r>
              <a:rPr lang="pt-BR" sz="2000" dirty="0" smtClean="0"/>
              <a:t>evidências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000" smtClean="0"/>
              <a:t>Passo 3: Normalizar</a:t>
            </a:r>
          </a:p>
          <a:p>
            <a:pPr>
              <a:lnSpc>
                <a:spcPct val="80000"/>
              </a:lnSpc>
            </a:pPr>
            <a:endParaRPr lang="pt-BR" sz="20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Exercício: </a:t>
            </a:r>
            <a:r>
              <a:rPr lang="pt-BR" dirty="0" smtClean="0"/>
              <a:t>Inferência por Enumeração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P(</a:t>
            </a:r>
            <a:r>
              <a:rPr lang="en-US" sz="2400" dirty="0"/>
              <a:t>W</a:t>
            </a:r>
            <a:r>
              <a:rPr lang="en-US" sz="2400" dirty="0" smtClean="0"/>
              <a:t>)?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P(</a:t>
            </a:r>
            <a:r>
              <a:rPr lang="en-US" sz="2400" dirty="0"/>
              <a:t>W</a:t>
            </a:r>
            <a:r>
              <a:rPr lang="en-US" sz="2400" dirty="0" smtClean="0"/>
              <a:t> | winter)?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P(</a:t>
            </a:r>
            <a:r>
              <a:rPr lang="en-US" sz="2400" dirty="0"/>
              <a:t>W</a:t>
            </a:r>
            <a:r>
              <a:rPr lang="en-US" sz="2400" dirty="0" smtClean="0"/>
              <a:t>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60495"/>
              </p:ext>
            </p:extLst>
          </p:nvPr>
        </p:nvGraphicFramePr>
        <p:xfrm>
          <a:off x="7513983" y="1515801"/>
          <a:ext cx="3822903" cy="3566160"/>
        </p:xfrm>
        <a:graphic>
          <a:graphicData uri="http://schemas.openxmlformats.org/drawingml/2006/table">
            <a:tbl>
              <a:tblPr/>
              <a:tblGrid>
                <a:gridCol w="1137117"/>
                <a:gridCol w="909196"/>
                <a:gridCol w="909196"/>
                <a:gridCol w="867394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 por Enumeração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 smtClean="0"/>
              <a:t>Problemas óbvios:</a:t>
            </a:r>
          </a:p>
          <a:p>
            <a:pPr lvl="3">
              <a:lnSpc>
                <a:spcPct val="80000"/>
              </a:lnSpc>
            </a:pPr>
            <a:endParaRPr lang="pt-BR" sz="1400" dirty="0"/>
          </a:p>
          <a:p>
            <a:pPr lvl="1">
              <a:lnSpc>
                <a:spcPct val="80000"/>
              </a:lnSpc>
            </a:pPr>
            <a:r>
              <a:rPr lang="pt-BR" sz="2400" dirty="0"/>
              <a:t>Complexidade de pior tempo O(</a:t>
            </a:r>
            <a:r>
              <a:rPr lang="pt-BR" sz="2400" dirty="0" err="1"/>
              <a:t>d</a:t>
            </a:r>
            <a:r>
              <a:rPr lang="pt-BR" sz="2400" baseline="30000" dirty="0" err="1"/>
              <a:t>n</a:t>
            </a:r>
            <a:r>
              <a:rPr lang="pt-BR" sz="2400" dirty="0"/>
              <a:t>) </a:t>
            </a:r>
          </a:p>
          <a:p>
            <a:pPr lvl="6">
              <a:lnSpc>
                <a:spcPct val="80000"/>
              </a:lnSpc>
            </a:pPr>
            <a:endParaRPr lang="pt-BR" sz="1400" dirty="0"/>
          </a:p>
          <a:p>
            <a:pPr lvl="1">
              <a:lnSpc>
                <a:spcPct val="80000"/>
              </a:lnSpc>
            </a:pPr>
            <a:r>
              <a:rPr lang="pt-BR" sz="2400" dirty="0"/>
              <a:t>Complexidade de espaço O(</a:t>
            </a:r>
            <a:r>
              <a:rPr lang="pt-BR" sz="2400" dirty="0" err="1"/>
              <a:t>d</a:t>
            </a:r>
            <a:r>
              <a:rPr lang="pt-BR" sz="2400" baseline="30000" dirty="0" err="1"/>
              <a:t>n</a:t>
            </a:r>
            <a:r>
              <a:rPr lang="pt-BR" sz="2400" dirty="0"/>
              <a:t>) para armazenar a distribuição conjunta.</a:t>
            </a:r>
          </a:p>
          <a:p>
            <a:pPr lvl="1">
              <a:lnSpc>
                <a:spcPct val="80000"/>
              </a:lnSpc>
            </a:pPr>
            <a:endParaRPr lang="pt-BR" sz="24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09093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 do Produto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Por vezes, temos distribuições condicionais e precisamos da conjunta.</a:t>
            </a:r>
          </a:p>
        </p:txBody>
      </p:sp>
      <p:pic>
        <p:nvPicPr>
          <p:cNvPr id="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98" y="2422339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845" y="2543996"/>
            <a:ext cx="5906965" cy="5992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utoShape 144"/>
          <p:cNvSpPr>
            <a:spLocks noChangeArrowheads="1"/>
          </p:cNvSpPr>
          <p:nvPr/>
        </p:nvSpPr>
        <p:spPr bwMode="auto">
          <a:xfrm>
            <a:off x="7582583" y="2618283"/>
            <a:ext cx="914400" cy="381000"/>
          </a:xfrm>
          <a:prstGeom prst="leftRight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3" y="3668220"/>
            <a:ext cx="5651673" cy="17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a typeface="ＭＳ Ｐゴシック" pitchFamily="34" charset="-128"/>
              </a:rPr>
              <a:t>Visão geral do Curso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ja-JP" sz="2800" dirty="0" smtClean="0">
                <a:ea typeface="ＭＳ Ｐゴシック" pitchFamily="34" charset="-128"/>
              </a:rPr>
              <a:t>Part I: Busca e Planejamento!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BR" altLang="ja-JP" sz="2800" dirty="0" smtClean="0">
                <a:ea typeface="ＭＳ Ｐゴシック" pitchFamily="34" charset="-128"/>
              </a:rPr>
              <a:t>Part II: Raciocínio Probabilístico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>
                <a:ea typeface="ＭＳ Ｐゴシック" pitchFamily="34" charset="-128"/>
              </a:rPr>
              <a:t>Diagnose médica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>
                <a:ea typeface="ＭＳ Ｐゴシック" pitchFamily="34" charset="-128"/>
              </a:rPr>
              <a:t>Reconhecimento de fala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>
                <a:ea typeface="ＭＳ Ｐゴシック" pitchFamily="34" charset="-128"/>
              </a:rPr>
              <a:t>Rastreamento de objetos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>
                <a:ea typeface="ＭＳ Ｐゴシック" pitchFamily="34" charset="-128"/>
              </a:rPr>
              <a:t>Robot mapping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>
                <a:ea typeface="ＭＳ Ｐゴシック" pitchFamily="34" charset="-128"/>
              </a:rPr>
              <a:t>Genetics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>
                <a:ea typeface="ＭＳ Ｐゴシック" pitchFamily="34" charset="-128"/>
              </a:rPr>
              <a:t>Códigos de correção de erros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>
                <a:ea typeface="ＭＳ Ｐゴシック" pitchFamily="34" charset="-128"/>
              </a:rPr>
              <a:t>… muito mais!</a:t>
            </a:r>
          </a:p>
          <a:p>
            <a:pPr lvl="1">
              <a:lnSpc>
                <a:spcPct val="90000"/>
              </a:lnSpc>
            </a:pPr>
            <a:endParaRPr lang="pt-BR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ea typeface="ＭＳ Ｐゴシック" pitchFamily="34" charset="-128"/>
              </a:rPr>
              <a:t>Part III: Aprendizado de Máquina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62" y="2269319"/>
            <a:ext cx="5381661" cy="3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Regra do Produto</a:t>
            </a:r>
            <a:endParaRPr lang="en-US" dirty="0" smtClean="0"/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893005" y="1369120"/>
            <a:ext cx="7987470" cy="4757043"/>
          </a:xfrm>
        </p:spPr>
        <p:txBody>
          <a:bodyPr/>
          <a:lstStyle/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  <a:p>
            <a:pPr eaLnBrk="1" hangingPunct="1"/>
            <a:r>
              <a:rPr lang="pt-BR" sz="2400" smtClean="0"/>
              <a:t>Exemplo:</a:t>
            </a:r>
          </a:p>
          <a:p>
            <a:pPr eaLnBrk="1" hangingPunct="1"/>
            <a:endParaRPr lang="pt-BR" sz="2400" smtClean="0"/>
          </a:p>
        </p:txBody>
      </p:sp>
      <p:graphicFrame>
        <p:nvGraphicFramePr>
          <p:cNvPr id="102708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84250"/>
              </p:ext>
            </p:extLst>
          </p:nvPr>
        </p:nvGraphicFramePr>
        <p:xfrm>
          <a:off x="1383150" y="4244654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7160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58178"/>
              </p:ext>
            </p:extLst>
          </p:nvPr>
        </p:nvGraphicFramePr>
        <p:xfrm>
          <a:off x="3592950" y="3739829"/>
          <a:ext cx="2209800" cy="1847944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3" name="Picture 9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63" y="3288979"/>
            <a:ext cx="1193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213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81657"/>
              </p:ext>
            </p:extLst>
          </p:nvPr>
        </p:nvGraphicFramePr>
        <p:xfrm>
          <a:off x="7479150" y="3758879"/>
          <a:ext cx="2362200" cy="1847944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704850"/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4" name="Picture 9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38" y="3287392"/>
            <a:ext cx="12414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215" name="AutoShape 143"/>
          <p:cNvSpPr>
            <a:spLocks noChangeArrowheads="1"/>
          </p:cNvSpPr>
          <p:nvPr/>
        </p:nvSpPr>
        <p:spPr bwMode="auto">
          <a:xfrm>
            <a:off x="6107550" y="4520879"/>
            <a:ext cx="990600" cy="533400"/>
          </a:xfrm>
          <a:prstGeom prst="leftRight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50" y="3852542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07875" y="4176807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01518" y="4577236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34852" y="4928060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48339" y="5298724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035" y="1447471"/>
            <a:ext cx="5906965" cy="5992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Regra da Cadeia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/>
              <a:t>De forma geral, podemos sempre escrever qualquer distribuição conjunta como um produto incremental de distribuições condicionais</a:t>
            </a:r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r>
              <a:rPr lang="pt-BR" sz="2800" dirty="0" smtClean="0"/>
              <a:t>Por </a:t>
            </a:r>
            <a:r>
              <a:rPr lang="pt-BR" sz="2800" dirty="0"/>
              <a:t>que isso é sempre verdadeiro</a:t>
            </a:r>
            <a:r>
              <a:rPr lang="pt-BR" sz="2800" dirty="0" smtClean="0"/>
              <a:t>?</a:t>
            </a: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  <a:p>
            <a:endParaRPr lang="pt-BR" sz="2800" dirty="0"/>
          </a:p>
        </p:txBody>
      </p:sp>
      <p:pic>
        <p:nvPicPr>
          <p:cNvPr id="5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640013"/>
            <a:ext cx="57070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286125"/>
            <a:ext cx="49641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 de </a:t>
            </a:r>
            <a:r>
              <a:rPr lang="pt-BR" dirty="0" err="1" smtClean="0"/>
              <a:t>Bayes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18" y="1628745"/>
            <a:ext cx="7963334" cy="46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 de </a:t>
            </a:r>
            <a:r>
              <a:rPr lang="pt-BR" dirty="0" err="1" smtClean="0"/>
              <a:t>Bayes</a:t>
            </a:r>
            <a:endParaRPr lang="en-US" dirty="0" smtClean="0"/>
          </a:p>
        </p:txBody>
      </p:sp>
      <p:sp>
        <p:nvSpPr>
          <p:cNvPr id="1017859" name="Rectangle 3"/>
          <p:cNvSpPr>
            <a:spLocks noGrp="1" noChangeArrowheads="1"/>
          </p:cNvSpPr>
          <p:nvPr>
            <p:ph idx="1"/>
          </p:nvPr>
        </p:nvSpPr>
        <p:spPr>
          <a:xfrm>
            <a:off x="694560" y="1391478"/>
            <a:ext cx="7992240" cy="531412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Há dois modos de </a:t>
            </a:r>
            <a:r>
              <a:rPr lang="pt-BR" sz="2400" dirty="0" smtClean="0">
                <a:solidFill>
                  <a:srgbClr val="FF0000"/>
                </a:solidFill>
              </a:rPr>
              <a:t>fatorar</a:t>
            </a:r>
            <a:r>
              <a:rPr lang="pt-BR" sz="2400" dirty="0" smtClean="0"/>
              <a:t> uma distribuição conjunta sobre duas variáveis:</a:t>
            </a:r>
          </a:p>
          <a:p>
            <a:pPr lvl="1" eaLnBrk="1" hangingPunct="1">
              <a:lnSpc>
                <a:spcPct val="80000"/>
              </a:lnSpc>
            </a:pPr>
            <a:endParaRPr lang="pt-BR" sz="20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Dividindo, obtemos:</a:t>
            </a:r>
          </a:p>
          <a:p>
            <a:pPr lvl="1" eaLnBrk="1" hangingPunct="1">
              <a:lnSpc>
                <a:spcPct val="80000"/>
              </a:lnSpc>
            </a:pPr>
            <a:endParaRPr lang="pt-BR" sz="20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Porque isso é útil afinal?</a:t>
            </a:r>
          </a:p>
          <a:p>
            <a:pPr lvl="6">
              <a:lnSpc>
                <a:spcPct val="80000"/>
              </a:lnSpc>
            </a:pPr>
            <a:endParaRPr lang="pt-BR" sz="1200" dirty="0" smtClean="0"/>
          </a:p>
          <a:p>
            <a:pPr lvl="1">
              <a:lnSpc>
                <a:spcPct val="80000"/>
              </a:lnSpc>
            </a:pPr>
            <a:r>
              <a:rPr lang="pt-BR" sz="2000" dirty="0" smtClean="0"/>
              <a:t>Permite construir uma condicional a partir da condicional inversa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Por vezes uma condicional é complicada, mas a outra é simples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Fundamento de muitos sistemas em aprendizado de máquina (e.g., reconhecimento de voz, tradução automática).</a:t>
            </a:r>
          </a:p>
          <a:p>
            <a:pPr lvl="1" eaLnBrk="1" hangingPunct="1">
              <a:lnSpc>
                <a:spcPct val="80000"/>
              </a:lnSpc>
            </a:pPr>
            <a:endParaRPr lang="pt-BR" sz="12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Candidata forte à equação mais importante na IA!</a:t>
            </a:r>
          </a:p>
          <a:p>
            <a:pPr lvl="1" eaLnBrk="1" hangingPunct="1">
              <a:lnSpc>
                <a:spcPct val="80000"/>
              </a:lnSpc>
            </a:pPr>
            <a:endParaRPr lang="pt-BR" sz="2000" dirty="0" smtClean="0"/>
          </a:p>
        </p:txBody>
      </p:sp>
      <p:pic>
        <p:nvPicPr>
          <p:cNvPr id="101786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16" y="2286000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786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3087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786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79" y="2286000"/>
            <a:ext cx="20145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99" y="3901492"/>
            <a:ext cx="4270571" cy="559009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9527324" y="182816"/>
            <a:ext cx="2499048" cy="3266325"/>
            <a:chOff x="9635612" y="182816"/>
            <a:chExt cx="2499048" cy="3266325"/>
          </a:xfrm>
        </p:grpSpPr>
        <p:pic>
          <p:nvPicPr>
            <p:cNvPr id="1017869" name="Picture 13" descr="Thomas Bayes">
              <a:hlinkClick r:id="rId10" tooltip="Thomas Bayes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053" y="876734"/>
              <a:ext cx="2122287" cy="227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7870" name="AutoShape 14"/>
            <p:cNvSpPr>
              <a:spLocks noChangeArrowheads="1"/>
            </p:cNvSpPr>
            <p:nvPr/>
          </p:nvSpPr>
          <p:spPr bwMode="auto">
            <a:xfrm>
              <a:off x="9635612" y="182816"/>
              <a:ext cx="1905000" cy="457200"/>
            </a:xfrm>
            <a:prstGeom prst="wedgeRoundRectCallout">
              <a:avLst>
                <a:gd name="adj1" fmla="val -6000"/>
                <a:gd name="adj2" fmla="val 163889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pt-BR" dirty="0" smtClean="0">
                  <a:latin typeface="Calibri" pitchFamily="34" charset="0"/>
                  <a:cs typeface="Calibri" pitchFamily="34" charset="0"/>
                </a:rPr>
                <a:t>Minha regra!</a:t>
              </a:r>
              <a:endParaRPr lang="pt-BR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9755932" y="3172142"/>
              <a:ext cx="23787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/>
                <a:t>Thomas </a:t>
              </a:r>
              <a:r>
                <a:rPr lang="pt-BR" sz="1200" dirty="0" err="1" smtClean="0"/>
                <a:t>Bayes</a:t>
              </a:r>
              <a:r>
                <a:rPr lang="pt-BR" sz="1200" dirty="0" smtClean="0"/>
                <a:t>, 1701-</a:t>
              </a:r>
              <a:r>
                <a:rPr lang="pt-BR" sz="1200" dirty="0"/>
                <a:t>-1761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Exercício: Regra de Bayes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Dados: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1400" dirty="0" smtClean="0"/>
          </a:p>
          <a:p>
            <a:r>
              <a:rPr lang="pt-BR" sz="2800" dirty="0" smtClean="0"/>
              <a:t>Calcular P(W | </a:t>
            </a:r>
            <a:r>
              <a:rPr lang="pt-BR" sz="2800" dirty="0" err="1" smtClean="0"/>
              <a:t>dry</a:t>
            </a:r>
            <a:r>
              <a:rPr lang="pt-BR" sz="2800" dirty="0" smtClean="0"/>
              <a:t>) </a:t>
            </a:r>
            <a:endParaRPr lang="pt-BR" sz="2800" dirty="0"/>
          </a:p>
        </p:txBody>
      </p:sp>
      <p:graphicFrame>
        <p:nvGraphicFramePr>
          <p:cNvPr id="5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12552"/>
              </p:ext>
            </p:extLst>
          </p:nvPr>
        </p:nvGraphicFramePr>
        <p:xfrm>
          <a:off x="2232236" y="2804214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23393"/>
              </p:ext>
            </p:extLst>
          </p:nvPr>
        </p:nvGraphicFramePr>
        <p:xfrm>
          <a:off x="4442036" y="2299389"/>
          <a:ext cx="2209800" cy="1847944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49" y="1848539"/>
            <a:ext cx="1193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36" y="2412102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8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Inferência com a Regra de Bayes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77123"/>
            <a:ext cx="11379200" cy="4729164"/>
          </a:xfrm>
        </p:spPr>
        <p:txBody>
          <a:bodyPr/>
          <a:lstStyle/>
          <a:p>
            <a:pPr eaLnBrk="1" hangingPunct="1"/>
            <a:r>
              <a:rPr lang="pt-BR" sz="2400" dirty="0" smtClean="0"/>
              <a:t>M: meningite</a:t>
            </a:r>
          </a:p>
          <a:p>
            <a:pPr eaLnBrk="1" hangingPunct="1"/>
            <a:r>
              <a:rPr lang="pt-BR" sz="2400" dirty="0" smtClean="0"/>
              <a:t>S: dor na nuca</a:t>
            </a:r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lvl="4"/>
            <a:endParaRPr lang="pt-BR" sz="12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endParaRPr lang="pt-BR" sz="2400" dirty="0" smtClean="0"/>
          </a:p>
          <a:p>
            <a:r>
              <a:rPr lang="pt-BR" sz="2400" dirty="0" smtClean="0"/>
              <a:t>Nota: probabilidade posterior de meningite (i.e., valor após atualização) ainda é muito pequena (0,007414).</a:t>
            </a:r>
          </a:p>
          <a:p>
            <a:r>
              <a:rPr lang="pt-BR" sz="2400" dirty="0" smtClean="0"/>
              <a:t>Nota: dor na nuca ainda deve ser investigada!  Por que?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7454900" y="2314683"/>
            <a:ext cx="239713" cy="1000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7818438" y="2632025"/>
            <a:ext cx="2151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dirty="0" smtClean="0">
                <a:latin typeface="Calibri" pitchFamily="34" charset="0"/>
                <a:cs typeface="Calibri" pitchFamily="34" charset="0"/>
              </a:rPr>
              <a:t>dados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37" y="3071904"/>
            <a:ext cx="2580388" cy="32474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0" y="3719722"/>
            <a:ext cx="11345311" cy="56693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26" y="2322712"/>
            <a:ext cx="2228287" cy="31710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97" y="2674245"/>
            <a:ext cx="2381074" cy="316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4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Independência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/>
              <a:t>Duas variáveis são </a:t>
            </a:r>
            <a:r>
              <a:rPr lang="pt-BR" sz="2800" dirty="0">
                <a:solidFill>
                  <a:srgbClr val="FF0000"/>
                </a:solidFill>
              </a:rPr>
              <a:t>independentes</a:t>
            </a:r>
            <a:r>
              <a:rPr lang="pt-BR" sz="2800" dirty="0"/>
              <a:t> em </a:t>
            </a:r>
            <a:r>
              <a:rPr lang="pt-BR" sz="2800" dirty="0" smtClean="0"/>
              <a:t>uma </a:t>
            </a:r>
            <a:r>
              <a:rPr lang="pt-BR" sz="2800" dirty="0"/>
              <a:t>distribuição conjunta se:</a:t>
            </a:r>
          </a:p>
          <a:p>
            <a:pPr lvl="1">
              <a:lnSpc>
                <a:spcPct val="90000"/>
              </a:lnSpc>
            </a:pPr>
            <a:endParaRPr lang="pt-BR" sz="2400" dirty="0"/>
          </a:p>
          <a:p>
            <a:pPr lvl="1">
              <a:lnSpc>
                <a:spcPct val="90000"/>
              </a:lnSpc>
            </a:pPr>
            <a:endParaRPr lang="pt-BR" sz="2400" dirty="0"/>
          </a:p>
          <a:p>
            <a:pPr lvl="1">
              <a:lnSpc>
                <a:spcPct val="90000"/>
              </a:lnSpc>
            </a:pPr>
            <a:endParaRPr lang="pt-BR" sz="2400" dirty="0"/>
          </a:p>
          <a:p>
            <a:pPr lvl="1">
              <a:lnSpc>
                <a:spcPct val="90000"/>
              </a:lnSpc>
            </a:pPr>
            <a:endParaRPr lang="pt-BR" sz="2400" dirty="0"/>
          </a:p>
          <a:p>
            <a:pPr lvl="1">
              <a:lnSpc>
                <a:spcPct val="90000"/>
              </a:lnSpc>
            </a:pPr>
            <a:endParaRPr lang="pt-BR" sz="2400" dirty="0"/>
          </a:p>
          <a:p>
            <a:pPr lvl="1">
              <a:lnSpc>
                <a:spcPct val="90000"/>
              </a:lnSpc>
            </a:pPr>
            <a:r>
              <a:rPr lang="pt-BR" sz="2400" dirty="0"/>
              <a:t>Uma distribuição conjunta pode ser fatorada em duas outras mais simples</a:t>
            </a:r>
          </a:p>
          <a:p>
            <a:pPr lvl="1">
              <a:lnSpc>
                <a:spcPct val="90000"/>
              </a:lnSpc>
            </a:pPr>
            <a:r>
              <a:rPr lang="pt-BR" sz="2400" dirty="0"/>
              <a:t>Usualmente, variáveis de interesse não são independentes!</a:t>
            </a:r>
          </a:p>
          <a:p>
            <a:pPr>
              <a:lnSpc>
                <a:spcPct val="90000"/>
              </a:lnSpc>
            </a:pPr>
            <a:endParaRPr lang="pt-BR" sz="2800" dirty="0"/>
          </a:p>
          <a:p>
            <a:pPr>
              <a:lnSpc>
                <a:spcPct val="90000"/>
              </a:lnSpc>
            </a:pPr>
            <a:r>
              <a:rPr lang="pt-BR" sz="2800" dirty="0"/>
              <a:t>Independência pode ser usada como uma </a:t>
            </a:r>
            <a:r>
              <a:rPr lang="pt-BR" sz="2800" i="1" dirty="0"/>
              <a:t>hipótese de modelagem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Para </a:t>
            </a:r>
            <a:r>
              <a:rPr lang="pt-BR" sz="2400" dirty="0"/>
              <a:t>simplificar o problema</a:t>
            </a:r>
          </a:p>
          <a:p>
            <a:pPr lvl="1">
              <a:lnSpc>
                <a:spcPct val="90000"/>
              </a:lnSpc>
            </a:pPr>
            <a:r>
              <a:rPr lang="pt-BR" sz="2400" dirty="0"/>
              <a:t>Exemplo: o que podemos presumir sobre {</a:t>
            </a:r>
            <a:r>
              <a:rPr lang="pt-BR" sz="2400" dirty="0" err="1"/>
              <a:t>Weather</a:t>
            </a:r>
            <a:r>
              <a:rPr lang="pt-BR" sz="2400" dirty="0"/>
              <a:t>, </a:t>
            </a:r>
            <a:r>
              <a:rPr lang="pt-BR" sz="2400" dirty="0" err="1"/>
              <a:t>Traffic</a:t>
            </a:r>
            <a:r>
              <a:rPr lang="pt-BR" sz="2400" dirty="0"/>
              <a:t>, </a:t>
            </a:r>
            <a:r>
              <a:rPr lang="pt-BR" sz="2400" dirty="0" err="1"/>
              <a:t>Cavity</a:t>
            </a:r>
            <a:r>
              <a:rPr lang="pt-BR" sz="2400" dirty="0" smtClean="0"/>
              <a:t>}?</a:t>
            </a:r>
            <a:endParaRPr lang="pt-BR" sz="3200" dirty="0"/>
          </a:p>
        </p:txBody>
      </p:sp>
      <p:pic>
        <p:nvPicPr>
          <p:cNvPr id="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2408335"/>
            <a:ext cx="32131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079847"/>
            <a:ext cx="35877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48" y="2516188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089" y="1929503"/>
            <a:ext cx="2163788" cy="19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Independência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24342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35999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49321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81573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707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14" y="2848765"/>
            <a:ext cx="12969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32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89" y="1731165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33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76" y="4704552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743200"/>
            <a:ext cx="3581400" cy="3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Exemplo: Independência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Considere n moedas não viciadas: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51283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93940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64529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/>
                <a:cs typeface="Calibri"/>
              </a:rPr>
              <a:t>Independência Condicional</a:t>
            </a:r>
            <a:endParaRPr lang="pt-BR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pt-BR" dirty="0" smtClean="0"/>
              <a:t>Probabilidades</a:t>
            </a:r>
            <a:br>
              <a:rPr lang="pt-BR" dirty="0" smtClean="0"/>
            </a:br>
            <a:endParaRPr lang="pt-BR" sz="3600" dirty="0" smtClean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82" y="1900985"/>
            <a:ext cx="5592576" cy="37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/>
                <a:cs typeface="Calibri"/>
              </a:rPr>
              <a:t>Independência Condicional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 smtClean="0">
                <a:latin typeface="Calibri"/>
                <a:cs typeface="Calibri"/>
              </a:rPr>
              <a:t>Independência incondicional (absoluta) é muito rara (por que?)</a:t>
            </a:r>
          </a:p>
          <a:p>
            <a:pPr>
              <a:lnSpc>
                <a:spcPct val="80000"/>
              </a:lnSpc>
            </a:pPr>
            <a:endParaRPr lang="pt-BR" sz="28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pt-BR" sz="2800" i="1" dirty="0" smtClean="0">
                <a:latin typeface="Calibri"/>
                <a:cs typeface="Calibri"/>
              </a:rPr>
              <a:t>Independência</a:t>
            </a:r>
            <a:r>
              <a:rPr lang="pt-BR" sz="2800" dirty="0" smtClean="0">
                <a:latin typeface="Calibri"/>
                <a:cs typeface="Calibri"/>
              </a:rPr>
              <a:t> </a:t>
            </a:r>
            <a:r>
              <a:rPr lang="pt-BR" sz="2800" i="1" dirty="0" smtClean="0">
                <a:latin typeface="Calibri"/>
                <a:cs typeface="Calibri"/>
              </a:rPr>
              <a:t>condicional </a:t>
            </a:r>
            <a:r>
              <a:rPr lang="pt-BR" sz="2800" dirty="0" smtClean="0">
                <a:latin typeface="Calibri"/>
                <a:cs typeface="Calibri"/>
              </a:rPr>
              <a:t>é a forma de conhecimento mais básica e robusta para ambientes incertos.</a:t>
            </a:r>
          </a:p>
          <a:p>
            <a:pPr>
              <a:lnSpc>
                <a:spcPct val="80000"/>
              </a:lnSpc>
            </a:pPr>
            <a:endParaRPr lang="pt-BR" sz="28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pt-BR" sz="2800" dirty="0" smtClean="0">
                <a:latin typeface="Calibri"/>
                <a:cs typeface="Calibri"/>
              </a:rPr>
              <a:t>X é condicionalmente independente de Y dada Z</a:t>
            </a:r>
          </a:p>
          <a:p>
            <a:pPr>
              <a:lnSpc>
                <a:spcPct val="80000"/>
              </a:lnSpc>
            </a:pPr>
            <a:endParaRPr lang="pt-BR" sz="2800" dirty="0" smtClean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800" dirty="0" smtClean="0">
                <a:latin typeface="Calibri"/>
                <a:cs typeface="Calibri"/>
              </a:rPr>
              <a:t>      se e somente se: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800" dirty="0" smtClean="0">
                <a:latin typeface="Calibri"/>
                <a:cs typeface="Calibri"/>
              </a:rPr>
              <a:t>      ou, equivalentemente, se e somente se</a:t>
            </a:r>
          </a:p>
          <a:p>
            <a:endParaRPr lang="pt-BR" sz="2800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96956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75036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611256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421180"/>
            <a:ext cx="4050497" cy="2422207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/>
                <a:cs typeface="Calibri"/>
              </a:rPr>
              <a:t>Independência Condicional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7447722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P(</a:t>
            </a:r>
            <a:r>
              <a:rPr lang="pt-BR" sz="2000" dirty="0" err="1" smtClean="0">
                <a:latin typeface="Calibri"/>
                <a:cs typeface="Calibri"/>
              </a:rPr>
              <a:t>Toothache</a:t>
            </a:r>
            <a:r>
              <a:rPr lang="pt-BR" sz="2000" dirty="0" smtClean="0">
                <a:latin typeface="Calibri"/>
                <a:cs typeface="Calibri"/>
              </a:rPr>
              <a:t>, </a:t>
            </a:r>
            <a:r>
              <a:rPr lang="pt-BR" sz="2000" dirty="0" err="1" smtClean="0">
                <a:latin typeface="Calibri"/>
                <a:cs typeface="Calibri"/>
              </a:rPr>
              <a:t>Cavity</a:t>
            </a:r>
            <a:r>
              <a:rPr lang="pt-BR" sz="2000" dirty="0" smtClean="0">
                <a:latin typeface="Calibri"/>
                <a:cs typeface="Calibri"/>
              </a:rPr>
              <a:t>, Catch)</a:t>
            </a:r>
          </a:p>
          <a:p>
            <a:pPr eaLnBrk="1" hangingPunct="1">
              <a:lnSpc>
                <a:spcPct val="80000"/>
              </a:lnSpc>
            </a:pPr>
            <a:endParaRPr lang="pt-BR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Se tenho uma cárie, a probabilidade de ela ser detectada não depende de eu ter dor de dente: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>
                <a:latin typeface="Calibri"/>
                <a:cs typeface="Calibri"/>
              </a:rPr>
              <a:t>P(+catch | +</a:t>
            </a:r>
            <a:r>
              <a:rPr lang="pt-BR" sz="1800" dirty="0" err="1" smtClean="0">
                <a:latin typeface="Calibri"/>
                <a:cs typeface="Calibri"/>
              </a:rPr>
              <a:t>toothache</a:t>
            </a:r>
            <a:r>
              <a:rPr lang="pt-BR" sz="1800" dirty="0" smtClean="0">
                <a:latin typeface="Calibri"/>
                <a:cs typeface="Calibri"/>
              </a:rPr>
              <a:t>, +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 = P(+catch | +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pt-BR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A mesma independência acontece no caso de eu não ter cárie: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>
                <a:latin typeface="Calibri"/>
                <a:cs typeface="Calibri"/>
              </a:rPr>
              <a:t>P(+catch | +</a:t>
            </a:r>
            <a:r>
              <a:rPr lang="pt-BR" sz="1800" dirty="0" err="1" smtClean="0">
                <a:latin typeface="Calibri"/>
                <a:cs typeface="Calibri"/>
              </a:rPr>
              <a:t>toothache</a:t>
            </a:r>
            <a:r>
              <a:rPr lang="pt-BR" sz="1800" dirty="0" smtClean="0">
                <a:latin typeface="Calibri"/>
                <a:cs typeface="Calibri"/>
              </a:rPr>
              <a:t>, </a:t>
            </a:r>
            <a:r>
              <a:rPr lang="pt-BR" sz="1800" dirty="0" smtClean="0">
                <a:latin typeface="Calibri"/>
                <a:cs typeface="Calibri"/>
                <a:sym typeface="Symbol" charset="0"/>
              </a:rPr>
              <a:t>-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 = P(+catch| </a:t>
            </a:r>
            <a:r>
              <a:rPr lang="pt-BR" sz="1800" dirty="0" smtClean="0">
                <a:latin typeface="Calibri"/>
                <a:cs typeface="Calibri"/>
                <a:sym typeface="Symbol" charset="0"/>
              </a:rPr>
              <a:t>-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pt-BR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000" u="sng" dirty="0" smtClean="0">
                <a:latin typeface="Calibri"/>
                <a:cs typeface="Calibri"/>
              </a:rPr>
              <a:t>Catch</a:t>
            </a:r>
            <a:r>
              <a:rPr lang="pt-BR" sz="2000" dirty="0" smtClean="0">
                <a:latin typeface="Calibri"/>
                <a:cs typeface="Calibri"/>
              </a:rPr>
              <a:t> é </a:t>
            </a:r>
            <a:r>
              <a:rPr lang="pt-BR" sz="2000" i="1" dirty="0" smtClean="0">
                <a:latin typeface="Calibri"/>
                <a:cs typeface="Calibri"/>
              </a:rPr>
              <a:t>condicionalmente independente</a:t>
            </a:r>
            <a:r>
              <a:rPr lang="pt-BR" sz="2000" dirty="0" smtClean="0">
                <a:latin typeface="Calibri"/>
                <a:cs typeface="Calibri"/>
              </a:rPr>
              <a:t> de </a:t>
            </a:r>
            <a:r>
              <a:rPr lang="pt-BR" sz="2000" u="sng" dirty="0" err="1" smtClean="0">
                <a:latin typeface="Calibri"/>
                <a:cs typeface="Calibri"/>
              </a:rPr>
              <a:t>Toothache</a:t>
            </a:r>
            <a:r>
              <a:rPr lang="pt-BR" sz="2000" dirty="0" smtClean="0">
                <a:latin typeface="Calibri"/>
                <a:cs typeface="Calibri"/>
              </a:rPr>
              <a:t> dada </a:t>
            </a:r>
            <a:r>
              <a:rPr lang="pt-BR" sz="2000" u="sng" dirty="0" err="1" smtClean="0">
                <a:latin typeface="Calibri"/>
                <a:cs typeface="Calibri"/>
              </a:rPr>
              <a:t>Cavity</a:t>
            </a:r>
            <a:r>
              <a:rPr lang="pt-BR" sz="2000" dirty="0" smtClean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>
                <a:latin typeface="Calibri"/>
                <a:cs typeface="Calibri"/>
              </a:rPr>
              <a:t>P(Catch | </a:t>
            </a:r>
            <a:r>
              <a:rPr lang="pt-BR" sz="1800" dirty="0" err="1" smtClean="0">
                <a:latin typeface="Calibri"/>
                <a:cs typeface="Calibri"/>
              </a:rPr>
              <a:t>Toothache</a:t>
            </a:r>
            <a:r>
              <a:rPr lang="pt-BR" sz="1800" dirty="0" smtClean="0">
                <a:latin typeface="Calibri"/>
                <a:cs typeface="Calibri"/>
              </a:rPr>
              <a:t>, 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 = P(Catch | 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pt-BR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Declarações equivalentes (uma pode ser derivada a partir da outra):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>
                <a:latin typeface="Calibri"/>
                <a:cs typeface="Calibri"/>
              </a:rPr>
              <a:t>P(</a:t>
            </a:r>
            <a:r>
              <a:rPr lang="pt-BR" sz="1800" dirty="0" err="1" smtClean="0">
                <a:latin typeface="Calibri"/>
                <a:cs typeface="Calibri"/>
              </a:rPr>
              <a:t>Toothache</a:t>
            </a:r>
            <a:r>
              <a:rPr lang="pt-BR" sz="1800" dirty="0" smtClean="0">
                <a:latin typeface="Calibri"/>
                <a:cs typeface="Calibri"/>
              </a:rPr>
              <a:t> | Catch , 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 = P(</a:t>
            </a:r>
            <a:r>
              <a:rPr lang="pt-BR" sz="1800" dirty="0" err="1" smtClean="0">
                <a:latin typeface="Calibri"/>
                <a:cs typeface="Calibri"/>
              </a:rPr>
              <a:t>Toothache</a:t>
            </a:r>
            <a:r>
              <a:rPr lang="pt-BR" sz="1800" dirty="0" smtClean="0">
                <a:latin typeface="Calibri"/>
                <a:cs typeface="Calibri"/>
              </a:rPr>
              <a:t> | 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>
                <a:latin typeface="Calibri"/>
                <a:cs typeface="Calibri"/>
              </a:rPr>
              <a:t>P(</a:t>
            </a:r>
            <a:r>
              <a:rPr lang="pt-BR" sz="1800" dirty="0" err="1" smtClean="0">
                <a:latin typeface="Calibri"/>
                <a:cs typeface="Calibri"/>
              </a:rPr>
              <a:t>Toothache</a:t>
            </a:r>
            <a:r>
              <a:rPr lang="pt-BR" sz="1800" dirty="0" smtClean="0">
                <a:latin typeface="Calibri"/>
                <a:cs typeface="Calibri"/>
              </a:rPr>
              <a:t>, Catch | 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 = P(</a:t>
            </a:r>
            <a:r>
              <a:rPr lang="pt-BR" sz="1800" dirty="0" err="1" smtClean="0">
                <a:latin typeface="Calibri"/>
                <a:cs typeface="Calibri"/>
              </a:rPr>
              <a:t>Toothache</a:t>
            </a:r>
            <a:r>
              <a:rPr lang="pt-BR" sz="1800" dirty="0" smtClean="0">
                <a:latin typeface="Calibri"/>
                <a:cs typeface="Calibri"/>
              </a:rPr>
              <a:t> | 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 P(Catch | </a:t>
            </a:r>
            <a:r>
              <a:rPr lang="pt-BR" sz="1800" dirty="0" err="1" smtClean="0">
                <a:latin typeface="Calibri"/>
                <a:cs typeface="Calibri"/>
              </a:rPr>
              <a:t>Cavity</a:t>
            </a:r>
            <a:r>
              <a:rPr lang="pt-BR" sz="1800" dirty="0" smtClean="0">
                <a:latin typeface="Calibri"/>
                <a:cs typeface="Calibri"/>
              </a:rPr>
              <a:t>)</a:t>
            </a:r>
          </a:p>
          <a:p>
            <a:pPr lvl="1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6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/>
                <a:cs typeface="Calibri"/>
              </a:rPr>
              <a:t>Independência Condicional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>
                <a:latin typeface="Calibri"/>
                <a:cs typeface="Calibri"/>
              </a:rPr>
              <a:t>Considere o seguinte conjunto de variáveis aleatórias:</a:t>
            </a:r>
          </a:p>
          <a:p>
            <a:pPr lvl="5">
              <a:lnSpc>
                <a:spcPct val="80000"/>
              </a:lnSpc>
            </a:pPr>
            <a:endParaRPr lang="pt-BR" sz="12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T (há engarrafamento em uma determinada rodovia)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U (alguém é visto carregando um guarda-chuva)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R (está chovendo)</a:t>
            </a:r>
          </a:p>
          <a:p>
            <a:pPr lvl="1" eaLnBrk="1" hangingPunct="1">
              <a:lnSpc>
                <a:spcPct val="80000"/>
              </a:lnSpc>
            </a:pPr>
            <a:endParaRPr lang="pt-BR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/>
                <a:cs typeface="Calibri"/>
              </a:rPr>
              <a:t>Independência Condicional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 smtClean="0">
                <a:latin typeface="Calibri"/>
                <a:cs typeface="Calibri"/>
              </a:rPr>
              <a:t>Considere o seguinte conjunto de variáveis aleatórias:</a:t>
            </a:r>
          </a:p>
          <a:p>
            <a:pPr lvl="5">
              <a:lnSpc>
                <a:spcPct val="80000"/>
              </a:lnSpc>
            </a:pPr>
            <a:endParaRPr lang="pt-BR" sz="12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F (há fogo em um ambiente)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S (há fumaça em um ambiente)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>
                <a:latin typeface="Calibri"/>
                <a:cs typeface="Calibri"/>
              </a:rPr>
              <a:t>A (o alarme anti-incêndio disparou)</a:t>
            </a:r>
          </a:p>
          <a:p>
            <a:pPr lvl="1" eaLnBrk="1" hangingPunct="1">
              <a:lnSpc>
                <a:spcPct val="80000"/>
              </a:lnSpc>
            </a:pPr>
            <a:endParaRPr lang="pt-BR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19" y="4114800"/>
            <a:ext cx="3352797" cy="2202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Próximo Assunto: Modelos de Markov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a typeface="ＭＳ Ｐゴシック" pitchFamily="34" charset="-128"/>
              </a:rPr>
              <a:t>Probabilidades: Resumo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pt-BR" sz="2800" dirty="0" smtClean="0"/>
              <a:t>Probabilidade condicional</a:t>
            </a:r>
          </a:p>
          <a:p>
            <a:pPr lvl="2">
              <a:buFont typeface="Wingdings" charset="0"/>
              <a:buChar char="§"/>
              <a:defRPr/>
            </a:pPr>
            <a:endParaRPr lang="pt-BR" sz="2000" dirty="0" smtClean="0"/>
          </a:p>
          <a:p>
            <a:pPr>
              <a:buFont typeface="Wingdings" charset="0"/>
              <a:buChar char="§"/>
              <a:defRPr/>
            </a:pPr>
            <a:r>
              <a:rPr lang="pt-BR" sz="2800" dirty="0" smtClean="0"/>
              <a:t>Regra do produto</a:t>
            </a:r>
          </a:p>
          <a:p>
            <a:pPr lvl="2">
              <a:buFont typeface="Wingdings" charset="0"/>
              <a:buChar char="§"/>
              <a:defRPr/>
            </a:pPr>
            <a:endParaRPr lang="pt-BR" sz="2000" dirty="0" smtClean="0"/>
          </a:p>
          <a:p>
            <a:pPr>
              <a:buFont typeface="Wingdings" charset="0"/>
              <a:buChar char="§"/>
              <a:defRPr/>
            </a:pPr>
            <a:r>
              <a:rPr lang="pt-BR" sz="2800" dirty="0" smtClean="0"/>
              <a:t>Regra da cadeia</a:t>
            </a:r>
            <a:endParaRPr lang="pt-BR" sz="2400" dirty="0" smtClean="0"/>
          </a:p>
          <a:p>
            <a:pPr marL="0" indent="0">
              <a:buFont typeface="Wingdings" charset="0"/>
              <a:buNone/>
              <a:defRPr/>
            </a:pPr>
            <a:endParaRPr lang="pt-BR" sz="1600" dirty="0" smtClean="0"/>
          </a:p>
          <a:p>
            <a:pPr marL="0" indent="0">
              <a:buFont typeface="Wingdings" charset="0"/>
              <a:buNone/>
              <a:defRPr/>
            </a:pPr>
            <a:endParaRPr lang="pt-BR" sz="1600" dirty="0" smtClean="0"/>
          </a:p>
          <a:p>
            <a:pPr marL="0" indent="0">
              <a:buFont typeface="Wingdings" charset="0"/>
              <a:buNone/>
              <a:defRPr/>
            </a:pPr>
            <a:endParaRPr lang="pt-BR" sz="1600" dirty="0" smtClean="0"/>
          </a:p>
          <a:p>
            <a:pPr>
              <a:buFont typeface="Wingdings" charset="0"/>
              <a:buChar char="§"/>
              <a:defRPr/>
            </a:pPr>
            <a:r>
              <a:rPr lang="pt-BR" sz="2800" dirty="0" smtClean="0"/>
              <a:t>X, Y independentes se e somente se:</a:t>
            </a:r>
          </a:p>
          <a:p>
            <a:pPr lvl="4">
              <a:buFont typeface="Wingdings" charset="0"/>
              <a:buChar char="§"/>
              <a:defRPr/>
            </a:pPr>
            <a:endParaRPr lang="pt-BR" sz="1600" dirty="0" smtClean="0"/>
          </a:p>
          <a:p>
            <a:pPr>
              <a:buFont typeface="Wingdings" charset="0"/>
              <a:buChar char="§"/>
              <a:defRPr/>
            </a:pPr>
            <a:r>
              <a:rPr lang="pt-BR" sz="2800" dirty="0" smtClean="0"/>
              <a:t>X e Y são condicionalmente independentes dada Z se e somente se :</a:t>
            </a:r>
            <a:endParaRPr lang="pt-BR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6172200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38" y="6096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288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51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Aula de Hoje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68988" y="1397000"/>
            <a:ext cx="7580277" cy="5078097"/>
          </a:xfrm>
        </p:spPr>
        <p:txBody>
          <a:bodyPr/>
          <a:lstStyle/>
          <a:p>
            <a:pPr eaLnBrk="1" hangingPunct="1"/>
            <a:r>
              <a:rPr lang="pt-BR" sz="2800" dirty="0" smtClean="0"/>
              <a:t>Teoria das Probabilidades</a:t>
            </a:r>
          </a:p>
          <a:p>
            <a:pPr lvl="8"/>
            <a:endParaRPr lang="pt-BR" sz="300" dirty="0" smtClean="0"/>
          </a:p>
          <a:p>
            <a:pPr lvl="1" eaLnBrk="1" hangingPunct="1"/>
            <a:r>
              <a:rPr lang="pt-BR" sz="2400" dirty="0" smtClean="0"/>
              <a:t>Variáveis Aleatórias</a:t>
            </a:r>
          </a:p>
          <a:p>
            <a:pPr lvl="1"/>
            <a:r>
              <a:rPr lang="pt-BR" sz="2400" dirty="0"/>
              <a:t>Distribuições de Probabilidades </a:t>
            </a:r>
            <a:endParaRPr lang="pt-BR" sz="2400" dirty="0" smtClean="0"/>
          </a:p>
          <a:p>
            <a:pPr lvl="1"/>
            <a:r>
              <a:rPr lang="pt-BR" sz="2400" dirty="0" smtClean="0"/>
              <a:t>Valor Esperado</a:t>
            </a:r>
          </a:p>
          <a:p>
            <a:pPr lvl="1" eaLnBrk="1" hangingPunct="1"/>
            <a:r>
              <a:rPr lang="pt-BR" sz="2400" dirty="0" smtClean="0"/>
              <a:t>Distribuições Conjuntas e Marginais</a:t>
            </a:r>
          </a:p>
          <a:p>
            <a:pPr lvl="1" eaLnBrk="1" hangingPunct="1"/>
            <a:r>
              <a:rPr lang="pt-BR" sz="2400" dirty="0" smtClean="0"/>
              <a:t>Distribuição Condicional</a:t>
            </a:r>
          </a:p>
          <a:p>
            <a:pPr lvl="1" eaLnBrk="1" hangingPunct="1"/>
            <a:r>
              <a:rPr lang="pt-BR" sz="2400" dirty="0" smtClean="0"/>
              <a:t>Regra do Produto, Regra da Cadeia, Regra de Bayes</a:t>
            </a:r>
          </a:p>
          <a:p>
            <a:pPr lvl="1" eaLnBrk="1" hangingPunct="1"/>
            <a:r>
              <a:rPr lang="pt-BR" sz="2400" dirty="0" smtClean="0"/>
              <a:t>Inferência</a:t>
            </a:r>
          </a:p>
          <a:p>
            <a:pPr lvl="1" eaLnBrk="1" hangingPunct="1"/>
            <a:r>
              <a:rPr lang="pt-BR" sz="2400" dirty="0" smtClean="0"/>
              <a:t>Independência</a:t>
            </a:r>
          </a:p>
          <a:p>
            <a:pPr lvl="2"/>
            <a:endParaRPr lang="pt-BR" sz="1050" dirty="0" smtClean="0"/>
          </a:p>
          <a:p>
            <a:pPr eaLnBrk="1" hangingPunct="1"/>
            <a:r>
              <a:rPr lang="pt-BR" sz="2800" dirty="0" smtClean="0"/>
              <a:t>Você irá precisar MUITO desse conhecimento nas próximas aulas!</a:t>
            </a:r>
          </a:p>
          <a:p>
            <a:pPr lvl="1" eaLnBrk="1" hangingPunct="1"/>
            <a:endParaRPr lang="pt-BR" sz="2400" dirty="0" smtClean="0"/>
          </a:p>
          <a:p>
            <a:pPr lvl="1" eaLnBrk="1" hangingPunct="1"/>
            <a:endParaRPr lang="pt-BR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62" y="2359742"/>
            <a:ext cx="3655510" cy="3685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Variáveis Aleatórias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98013" y="1421905"/>
            <a:ext cx="7669413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Uma </a:t>
            </a:r>
            <a:r>
              <a:rPr lang="pt-BR" sz="2400" dirty="0" smtClean="0">
                <a:solidFill>
                  <a:srgbClr val="FF0000"/>
                </a:solidFill>
              </a:rPr>
              <a:t>variável aleatória</a:t>
            </a:r>
            <a:r>
              <a:rPr lang="pt-BR" sz="2400" dirty="0" smtClean="0"/>
              <a:t> corresponde a algum aspecto do mundo acerca do qual há incerteza.</a:t>
            </a:r>
          </a:p>
          <a:p>
            <a:pPr lvl="8">
              <a:lnSpc>
                <a:spcPct val="90000"/>
              </a:lnSpc>
            </a:pPr>
            <a:endParaRPr lang="pt-BR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R = está chovendo?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T = está frio ou quente?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D = quanto tempo tempo pra dirigir de casa para o trabalho?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L = onde está o fantasma?</a:t>
            </a:r>
          </a:p>
          <a:p>
            <a:pPr lvl="2">
              <a:lnSpc>
                <a:spcPct val="90000"/>
              </a:lnSpc>
            </a:pPr>
            <a:endParaRPr lang="pt-BR" sz="16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Denotamos variáveis aleatórias por letras maiúsculas.</a:t>
            </a:r>
          </a:p>
          <a:p>
            <a:pPr lvl="2">
              <a:lnSpc>
                <a:spcPct val="90000"/>
              </a:lnSpc>
            </a:pPr>
            <a:endParaRPr lang="pt-BR" sz="16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Cada variável aleatória possui um </a:t>
            </a:r>
            <a:r>
              <a:rPr lang="pt-BR" sz="2400" dirty="0" smtClean="0">
                <a:solidFill>
                  <a:srgbClr val="FF0000"/>
                </a:solidFill>
              </a:rPr>
              <a:t>domínio</a:t>
            </a:r>
            <a:r>
              <a:rPr lang="pt-BR" sz="2400" dirty="0" smtClean="0"/>
              <a:t>.</a:t>
            </a:r>
          </a:p>
          <a:p>
            <a:pPr lvl="8">
              <a:lnSpc>
                <a:spcPct val="90000"/>
              </a:lnSpc>
            </a:pPr>
            <a:endParaRPr lang="pt-BR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R em {true, false}   (notação alternativa: {+r, </a:t>
            </a:r>
            <a:r>
              <a:rPr lang="pt-BR" sz="2000" dirty="0" smtClean="0">
                <a:sym typeface="Symbol" pitchFamily="18" charset="2"/>
              </a:rPr>
              <a:t>-</a:t>
            </a:r>
            <a:r>
              <a:rPr lang="pt-BR" sz="2000" dirty="0" smtClean="0"/>
              <a:t>r})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T </a:t>
            </a:r>
            <a:r>
              <a:rPr lang="el-GR" sz="2000" dirty="0" smtClean="0"/>
              <a:t>ϵ</a:t>
            </a:r>
            <a:r>
              <a:rPr lang="pt-BR" sz="2000" dirty="0" smtClean="0"/>
              <a:t> {hot, cold}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D </a:t>
            </a:r>
            <a:r>
              <a:rPr lang="el-GR" sz="2000" dirty="0"/>
              <a:t>ϵ</a:t>
            </a:r>
            <a:r>
              <a:rPr lang="pt-BR" sz="2000" dirty="0" smtClean="0"/>
              <a:t> [0, </a:t>
            </a:r>
            <a:r>
              <a:rPr lang="pt-BR" sz="2000" dirty="0" smtClean="0">
                <a:sym typeface="Symbol" pitchFamily="18" charset="2"/>
              </a:rPr>
              <a:t>)</a:t>
            </a:r>
            <a:endParaRPr lang="pt-BR" sz="2000" dirty="0" smtClean="0"/>
          </a:p>
          <a:p>
            <a:pPr lvl="1">
              <a:lnSpc>
                <a:spcPct val="90000"/>
              </a:lnSpc>
            </a:pPr>
            <a:r>
              <a:rPr lang="pt-BR" sz="2000" dirty="0" smtClean="0"/>
              <a:t>L </a:t>
            </a:r>
            <a:r>
              <a:rPr lang="el-GR" sz="2000" dirty="0"/>
              <a:t>ϵ</a:t>
            </a:r>
            <a:r>
              <a:rPr lang="pt-BR" sz="2000" dirty="0" smtClean="0"/>
              <a:t> localizações possíveis, talvez {(0,0), (0,1), …}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20" y="1332374"/>
            <a:ext cx="4094076" cy="4127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400" y="1397001"/>
            <a:ext cx="9907639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/>
              <a:t>A incerteza pode ser representada por:</a:t>
            </a:r>
          </a:p>
          <a:p>
            <a:pPr lvl="2">
              <a:lnSpc>
                <a:spcPct val="80000"/>
              </a:lnSpc>
            </a:pPr>
            <a:endParaRPr lang="pt-BR" sz="1800" dirty="0"/>
          </a:p>
          <a:p>
            <a:pPr lvl="1">
              <a:lnSpc>
                <a:spcPct val="80000"/>
              </a:lnSpc>
            </a:pPr>
            <a:r>
              <a:rPr lang="pt-BR" sz="2400" b="1" dirty="0"/>
              <a:t>Variáveis Observadas (evidências)</a:t>
            </a:r>
            <a:r>
              <a:rPr lang="pt-BR" sz="2400" dirty="0"/>
              <a:t>: representam o que o agente sabe acerca do estado do mundo (e.g., leituras dos sensores, sintomas, </a:t>
            </a:r>
            <a:r>
              <a:rPr lang="pt-BR" sz="2400" dirty="0" smtClean="0"/>
              <a:t>etc.)</a:t>
            </a:r>
            <a:endParaRPr lang="pt-BR" sz="2400" dirty="0"/>
          </a:p>
          <a:p>
            <a:pPr lvl="4">
              <a:lnSpc>
                <a:spcPct val="80000"/>
              </a:lnSpc>
            </a:pPr>
            <a:endParaRPr lang="pt-BR" sz="1400" dirty="0"/>
          </a:p>
          <a:p>
            <a:pPr lvl="1">
              <a:lnSpc>
                <a:spcPct val="80000"/>
              </a:lnSpc>
            </a:pPr>
            <a:r>
              <a:rPr lang="pt-BR" sz="2400" b="1" dirty="0"/>
              <a:t>Variáveis Não Observadas</a:t>
            </a:r>
            <a:r>
              <a:rPr lang="pt-BR" sz="2400" dirty="0"/>
              <a:t>: representam aspectos desconhecidos para o agente (e.g. a localização de um objeto, a presença de uma doença)</a:t>
            </a:r>
          </a:p>
          <a:p>
            <a:pPr lvl="4">
              <a:lnSpc>
                <a:spcPct val="80000"/>
              </a:lnSpc>
            </a:pPr>
            <a:endParaRPr lang="pt-BR" sz="1400" dirty="0"/>
          </a:p>
          <a:p>
            <a:pPr>
              <a:lnSpc>
                <a:spcPct val="80000"/>
              </a:lnSpc>
            </a:pPr>
            <a:r>
              <a:rPr lang="pt-BR" sz="2800" b="1" dirty="0"/>
              <a:t>Modelo</a:t>
            </a:r>
            <a:r>
              <a:rPr lang="pt-BR" sz="2800" dirty="0"/>
              <a:t>: representa o que o agente conhece acerca de como as variáveis observadas se relacionam com as variáveis não observadas.</a:t>
            </a:r>
          </a:p>
          <a:p>
            <a:pPr lvl="6">
              <a:lnSpc>
                <a:spcPct val="80000"/>
              </a:lnSpc>
            </a:pPr>
            <a:endParaRPr lang="pt-BR" sz="1400" dirty="0"/>
          </a:p>
          <a:p>
            <a:pPr>
              <a:lnSpc>
                <a:spcPct val="80000"/>
              </a:lnSpc>
            </a:pPr>
            <a:r>
              <a:rPr lang="pt-BR" sz="2800" dirty="0"/>
              <a:t>Raciocínio probabilístico fornece um framework para lidar com </a:t>
            </a:r>
            <a:r>
              <a:rPr lang="pt-BR" sz="2800" u="sng" dirty="0"/>
              <a:t>crenças</a:t>
            </a:r>
            <a:r>
              <a:rPr lang="pt-BR" sz="2800" dirty="0"/>
              <a:t> e </a:t>
            </a:r>
            <a:r>
              <a:rPr lang="pt-BR" sz="2800" u="sng" dirty="0"/>
              <a:t>conhecimento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991631"/>
              </p:ext>
            </p:extLst>
          </p:nvPr>
        </p:nvGraphicFramePr>
        <p:xfrm>
          <a:off x="10548001" y="1526975"/>
          <a:ext cx="138747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hoto Editor Photo" r:id="rId4" imgW="2430476" imgH="2430476" progId="">
                  <p:embed/>
                </p:oleObj>
              </mc:Choice>
              <mc:Fallback>
                <p:oleObj name="Photo Editor Photo" r:id="rId4" imgW="2430476" imgH="2430476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8001" y="1526975"/>
                        <a:ext cx="1387475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378737"/>
              </p:ext>
            </p:extLst>
          </p:nvPr>
        </p:nvGraphicFramePr>
        <p:xfrm>
          <a:off x="10548001" y="3127175"/>
          <a:ext cx="142557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hoto Editor Photo" r:id="rId6" imgW="2491956" imgH="2491956" progId="">
                  <p:embed/>
                </p:oleObj>
              </mc:Choice>
              <mc:Fallback>
                <p:oleObj name="Photo Editor Photo" r:id="rId6" imgW="2491956" imgH="2491956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8001" y="3127175"/>
                        <a:ext cx="1425575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0540064" y="4727375"/>
            <a:ext cx="1414462" cy="1439863"/>
            <a:chOff x="4027" y="3072"/>
            <a:chExt cx="891" cy="907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4032" y="3072"/>
            <a:ext cx="886" cy="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Photo Editor Photo" r:id="rId8" imgW="2461473" imgH="2446232" progId="">
                    <p:embed/>
                  </p:oleObj>
                </mc:Choice>
                <mc:Fallback>
                  <p:oleObj name="Photo Editor Photo" r:id="rId8" imgW="2461473" imgH="2446232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072"/>
                          <a:ext cx="886" cy="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43" r="62584" b="-1559"/>
            <a:stretch>
              <a:fillRect/>
            </a:stretch>
          </p:blipFill>
          <p:spPr bwMode="auto">
            <a:xfrm>
              <a:off x="4027" y="3643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960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Distribuições de Probabilidades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98" y="1304126"/>
            <a:ext cx="9212278" cy="4706149"/>
          </a:xfrm>
        </p:spPr>
        <p:txBody>
          <a:bodyPr/>
          <a:lstStyle/>
          <a:p>
            <a:r>
              <a:rPr lang="pt-BR" sz="2400" dirty="0" smtClean="0"/>
              <a:t>São funções que associam uma probabilidade a cada valor de uma variável aleatória.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Temperatura (T):</a:t>
            </a: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lvl="3"/>
            <a:endParaRPr lang="pt-BR" sz="1200" dirty="0" smtClean="0"/>
          </a:p>
        </p:txBody>
      </p:sp>
      <p:graphicFrame>
        <p:nvGraphicFramePr>
          <p:cNvPr id="5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09658"/>
              </p:ext>
            </p:extLst>
          </p:nvPr>
        </p:nvGraphicFramePr>
        <p:xfrm>
          <a:off x="3527323" y="3884723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98" y="3506898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96137"/>
              </p:ext>
            </p:extLst>
          </p:nvPr>
        </p:nvGraphicFramePr>
        <p:xfrm>
          <a:off x="9748222" y="3636086"/>
          <a:ext cx="1922463" cy="1857375"/>
        </p:xfrm>
        <a:graphic>
          <a:graphicData uri="http://schemas.openxmlformats.org/drawingml/2006/table">
            <a:tbl>
              <a:tblPr/>
              <a:tblGrid>
                <a:gridCol w="1153478"/>
                <a:gridCol w="76898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fog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meteor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9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709" y="3189898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9" y="3235290"/>
            <a:ext cx="2544888" cy="23829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94" y="3352677"/>
            <a:ext cx="3211282" cy="2140854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399477" y="1244840"/>
            <a:ext cx="4709342" cy="15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t-BR" sz="2400" dirty="0" smtClean="0"/>
          </a:p>
          <a:p>
            <a:endParaRPr lang="pt-BR" sz="2400" dirty="0" smtClean="0"/>
          </a:p>
          <a:p>
            <a:pPr lvl="1"/>
            <a:r>
              <a:rPr lang="pt-BR" sz="2000" dirty="0" smtClean="0"/>
              <a:t>Tempo (W): 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lvl="3"/>
            <a:endParaRPr lang="pt-BR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517598" y="1921041"/>
            <a:ext cx="4535502" cy="3137521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	notação simplificada: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marL="0" indent="0">
              <a:buNone/>
            </a:pPr>
            <a:r>
              <a:rPr lang="pt-BR" sz="1400" dirty="0" smtClean="0"/>
              <a:t>OK se não houver interseção entre domínios</a:t>
            </a:r>
            <a:r>
              <a:rPr lang="pt-BR" sz="1400" i="1" dirty="0" smtClean="0"/>
              <a:t> das variáveis</a:t>
            </a:r>
            <a:endParaRPr lang="pt-BR" sz="1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 de Probabilidades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98" y="1304126"/>
            <a:ext cx="8109585" cy="4706149"/>
          </a:xfrm>
        </p:spPr>
        <p:txBody>
          <a:bodyPr/>
          <a:lstStyle/>
          <a:p>
            <a:r>
              <a:rPr lang="pt-BR" sz="2400" dirty="0" smtClean="0"/>
              <a:t>Variáveis aleatórias não observadas possuem distribuições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lvl="3"/>
            <a:endParaRPr lang="pt-BR" sz="1200" dirty="0" smtClean="0"/>
          </a:p>
          <a:p>
            <a:r>
              <a:rPr lang="pt-BR" sz="2400" dirty="0" smtClean="0"/>
              <a:t>Uma distribuição é uma TABELA de probabilidades de valores (no caso discreto).</a:t>
            </a:r>
            <a:endParaRPr lang="pt-BR" sz="1200" dirty="0" smtClean="0"/>
          </a:p>
          <a:p>
            <a:r>
              <a:rPr lang="pt-BR" sz="2400" dirty="0" smtClean="0"/>
              <a:t>Uma probabilidade é um único número</a:t>
            </a:r>
          </a:p>
          <a:p>
            <a:pPr lvl="2"/>
            <a:endParaRPr lang="pt-BR" sz="1600" dirty="0" smtClean="0"/>
          </a:p>
          <a:p>
            <a:endParaRPr lang="pt-BR" sz="2400" dirty="0" smtClean="0"/>
          </a:p>
          <a:p>
            <a:r>
              <a:rPr lang="pt-BR" sz="2400" dirty="0" smtClean="0"/>
              <a:t>Restrições:                                                 e</a:t>
            </a:r>
          </a:p>
        </p:txBody>
      </p:sp>
      <p:graphicFrame>
        <p:nvGraphicFramePr>
          <p:cNvPr id="5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86191"/>
              </p:ext>
            </p:extLst>
          </p:nvPr>
        </p:nvGraphicFramePr>
        <p:xfrm>
          <a:off x="1360963" y="2153072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38" y="1775247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01672"/>
              </p:ext>
            </p:extLst>
          </p:nvPr>
        </p:nvGraphicFramePr>
        <p:xfrm>
          <a:off x="3410425" y="2153072"/>
          <a:ext cx="1922463" cy="1857375"/>
        </p:xfrm>
        <a:graphic>
          <a:graphicData uri="http://schemas.openxmlformats.org/drawingml/2006/table">
            <a:tbl>
              <a:tblPr/>
              <a:tblGrid>
                <a:gridCol w="1153478"/>
                <a:gridCol w="76898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fog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meteor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9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13" y="1781597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33" y="5504778"/>
            <a:ext cx="28511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494" y="6254633"/>
            <a:ext cx="2583980" cy="2987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884" y="6182283"/>
            <a:ext cx="2492511" cy="567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848" y="3747867"/>
            <a:ext cx="3627379" cy="298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3387" y="2709548"/>
            <a:ext cx="3179555" cy="298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0015" y="3236176"/>
            <a:ext cx="3373612" cy="298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830" y="4342535"/>
            <a:ext cx="328405" cy="597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9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\[&#10;P(hot) = P(T = hot),  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3"/>
  <p:tag name="PICTUREFILESIZE" val="965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27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\[&#10;P(cold) = P(T = cold),  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6"/>
  <p:tag name="PICTUREFILESIZE" val="104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dots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X_1, X_2, \ldots X_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=x_1, X_2=x_2, \ldots X_n=x_n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130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x_1, x_2, \ldots x_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49"/>
  <p:tag name="PICTUREFILESIZE" val="69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\ge 0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0"/>
  <p:tag name="PICTUREFILESIZE" val="87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(x_1, x_2, \ldots x_n)} P(x_1, x_2, \ldots x_n)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1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 = \sum_{(x_1 \ldots x_n) \in E}P(x_1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62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27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 = \sum_{s} P(t, 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3"/>
  <p:tag name="PICTUREFILESIZE" val="98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27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s) = \sum_{t} P(t, 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93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 = x_1) = \sum_{x_2} P(X_1 = x_1, X_2 = 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83"/>
  <p:tag name="PICTUREFILESIZE" val="191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) = \sum_{y} 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3"/>
  <p:tag name="PICTUREFILESIZE" val="11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= \sum_{x} 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104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) = \frac{P(a, b)}{P(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59"/>
  <p:tag name="PICTUREFILESIZE" val="124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=s | T=c) = ???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9"/>
  <p:tag name="PICTUREFILESIZE" val="87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T=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0"/>
  <p:tag name="PICTUREFILESIZE" val="1179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2}{0.5}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36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0.4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16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P(W = s ,T = c) + P(W = r, T = 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8"/>
  <p:tag name="PICTUREFILESIZE" val="136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273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0.2 + 0.3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43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0.5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"/>
  <p:tag name="PICTUREFILESIZE" val="18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T =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72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T =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749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=r | T=c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4"/>
  <p:tag name="PICTUREFILESIZE" val="708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r ,T = c)}{P(W = s, T=c) + P(W = r, 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2"/>
  <p:tag name="PICTUREFILESIZE" val="222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r ,T = c)}{P(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116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3}{0.2 + 0.3} = 0.6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966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slides}\pagestyle{empty}&#10;&#10;\begin{document}&#10;\[&#10;P(W=s | T= c ) = 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84"/>
  <p:tag name="PICTUREFILESIZE" val="72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W = s, T=c) + P(W = r,  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2"/>
  <p:tag name="PICTUREFILESIZE" val="2244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0"/>
  <p:tag name="PICTUREFILESIZE" val="117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2}{0.2 + 0.3} = 0.4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915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 = 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569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 = 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569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45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=rain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827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slides}\pagestyle{empty}&#10;&#10;\begin{document}&#10;\[&#10;P(W=s | T= c ) = 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84"/>
  <p:tag name="PICTUREFILESIZE" val="72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W = s, T=c) + P(W = r,  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2"/>
  <p:tag name="PICTUREFILESIZE" val="2244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0"/>
  <p:tag name="PICTUREFILESIZE" val="117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2}{0.2 + 0.3} = 0.4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915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=r | T=c) = ???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0"/>
  <p:tag name="PICTUREFILESIZE" val="859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r ,T = c)}{P(W = s, T=c) + P(W = r, 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2"/>
  <p:tag name="PICTUREFILESIZE" val="222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r ,T = c)}{P(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116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3}{0.2 + 0.3} = 0.6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966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 = 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56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 \ \, P(X=x) \ge 0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3"/>
  <p:tag name="PICTUREFILESIZE" val="844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453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 | x_2) = \frac{P(x_1, x_2)}{P(x_2)} = \frac{P(x_1, x_2)}{\sum_{x_1} P(x_1, x_2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4"/>
  <p:tag name="PICTUREFILESIZE" val="2950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x P(X=x) =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8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|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479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86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x_3) = P(x_1) P(x_2 | x_1) P(x_3|x_1,x_2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15"/>
  <p:tag name="PICTUREFILESIZE" val="20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) = P(W=rain),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3"/>
  <p:tag name="PICTUREFILESIZE" val="119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i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1"/>
  <p:tag name="PICTUREFILESIZE" val="166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y | x)}{P(y)} P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7"/>
  <p:tag name="PICTUREFILESIZE" val="1633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P(y | x) P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5"/>
  <p:tag name="PICTUREFILESIZE" val="69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|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479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5"/>
  <p:tag name="PICTUREFILESIZE" val="110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 \,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15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1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4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49476</TotalTime>
  <Words>4053</Words>
  <Application>Microsoft Office PowerPoint</Application>
  <PresentationFormat>Personalizar</PresentationFormat>
  <Paragraphs>1041</Paragraphs>
  <Slides>45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dan-berkeley-nlp-v1</vt:lpstr>
      <vt:lpstr>Photo Editor Photo</vt:lpstr>
      <vt:lpstr>CEFET/RJ  GCC1734 - Inteligência Artificial</vt:lpstr>
      <vt:lpstr>Créditos</vt:lpstr>
      <vt:lpstr>Visão geral do Curso</vt:lpstr>
      <vt:lpstr>Probabilidades </vt:lpstr>
      <vt:lpstr>Aula de Hoje</vt:lpstr>
      <vt:lpstr>Variáveis Aleatórias</vt:lpstr>
      <vt:lpstr>Variáveis Aleatórias</vt:lpstr>
      <vt:lpstr>Distribuições de Probabilidades</vt:lpstr>
      <vt:lpstr>Distribuições de Probabilidades</vt:lpstr>
      <vt:lpstr>Valor Esperado</vt:lpstr>
      <vt:lpstr>Distribuições Conjuntas</vt:lpstr>
      <vt:lpstr>Modelos Probabilísticos</vt:lpstr>
      <vt:lpstr>Eventos</vt:lpstr>
      <vt:lpstr>Exercício: Eventos</vt:lpstr>
      <vt:lpstr>Distribuições Marginais</vt:lpstr>
      <vt:lpstr>Exercício: Distribuições Marginais </vt:lpstr>
      <vt:lpstr>Probabilidades Condicionais</vt:lpstr>
      <vt:lpstr>Exercício: Probabilidades Condicionais</vt:lpstr>
      <vt:lpstr>Distribuições Condicionais</vt:lpstr>
      <vt:lpstr>Normalização</vt:lpstr>
      <vt:lpstr>Exemplo: Normalização</vt:lpstr>
      <vt:lpstr>Exemplo: Normalização</vt:lpstr>
      <vt:lpstr>Exemplo: Normalização</vt:lpstr>
      <vt:lpstr>Exercício: Normalização</vt:lpstr>
      <vt:lpstr>Inferência Probabilística</vt:lpstr>
      <vt:lpstr>Inferência por Enumeração</vt:lpstr>
      <vt:lpstr>Exercício: Inferência por Enumeração</vt:lpstr>
      <vt:lpstr>Inferência por Enumeração</vt:lpstr>
      <vt:lpstr>Regra do Produto</vt:lpstr>
      <vt:lpstr>Exemplo: Regra do Produto</vt:lpstr>
      <vt:lpstr>Regra da Cadeia</vt:lpstr>
      <vt:lpstr>Regra de Bayes</vt:lpstr>
      <vt:lpstr>Regra de Bayes</vt:lpstr>
      <vt:lpstr>Exercício: Regra de Bayes</vt:lpstr>
      <vt:lpstr>Inferência com a Regra de Bayes</vt:lpstr>
      <vt:lpstr>Independência</vt:lpstr>
      <vt:lpstr>Exemplo: Independência</vt:lpstr>
      <vt:lpstr>Exemplo: Independência</vt:lpstr>
      <vt:lpstr>Independência Condicional</vt:lpstr>
      <vt:lpstr>Independência Condicional</vt:lpstr>
      <vt:lpstr>Independência Condicional</vt:lpstr>
      <vt:lpstr>Independência Condicional</vt:lpstr>
      <vt:lpstr>Independência Condicional</vt:lpstr>
      <vt:lpstr>Próximo Assunto: Modelos de Markov</vt:lpstr>
      <vt:lpstr>Probabilidades: Resumo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EduardoBezerra</cp:lastModifiedBy>
  <cp:revision>2696</cp:revision>
  <cp:lastPrinted>2014-02-27T08:03:23Z</cp:lastPrinted>
  <dcterms:created xsi:type="dcterms:W3CDTF">2004-08-27T04:16:05Z</dcterms:created>
  <dcterms:modified xsi:type="dcterms:W3CDTF">2017-10-16T13:50:16Z</dcterms:modified>
</cp:coreProperties>
</file>