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avi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0"/>
  </p:notesMasterIdLst>
  <p:handoutMasterIdLst>
    <p:handoutMasterId r:id="rId31"/>
  </p:handoutMasterIdLst>
  <p:sldIdLst>
    <p:sldId id="823" r:id="rId2"/>
    <p:sldId id="824" r:id="rId3"/>
    <p:sldId id="794" r:id="rId4"/>
    <p:sldId id="822" r:id="rId5"/>
    <p:sldId id="799" r:id="rId6"/>
    <p:sldId id="766" r:id="rId7"/>
    <p:sldId id="770" r:id="rId8"/>
    <p:sldId id="796" r:id="rId9"/>
    <p:sldId id="797" r:id="rId10"/>
    <p:sldId id="798" r:id="rId11"/>
    <p:sldId id="800" r:id="rId12"/>
    <p:sldId id="810" r:id="rId13"/>
    <p:sldId id="775" r:id="rId14"/>
    <p:sldId id="776" r:id="rId15"/>
    <p:sldId id="777" r:id="rId16"/>
    <p:sldId id="778" r:id="rId17"/>
    <p:sldId id="779" r:id="rId18"/>
    <p:sldId id="780" r:id="rId19"/>
    <p:sldId id="807" r:id="rId20"/>
    <p:sldId id="782" r:id="rId21"/>
    <p:sldId id="783" r:id="rId22"/>
    <p:sldId id="784" r:id="rId23"/>
    <p:sldId id="785" r:id="rId24"/>
    <p:sldId id="809" r:id="rId25"/>
    <p:sldId id="787" r:id="rId26"/>
    <p:sldId id="788" r:id="rId27"/>
    <p:sldId id="786" r:id="rId28"/>
    <p:sldId id="811" r:id="rId29"/>
  </p:sldIdLst>
  <p:sldSz cx="12192000" cy="6858000"/>
  <p:notesSz cx="7099300" cy="10234613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33FF"/>
    <a:srgbClr val="CCECFF"/>
    <a:srgbClr val="FFFF00"/>
    <a:srgbClr val="FF3300"/>
    <a:srgbClr val="CC00CC"/>
    <a:srgbClr val="FFCC00"/>
    <a:srgbClr val="FF9999"/>
    <a:srgbClr val="CC0000"/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2319" autoAdjust="0"/>
  </p:normalViewPr>
  <p:slideViewPr>
    <p:cSldViewPr>
      <p:cViewPr>
        <p:scale>
          <a:sx n="66" d="100"/>
          <a:sy n="66" d="100"/>
        </p:scale>
        <p:origin x="-223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gs" Target="tags/tag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7BAD947-BB31-456D-A2F8-2D0CBCE72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7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7A86CA3-876B-4777-9BC7-218EB9075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1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Arrependimento (</a:t>
            </a:r>
            <a:r>
              <a:rPr lang="pt-BR" dirty="0" err="1" smtClean="0"/>
              <a:t>regret</a:t>
            </a:r>
            <a:r>
              <a:rPr lang="pt-BR" dirty="0" smtClean="0"/>
              <a:t>) é um medida do</a:t>
            </a:r>
            <a:r>
              <a:rPr lang="pt-BR" baseline="0" dirty="0" smtClean="0"/>
              <a:t> custo total de erros que o agente comete durante o treinamento. É impossível realizar treinamento sem arrependimento, mas o agente deve pelo menos tentar aprender com a quantidade mínima de arrependimento possível. De fato, há algoritmos ótimos para aprendizado de políticas que possuem diferentes valores de arrependimento. Por exemplo, um algoritmo que utilize a técnica de exploração \</a:t>
            </a:r>
            <a:r>
              <a:rPr lang="pt-BR" baseline="0" dirty="0" err="1" smtClean="0"/>
              <a:t>epsilon-greedy</a:t>
            </a:r>
            <a:r>
              <a:rPr lang="pt-BR" baseline="0" dirty="0" smtClean="0"/>
              <a:t> não aprende de forma ótima a ser ótimo. Por outro lado, o uso de uma função de exploração tende a produzir um valor menor para o arrependimento.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30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Agora, vamos considerar o caso de um</a:t>
            </a:r>
            <a:r>
              <a:rPr lang="pt-BR" baseline="0" dirty="0" smtClean="0"/>
              <a:t> ambiente em que há tantos estados que o agente não pode aprender sobre cada um deles, até mesmo porque a quantidade de estados proíbe manter a tabela de </a:t>
            </a:r>
            <a:r>
              <a:rPr lang="pt-BR" baseline="0" dirty="0" err="1" smtClean="0"/>
              <a:t>q-estados</a:t>
            </a:r>
            <a:r>
              <a:rPr lang="pt-BR" baseline="0" dirty="0" smtClean="0"/>
              <a:t> em memória. O algoritmo que iremos usar nesse caso é denominado </a:t>
            </a:r>
            <a:r>
              <a:rPr lang="pt-BR" b="1" baseline="0" dirty="0" smtClean="0"/>
              <a:t>Q-Learning Aproximado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Para dar uma ideia desse algoritmo, considere 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. Por meio do Q-Learning Aproximado, uma vez que o agente aprende que a utilidade de um q-estado que o leva a colidir com um fantasma é ruim (baixa), ele pode transferir essa experiência para </a:t>
            </a:r>
            <a:r>
              <a:rPr lang="pt-BR" baseline="0" dirty="0" err="1" smtClean="0"/>
              <a:t>q-estados</a:t>
            </a:r>
            <a:r>
              <a:rPr lang="pt-BR" baseline="0" dirty="0" smtClean="0"/>
              <a:t> que sejam similares ao q-estado original. Ou seja, a ideia básica aqui é generalizar através dos estados do mundo.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Do ponto de vista de estrutura</a:t>
            </a:r>
            <a:r>
              <a:rPr lang="pt-BR" baseline="0" dirty="0" smtClean="0"/>
              <a:t> de dados usada, </a:t>
            </a:r>
            <a:r>
              <a:rPr lang="pt-BR" dirty="0" smtClean="0"/>
              <a:t>o algoritmo Q-</a:t>
            </a:r>
            <a:r>
              <a:rPr lang="pt-BR" dirty="0" err="1" smtClean="0"/>
              <a:t>learning</a:t>
            </a:r>
            <a:r>
              <a:rPr lang="pt-BR" dirty="0" smtClean="0"/>
              <a:t> básico mantém</a:t>
            </a:r>
            <a:r>
              <a:rPr lang="pt-BR" baseline="0" dirty="0" smtClean="0"/>
              <a:t> uma tabela (i.e., um </a:t>
            </a:r>
            <a:r>
              <a:rPr lang="pt-BR" baseline="0" dirty="0" err="1" smtClean="0"/>
              <a:t>array</a:t>
            </a:r>
            <a:r>
              <a:rPr lang="pt-BR" baseline="0" dirty="0" smtClean="0"/>
              <a:t> bidimensional). Para cada estado possível, e para cada ação possível a partir desse estado, há uma entrada na tabela.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Por exemplo, no mundo grade, cada posição do mundo é um estado e seus q-valores (um para cada ação possível) devem ser armazenados durante a execução do Q-</a:t>
            </a:r>
            <a:r>
              <a:rPr lang="pt-BR" baseline="0" dirty="0" err="1" smtClean="0"/>
              <a:t>learning</a:t>
            </a:r>
            <a:r>
              <a:rPr lang="pt-BR" baseline="0" dirty="0" smtClean="0"/>
              <a:t>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Diferente do mundo grade, em ambientes reais, a quantidade de combinações de estados e ações é imensa, o que torna impraticável manter essa tabela de q-valores. Por exemplo, no </a:t>
            </a:r>
            <a:r>
              <a:rPr lang="pt-BR" baseline="0" dirty="0" err="1" smtClean="0"/>
              <a:t>Pac-Man</a:t>
            </a:r>
            <a:r>
              <a:rPr lang="pt-BR" baseline="0" dirty="0" smtClean="0"/>
              <a:t>, um estado é uma configuração específica do labirinto mais a direção em que o </a:t>
            </a:r>
            <a:r>
              <a:rPr lang="pt-BR" baseline="0" dirty="0" err="1" smtClean="0"/>
              <a:t>Pac-Man</a:t>
            </a:r>
            <a:r>
              <a:rPr lang="pt-BR" baseline="0" dirty="0" smtClean="0"/>
              <a:t> está para se mover. Nesse caso, a quantidade de estados é enorme.</a:t>
            </a:r>
          </a:p>
          <a:p>
            <a:endParaRPr lang="pt-BR" dirty="0" smtClean="0"/>
          </a:p>
          <a:p>
            <a:r>
              <a:rPr lang="pt-BR" dirty="0" smtClean="0"/>
              <a:t>Além disso, porque há muitas</a:t>
            </a:r>
            <a:r>
              <a:rPr lang="pt-BR" baseline="0" dirty="0" smtClean="0"/>
              <a:t> combinações, o agente não teria tempo de alcançar cada combinação possível durante o treinamento com o Q-</a:t>
            </a:r>
            <a:r>
              <a:rPr lang="pt-BR" baseline="0" dirty="0" err="1" smtClean="0"/>
              <a:t>learning</a:t>
            </a:r>
            <a:r>
              <a:rPr lang="pt-BR" baseline="0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Agora, vamos investigar de que forma o conceito de função de exploração pode ser usado para eliminar a necessidade de manter a tabela com</a:t>
            </a:r>
            <a:r>
              <a:rPr lang="pt-BR" baseline="0" dirty="0" smtClean="0"/>
              <a:t> todos os </a:t>
            </a:r>
            <a:r>
              <a:rPr lang="pt-BR" baseline="0" dirty="0" err="1" smtClean="0"/>
              <a:t>q-valores</a:t>
            </a:r>
            <a:r>
              <a:rPr lang="pt-BR" dirty="0" smtClean="0"/>
              <a:t>. Ou</a:t>
            </a:r>
            <a:r>
              <a:rPr lang="pt-BR" baseline="0" dirty="0" smtClean="0"/>
              <a:t> seja, vamos descrever a forma pela qual, quando um agente aprende sobre a utilidade de um estado, o que ele pode fazer para generalizar essa conclusão para estados similares.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7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Repare que as configurações (estados) da esquerda</a:t>
            </a:r>
            <a:r>
              <a:rPr lang="pt-BR" baseline="0" dirty="0" smtClean="0"/>
              <a:t> e do meio são similares e igualmente ruins para 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. Se utilizamos o Q-</a:t>
            </a:r>
            <a:r>
              <a:rPr lang="pt-BR" baseline="0" dirty="0" err="1" smtClean="0"/>
              <a:t>learning</a:t>
            </a:r>
            <a:r>
              <a:rPr lang="pt-BR" baseline="0" dirty="0" smtClean="0"/>
              <a:t> básico, o agente não saberia identificar a similaridade entre esses dois estados para, uma vez que sabe que um deles é ruim, inferir que o outro também é. A configuração da direita é ainda mais similar à da esquerda, mas o agente estaria igualmente impossibilitado de tirar qualquer conclusão acerca desse estado, uma vez que soubesse algo acerca da qualidade do estado da esquerda.</a:t>
            </a:r>
          </a:p>
          <a:p>
            <a:endParaRPr lang="pt-BR" dirty="0" smtClean="0"/>
          </a:p>
          <a:p>
            <a:r>
              <a:rPr lang="pt-BR" dirty="0" smtClean="0"/>
              <a:t>Pelo exemplo nesta página, podemos concluir que seria desejável</a:t>
            </a:r>
            <a:r>
              <a:rPr lang="pt-BR" baseline="0" dirty="0" smtClean="0"/>
              <a:t> modularizar o aprendizado, de modo que o agente possa levar em consideração apenas os aspectos (características) relevantes do estado corrente.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solução para isso é por meio do uso de representações baseadas em características...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17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solução é descrever</a:t>
            </a:r>
            <a:r>
              <a:rPr lang="pt-BR" baseline="0" dirty="0" smtClean="0"/>
              <a:t> um estado não como uma das entradas de uma tabela imensa, mas sim como um vetor de números, ou vetor de características.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Formalmente, uma característica é uma função do conjunto de estados para o conjunto de números reais (frequentemente, apenas 0 ou 1). A ideia é que esses números capturam propriedades importantes de cada estado, ao mesmo tempo em que ignoram propriedades irrelevantes.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 página acima apresenta exemplos de características que poderiam ser usadas no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. Um desses exemplos é “d</a:t>
            </a:r>
            <a:r>
              <a:rPr lang="pt-BR" sz="1200" dirty="0" smtClean="0"/>
              <a:t>istância para o fantasma mais próximo</a:t>
            </a:r>
            <a:r>
              <a:rPr lang="pt-BR" baseline="0" dirty="0" smtClean="0"/>
              <a:t>”. Repare que estados diferentes podem compartilhar um valor parecido dessa característica.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Sendo assim, no caso do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, podemos tomar um estado (i.e., uma configuração particular do labirinto, com a posição do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, dos fantasmas e das pílulas) e computar um valor para esse estado por meio do uso de características. 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Normalmente, essas características são definidas por seres humanos, por meio de um processo denominado engenharia de características (</a:t>
            </a:r>
            <a:r>
              <a:rPr lang="pt-BR" i="1" baseline="0" dirty="0" err="1" smtClean="0"/>
              <a:t>feature</a:t>
            </a:r>
            <a:r>
              <a:rPr lang="pt-BR" i="1" baseline="0" dirty="0" smtClean="0"/>
              <a:t> </a:t>
            </a:r>
            <a:r>
              <a:rPr lang="pt-BR" i="1" baseline="0" dirty="0" err="1" smtClean="0"/>
              <a:t>engineering</a:t>
            </a:r>
            <a:r>
              <a:rPr lang="pt-BR" baseline="0" dirty="0" smtClean="0"/>
              <a:t>). Em princípio, é possível definir o problema de forma que o agente tenha que aprender sobre as próprias características, mas esse é um processo bastante mais complicado.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aproximado, a tarefa é aprender, para cada característica, o que ela representa para o valor de um determinado estado. Dessa forma, o agente irá aprender acerca de cada característica, em vez de aprender acerca de cada estado. Visto que, em geral, há bem menos característica do que estados, essa tarefa é mais eficiente do que a realizada no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clássico.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Em geral, é possível pensar em um conjunto de características que, dada uma configuração específica do labirinto, possam ser usadas para estimar se essa configuração é boa ou ruim para o agente. Esse processo de manualmente definir essas características é denominado </a:t>
            </a:r>
            <a:r>
              <a:rPr lang="pt-BR" b="1" baseline="0" dirty="0" smtClean="0"/>
              <a:t>Engenharia de Características (</a:t>
            </a:r>
            <a:r>
              <a:rPr lang="pt-BR" b="1" baseline="0" dirty="0" err="1" smtClean="0"/>
              <a:t>Feature</a:t>
            </a:r>
            <a:r>
              <a:rPr lang="pt-BR" b="1" baseline="0" dirty="0" smtClean="0"/>
              <a:t> </a:t>
            </a:r>
            <a:r>
              <a:rPr lang="pt-BR" b="1" baseline="0" dirty="0" err="1" smtClean="0"/>
              <a:t>Engineering</a:t>
            </a:r>
            <a:r>
              <a:rPr lang="pt-BR" b="1" baseline="0" dirty="0" smtClean="0"/>
              <a:t>)</a:t>
            </a:r>
            <a:r>
              <a:rPr lang="pt-BR" baseline="0" dirty="0" smtClean="0"/>
              <a:t>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Agora, o treinamento passa a ter o propósito de aprender sobre cada característica, em vez de aprender acerca de cada estado. Por outro lado, a quantidade de características tende a ser bem menor do que a quantidade de estados. Portanto, essa abordagem tende a ser bem mais eficiente para ambientes mais complexos (i.e., ambientes com muitos estados e com muitas ações).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5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</a:t>
            </a:r>
            <a:r>
              <a:rPr lang="pt-BR" baseline="0" dirty="0" smtClean="0"/>
              <a:t> características são valores constantes. O que pode ser aprendido são os vários pesos que podem ser atribuídos a cada característica.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Pelas equações acima, podemos perceber que o processo de aprendizagem dos pesos ocorre por aproximação linear dos valores (ou dos </a:t>
            </a:r>
            <a:r>
              <a:rPr lang="pt-BR" baseline="0" dirty="0" err="1" smtClean="0"/>
              <a:t>q-valores</a:t>
            </a:r>
            <a:r>
              <a:rPr lang="pt-BR" baseline="0" dirty="0" smtClean="0"/>
              <a:t>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O valor de n (i.e., a quantidade de características usadas) é considerado pequeno relativamente à quantidade de estados.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Sobre a eq. para V(s), já a utilizamos antes, no contexto da busca </a:t>
            </a:r>
            <a:r>
              <a:rPr lang="pt-BR" baseline="0" dirty="0" err="1" smtClean="0"/>
              <a:t>minimax</a:t>
            </a:r>
            <a:r>
              <a:rPr lang="pt-BR" baseline="0" dirty="0" smtClean="0"/>
              <a:t> com profundidade limitada. Agora estamos em uma situação similar, com a diferença de que agora temos que aprender os pesos.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Vantagem: no caso do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, o agente pode aprender que pílulas são boas e fantasmas são ruins.</a:t>
            </a:r>
          </a:p>
          <a:p>
            <a:endParaRPr lang="pt-BR" baseline="0" dirty="0" smtClean="0"/>
          </a:p>
          <a:p>
            <a:r>
              <a:rPr lang="pt-BR" sz="1200" dirty="0" smtClean="0"/>
              <a:t>Desvantagem: estados podem compartilhar características, mas efetivamente podem ter valores bastante diferentes. Por</a:t>
            </a:r>
            <a:r>
              <a:rPr lang="pt-BR" sz="1200" baseline="0" dirty="0" smtClean="0"/>
              <a:t> exemplo, considere a situação em que o </a:t>
            </a:r>
            <a:r>
              <a:rPr lang="pt-BR" sz="1200" baseline="0" dirty="0" err="1" smtClean="0"/>
              <a:t>Pac-Man</a:t>
            </a:r>
            <a:r>
              <a:rPr lang="pt-BR" sz="1200" baseline="0" dirty="0" smtClean="0"/>
              <a:t> está em um túnel horizontal e que ele está cercado de ambos os lados desse túnel por dois fantasmas (um fantasma de cada lado). Agora, considere a situação em que o </a:t>
            </a:r>
            <a:r>
              <a:rPr lang="pt-BR" sz="1200" baseline="0" dirty="0" err="1" smtClean="0"/>
              <a:t>Pac-Man</a:t>
            </a:r>
            <a:r>
              <a:rPr lang="pt-BR" sz="1200" baseline="0" dirty="0" smtClean="0"/>
              <a:t> está nesse mesmo túnel, com dois fantasmas a sua esquerda. Em ambas as situações o </a:t>
            </a:r>
            <a:r>
              <a:rPr lang="pt-BR" sz="1200" baseline="0" dirty="0" err="1" smtClean="0"/>
              <a:t>Pac-Man</a:t>
            </a:r>
            <a:r>
              <a:rPr lang="pt-BR" sz="1200" baseline="0" dirty="0" smtClean="0"/>
              <a:t> tem dois fantasmas próximos a ele, mas a segunda situação (i.e., o segundo estado) é bem menos arriscada e consequentemente deveria ter um valor maior.  Sendo assim, há um </a:t>
            </a:r>
            <a:r>
              <a:rPr lang="pt-BR" sz="1200" baseline="0" dirty="0" err="1" smtClean="0"/>
              <a:t>trade-off</a:t>
            </a:r>
            <a:r>
              <a:rPr lang="pt-BR" sz="1200" baseline="0" dirty="0" smtClean="0"/>
              <a:t> relativo ao uso de características. Por um lado, a dimensão do espaço de busca é bem menor (porque normalmente são usadas bem menos características do que o número de estados). Por outro lado, há a possibilidade de uma função retornar o mesmo valor para estados muito diferentes, conforme o exemplo supracitado.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3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Agora vamos detalhar como o </a:t>
            </a:r>
            <a:r>
              <a:rPr lang="pt-BR" dirty="0" err="1" smtClean="0"/>
              <a:t>q-learning</a:t>
            </a:r>
            <a:r>
              <a:rPr lang="pt-BR" baseline="0" dirty="0" smtClean="0"/>
              <a:t> aproximado funciona.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Aqui, ainda precisamos produzir um número (q-valor) dados um estado e uma ação. O que o agente faz é, para cada estado </a:t>
            </a:r>
            <a:r>
              <a:rPr lang="pt-BR" b="1" baseline="0" dirty="0" smtClean="0"/>
              <a:t>s</a:t>
            </a:r>
            <a:r>
              <a:rPr lang="pt-BR" baseline="0" dirty="0" smtClean="0"/>
              <a:t> em que se encontra, e para cada ação </a:t>
            </a:r>
            <a:r>
              <a:rPr lang="pt-BR" b="1" baseline="0" dirty="0" smtClean="0"/>
              <a:t>a</a:t>
            </a:r>
            <a:r>
              <a:rPr lang="pt-BR" baseline="0" dirty="0" smtClean="0"/>
              <a:t> possível a partir de s, ele computa as funções características tomando </a:t>
            </a:r>
            <a:r>
              <a:rPr lang="pt-BR" b="1" baseline="0" dirty="0" smtClean="0"/>
              <a:t>s</a:t>
            </a:r>
            <a:r>
              <a:rPr lang="pt-BR" baseline="0" dirty="0" smtClean="0"/>
              <a:t> e </a:t>
            </a:r>
            <a:r>
              <a:rPr lang="pt-BR" b="1" baseline="0" dirty="0" smtClean="0"/>
              <a:t>a</a:t>
            </a:r>
            <a:r>
              <a:rPr lang="pt-BR" baseline="0" dirty="0" smtClean="0"/>
              <a:t> como argumentos. Após computar todas as características, elas são multiplicadas por seus respectivos pesos (que devem ser aprendidos).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Mas, de que forma o agente aprende os pesos? Bem, no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clássico, inicialmente o agente experimenta uma transição. A seguir, ele calcula o valor </a:t>
            </a:r>
            <a:r>
              <a:rPr lang="pt-BR" baseline="0" dirty="0" smtClean="0">
                <a:solidFill>
                  <a:srgbClr val="3333FF"/>
                </a:solidFill>
              </a:rPr>
              <a:t>correspondente</a:t>
            </a:r>
            <a:r>
              <a:rPr lang="pt-BR" baseline="0" dirty="0" smtClean="0"/>
              <a:t> à </a:t>
            </a:r>
            <a:r>
              <a:rPr lang="pt-BR" baseline="0" dirty="0" smtClean="0">
                <a:solidFill>
                  <a:srgbClr val="3333FF"/>
                </a:solidFill>
              </a:rPr>
              <a:t>expressão</a:t>
            </a:r>
            <a:r>
              <a:rPr lang="pt-BR" baseline="0" dirty="0" smtClean="0"/>
              <a:t> </a:t>
            </a:r>
            <a:r>
              <a:rPr lang="pt-BR" b="1" baseline="0" dirty="0" err="1" smtClean="0">
                <a:solidFill>
                  <a:srgbClr val="3333FF"/>
                </a:solidFill>
              </a:rPr>
              <a:t>difference</a:t>
            </a:r>
            <a:r>
              <a:rPr lang="pt-BR" baseline="0" dirty="0" smtClean="0"/>
              <a:t> apresentada acima. Em seguida, esse valor é usado para atualizar o valor do q-estado (veja a expressão correspondente aos </a:t>
            </a:r>
            <a:r>
              <a:rPr lang="pt-BR" baseline="0" dirty="0" err="1" smtClean="0"/>
              <a:t>Q’s</a:t>
            </a:r>
            <a:r>
              <a:rPr lang="pt-BR" baseline="0" dirty="0" smtClean="0"/>
              <a:t> exatos apresentada acima).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aproximado, não é mais possível atualizar o valor do q-estado, porque não temos um valor para atualizar (i.e., não existe uma tabela armazenando os valores dos </a:t>
            </a:r>
            <a:r>
              <a:rPr lang="pt-BR" baseline="0" dirty="0" err="1" smtClean="0"/>
              <a:t>q-estados</a:t>
            </a:r>
            <a:r>
              <a:rPr lang="pt-BR" baseline="0" dirty="0" smtClean="0"/>
              <a:t>, assim como existe no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exato). Em vez disso, o que deve ser feito é atualizar os pesos. Sendo assim, em cada transição, o agente atualiza cada peso na direção adequada (i.e., diminui ou aumenta o valor), em vez de atualizar os </a:t>
            </a:r>
            <a:r>
              <a:rPr lang="pt-BR" baseline="0" dirty="0" err="1" smtClean="0"/>
              <a:t>q-valores</a:t>
            </a:r>
            <a:r>
              <a:rPr lang="pt-BR" baseline="0" dirty="0" smtClean="0"/>
              <a:t> diretamente.</a:t>
            </a:r>
          </a:p>
          <a:p>
            <a:endParaRPr lang="pt-BR" baseline="0" dirty="0" smtClean="0"/>
          </a:p>
          <a:p>
            <a:r>
              <a:rPr lang="pt-BR" dirty="0" smtClean="0"/>
              <a:t>A interpretação intuitiva é que o agente aprende</a:t>
            </a:r>
            <a:r>
              <a:rPr lang="pt-BR" baseline="0" dirty="0" smtClean="0"/>
              <a:t> sobre cada característica que está </a:t>
            </a:r>
            <a:r>
              <a:rPr lang="pt-BR" b="1" baseline="0" dirty="0" smtClean="0"/>
              <a:t>ativa</a:t>
            </a:r>
            <a:r>
              <a:rPr lang="pt-BR" baseline="0" dirty="0" smtClean="0"/>
              <a:t> (i.e., produz um valor diferente de zero) em um determinado estado. Ou seja, se algo de ruim acontece em um estado, o agente “aloca parcelas de culpa” para as características ativas naquele estado. Isso justifica o termo $</a:t>
            </a:r>
            <a:r>
              <a:rPr lang="pt-BR" baseline="0" dirty="0" err="1" smtClean="0"/>
              <a:t>f_i</a:t>
            </a:r>
            <a:r>
              <a:rPr lang="pt-BR" baseline="0" dirty="0" smtClean="0"/>
              <a:t>(s, a)$ na expressão acima: se a característica esta desativada (i.e., produz um valor igual a zero) em um estado, ela não tem nada a ver com o que acontece (para mal ou para bem) nesse estado. Por exemplo, na ilustração acima, o fantasma está próximo do </a:t>
            </a:r>
            <a:r>
              <a:rPr lang="pt-BR" baseline="0" dirty="0" err="1" smtClean="0"/>
              <a:t>Pac-Man</a:t>
            </a:r>
            <a:r>
              <a:rPr lang="pt-BR" baseline="0" dirty="0" smtClean="0"/>
              <a:t>. Se no próximo passo de tempo, o </a:t>
            </a:r>
            <a:r>
              <a:rPr lang="pt-BR" baseline="0" dirty="0" err="1" smtClean="0"/>
              <a:t>Pac-Man</a:t>
            </a:r>
            <a:r>
              <a:rPr lang="pt-BR" baseline="0" dirty="0" smtClean="0"/>
              <a:t> morrer, ele irá aprender que a característica “fantasma próximo” teve algo a ver com sua morte e consequentemente o peso dessa característica deve ser alterado.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Na próxima página, veremos um exemplo de execução do </a:t>
            </a:r>
            <a:r>
              <a:rPr lang="pt-BR" baseline="0" dirty="0" err="1" smtClean="0"/>
              <a:t>Q-learning</a:t>
            </a:r>
            <a:r>
              <a:rPr lang="pt-BR" baseline="0" dirty="0" smtClean="0"/>
              <a:t> aproximado. Em seguida, vamos justificar formalmente (na perspectiva de mínimos erros quadrados) de que forma a expressão de atualização dos pesos apresentada nesta página pode ser derivada.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76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Essa página apresenta</a:t>
            </a:r>
            <a:r>
              <a:rPr lang="pt-BR" baseline="0" dirty="0" smtClean="0"/>
              <a:t> um exemplo (na verdade, versão bastante simplista) de um passo de atualização da q-função para o </a:t>
            </a:r>
            <a:r>
              <a:rPr lang="pt-BR" baseline="0" dirty="0" err="1" smtClean="0"/>
              <a:t>PacMan</a:t>
            </a:r>
            <a:r>
              <a:rPr lang="pt-BR" baseline="0" dirty="0" smtClean="0"/>
              <a:t>. Repare que devem acontecer diversas atualizações dos pesos) até a convergência. Repare também que, normalmente a quantidade de características usadas é bem maior do que 2.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Suponha que, nesse momento do treinamento, a equação na parte superior é usada para cálculo dos q-valores Q(s, a). Essa expressão depende de dois pesos, que atualmente são iguais a 4.0 e -1.0. Ela também depende de duas características: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dirty="0" err="1" smtClean="0"/>
              <a:t>f</a:t>
            </a:r>
            <a:r>
              <a:rPr lang="pt-BR" dirty="0" smtClean="0"/>
              <a:t>_{DOT}: recíproco da distância do agente para a </a:t>
            </a:r>
            <a:r>
              <a:rPr lang="pt-BR" baseline="0" dirty="0" smtClean="0"/>
              <a:t>comida mais próxima. Ou seja, um valor maior significa que o agente está se aproximando da comida.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 f_{GST} : recíproco da distância do agente para o fantasma</a:t>
            </a:r>
            <a:r>
              <a:rPr lang="pt-BR" baseline="0" dirty="0" smtClean="0"/>
              <a:t> mais próximo. </a:t>
            </a:r>
            <a:endParaRPr lang="pt-BR" dirty="0" smtClean="0"/>
          </a:p>
          <a:p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Por que adicionar f_{DOT}? Por que subtrair f_{GST}?</a:t>
            </a:r>
          </a:p>
          <a:p>
            <a:r>
              <a:rPr lang="pt-BR" dirty="0" smtClean="0"/>
              <a:t>Resposta: considerando que</a:t>
            </a:r>
            <a:r>
              <a:rPr lang="pt-BR" baseline="0" dirty="0" smtClean="0"/>
              <a:t> o propósito do agente é maximizar sua recompensa, quanto mais próximo ele estiver de uma comida, melhor. Analogamente, quanto mais distante o agente estiver de um fantasma mais alto deve ser o q-valor do estado corrente.</a:t>
            </a:r>
          </a:p>
          <a:p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Quando o agente tem</a:t>
            </a:r>
            <a:r>
              <a:rPr lang="pt-BR" baseline="0" dirty="0" smtClean="0"/>
              <a:t> uma experiência, ele deve computar as duas funções de características. </a:t>
            </a:r>
            <a:r>
              <a:rPr lang="pt-BR" dirty="0" smtClean="0"/>
              <a:t>Repare que não é possível atualizar (baixar ou subir) o q-valor diretamente, apenas por meio de alterações nos pesos.</a:t>
            </a:r>
            <a:endParaRPr lang="pt-BR" baseline="0" dirty="0" smtClean="0"/>
          </a:p>
          <a:p>
            <a:endParaRPr lang="pt-BR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Considerando a ação NORTH, </a:t>
            </a:r>
            <a:r>
              <a:rPr lang="pt-BR" dirty="0" err="1" smtClean="0"/>
              <a:t>f_</a:t>
            </a:r>
            <a:r>
              <a:rPr lang="pt-BR" dirty="0" smtClean="0"/>
              <a:t>{DOT} é 0,5 porque a</a:t>
            </a:r>
            <a:r>
              <a:rPr lang="pt-BR" baseline="0" dirty="0" smtClean="0"/>
              <a:t> comida está a distância 2.</a:t>
            </a:r>
            <a:r>
              <a:rPr lang="pt-BR" dirty="0" smtClean="0"/>
              <a:t> f_{GST} é 0,5 porque a</a:t>
            </a:r>
            <a:r>
              <a:rPr lang="pt-BR" baseline="0" dirty="0" smtClean="0"/>
              <a:t> comida está a distância 1.</a:t>
            </a:r>
            <a:r>
              <a:rPr lang="pt-BR" dirty="0" smtClean="0"/>
              <a:t> Quando usamos</a:t>
            </a:r>
            <a:r>
              <a:rPr lang="pt-BR" baseline="0" dirty="0" smtClean="0"/>
              <a:t> esses valores na q-função, obtemos o q-valor Q(S, </a:t>
            </a:r>
            <a:r>
              <a:rPr lang="pt-BR" baseline="0" dirty="0" err="1" smtClean="0"/>
              <a:t>north</a:t>
            </a:r>
            <a:r>
              <a:rPr lang="pt-BR" baseline="0" dirty="0" smtClean="0"/>
              <a:t>) = +1 para esse q-estado (resultado de 2-1).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Quando o agente toma a ação NORTE (proveniente da transição que ele experimentou), ele morre, porque </a:t>
            </a:r>
            <a:r>
              <a:rPr lang="pt-BR" baseline="0" dirty="0" err="1" smtClean="0"/>
              <a:t>aterrisou</a:t>
            </a:r>
            <a:r>
              <a:rPr lang="pt-BR" baseline="0" dirty="0" smtClean="0"/>
              <a:t> em um estado terminal. Ou seja, ele aterrissa em um estado em que todos os q-valores são iguais a zero, por definição.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Sendo assim, antes da transição ocorrer, parecia que o agente iria ganhar +1 para o estado </a:t>
            </a:r>
            <a:r>
              <a:rPr lang="pt-BR" b="1" baseline="0" dirty="0" smtClean="0"/>
              <a:t>s</a:t>
            </a:r>
            <a:r>
              <a:rPr lang="pt-BR" baseline="0" dirty="0" smtClean="0"/>
              <a:t>, mas acabou por receber -500 após a transição. Podemos concluir que o q-valor Q(s, NORTH) está muito alto e deve ser atualizado (nesse caso, reduzido). Para reduzir o q-valor, calculamos a diferença para a seguir realizar a atualização nos pesos.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Após a atualização dos pesos, temos novos valores: (w_1 = 3.0, w_2 = -3.0). Esses novos pesos refletem a nova crença do agente. O novo q-valor resultante provavelmente não é o adequado, mas ele foi movido na direção certa. De fato, se recalcularmos o q-valor para s com essa nova configuração de pesos, ele será menor do que antes.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2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algoritmo </a:t>
            </a:r>
            <a:r>
              <a:rPr lang="pt-BR" dirty="0" err="1" smtClean="0"/>
              <a:t>q-learning</a:t>
            </a:r>
            <a:r>
              <a:rPr lang="pt-BR" dirty="0" smtClean="0"/>
              <a:t> aproximado é basicamente uma aplicação da</a:t>
            </a:r>
            <a:r>
              <a:rPr lang="pt-BR" baseline="0" dirty="0" smtClean="0"/>
              <a:t> regressão linear.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7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 and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56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94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Em AR, ainda consideramos a existência de um PDM. </a:t>
            </a:r>
            <a:r>
              <a:rPr lang="pt-BR" baseline="0" dirty="0" smtClean="0"/>
              <a:t>O agente ainda está tentando aprender uma política, que associa estados a ações. </a:t>
            </a:r>
            <a:r>
              <a:rPr lang="pt-BR" dirty="0" smtClean="0"/>
              <a:t>Entretanto, no AR as funções T</a:t>
            </a:r>
            <a:r>
              <a:rPr lang="pt-BR" baseline="0" dirty="0" smtClean="0"/>
              <a:t> e R não são conhecidas! O agente não tem outra alternativa senão tentar diversas ações a aprender com os resultados delas.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 PDM da figura, o carro (agente) sabe que pode estar em um de três estados. Também sabe que pode tomar duas ações. O que o agente não sabe é qual é o efeito das sua ações. Esse agente deve gradativamente aprender o que cada ação produz (de forma não determinística) a partir de cada estado.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4953A-E847-4B81-A1EE-12E7BBF0F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0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4AFB6-BBB0-4A1F-B30B-98094C83B3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9926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ALM, o agente aprende por</a:t>
            </a:r>
            <a:r>
              <a:rPr lang="pt-BR" baseline="0" dirty="0" smtClean="0"/>
              <a:t> meio de um fluxo de episódios estado-ação-recompensa-estado-ação-...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Cada transição faz com que o agente aumente seu conhecimento acerca do estado do mundo.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Por construção, as atualizações feitas por meio de algoritmos que seguem o ALM se assemelham às mesmas atualizações que fazemos com PDMs por meio de algoritmos como Iteração de Valor.</a:t>
            </a:r>
          </a:p>
          <a:p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0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baseline="0" dirty="0" smtClean="0"/>
                  <a:t>O algoritmo Q-</a:t>
                </a:r>
                <a:r>
                  <a:rPr lang="pt-BR" baseline="0" dirty="0" err="1" smtClean="0"/>
                  <a:t>learning</a:t>
                </a:r>
                <a:r>
                  <a:rPr lang="pt-BR" baseline="0" dirty="0" smtClean="0"/>
                  <a:t> avalia ações em vez de avaliar valores (utilidades) de estados.</a:t>
                </a:r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O valor de uma</a:t>
                </a:r>
                <a:r>
                  <a:rPr lang="pt-BR" baseline="0" dirty="0" smtClean="0"/>
                  <a:t> ação é o seu q-valor. 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A iteração k+1 do Q-</a:t>
                </a:r>
                <a:r>
                  <a:rPr lang="pt-BR" baseline="0" dirty="0" err="1" smtClean="0"/>
                  <a:t>learning</a:t>
                </a:r>
                <a:r>
                  <a:rPr lang="pt-BR" baseline="0" dirty="0" smtClean="0"/>
                  <a:t> produz valores melhores que a iteração k, porque ela constrói uma camada extra de valores por meio do algoritmo expectimax.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Com base apenas em cada transição de amostra (s, a, r, s’), o que o agente deve concluir acerca do q-estado (s, a)? Resposta: Imediatamente após aterrissar no estado s’, o agente recebe a recompensa r. Essa recompensa será seguida, no futuro, pelo máximo q-valor a partir do estado s’ (possivelmente com uma amortização ou desconto). Isso é justificado pelo fato de que, qualquer que seja o estado que o agente aterrisse, espera-se que ele continue a se comportar de forma a otimizar sua recompensa total (posto que trata-se de um agente racional). Sendo assim, o operador </a:t>
                </a:r>
                <a:r>
                  <a:rPr lang="pt-BR" baseline="0" dirty="0" err="1" smtClean="0"/>
                  <a:t>max</a:t>
                </a:r>
                <a:r>
                  <a:rPr lang="pt-BR" baseline="0" dirty="0" smtClean="0"/>
                  <a:t> nas expressões acima essencialmente codifica “comportamento ótimo no futuro”.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O </a:t>
                </a:r>
                <a:r>
                  <a:rPr lang="pt-BR" baseline="0" dirty="0" err="1" smtClean="0"/>
                  <a:t>Q-learning</a:t>
                </a:r>
                <a:r>
                  <a:rPr lang="pt-BR" baseline="0" dirty="0" smtClean="0"/>
                  <a:t> calcula (para cada par estado/ação)  as </a:t>
                </a:r>
                <a:r>
                  <a:rPr lang="pt-BR" b="1" baseline="0" dirty="0" smtClean="0"/>
                  <a:t>médias</a:t>
                </a:r>
                <a:r>
                  <a:rPr lang="pt-BR" baseline="0" dirty="0" smtClean="0"/>
                  <a:t> dessas amostras durante o aprendizado. A razão pela qual queremos isso é que no início do treinamento, essas amostras muito provavelmente não são representativas dos valores reais.</a:t>
                </a:r>
              </a:p>
              <a:p>
                <a:endParaRPr lang="pt-BR" baseline="0" dirty="0" smtClean="0"/>
              </a:p>
              <a:p>
                <a:r>
                  <a:rPr lang="pt-BR" sz="1200" dirty="0" smtClean="0"/>
                  <a:t>Para resolver isso, mantemos uma média móvel</a:t>
                </a:r>
                <a:r>
                  <a:rPr lang="pt-BR" sz="1200" baseline="0" dirty="0" smtClean="0"/>
                  <a:t> correspondente ao valor Q(s, a). A cada vez que o agente experimenta uma transição de amostra </a:t>
                </a:r>
                <a:r>
                  <a:rPr lang="pt-BR" baseline="0" dirty="0" smtClean="0"/>
                  <a:t>(s, a, r, s’)</a:t>
                </a:r>
                <a:r>
                  <a:rPr lang="pt-BR" sz="1200" baseline="0" dirty="0" smtClean="0"/>
                  <a:t>, ele atualiza essa média móvel, usando um peso . Esse peso é conhecido como </a:t>
                </a:r>
                <a:r>
                  <a:rPr lang="pt-BR" sz="1200" b="1" baseline="0" dirty="0" smtClean="0"/>
                  <a:t>taxa de aprendizado</a:t>
                </a:r>
                <a:r>
                  <a:rPr lang="pt-BR" sz="1200" baseline="0" dirty="0" smtClean="0"/>
                  <a:t>. </a:t>
                </a:r>
              </a:p>
              <a:p>
                <a:endParaRPr lang="pt-BR" baseline="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dirty="0" smtClean="0"/>
                  <a:t>Considere a fórmul</a:t>
                </a:r>
                <a:r>
                  <a:rPr lang="pt-BR" baseline="0" dirty="0" smtClean="0"/>
                  <a:t>a de atualização apresentada acima. Repare, que, q</a:t>
                </a:r>
                <a:r>
                  <a:rPr lang="pt-BR" dirty="0" smtClean="0"/>
                  <a:t>uanto maior</a:t>
                </a:r>
                <a:r>
                  <a:rPr lang="pt-BR" baseline="0" dirty="0" smtClean="0"/>
                  <a:t> o valor de , maior a importância atribuída a nova amostras, o que significa que o agente aprende mais rápido, mas de forma menos estável. No prática, o </a:t>
                </a:r>
                <a:r>
                  <a:rPr lang="pt-BR" sz="1200" baseline="0" dirty="0" smtClean="0"/>
                  <a:t>valor definido para esse parâmetro é normalmente pequeno, da ordem de 0,1.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t-BR" baseline="0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baseline="0" dirty="0" smtClean="0"/>
                  <a:t>O algoritmo Q-</a:t>
                </a:r>
                <a:r>
                  <a:rPr lang="pt-BR" baseline="0" dirty="0" err="1" smtClean="0"/>
                  <a:t>learning</a:t>
                </a:r>
                <a:r>
                  <a:rPr lang="pt-BR" baseline="0" dirty="0" smtClean="0"/>
                  <a:t> avalia ações em vez de avaliar valores (utilidades) de estados.</a:t>
                </a:r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O valor de uma</a:t>
                </a:r>
                <a:r>
                  <a:rPr lang="pt-BR" baseline="0" dirty="0" smtClean="0"/>
                  <a:t> ação é o seu q-valor. 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A iteração k+1 do Q-</a:t>
                </a:r>
                <a:r>
                  <a:rPr lang="pt-BR" baseline="0" dirty="0" err="1" smtClean="0"/>
                  <a:t>learning</a:t>
                </a:r>
                <a:r>
                  <a:rPr lang="pt-BR" baseline="0" dirty="0" smtClean="0"/>
                  <a:t> produz valores melhores que a iteração k, porque ela constrói uma camada extra de valores por meio do algoritmo expectimax.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Com base apenas em cada transição de amostra (s, a, r, s’), o que o agente deve concluir acerca do q-estado (s, a)? Resposta: Imediatamente após aterrissar no estado s’, o agente recebe a recompensa r. Essa recompensa será seguida, no futuro, pelo máximo q-valor a partir do estado s’ (com uma amortização ou desconto). Isso é justificado pelo fato de que, qualquer que seja o estado que o agente aterrisse, espera-se que ele continue a se comportar de forma a otimizar sua recompensa total (posto que trata-se de um agente racional). Sendo assim, o operador </a:t>
                </a:r>
                <a:r>
                  <a:rPr lang="pt-BR" baseline="0" dirty="0" err="1" smtClean="0"/>
                  <a:t>max</a:t>
                </a:r>
                <a:r>
                  <a:rPr lang="pt-BR" baseline="0" dirty="0" smtClean="0"/>
                  <a:t> nas expressões acima essencialmente codifica “comportamento ótimo no futuro”.</a:t>
                </a:r>
              </a:p>
              <a:p>
                <a:endParaRPr lang="pt-BR" baseline="0" dirty="0" smtClean="0"/>
              </a:p>
              <a:p>
                <a:r>
                  <a:rPr lang="pt-BR" baseline="0" dirty="0" smtClean="0"/>
                  <a:t>Por outro lado, é desejável que calculemos a médias dessas amostras. A razão pela qual queremos isso é que no início do treinamento, essas amostras muito provavelmente não são representativas dos valores reais.</a:t>
                </a:r>
              </a:p>
              <a:p>
                <a:endParaRPr lang="pt-BR" baseline="0" dirty="0" smtClean="0"/>
              </a:p>
              <a:p>
                <a:r>
                  <a:rPr lang="pt-BR" sz="1200" dirty="0" smtClean="0"/>
                  <a:t>Para resolver isso, mantemos uma média móvel</a:t>
                </a:r>
                <a:r>
                  <a:rPr lang="pt-BR" sz="1200" baseline="0" dirty="0" smtClean="0"/>
                  <a:t> correspondente ao valor Q(s, a). A cada vez que o agente experimenta uma transição de amostra </a:t>
                </a:r>
                <a:r>
                  <a:rPr lang="pt-BR" baseline="0" dirty="0" smtClean="0"/>
                  <a:t>(s, a, r, s’)</a:t>
                </a:r>
                <a:r>
                  <a:rPr lang="pt-BR" sz="1200" baseline="0" dirty="0" smtClean="0"/>
                  <a:t>, ele atualiza essa média móvel, usando um peso </a:t>
                </a:r>
                <a:r>
                  <a:rPr lang="pt-BR" sz="1200" i="0" kern="120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𝛼</a:t>
                </a:r>
                <a:r>
                  <a:rPr lang="pt-BR" sz="1200" baseline="0" dirty="0" smtClean="0"/>
                  <a:t>. Esse peso é conhecido como </a:t>
                </a:r>
                <a:r>
                  <a:rPr lang="pt-BR" sz="1200" b="1" baseline="0" dirty="0" smtClean="0"/>
                  <a:t>taxa de aprendizado</a:t>
                </a:r>
                <a:r>
                  <a:rPr lang="pt-BR" sz="1200" baseline="0" dirty="0" smtClean="0"/>
                  <a:t>. </a:t>
                </a:r>
              </a:p>
              <a:p>
                <a:endParaRPr lang="pt-BR" baseline="0" dirty="0" smtClean="0"/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dirty="0" smtClean="0"/>
                  <a:t>Considere a fórmul</a:t>
                </a:r>
                <a:r>
                  <a:rPr lang="pt-BR" baseline="0" dirty="0" smtClean="0"/>
                  <a:t>a de atualização apresentada acima. Repare, que, q</a:t>
                </a:r>
                <a:r>
                  <a:rPr lang="pt-BR" dirty="0" smtClean="0"/>
                  <a:t>uanto maior</a:t>
                </a:r>
                <a:r>
                  <a:rPr lang="pt-BR" baseline="0" dirty="0" smtClean="0"/>
                  <a:t> o valor de </a:t>
                </a:r>
                <a:r>
                  <a:rPr lang="pt-BR" sz="1200" i="0" kern="120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𝛼</a:t>
                </a:r>
                <a:r>
                  <a:rPr lang="pt-BR" baseline="0" dirty="0" smtClean="0"/>
                  <a:t>, maior a importância atribuída a nova amostras, o que significa que o agente aprende mais rápido, mas de forma menos estável. No prática, o </a:t>
                </a:r>
                <a:r>
                  <a:rPr lang="pt-BR" sz="1200" baseline="0" dirty="0" smtClean="0"/>
                  <a:t>valor definido para esse parâmetro é normalmente pequeno, da ordem de 0,1.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pt-BR" baseline="0" dirty="0" smtClean="0"/>
              </a:p>
              <a:p>
                <a:endParaRPr lang="pt-BR" dirty="0"/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Durante o treinamento no Q-learning,</a:t>
            </a:r>
            <a:r>
              <a:rPr lang="pt-PT" baseline="0" dirty="0" smtClean="0"/>
              <a:t> o agente está diante de um d</a:t>
            </a:r>
            <a:r>
              <a:rPr lang="pt-PT" dirty="0" smtClean="0"/>
              <a:t>ilema: ele deseja</a:t>
            </a:r>
            <a:r>
              <a:rPr lang="pt-PT" baseline="0" dirty="0" smtClean="0"/>
              <a:t> tomar a ação ótima (i.e., seguir ações recomendadas por uma política ótima), mas ele ainda não sabe qual ela é, pois está no processo de aprendê-la!</a:t>
            </a:r>
          </a:p>
          <a:p>
            <a:endParaRPr lang="pt-PT" baseline="0" dirty="0" smtClean="0"/>
          </a:p>
          <a:p>
            <a:r>
              <a:rPr lang="pt-PT" dirty="0" smtClean="0"/>
              <a:t>Esse dilema envolve uma escolha fundamental entre: </a:t>
            </a:r>
          </a:p>
          <a:p>
            <a:endParaRPr lang="pt-PT" dirty="0" smtClean="0"/>
          </a:p>
          <a:p>
            <a:pPr marL="228600" indent="-228600">
              <a:buFont typeface="+mj-lt"/>
              <a:buAutoNum type="arabicPeriod"/>
            </a:pPr>
            <a:r>
              <a:rPr lang="pt-PT" b="1" dirty="0" smtClean="0"/>
              <a:t>Exploração</a:t>
            </a:r>
            <a:r>
              <a:rPr lang="pt-PT" dirty="0" smtClean="0"/>
              <a:t> (exploration): tomar uma ação </a:t>
            </a:r>
            <a:r>
              <a:rPr lang="pt-BR" dirty="0" smtClean="0"/>
              <a:t>cujo valor ainda é </a:t>
            </a:r>
            <a:r>
              <a:rPr lang="pt-BR" dirty="0" err="1" smtClean="0"/>
              <a:t>des</a:t>
            </a:r>
            <a:r>
              <a:rPr lang="pt-PT" dirty="0" smtClean="0"/>
              <a:t>conhecido até</a:t>
            </a:r>
            <a:r>
              <a:rPr lang="pt-PT" baseline="0" dirty="0" smtClean="0"/>
              <a:t> o momento</a:t>
            </a:r>
            <a:r>
              <a:rPr lang="pt-PT" dirty="0" smtClean="0"/>
              <a:t>, mas que tanto</a:t>
            </a:r>
            <a:r>
              <a:rPr lang="pt-PT" baseline="0" dirty="0" smtClean="0"/>
              <a:t> pode levar a uma região boa do espaço de estados, quando </a:t>
            </a:r>
            <a:r>
              <a:rPr lang="pt-PT" dirty="0" smtClean="0"/>
              <a:t>pode ser desastrosa</a:t>
            </a:r>
            <a:r>
              <a:rPr lang="pt-PT" baseline="0" dirty="0" smtClean="0"/>
              <a:t> para o agente.</a:t>
            </a:r>
          </a:p>
          <a:p>
            <a:pPr marL="228600" indent="-228600">
              <a:buFont typeface="+mj-lt"/>
              <a:buAutoNum type="arabicPeriod"/>
            </a:pPr>
            <a:r>
              <a:rPr lang="pt-PT" b="1" dirty="0" smtClean="0"/>
              <a:t>Aproveitamento</a:t>
            </a:r>
            <a:r>
              <a:rPr lang="pt-PT" dirty="0" smtClean="0"/>
              <a:t> (exploitation): tomar as</a:t>
            </a:r>
            <a:r>
              <a:rPr lang="pt-PT" baseline="0" dirty="0" smtClean="0"/>
              <a:t> ações que, no momento, parecem ser boas.</a:t>
            </a:r>
            <a:r>
              <a:rPr lang="pt-PT" dirty="0" smtClean="0"/>
              <a:t> </a:t>
            </a:r>
          </a:p>
          <a:p>
            <a:endParaRPr lang="pt-PT" dirty="0" smtClean="0"/>
          </a:p>
          <a:p>
            <a:r>
              <a:rPr lang="pt-PT" dirty="0" smtClean="0"/>
              <a:t>A melhor estratégia de longo prazo pode envolver sacrifícios a curto prazo. Assim,</a:t>
            </a:r>
            <a:r>
              <a:rPr lang="pt-PT" baseline="0" dirty="0" smtClean="0"/>
              <a:t> o agente deve</a:t>
            </a:r>
            <a:r>
              <a:rPr lang="pt-PT" dirty="0" smtClean="0"/>
              <a:t> reunir informações suficientes para tomar a melhor decisão global.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2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dirty="0" smtClean="0">
                    <a:sym typeface="Symbol" pitchFamily="18" charset="2"/>
                  </a:rPr>
                  <a:t>A maneira</a:t>
                </a:r>
                <a:r>
                  <a:rPr lang="pt-BR" baseline="0" dirty="0" smtClean="0">
                    <a:sym typeface="Symbol" pitchFamily="18" charset="2"/>
                  </a:rPr>
                  <a:t> mais simples de forçar um agente a realizar exploração é fazer com que, de forma aleatória, ele experimente ações aleatórias, o que é conhecido como política </a:t>
                </a:r>
                <a14:m>
                  <m:oMath xmlns:m="http://schemas.openxmlformats.org/officeDocument/2006/math" xmlns="">
                    <m:r>
                      <a:rPr lang="pt-BR" sz="1200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𝜖</m:t>
                    </m:r>
                  </m:oMath>
                </a14:m>
                <a:r>
                  <a:rPr lang="pt-BR" baseline="0" dirty="0" err="1" smtClean="0">
                    <a:sym typeface="Symbol" pitchFamily="18" charset="2"/>
                  </a:rPr>
                  <a:t>-greedy</a:t>
                </a:r>
                <a:r>
                  <a:rPr lang="pt-BR" baseline="0" dirty="0" smtClean="0">
                    <a:sym typeface="Symbol" pitchFamily="18" charset="2"/>
                  </a:rPr>
                  <a:t>. </a:t>
                </a:r>
              </a:p>
              <a:p>
                <a:endParaRPr lang="pt-BR" baseline="0" dirty="0" smtClean="0">
                  <a:sym typeface="Symbol" pitchFamily="18" charset="2"/>
                </a:endParaRPr>
              </a:p>
              <a:p>
                <a:r>
                  <a:rPr lang="pt-BR" baseline="0" dirty="0" smtClean="0">
                    <a:sym typeface="Symbol" pitchFamily="18" charset="2"/>
                  </a:rPr>
                  <a:t>Lembre-se de que o algoritmo Q-</a:t>
                </a:r>
                <a:r>
                  <a:rPr lang="pt-BR" baseline="0" dirty="0" err="1" smtClean="0">
                    <a:sym typeface="Symbol" pitchFamily="18" charset="2"/>
                  </a:rPr>
                  <a:t>learning</a:t>
                </a:r>
                <a:r>
                  <a:rPr lang="pt-BR" baseline="0" dirty="0" smtClean="0">
                    <a:sym typeface="Symbol" pitchFamily="18" charset="2"/>
                  </a:rPr>
                  <a:t> não especifica de que forma o agente deve selecionar ações. A política </a:t>
                </a:r>
                <a14:m>
                  <m:oMath xmlns:m="http://schemas.openxmlformats.org/officeDocument/2006/math" xmlns="">
                    <m:r>
                      <a:rPr lang="pt-BR" sz="1200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𝜖</m:t>
                    </m:r>
                  </m:oMath>
                </a14:m>
                <a:r>
                  <a:rPr lang="pt-BR" baseline="0" dirty="0" err="1" smtClean="0">
                    <a:sym typeface="Symbol" pitchFamily="18" charset="2"/>
                  </a:rPr>
                  <a:t>-greedy</a:t>
                </a:r>
                <a:r>
                  <a:rPr lang="pt-BR" baseline="0" dirty="0" smtClean="0">
                    <a:sym typeface="Symbol" pitchFamily="18" charset="2"/>
                  </a:rPr>
                  <a:t> é uma forma de selecionar ações. O parâmetro </a:t>
                </a:r>
                <a14:m>
                  <m:oMath xmlns:m="http://schemas.openxmlformats.org/officeDocument/2006/math" xmlns="">
                    <m:r>
                      <a:rPr lang="pt-BR" sz="1200" i="1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+mn-cs"/>
                      </a:rPr>
                      <m:t>𝜖</m:t>
                    </m:r>
                  </m:oMath>
                </a14:m>
                <a:r>
                  <a:rPr lang="pt-BR" baseline="0" dirty="0" smtClean="0">
                    <a:sym typeface="Symbol" pitchFamily="18" charset="2"/>
                  </a:rPr>
                  <a:t> (que é um valor entre 0 e 1) corresponde à proporção do tempo de treinamento em que o agente está realizando exploração.</a:t>
                </a:r>
              </a:p>
              <a:p>
                <a:endParaRPr lang="pt-BR" dirty="0" smtClean="0">
                  <a:sym typeface="Symbol" pitchFamily="18" charset="2"/>
                </a:endParaRPr>
              </a:p>
              <a:p>
                <a:r>
                  <a:rPr lang="pt-BR" dirty="0" smtClean="0">
                    <a:sym typeface="Symbol" pitchFamily="18" charset="2"/>
                  </a:rPr>
                  <a:t>Problemas com ações aleatórias? Resposta: Em algum ponto do aprendizado, o agente deve suspender a exploração.</a:t>
                </a:r>
              </a:p>
              <a:p>
                <a:endParaRPr lang="pt-BR" dirty="0" smtClean="0">
                  <a:sym typeface="Symbol" pitchFamily="18" charset="2"/>
                </a:endParaRPr>
              </a:p>
              <a:p>
                <a:r>
                  <a:rPr lang="pt-BR" dirty="0" smtClean="0">
                    <a:sym typeface="Symbol" pitchFamily="18" charset="2"/>
                  </a:rPr>
                  <a:t>Sendo</a:t>
                </a:r>
                <a:r>
                  <a:rPr lang="pt-BR" baseline="0" dirty="0" smtClean="0">
                    <a:sym typeface="Symbol" pitchFamily="18" charset="2"/>
                  </a:rPr>
                  <a:t> assim, há diversas alternativas melhores à exploração aleatória. Vamos agora investigar uma dessas alternativas, que usa funções de exploração...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Anotaçõ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t-BR" dirty="0" smtClean="0">
                    <a:sym typeface="Symbol" pitchFamily="18" charset="2"/>
                  </a:rPr>
                  <a:t>A maneira</a:t>
                </a:r>
                <a:r>
                  <a:rPr lang="pt-BR" baseline="0" dirty="0" smtClean="0">
                    <a:sym typeface="Symbol" pitchFamily="18" charset="2"/>
                  </a:rPr>
                  <a:t> mais simples de forçar um agente a realizar exploração é fazer com que, de forma aleatória, ele experimente ações aleatórias, o que é conhecido como política </a:t>
                </a:r>
                <a:r>
                  <a:rPr lang="pt-BR" sz="1200" i="0" kern="1200" smtClean="0">
                    <a:solidFill>
                      <a:schemeClr val="tx1"/>
                    </a:solidFill>
                    <a:effectLst/>
                    <a:latin typeface="Arial" pitchFamily="34" charset="0"/>
                    <a:ea typeface="+mn-ea"/>
                    <a:cs typeface="+mn-cs"/>
                  </a:rPr>
                  <a:t>𝜖</a:t>
                </a:r>
                <a:r>
                  <a:rPr lang="pt-BR" baseline="0" dirty="0" err="1" smtClean="0">
                    <a:sym typeface="Symbol" pitchFamily="18" charset="2"/>
                  </a:rPr>
                  <a:t>-greedy</a:t>
                </a:r>
                <a:r>
                  <a:rPr lang="pt-BR" baseline="0" dirty="0" smtClean="0">
                    <a:sym typeface="Symbol" pitchFamily="18" charset="2"/>
                  </a:rPr>
                  <a:t>. </a:t>
                </a:r>
              </a:p>
              <a:p>
                <a:endParaRPr lang="pt-BR" baseline="0" dirty="0" smtClean="0">
                  <a:sym typeface="Symbol" pitchFamily="18" charset="2"/>
                </a:endParaRPr>
              </a:p>
              <a:p>
                <a:r>
                  <a:rPr lang="pt-BR" baseline="0" dirty="0" smtClean="0">
                    <a:sym typeface="Symbol" pitchFamily="18" charset="2"/>
                  </a:rPr>
                  <a:t>Lembre-se de que o algoritmo Q-</a:t>
                </a:r>
                <a:r>
                  <a:rPr lang="pt-BR" baseline="0" dirty="0" err="1" smtClean="0">
                    <a:sym typeface="Symbol" pitchFamily="18" charset="2"/>
                  </a:rPr>
                  <a:t>learning</a:t>
                </a:r>
                <a:r>
                  <a:rPr lang="pt-BR" baseline="0" dirty="0" smtClean="0">
                    <a:sym typeface="Symbol" pitchFamily="18" charset="2"/>
                  </a:rPr>
                  <a:t> não especifica de que forma o agente deve selecionar ações. A política </a:t>
                </a:r>
                <a:r>
                  <a:rPr lang="pt-BR" sz="1200" i="0" kern="1200" smtClean="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𝜖</a:t>
                </a:r>
                <a:r>
                  <a:rPr lang="pt-BR" baseline="0" dirty="0" err="1" smtClean="0">
                    <a:sym typeface="Symbol" pitchFamily="18" charset="2"/>
                  </a:rPr>
                  <a:t>-greedy</a:t>
                </a:r>
                <a:r>
                  <a:rPr lang="pt-BR" baseline="0" dirty="0" smtClean="0">
                    <a:sym typeface="Symbol" pitchFamily="18" charset="2"/>
                  </a:rPr>
                  <a:t> é uma forma de selecionar ações. O parâmetro </a:t>
                </a:r>
                <a:r>
                  <a:rPr lang="pt-BR" sz="1200" i="0" kern="1200" smtClean="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𝜖</a:t>
                </a:r>
                <a:r>
                  <a:rPr lang="pt-BR" baseline="0" dirty="0" smtClean="0">
                    <a:sym typeface="Symbol" pitchFamily="18" charset="2"/>
                  </a:rPr>
                  <a:t> (que é um valor entre 0 e 1) corresponde à proporção do tempo de treinamento em que o agente está realizando exploração.</a:t>
                </a:r>
              </a:p>
              <a:p>
                <a:endParaRPr lang="pt-BR" dirty="0" smtClean="0">
                  <a:sym typeface="Symbol" pitchFamily="18" charset="2"/>
                </a:endParaRPr>
              </a:p>
              <a:p>
                <a:r>
                  <a:rPr lang="pt-BR" dirty="0" smtClean="0">
                    <a:sym typeface="Symbol" pitchFamily="18" charset="2"/>
                  </a:rPr>
                  <a:t>Problemas com ações aleatórias? Resposta: Em algum ponto do aprendizado, o agente deve suspender a exploração.</a:t>
                </a:r>
              </a:p>
              <a:p>
                <a:endParaRPr lang="pt-BR" dirty="0" smtClean="0">
                  <a:sym typeface="Symbol" pitchFamily="18" charset="2"/>
                </a:endParaRPr>
              </a:p>
              <a:p>
                <a:r>
                  <a:rPr lang="pt-BR" dirty="0" smtClean="0">
                    <a:sym typeface="Symbol" pitchFamily="18" charset="2"/>
                  </a:rPr>
                  <a:t>Sendo</a:t>
                </a:r>
                <a:r>
                  <a:rPr lang="pt-BR" baseline="0" dirty="0" smtClean="0">
                    <a:sym typeface="Symbol" pitchFamily="18" charset="2"/>
                  </a:rPr>
                  <a:t> assim, há diversas alternativas melhores à exploração aleatória. Vamos agora investigar uma dessas alternativas, que usa funções de exploração...</a:t>
                </a:r>
                <a:endParaRPr lang="pt-BR" dirty="0"/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3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Um ideia melhor que a exploração aleatória</a:t>
            </a:r>
            <a:r>
              <a:rPr lang="pt-BR" sz="1200" baseline="0" dirty="0" smtClean="0"/>
              <a:t> é e</a:t>
            </a:r>
            <a:r>
              <a:rPr lang="pt-BR" sz="1200" dirty="0" smtClean="0"/>
              <a:t>xplorar áreas do espaço de estados cuja qualidade (valor) ainda não foi estabelecida e, eventualmente, parar a exploração.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A</a:t>
            </a:r>
            <a:r>
              <a:rPr lang="pt-BR" sz="1200" baseline="0" dirty="0" smtClean="0"/>
              <a:t> ideia básica dessa alternativa é “em face à incerteza, o agente deve ser otimista”. A figura ilustra isso. Obviamente, o otimismo não deve durar para sempre. Isso nos leva a à função apresentada na página f(u, n) = u + k/n. Nessa função, considere n é a quantidade de visitas ao estado cuja estimativa atual para sua utilidade é igual a u.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aseline="0" dirty="0" smtClean="0"/>
              <a:t>Podemos interpretar a parcela k/n como um bônus que decresce conforme o agente visita o estado correspondente mais vezes.</a:t>
            </a:r>
            <a:endParaRPr lang="pt-BR" sz="1200" dirty="0" smtClean="0"/>
          </a:p>
          <a:p>
            <a:endParaRPr lang="pt-BR" dirty="0" smtClean="0"/>
          </a:p>
          <a:p>
            <a:r>
              <a:rPr lang="pt-BR" dirty="0" smtClean="0"/>
              <a:t>Na expressão para f(u,n), u é um q-valor, e n é um contador</a:t>
            </a:r>
            <a:r>
              <a:rPr lang="pt-BR" baseline="0" dirty="0" smtClean="0"/>
              <a:t> (valor inteiro) de quantas vezes o q-estado correspondente foi visitado.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Conforme n tente a infinito, a expressão f(u, n) converge para u. Entretanto, no início, o valor retornado é uma estimativa para maior do q-valor. Essa estimativa será tão maior quanto maior for o valor da constante k.</a:t>
            </a:r>
          </a:p>
          <a:p>
            <a:endParaRPr lang="pt-BR" baseline="0" dirty="0" smtClean="0"/>
          </a:p>
          <a:p>
            <a:r>
              <a:rPr lang="pt-BR" baseline="0" dirty="0" smtClean="0"/>
              <a:t>De posse do valor de f, o que o agente pode fazer é usar uma forma alternativa para atualizar os q-valores (ver fórmula relativa ao q-</a:t>
            </a:r>
            <a:r>
              <a:rPr lang="pt-BR" baseline="0" dirty="0" err="1" smtClean="0"/>
              <a:t>update</a:t>
            </a:r>
            <a:r>
              <a:rPr lang="pt-BR" baseline="0" dirty="0" smtClean="0"/>
              <a:t> modificado). Em resumo, essa função f faz com que regiões do espaço de estados que não foram visitadas muitas vezes pelo agente pareçam boas do ponto de vista de sua utilidade.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Sobre k, é um parâmetro cujo valor deve ser determinado, possivelmente usando algum processo de amostragem.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A86CA3-876B-4777-9BC7-218EB907570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6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FBD2-A148-48AD-9D47-CD4286BBDC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EB40C-E905-43FA-A787-E5AE665DFB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B6014-538B-4104-B2A7-56E8D9CAEB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A4B49-A051-4FAA-9AEC-835F91AA8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AC01-D2CB-4540-93D1-D7C3B9A542A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C4967-531B-45F1-B9E5-EE8E1016A6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EB04B-40E3-4769-81A4-173CB0767A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E7C30-ADED-4EC1-A9AA-3F7255F756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27E0-E593-4C6F-8C86-8B3BC09663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602E-2215-4921-BE3E-EDA24D8B5B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5ADB-135F-4CEB-998C-ADFAC69A3E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067BA683-6345-485C-9433-128238328C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9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6.xml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1.png"/><Relationship Id="rId21" Type="http://schemas.openxmlformats.org/officeDocument/2006/relationships/image" Target="../media/image32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5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36.png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30" Type="http://schemas.openxmlformats.org/officeDocument/2006/relationships/image" Target="../media/image37.png"/><Relationship Id="rId31" Type="http://schemas.openxmlformats.org/officeDocument/2006/relationships/image" Target="../media/image38.png"/><Relationship Id="rId32" Type="http://schemas.openxmlformats.org/officeDocument/2006/relationships/image" Target="../media/image39.png"/><Relationship Id="rId9" Type="http://schemas.openxmlformats.org/officeDocument/2006/relationships/tags" Target="../tags/tag25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tags" Target="../tags/tag24.xml"/><Relationship Id="rId33" Type="http://schemas.openxmlformats.org/officeDocument/2006/relationships/image" Target="../media/image40.png"/><Relationship Id="rId34" Type="http://schemas.openxmlformats.org/officeDocument/2006/relationships/image" Target="../media/image41.png"/><Relationship Id="rId10" Type="http://schemas.openxmlformats.org/officeDocument/2006/relationships/tags" Target="../tags/tag26.xml"/><Relationship Id="rId11" Type="http://schemas.openxmlformats.org/officeDocument/2006/relationships/tags" Target="../tags/tag27.xml"/><Relationship Id="rId12" Type="http://schemas.openxmlformats.org/officeDocument/2006/relationships/tags" Target="../tags/tag28.xml"/><Relationship Id="rId13" Type="http://schemas.openxmlformats.org/officeDocument/2006/relationships/tags" Target="../tags/tag29.xml"/><Relationship Id="rId14" Type="http://schemas.openxmlformats.org/officeDocument/2006/relationships/tags" Target="../tags/tag30.xml"/><Relationship Id="rId15" Type="http://schemas.openxmlformats.org/officeDocument/2006/relationships/slideLayout" Target="../slideLayouts/slideLayout2.xml"/><Relationship Id="rId16" Type="http://schemas.openxmlformats.org/officeDocument/2006/relationships/notesSlide" Target="../notesSlides/notesSlide17.xml"/><Relationship Id="rId17" Type="http://schemas.openxmlformats.org/officeDocument/2006/relationships/image" Target="../media/image28.png"/><Relationship Id="rId18" Type="http://schemas.openxmlformats.org/officeDocument/2006/relationships/image" Target="../media/image29.png"/><Relationship Id="rId1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4" Type="http://schemas.openxmlformats.org/officeDocument/2006/relationships/tags" Target="../tags/tag34.xml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19.xml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tags" Target="../tags/tag31.xml"/><Relationship Id="rId2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42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8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06575"/>
            <a:ext cx="121920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CEFET/RJ</a:t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b="1" dirty="0" smtClean="0"/>
              <a:t>GCC1734 - Inteligência Artificial</a:t>
            </a:r>
            <a:r>
              <a:rPr lang="pt-BR" smtClean="0"/>
              <a:t/>
            </a:r>
            <a:br>
              <a:rPr lang="pt-BR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5600" y="4700736"/>
            <a:ext cx="6400800" cy="1752600"/>
          </a:xfrm>
        </p:spPr>
        <p:txBody>
          <a:bodyPr>
            <a:normAutofit/>
          </a:bodyPr>
          <a:lstStyle/>
          <a:p>
            <a:r>
              <a:rPr lang="pt-BR" dirty="0" smtClean="0"/>
              <a:t>Prof. Eduardo Bezerra</a:t>
            </a:r>
          </a:p>
          <a:p>
            <a:r>
              <a:rPr lang="pt-BR" dirty="0" smtClean="0"/>
              <a:t>ebezerra@cefet-rj.br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757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Funções de Exploração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11506200" cy="4729164"/>
          </a:xfrm>
        </p:spPr>
        <p:txBody>
          <a:bodyPr/>
          <a:lstStyle/>
          <a:p>
            <a:r>
              <a:rPr lang="pt-BR" sz="2800" dirty="0" smtClean="0"/>
              <a:t>Alternativa melhor: explorar áreas cuja qualidade (valor)</a:t>
            </a:r>
            <a:r>
              <a:rPr lang="pt-BR" sz="2800" dirty="0"/>
              <a:t> </a:t>
            </a:r>
            <a:r>
              <a:rPr lang="pt-BR" sz="2800" dirty="0" smtClean="0"/>
              <a:t>ainda não foi estabelecida; eventualmente parar a exploração.</a:t>
            </a:r>
          </a:p>
          <a:p>
            <a:pPr lvl="1">
              <a:spcBef>
                <a:spcPts val="76"/>
              </a:spcBef>
              <a:buNone/>
            </a:pPr>
            <a:endParaRPr lang="pt-BR" sz="1600" dirty="0" smtClean="0"/>
          </a:p>
          <a:p>
            <a:r>
              <a:rPr lang="pt-BR" sz="2800" dirty="0" smtClean="0"/>
              <a:t>Função de Exploração</a:t>
            </a:r>
          </a:p>
          <a:p>
            <a:pPr lvl="1"/>
            <a:r>
              <a:rPr lang="pt-BR" sz="2400" dirty="0" smtClean="0"/>
              <a:t>Toma uma estimativa de valor u e um contador de </a:t>
            </a:r>
          </a:p>
          <a:p>
            <a:pPr lvl="1">
              <a:buNone/>
            </a:pPr>
            <a:r>
              <a:rPr lang="pt-BR" sz="2400" dirty="0" smtClean="0"/>
              <a:t>	visitas n, e retorna uma utilidade otimista, e.g.</a:t>
            </a:r>
          </a:p>
          <a:p>
            <a:pPr lvl="1">
              <a:buNone/>
            </a:pPr>
            <a:endParaRPr lang="pt-BR" sz="2400" dirty="0" smtClean="0"/>
          </a:p>
          <a:p>
            <a:pPr lvl="1"/>
            <a:endParaRPr lang="pt-BR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  <a:p>
            <a:pPr lvl="1"/>
            <a:r>
              <a:rPr lang="pt-BR" sz="2400" dirty="0" smtClean="0"/>
              <a:t>Nota: isso propaga o “bônus” para estados que levam a estados desconhecidos!			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200" y="1752600"/>
            <a:ext cx="3151972" cy="2286000"/>
          </a:xfrm>
          <a:prstGeom prst="rect">
            <a:avLst/>
          </a:prstGeom>
          <a:noFill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3810000" y="4038600"/>
            <a:ext cx="2495069" cy="304596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556618" y="5408612"/>
            <a:ext cx="6339982" cy="444732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1447800" y="5334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Q-Update </a:t>
            </a:r>
            <a:r>
              <a:rPr lang="pt-BR" sz="2400" dirty="0" smtClean="0">
                <a:latin typeface="Calibri" pitchFamily="34" charset="0"/>
              </a:rPr>
              <a:t>modificado</a:t>
            </a:r>
            <a:r>
              <a:rPr lang="en-US" sz="2400" dirty="0" smtClean="0">
                <a:latin typeface="Calibri" pitchFamily="34" charset="0"/>
              </a:rPr>
              <a:t>: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4552950" y="4799012"/>
            <a:ext cx="4771074" cy="444715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1447800" y="4724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Q-Update normal: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4876800" y="6488668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exploration – Q-learning – crawler – exploration function (L11D4)]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53600" y="4034135"/>
            <a:ext cx="2063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“Em </a:t>
            </a:r>
            <a:r>
              <a:rPr lang="pt-BR" sz="1200" dirty="0"/>
              <a:t>face de alguma incerteza, seja </a:t>
            </a:r>
            <a:r>
              <a:rPr lang="pt-BR" sz="1200" dirty="0" smtClean="0"/>
              <a:t>otimista!”</a:t>
            </a:r>
            <a:endParaRPr lang="pt-BR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Arrependimento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66836"/>
            <a:ext cx="4927600" cy="4729164"/>
          </a:xfrm>
        </p:spPr>
        <p:txBody>
          <a:bodyPr/>
          <a:lstStyle/>
          <a:p>
            <a:r>
              <a:rPr lang="en-US" sz="2200" dirty="0" smtClean="0"/>
              <a:t>Even if you learn the optimal policy, you still make mistakes along the way!</a:t>
            </a:r>
          </a:p>
          <a:p>
            <a:r>
              <a:rPr lang="en-US" sz="2200" dirty="0" smtClean="0"/>
              <a:t>Regret is a measure of your total mistake cost: the difference between your (expected) rewards, including youthful </a:t>
            </a:r>
            <a:r>
              <a:rPr lang="en-US" sz="2200" dirty="0" err="1" smtClean="0"/>
              <a:t>suboptimality</a:t>
            </a:r>
            <a:r>
              <a:rPr lang="en-US" sz="2200" dirty="0" smtClean="0"/>
              <a:t>, and optimal (expected) rewards</a:t>
            </a:r>
          </a:p>
          <a:p>
            <a:r>
              <a:rPr lang="en-US" sz="2200" dirty="0" smtClean="0"/>
              <a:t>Minimizing regret goes beyond learning to be optimal – it requires optimally learning to be optimal</a:t>
            </a:r>
          </a:p>
          <a:p>
            <a:r>
              <a:rPr lang="en-US" sz="2200" dirty="0" smtClean="0"/>
              <a:t>Example: random exploration and exploration functions both end up optimal, but random exploration has higher regret</a:t>
            </a:r>
            <a:endParaRPr lang="en-US" sz="2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9758" y="1447800"/>
            <a:ext cx="6889574" cy="4572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Q-Learning</a:t>
            </a:r>
            <a:r>
              <a:rPr lang="pt-BR" dirty="0" smtClean="0"/>
              <a:t> Aproximado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1295401"/>
            <a:ext cx="5105400" cy="4941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Generalizações entre Estados</a:t>
            </a:r>
          </a:p>
        </p:txBody>
      </p:sp>
      <p:sp>
        <p:nvSpPr>
          <p:cNvPr id="179917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850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O Q-Learning básico mantém uma tabela com todos os q-valores.</a:t>
            </a:r>
          </a:p>
          <a:p>
            <a:pPr lvl="2">
              <a:lnSpc>
                <a:spcPct val="90000"/>
              </a:lnSpc>
            </a:pPr>
            <a:endParaRPr lang="pt-BR" sz="18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Em situações realísticas, possivelmente não temos como aprender acerca de cada estado!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Muitos estados para visitar no treinamento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Muitos estados para manter a tabela em memória</a:t>
            </a:r>
          </a:p>
          <a:p>
            <a:pPr lvl="2">
              <a:lnSpc>
                <a:spcPct val="90000"/>
              </a:lnSpc>
            </a:pPr>
            <a:endParaRPr lang="pt-BR" sz="18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Como alternativa, vamos tentar generalizar: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Aprender </a:t>
            </a:r>
            <a:r>
              <a:rPr lang="pt-BR" sz="2000" dirty="0"/>
              <a:t>(a partir da experiência) acerca </a:t>
            </a:r>
            <a:r>
              <a:rPr lang="pt-BR" sz="2000" dirty="0" smtClean="0"/>
              <a:t>de um número pequeno de estados de treinamento.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Generalizar essa experiência para situações novas, mas similares.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Essa é uma ideia fundamental em aprendizado de máquina (</a:t>
            </a:r>
            <a:r>
              <a:rPr lang="pt-BR" sz="2000" i="1" dirty="0" smtClean="0"/>
              <a:t>machine </a:t>
            </a:r>
            <a:r>
              <a:rPr lang="pt-BR" sz="2000" i="1" dirty="0" err="1" smtClean="0"/>
              <a:t>learning</a:t>
            </a:r>
            <a:r>
              <a:rPr lang="pt-BR" sz="2000" dirty="0" smtClean="0"/>
              <a:t>)</a:t>
            </a:r>
          </a:p>
          <a:p>
            <a:pPr lvl="1">
              <a:lnSpc>
                <a:spcPct val="90000"/>
              </a:lnSpc>
            </a:pPr>
            <a:endParaRPr lang="pt-BR" sz="2000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657918"/>
            <a:ext cx="4677116" cy="291401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2192" y="1320003"/>
            <a:ext cx="2971800" cy="2108756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0134600" y="6550223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RL </a:t>
            </a:r>
            <a:r>
              <a:rPr lang="en-US" sz="1600" dirty="0" err="1" smtClean="0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Exemplo: Pacman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914400" y="2971800"/>
            <a:ext cx="2895600" cy="2835275"/>
            <a:chOff x="3408" y="912"/>
            <a:chExt cx="1584" cy="1551"/>
          </a:xfrm>
        </p:grpSpPr>
        <p:grpSp>
          <p:nvGrpSpPr>
            <p:cNvPr id="14358" name="Group 5"/>
            <p:cNvGrpSpPr>
              <a:grpSpLocks/>
            </p:cNvGrpSpPr>
            <p:nvPr/>
          </p:nvGrpSpPr>
          <p:grpSpPr bwMode="auto">
            <a:xfrm>
              <a:off x="3408" y="912"/>
              <a:ext cx="1584" cy="1551"/>
              <a:chOff x="3360" y="1008"/>
              <a:chExt cx="1584" cy="1551"/>
            </a:xfrm>
          </p:grpSpPr>
          <p:pic>
            <p:nvPicPr>
              <p:cNvPr id="1436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63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9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0" y="187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2" y="2160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4" y="2160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648200" y="2971800"/>
            <a:ext cx="2895600" cy="2835275"/>
            <a:chOff x="3456" y="2592"/>
            <a:chExt cx="1584" cy="1551"/>
          </a:xfrm>
        </p:grpSpPr>
        <p:grpSp>
          <p:nvGrpSpPr>
            <p:cNvPr id="14352" name="Group 12"/>
            <p:cNvGrpSpPr>
              <a:grpSpLocks/>
            </p:cNvGrpSpPr>
            <p:nvPr/>
          </p:nvGrpSpPr>
          <p:grpSpPr bwMode="auto">
            <a:xfrm>
              <a:off x="3456" y="2592"/>
              <a:ext cx="1584" cy="1551"/>
              <a:chOff x="3360" y="1008"/>
              <a:chExt cx="1584" cy="1551"/>
            </a:xfrm>
          </p:grpSpPr>
          <p:pic>
            <p:nvPicPr>
              <p:cNvPr id="14356" name="Picture 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7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2832"/>
              <a:ext cx="21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4" y="2976"/>
              <a:ext cx="197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04" y="2688"/>
              <a:ext cx="21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8458200" y="2971800"/>
            <a:ext cx="2895600" cy="2835275"/>
            <a:chOff x="3744" y="3190"/>
            <a:chExt cx="1056" cy="1034"/>
          </a:xfrm>
        </p:grpSpPr>
        <p:grpSp>
          <p:nvGrpSpPr>
            <p:cNvPr id="14345" name="Group 19"/>
            <p:cNvGrpSpPr>
              <a:grpSpLocks/>
            </p:cNvGrpSpPr>
            <p:nvPr/>
          </p:nvGrpSpPr>
          <p:grpSpPr bwMode="auto">
            <a:xfrm>
              <a:off x="3744" y="3190"/>
              <a:ext cx="1056" cy="1034"/>
              <a:chOff x="3360" y="1008"/>
              <a:chExt cx="1584" cy="1551"/>
            </a:xfrm>
          </p:grpSpPr>
          <p:pic>
            <p:nvPicPr>
              <p:cNvPr id="14350" name="Picture 2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73026"/>
              <a:stretch>
                <a:fillRect/>
              </a:stretch>
            </p:blipFill>
            <p:spPr bwMode="auto">
              <a:xfrm>
                <a:off x="3360" y="1008"/>
                <a:ext cx="768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1" name="Picture 2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72498" r="-1158"/>
              <a:stretch>
                <a:fillRect/>
              </a:stretch>
            </p:blipFill>
            <p:spPr bwMode="auto">
              <a:xfrm>
                <a:off x="4128" y="1008"/>
                <a:ext cx="816" cy="1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46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3830"/>
              <a:ext cx="14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0" y="4022"/>
              <a:ext cx="13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08" y="4022"/>
              <a:ext cx="14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Rectangle 25"/>
            <p:cNvSpPr>
              <a:spLocks noChangeArrowheads="1"/>
            </p:cNvSpPr>
            <p:nvPr/>
          </p:nvSpPr>
          <p:spPr bwMode="auto">
            <a:xfrm>
              <a:off x="4512" y="3264"/>
              <a:ext cx="9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4" name="Text Box 28"/>
          <p:cNvSpPr txBox="1">
            <a:spLocks noChangeArrowheads="1"/>
          </p:cNvSpPr>
          <p:nvPr/>
        </p:nvSpPr>
        <p:spPr bwMode="auto">
          <a:xfrm>
            <a:off x="5105400" y="6096000"/>
            <a:ext cx="7086600" cy="80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 smtClean="0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– tiny – watch all (L11D5)]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 smtClean="0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– tiny – silent train (L11D6)] 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Q-learning – </a:t>
            </a:r>
            <a:r>
              <a:rPr lang="en-US" dirty="0" err="1" smtClean="0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 – tricky – watch all (L11D7)]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8200" y="1524000"/>
            <a:ext cx="2819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smtClean="0">
                <a:latin typeface="Calibri" pitchFamily="34" charset="0"/>
              </a:rPr>
              <a:t>Considere que o agente descobre por experiência que esse estado é ruim: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48200" y="1524000"/>
            <a:ext cx="2819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dirty="0" smtClean="0">
                <a:latin typeface="Calibri" pitchFamily="34" charset="0"/>
              </a:rPr>
              <a:t>No Q-</a:t>
            </a:r>
            <a:r>
              <a:rPr lang="pt-BR" sz="2400" dirty="0" err="1" smtClean="0">
                <a:latin typeface="Calibri" pitchFamily="34" charset="0"/>
              </a:rPr>
              <a:t>learning</a:t>
            </a:r>
            <a:r>
              <a:rPr lang="pt-BR" sz="2400" dirty="0" smtClean="0">
                <a:latin typeface="Calibri" pitchFamily="34" charset="0"/>
              </a:rPr>
              <a:t> básico, o agente não sabe nada acerca desse estado: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8200" y="1524000"/>
            <a:ext cx="2819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400" smtClean="0">
                <a:latin typeface="Calibri" pitchFamily="34" charset="0"/>
              </a:rPr>
              <a:t>Ou mesmo desse!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Representações Baseadas em Características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8580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800" dirty="0" smtClean="0"/>
              <a:t>Solução: descrever um estado usando um </a:t>
            </a:r>
            <a:r>
              <a:rPr lang="pt-BR" sz="2800" dirty="0" smtClean="0">
                <a:solidFill>
                  <a:srgbClr val="FF0000"/>
                </a:solidFill>
              </a:rPr>
              <a:t>vetor de características</a:t>
            </a:r>
            <a:r>
              <a:rPr lang="pt-BR" sz="2800" dirty="0" smtClean="0"/>
              <a:t> (propriedades)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Características são funções que mapeiam cada estado para um número real que captura propriedades importantes do estado.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Exemplos de características (</a:t>
            </a:r>
            <a:r>
              <a:rPr lang="pt-BR" sz="2400" dirty="0" err="1" smtClean="0"/>
              <a:t>PacMan</a:t>
            </a:r>
            <a:r>
              <a:rPr lang="pt-BR" sz="2400" dirty="0" smtClean="0"/>
              <a:t>):</a:t>
            </a:r>
          </a:p>
          <a:p>
            <a:pPr lvl="2">
              <a:lnSpc>
                <a:spcPct val="80000"/>
              </a:lnSpc>
            </a:pPr>
            <a:r>
              <a:rPr lang="pt-BR" sz="2000" dirty="0" smtClean="0"/>
              <a:t>distância para o fantasma mais próximo;</a:t>
            </a:r>
          </a:p>
          <a:p>
            <a:pPr lvl="2">
              <a:lnSpc>
                <a:spcPct val="80000"/>
              </a:lnSpc>
            </a:pPr>
            <a:r>
              <a:rPr lang="pt-BR" sz="2000" dirty="0" smtClean="0"/>
              <a:t>distância para a comida mais próxima;</a:t>
            </a:r>
          </a:p>
          <a:p>
            <a:pPr lvl="2">
              <a:lnSpc>
                <a:spcPct val="80000"/>
              </a:lnSpc>
            </a:pPr>
            <a:r>
              <a:rPr lang="pt-BR" sz="2000" dirty="0"/>
              <a:t>1 / (distância para a comida mais próxima)</a:t>
            </a:r>
            <a:r>
              <a:rPr lang="pt-BR" sz="2000" baseline="30000" dirty="0"/>
              <a:t>2</a:t>
            </a:r>
            <a:r>
              <a:rPr lang="pt-BR" sz="2000" dirty="0"/>
              <a:t> ;</a:t>
            </a:r>
            <a:endParaRPr lang="pt-BR" sz="2000" baseline="30000" dirty="0"/>
          </a:p>
          <a:p>
            <a:pPr lvl="2">
              <a:lnSpc>
                <a:spcPct val="80000"/>
              </a:lnSpc>
            </a:pPr>
            <a:r>
              <a:rPr lang="pt-BR" sz="2000" dirty="0" smtClean="0"/>
              <a:t>quantidade de fantasmas;</a:t>
            </a:r>
          </a:p>
          <a:p>
            <a:pPr lvl="2">
              <a:lnSpc>
                <a:spcPct val="80000"/>
              </a:lnSpc>
            </a:pPr>
            <a:r>
              <a:rPr lang="pt-BR" sz="2000" dirty="0" smtClean="0"/>
              <a:t>O </a:t>
            </a:r>
            <a:r>
              <a:rPr lang="pt-BR" sz="2000" dirty="0" err="1" smtClean="0"/>
              <a:t>pacman</a:t>
            </a:r>
            <a:r>
              <a:rPr lang="pt-BR" sz="2000" dirty="0" smtClean="0"/>
              <a:t> está em um túnel? (0/1);</a:t>
            </a:r>
          </a:p>
          <a:p>
            <a:pPr lvl="2">
              <a:lnSpc>
                <a:spcPct val="80000"/>
              </a:lnSpc>
            </a:pPr>
            <a:r>
              <a:rPr lang="pt-BR" sz="2000" dirty="0" smtClean="0"/>
              <a:t>…… etc.</a:t>
            </a:r>
          </a:p>
          <a:p>
            <a:pPr lvl="1">
              <a:lnSpc>
                <a:spcPct val="80000"/>
              </a:lnSpc>
            </a:pPr>
            <a:r>
              <a:rPr lang="pt-BR" sz="2400" dirty="0" smtClean="0"/>
              <a:t>É também possível descrever um q-estado (s, a) por meio de características (e.g. ação que move mais para perto de uma comida)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543800" y="1752600"/>
            <a:ext cx="4038600" cy="3954463"/>
            <a:chOff x="5943600" y="1524000"/>
            <a:chExt cx="2514600" cy="2462213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5943600" y="1524000"/>
              <a:ext cx="2514600" cy="2462213"/>
              <a:chOff x="3744" y="960"/>
              <a:chExt cx="1584" cy="1551"/>
            </a:xfrm>
          </p:grpSpPr>
          <p:grpSp>
            <p:nvGrpSpPr>
              <p:cNvPr id="15367" name="Group 5"/>
              <p:cNvGrpSpPr>
                <a:grpSpLocks/>
              </p:cNvGrpSpPr>
              <p:nvPr/>
            </p:nvGrpSpPr>
            <p:grpSpPr bwMode="auto">
              <a:xfrm>
                <a:off x="3744" y="960"/>
                <a:ext cx="1584" cy="1551"/>
                <a:chOff x="3408" y="912"/>
                <a:chExt cx="1584" cy="1551"/>
              </a:xfrm>
            </p:grpSpPr>
            <p:grpSp>
              <p:nvGrpSpPr>
                <p:cNvPr id="15371" name="Group 6"/>
                <p:cNvGrpSpPr>
                  <a:grpSpLocks/>
                </p:cNvGrpSpPr>
                <p:nvPr/>
              </p:nvGrpSpPr>
              <p:grpSpPr bwMode="auto">
                <a:xfrm>
                  <a:off x="3408" y="912"/>
                  <a:ext cx="1584" cy="1551"/>
                  <a:chOff x="3360" y="1008"/>
                  <a:chExt cx="1584" cy="1551"/>
                </a:xfrm>
              </p:grpSpPr>
              <p:pic>
                <p:nvPicPr>
                  <p:cNvPr id="1537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r="73026"/>
                  <a:stretch>
                    <a:fillRect/>
                  </a:stretch>
                </p:blipFill>
                <p:spPr bwMode="auto">
                  <a:xfrm>
                    <a:off x="3360" y="1008"/>
                    <a:ext cx="768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376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72498" r="-1158"/>
                  <a:stretch>
                    <a:fillRect/>
                  </a:stretch>
                </p:blipFill>
                <p:spPr bwMode="auto">
                  <a:xfrm>
                    <a:off x="4128" y="1008"/>
                    <a:ext cx="816" cy="15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372" name="Picture 9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80" y="1872"/>
                  <a:ext cx="216" cy="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3" name="Picture 10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92" y="2160"/>
                  <a:ext cx="197" cy="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374" name="Picture 1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504" y="2160"/>
                  <a:ext cx="216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368" name="Rectangle 1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0" name="Rectangle 14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5" name="Rectangle 15"/>
            <p:cNvSpPr>
              <a:spLocks noChangeArrowheads="1"/>
            </p:cNvSpPr>
            <p:nvPr/>
          </p:nvSpPr>
          <p:spPr bwMode="auto">
            <a:xfrm>
              <a:off x="6096000" y="3352800"/>
              <a:ext cx="228600" cy="152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Funções lineares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10972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Ao usar uma representação por meio de vetor de características, podemos escrever uma </a:t>
            </a:r>
            <a:r>
              <a:rPr lang="pt-BR" sz="2400" dirty="0" smtClean="0">
                <a:solidFill>
                  <a:srgbClr val="FF0000"/>
                </a:solidFill>
              </a:rPr>
              <a:t>q-função</a:t>
            </a:r>
            <a:r>
              <a:rPr lang="pt-BR" sz="2400" dirty="0" smtClean="0"/>
              <a:t> (ou </a:t>
            </a:r>
            <a:r>
              <a:rPr lang="pt-BR" sz="2400" dirty="0" err="1" smtClean="0"/>
              <a:t>v-função</a:t>
            </a:r>
            <a:r>
              <a:rPr lang="pt-BR" sz="2400" dirty="0" smtClean="0"/>
              <a:t>) para qualquer estado usando apenas poucos pesos: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endParaRPr lang="pt-BR" sz="4000" dirty="0" smtClean="0"/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Vantagem: a experiência do agente é resumida em um conjunto pequeno de números.</a:t>
            </a:r>
          </a:p>
          <a:p>
            <a:pPr>
              <a:lnSpc>
                <a:spcPct val="90000"/>
              </a:lnSpc>
            </a:pPr>
            <a:endParaRPr lang="pt-BR" sz="24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Desvantagem: estados podem compartilhar características, mas efetivamente podem ter valores bastante diferentes!</a:t>
            </a:r>
          </a:p>
        </p:txBody>
      </p:sp>
      <p:pic>
        <p:nvPicPr>
          <p:cNvPr id="163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5299" y="2636837"/>
            <a:ext cx="69294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398837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1371600"/>
            <a:ext cx="8991600" cy="762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Q-Learning</a:t>
            </a:r>
            <a:r>
              <a:rPr lang="pt-BR" dirty="0" smtClean="0"/>
              <a:t> Aproximado</a:t>
            </a:r>
          </a:p>
        </p:txBody>
      </p:sp>
      <p:sp>
        <p:nvSpPr>
          <p:cNvPr id="1803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9296400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400" dirty="0" err="1" smtClean="0"/>
              <a:t>Q-learning</a:t>
            </a:r>
            <a:r>
              <a:rPr lang="pt-BR" sz="2400" dirty="0" smtClean="0"/>
              <a:t> com </a:t>
            </a:r>
            <a:r>
              <a:rPr lang="pt-BR" sz="2400" dirty="0" err="1" smtClean="0"/>
              <a:t>Q-funções</a:t>
            </a:r>
            <a:r>
              <a:rPr lang="pt-BR" sz="2400" dirty="0" smtClean="0"/>
              <a:t> lineares:</a:t>
            </a:r>
          </a:p>
          <a:p>
            <a:pPr>
              <a:lnSpc>
                <a:spcPct val="80000"/>
              </a:lnSpc>
            </a:pPr>
            <a:endParaRPr lang="pt-BR" sz="2400" dirty="0" smtClean="0"/>
          </a:p>
          <a:p>
            <a:pPr>
              <a:lnSpc>
                <a:spcPct val="80000"/>
              </a:lnSpc>
            </a:pPr>
            <a:endParaRPr lang="pt-BR" sz="2400" dirty="0" smtClean="0"/>
          </a:p>
          <a:p>
            <a:pPr>
              <a:lnSpc>
                <a:spcPct val="80000"/>
              </a:lnSpc>
            </a:pPr>
            <a:endParaRPr lang="pt-BR" sz="2400" dirty="0" smtClean="0"/>
          </a:p>
          <a:p>
            <a:pPr>
              <a:lnSpc>
                <a:spcPct val="80000"/>
              </a:lnSpc>
            </a:pPr>
            <a:endParaRPr lang="pt-BR" sz="2400" dirty="0" smtClean="0"/>
          </a:p>
          <a:p>
            <a:pPr>
              <a:lnSpc>
                <a:spcPct val="80000"/>
              </a:lnSpc>
            </a:pPr>
            <a:endParaRPr lang="pt-BR" sz="2400" dirty="0" smtClean="0"/>
          </a:p>
          <a:p>
            <a:pPr>
              <a:lnSpc>
                <a:spcPct val="80000"/>
              </a:lnSpc>
            </a:pPr>
            <a:endParaRPr lang="pt-BR" sz="2400" dirty="0" smtClean="0"/>
          </a:p>
          <a:p>
            <a:pPr>
              <a:lnSpc>
                <a:spcPct val="80000"/>
              </a:lnSpc>
            </a:pPr>
            <a:r>
              <a:rPr lang="pt-BR" sz="2400" dirty="0" smtClean="0"/>
              <a:t>Interpretação intuitiva:</a:t>
            </a:r>
          </a:p>
          <a:p>
            <a:pPr lvl="1">
              <a:lnSpc>
                <a:spcPct val="80000"/>
              </a:lnSpc>
            </a:pPr>
            <a:r>
              <a:rPr lang="pt-BR" sz="2000" dirty="0" smtClean="0"/>
              <a:t>Ajusta os pesos das características </a:t>
            </a:r>
            <a:r>
              <a:rPr lang="pt-BR" sz="2000" dirty="0" smtClean="0">
                <a:solidFill>
                  <a:srgbClr val="FF0000"/>
                </a:solidFill>
              </a:rPr>
              <a:t>ativas</a:t>
            </a:r>
          </a:p>
          <a:p>
            <a:pPr lvl="1">
              <a:lnSpc>
                <a:spcPct val="80000"/>
              </a:lnSpc>
            </a:pPr>
            <a:r>
              <a:rPr lang="pt-BR" sz="2000" dirty="0" smtClean="0"/>
              <a:t>e.g., se algo ruim acontece inesperadamente, “culpar” as características que estavam ativas: evitar todos os estados com essas características</a:t>
            </a:r>
          </a:p>
          <a:p>
            <a:pPr lvl="4">
              <a:lnSpc>
                <a:spcPct val="80000"/>
              </a:lnSpc>
            </a:pPr>
            <a:endParaRPr lang="pt-BR" sz="1200" dirty="0" smtClean="0"/>
          </a:p>
          <a:p>
            <a:pPr>
              <a:lnSpc>
                <a:spcPct val="80000"/>
              </a:lnSpc>
            </a:pPr>
            <a:r>
              <a:rPr lang="pt-BR" sz="2400" dirty="0" smtClean="0"/>
              <a:t>Justificativa formal: mínimos quadrados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81125" y="3798888"/>
            <a:ext cx="47910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5175" y="4332288"/>
            <a:ext cx="451802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600200"/>
            <a:ext cx="7835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3200400"/>
            <a:ext cx="438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371600" y="2819400"/>
            <a:ext cx="2514617" cy="278893"/>
          </a:xfrm>
          <a:prstGeom prst="rect">
            <a:avLst/>
          </a:prstGeom>
          <a:noFill/>
          <a:ln/>
          <a:effectLst/>
        </p:spPr>
      </p:pic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7010400" y="37338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mtClean="0"/>
              <a:t>Q’s exatos </a:t>
            </a:r>
            <a:endParaRPr lang="pt-BR"/>
          </a:p>
        </p:txBody>
      </p:sp>
      <p:sp>
        <p:nvSpPr>
          <p:cNvPr id="18443" name="TextBox 17"/>
          <p:cNvSpPr txBox="1">
            <a:spLocks noChangeArrowheads="1"/>
          </p:cNvSpPr>
          <p:nvPr/>
        </p:nvSpPr>
        <p:spPr bwMode="auto">
          <a:xfrm>
            <a:off x="7010400" y="42672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mtClean="0"/>
              <a:t>Q’s aproximados </a:t>
            </a:r>
            <a:endParaRPr lang="pt-B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7150" y="2438400"/>
            <a:ext cx="2940050" cy="2845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ight Arrow 52"/>
          <p:cNvSpPr/>
          <p:nvPr/>
        </p:nvSpPr>
        <p:spPr>
          <a:xfrm>
            <a:off x="6324600" y="2057400"/>
            <a:ext cx="2362200" cy="16002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Exemplo: Q-Pacman</a:t>
            </a:r>
          </a:p>
        </p:txBody>
      </p:sp>
      <p:pic>
        <p:nvPicPr>
          <p:cNvPr id="1804315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71800" y="2209800"/>
            <a:ext cx="2970896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43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23105" y="3200400"/>
            <a:ext cx="2920495" cy="26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286000" y="4391048"/>
            <a:ext cx="4298086" cy="485752"/>
          </a:xfrm>
          <a:prstGeom prst="rect">
            <a:avLst/>
          </a:prstGeom>
          <a:noFill/>
          <a:ln/>
          <a:effectLst/>
        </p:spPr>
      </p:pic>
      <p:pic>
        <p:nvPicPr>
          <p:cNvPr id="18441" name="Picture 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590056" y="1219200"/>
            <a:ext cx="690637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1919288" y="5334000"/>
            <a:ext cx="2555662" cy="214185"/>
          </a:xfrm>
          <a:prstGeom prst="rect">
            <a:avLst/>
          </a:prstGeom>
          <a:noFill/>
          <a:ln/>
          <a:effectLst/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262684" y="5105400"/>
            <a:ext cx="4010033" cy="315396"/>
          </a:xfrm>
          <a:prstGeom prst="rect">
            <a:avLst/>
          </a:prstGeom>
          <a:noFill/>
          <a:ln/>
          <a:effectLst/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310159" y="5549165"/>
            <a:ext cx="4205595" cy="315398"/>
          </a:xfrm>
          <a:prstGeom prst="rect">
            <a:avLst/>
          </a:prstGeom>
          <a:noFill/>
          <a:ln/>
          <a:effectLst/>
        </p:spPr>
      </p:pic>
      <p:pic>
        <p:nvPicPr>
          <p:cNvPr id="1804323" name="Picture 3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667000" y="6248400"/>
            <a:ext cx="690636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/>
          <p:cNvGrpSpPr/>
          <p:nvPr/>
        </p:nvGrpSpPr>
        <p:grpSpPr>
          <a:xfrm>
            <a:off x="571500" y="1981200"/>
            <a:ext cx="2073910" cy="1752600"/>
            <a:chOff x="8534400" y="1279524"/>
            <a:chExt cx="2705100" cy="2286000"/>
          </a:xfrm>
        </p:grpSpPr>
        <p:grpSp>
          <p:nvGrpSpPr>
            <p:cNvPr id="18437" name="Group 14"/>
            <p:cNvGrpSpPr>
              <a:grpSpLocks/>
            </p:cNvGrpSpPr>
            <p:nvPr/>
          </p:nvGrpSpPr>
          <p:grpSpPr bwMode="auto">
            <a:xfrm>
              <a:off x="8904288" y="1279524"/>
              <a:ext cx="2335212" cy="2286000"/>
              <a:chOff x="3984" y="960"/>
              <a:chExt cx="1584" cy="1551"/>
            </a:xfrm>
          </p:grpSpPr>
          <p:grpSp>
            <p:nvGrpSpPr>
              <p:cNvPr id="18453" name="Group 15"/>
              <p:cNvGrpSpPr>
                <a:grpSpLocks/>
              </p:cNvGrpSpPr>
              <p:nvPr/>
            </p:nvGrpSpPr>
            <p:grpSpPr bwMode="auto">
              <a:xfrm>
                <a:off x="3984" y="960"/>
                <a:ext cx="1584" cy="1551"/>
                <a:chOff x="3744" y="960"/>
                <a:chExt cx="1584" cy="1551"/>
              </a:xfrm>
            </p:grpSpPr>
            <p:grpSp>
              <p:nvGrpSpPr>
                <p:cNvPr id="18455" name="Group 16"/>
                <p:cNvGrpSpPr>
                  <a:grpSpLocks/>
                </p:cNvGrpSpPr>
                <p:nvPr/>
              </p:nvGrpSpPr>
              <p:grpSpPr bwMode="auto">
                <a:xfrm>
                  <a:off x="3744" y="960"/>
                  <a:ext cx="1584" cy="1551"/>
                  <a:chOff x="3408" y="912"/>
                  <a:chExt cx="1584" cy="1551"/>
                </a:xfrm>
              </p:grpSpPr>
              <p:grpSp>
                <p:nvGrpSpPr>
                  <p:cNvPr id="1845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408" y="912"/>
                    <a:ext cx="1584" cy="1551"/>
                    <a:chOff x="3360" y="1008"/>
                    <a:chExt cx="1584" cy="1551"/>
                  </a:xfrm>
                </p:grpSpPr>
                <p:pic>
                  <p:nvPicPr>
                    <p:cNvPr id="18463" name="Picture 1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5" cstate="print"/>
                    <a:srcRect r="73026"/>
                    <a:stretch>
                      <a:fillRect/>
                    </a:stretch>
                  </p:blipFill>
                  <p:spPr bwMode="auto">
                    <a:xfrm>
                      <a:off x="3360" y="1008"/>
                      <a:ext cx="768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464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5" cstate="print"/>
                    <a:srcRect l="72498" r="-1158"/>
                    <a:stretch>
                      <a:fillRect/>
                    </a:stretch>
                  </p:blipFill>
                  <p:spPr bwMode="auto">
                    <a:xfrm>
                      <a:off x="4128" y="1008"/>
                      <a:ext cx="816" cy="155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pic>
                <p:nvPicPr>
                  <p:cNvPr id="18460" name="Picture 20"/>
                  <p:cNvPicPr>
                    <a:picLocks noChangeAspect="1" noChangeArrowheads="1"/>
                  </p:cNvPicPr>
                  <p:nvPr/>
                </p:nvPicPr>
                <p:blipFill>
                  <a:blip r:embed="rId26" cstate="print"/>
                  <a:srcRect/>
                  <a:stretch>
                    <a:fillRect/>
                  </a:stretch>
                </p:blipFill>
                <p:spPr bwMode="auto">
                  <a:xfrm>
                    <a:off x="3480" y="1872"/>
                    <a:ext cx="216" cy="1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27" cstate="print"/>
                  <a:srcRect/>
                  <a:stretch>
                    <a:fillRect/>
                  </a:stretch>
                </p:blipFill>
                <p:spPr bwMode="auto">
                  <a:xfrm>
                    <a:off x="3792" y="2160"/>
                    <a:ext cx="197" cy="1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62" name="Picture 22"/>
                  <p:cNvPicPr>
                    <a:picLocks noChangeAspect="1" noChangeArrowheads="1"/>
                  </p:cNvPicPr>
                  <p:nvPr/>
                </p:nvPicPr>
                <p:blipFill>
                  <a:blip r:embed="rId28" cstate="print"/>
                  <a:srcRect/>
                  <a:stretch>
                    <a:fillRect/>
                  </a:stretch>
                </p:blipFill>
                <p:spPr bwMode="auto">
                  <a:xfrm>
                    <a:off x="3504" y="2160"/>
                    <a:ext cx="216" cy="18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18456" name="Rectangle 2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96" cy="14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7" name="Rectangle 24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96" cy="384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8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968"/>
                  <a:ext cx="528" cy="9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54" name="Rectangle 26"/>
              <p:cNvSpPr>
                <a:spLocks noChangeArrowheads="1"/>
              </p:cNvSpPr>
              <p:nvPr/>
            </p:nvSpPr>
            <p:spPr bwMode="auto">
              <a:xfrm>
                <a:off x="4080" y="2112"/>
                <a:ext cx="144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49" name="Picture 40" descr="TP_tmp.pn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8534400" y="2193924"/>
              <a:ext cx="228600" cy="28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8991600" y="1981200"/>
            <a:ext cx="2219960" cy="1752600"/>
            <a:chOff x="8610600" y="2057400"/>
            <a:chExt cx="2895600" cy="22860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9170988" y="2057400"/>
              <a:ext cx="2335212" cy="2286000"/>
              <a:chOff x="3984" y="2640"/>
              <a:chExt cx="1584" cy="1551"/>
            </a:xfrm>
          </p:grpSpPr>
          <p:grpSp>
            <p:nvGrpSpPr>
              <p:cNvPr id="18465" name="Group 5"/>
              <p:cNvGrpSpPr>
                <a:grpSpLocks/>
              </p:cNvGrpSpPr>
              <p:nvPr/>
            </p:nvGrpSpPr>
            <p:grpSpPr bwMode="auto">
              <a:xfrm>
                <a:off x="3984" y="2640"/>
                <a:ext cx="1584" cy="1551"/>
                <a:chOff x="3360" y="1008"/>
                <a:chExt cx="1584" cy="1551"/>
              </a:xfrm>
            </p:grpSpPr>
            <p:pic>
              <p:nvPicPr>
                <p:cNvPr id="18472" name="Picture 6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 r="73026"/>
                <a:stretch>
                  <a:fillRect/>
                </a:stretch>
              </p:blipFill>
              <p:spPr bwMode="auto">
                <a:xfrm>
                  <a:off x="3360" y="1008"/>
                  <a:ext cx="768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73" name="Picture 7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 l="72498" r="-1158"/>
                <a:stretch>
                  <a:fillRect/>
                </a:stretch>
              </p:blipFill>
              <p:spPr bwMode="auto">
                <a:xfrm>
                  <a:off x="4128" y="1008"/>
                  <a:ext cx="816" cy="15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66" name="Picture 8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224" y="3888"/>
                <a:ext cx="197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67" name="Picture 9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4056" y="3744"/>
                <a:ext cx="216" cy="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68" name="Rectangle 10"/>
              <p:cNvSpPr>
                <a:spLocks noChangeArrowheads="1"/>
              </p:cNvSpPr>
              <p:nvPr/>
            </p:nvSpPr>
            <p:spPr bwMode="auto">
              <a:xfrm>
                <a:off x="4128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11"/>
              <p:cNvSpPr>
                <a:spLocks noChangeArrowheads="1"/>
              </p:cNvSpPr>
              <p:nvPr/>
            </p:nvSpPr>
            <p:spPr bwMode="auto">
              <a:xfrm>
                <a:off x="4416" y="3936"/>
                <a:ext cx="96" cy="1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Rectangle 12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96" cy="38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Rectangle 13"/>
              <p:cNvSpPr>
                <a:spLocks noChangeArrowheads="1"/>
              </p:cNvSpPr>
              <p:nvPr/>
            </p:nvSpPr>
            <p:spPr bwMode="auto">
              <a:xfrm>
                <a:off x="4560" y="3648"/>
                <a:ext cx="528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3" name="Picture 42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8610600" y="2895600"/>
              <a:ext cx="381000" cy="435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578100"/>
            <a:ext cx="14478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2940050"/>
            <a:ext cx="1104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9753600" y="6324600"/>
            <a:ext cx="2438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solidFill>
                  <a:srgbClr val="CC0000"/>
                </a:solidFill>
                <a:latin typeface="Calibri" pitchFamily="34" charset="0"/>
              </a:rPr>
              <a:t>[Demo: approximate Q-learning </a:t>
            </a:r>
            <a:r>
              <a:rPr lang="en-US" sz="1600" dirty="0" err="1" smtClean="0">
                <a:solidFill>
                  <a:srgbClr val="CC0000"/>
                </a:solidFill>
                <a:latin typeface="Calibri" pitchFamily="34" charset="0"/>
              </a:rPr>
              <a:t>pacman</a:t>
            </a:r>
            <a:r>
              <a:rPr lang="en-US" sz="1600" dirty="0" smtClean="0">
                <a:solidFill>
                  <a:srgbClr val="CC0000"/>
                </a:solidFill>
                <a:latin typeface="Calibri" pitchFamily="34" charset="0"/>
              </a:rPr>
              <a:t> (L11D10)]</a:t>
            </a:r>
            <a:endParaRPr lang="en-US" sz="1600" dirty="0">
              <a:solidFill>
                <a:srgbClr val="CC0000"/>
              </a:solidFill>
              <a:latin typeface="Calibri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57200" y="1828800"/>
            <a:ext cx="58674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686800" y="1828800"/>
            <a:ext cx="2971800" cy="2057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2285995" y="4015663"/>
            <a:ext cx="2530484" cy="251538"/>
          </a:xfrm>
          <a:prstGeom prst="rect">
            <a:avLst/>
          </a:prstGeom>
          <a:noFill/>
          <a:ln/>
          <a:effectLst/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9491953" y="3989926"/>
            <a:ext cx="1359927" cy="277274"/>
          </a:xfrm>
          <a:prstGeom prst="rect">
            <a:avLst/>
          </a:prstGeom>
          <a:noFill/>
          <a:ln/>
          <a:effectLst/>
        </p:spPr>
      </p:pic>
      <p:sp>
        <p:nvSpPr>
          <p:cNvPr id="63" name="Right Arrow 62"/>
          <p:cNvSpPr/>
          <p:nvPr/>
        </p:nvSpPr>
        <p:spPr>
          <a:xfrm>
            <a:off x="4793117" y="5181600"/>
            <a:ext cx="1012371" cy="533400"/>
          </a:xfrm>
          <a:prstGeom prst="rightArrow">
            <a:avLst>
              <a:gd name="adj1" fmla="val 50000"/>
              <a:gd name="adj2" fmla="val 37912"/>
            </a:avLst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1752600" y="5029200"/>
            <a:ext cx="8915400" cy="914400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2" grpId="0" animBg="1"/>
      <p:bldP spid="63" grpId="0" animBg="1"/>
      <p:bldP spid="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Q-Learning e </a:t>
            </a:r>
            <a:r>
              <a:rPr lang="en-US" dirty="0" err="1" smtClean="0"/>
              <a:t>Mínimos</a:t>
            </a:r>
            <a:r>
              <a:rPr lang="en-US" dirty="0" smtClean="0"/>
              <a:t> </a:t>
            </a:r>
            <a:r>
              <a:rPr lang="en-US" dirty="0" err="1" smtClean="0"/>
              <a:t>Quadrados</a:t>
            </a:r>
            <a:r>
              <a:rPr lang="en-US" dirty="0" smtClean="0"/>
              <a:t> </a:t>
            </a:r>
            <a:r>
              <a:rPr lang="en-US" sz="2400" dirty="0" smtClean="0"/>
              <a:t>(Least Squares)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750" y="1295800"/>
            <a:ext cx="9837738" cy="496172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Créditos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Essa apresentação é material traduzido e/ou adaptado pelo prof. Eduardo </a:t>
            </a:r>
            <a:r>
              <a:rPr lang="pt-BR" dirty="0"/>
              <a:t>Bezerra (ebezerra@cefet-rj.br</a:t>
            </a:r>
            <a:r>
              <a:rPr lang="pt-BR" dirty="0" smtClean="0"/>
              <a:t>), e utiliza material cuja autoria é dos </a:t>
            </a:r>
            <a:r>
              <a:rPr lang="pt-BR" dirty="0"/>
              <a:t>professores </a:t>
            </a:r>
            <a:r>
              <a:rPr lang="pt-BR" dirty="0" smtClean="0"/>
              <a:t>a seguir:</a:t>
            </a:r>
          </a:p>
          <a:p>
            <a:pPr lvl="1"/>
            <a:r>
              <a:rPr lang="pt-BR" b="1" dirty="0" smtClean="0"/>
              <a:t>Dan </a:t>
            </a:r>
            <a:r>
              <a:rPr lang="pt-BR" b="1" dirty="0"/>
              <a:t>Klein</a:t>
            </a:r>
            <a:r>
              <a:rPr lang="pt-BR" dirty="0"/>
              <a:t> e </a:t>
            </a:r>
            <a:r>
              <a:rPr lang="pt-BR" b="1" dirty="0" err="1"/>
              <a:t>Pieter</a:t>
            </a:r>
            <a:r>
              <a:rPr lang="pt-BR" b="1" dirty="0"/>
              <a:t> </a:t>
            </a:r>
            <a:r>
              <a:rPr lang="pt-BR" b="1" dirty="0" err="1" smtClean="0"/>
              <a:t>Abbeel</a:t>
            </a:r>
            <a:r>
              <a:rPr lang="pt-BR" b="1" dirty="0" smtClean="0"/>
              <a:t>, UC Berkeley</a:t>
            </a:r>
            <a:r>
              <a:rPr lang="pt-BR" dirty="0" smtClean="0"/>
              <a:t>. O material original é usado no curso CS 188 (</a:t>
            </a:r>
            <a:r>
              <a:rPr lang="pt-BR" dirty="0" err="1" smtClean="0"/>
              <a:t>Introduction</a:t>
            </a:r>
            <a:r>
              <a:rPr lang="pt-BR" dirty="0" smtClean="0"/>
              <a:t> to Artificial </a:t>
            </a:r>
            <a:r>
              <a:rPr lang="pt-BR" dirty="0" err="1" smtClean="0"/>
              <a:t>Intelligence</a:t>
            </a:r>
            <a:r>
              <a:rPr lang="pt-BR" dirty="0" smtClean="0"/>
              <a:t>). </a:t>
            </a:r>
            <a:r>
              <a:rPr lang="pt-BR" dirty="0"/>
              <a:t>(https://www.cs.berkeley.edu/~russell/classes/cs188/f14/)</a:t>
            </a:r>
            <a:endParaRPr lang="pt-BR" dirty="0" smtClean="0"/>
          </a:p>
          <a:p>
            <a:pPr lvl="1"/>
            <a:r>
              <a:rPr lang="pt-BR" b="1" dirty="0" smtClean="0">
                <a:solidFill>
                  <a:schemeClr val="tx1"/>
                </a:solidFill>
              </a:rPr>
              <a:t>Bianca </a:t>
            </a:r>
            <a:r>
              <a:rPr lang="pt-BR" b="1" dirty="0" err="1" smtClean="0">
                <a:solidFill>
                  <a:schemeClr val="tx1"/>
                </a:solidFill>
              </a:rPr>
              <a:t>Zadrozny</a:t>
            </a:r>
            <a:r>
              <a:rPr lang="pt-BR" b="1" dirty="0" smtClean="0">
                <a:solidFill>
                  <a:schemeClr val="tx1"/>
                </a:solidFill>
              </a:rPr>
              <a:t>, UFF</a:t>
            </a:r>
            <a:r>
              <a:rPr lang="pt-BR" dirty="0" smtClean="0">
                <a:solidFill>
                  <a:schemeClr val="tx1"/>
                </a:solidFill>
              </a:rPr>
              <a:t> (http</a:t>
            </a:r>
            <a:r>
              <a:rPr lang="pt-BR" dirty="0">
                <a:solidFill>
                  <a:schemeClr val="tx1"/>
                </a:solidFill>
              </a:rPr>
              <a:t>://www.ic.uff.br/~</a:t>
            </a:r>
            <a:r>
              <a:rPr lang="pt-BR" dirty="0" smtClean="0">
                <a:solidFill>
                  <a:schemeClr val="tx1"/>
                </a:solidFill>
              </a:rPr>
              <a:t>bianca/ia)</a:t>
            </a:r>
            <a:endParaRPr lang="pt-BR" dirty="0">
              <a:solidFill>
                <a:schemeClr val="tx1"/>
              </a:solidFill>
            </a:endParaRP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96774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FF1561-1732-4AFE-BD38-1F907188A60F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2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6553200" y="1524000"/>
            <a:ext cx="4119563" cy="3743325"/>
            <a:chOff x="4308475" y="1228725"/>
            <a:chExt cx="4119563" cy="3743325"/>
          </a:xfrm>
        </p:grpSpPr>
        <p:sp>
          <p:nvSpPr>
            <p:cNvPr id="19458" name="Oval 2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4308475" y="4338638"/>
              <a:ext cx="1588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5175250" y="1228725"/>
              <a:ext cx="3252788" cy="3743325"/>
              <a:chOff x="2396" y="1789"/>
              <a:chExt cx="2049" cy="2358"/>
            </a:xfrm>
          </p:grpSpPr>
          <p:sp>
            <p:nvSpPr>
              <p:cNvPr id="19800" name="Freeform 57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1" name="Freeform 58"/>
              <p:cNvSpPr>
                <a:spLocks/>
              </p:cNvSpPr>
              <p:nvPr/>
            </p:nvSpPr>
            <p:spPr bwMode="auto">
              <a:xfrm>
                <a:off x="3546" y="1789"/>
                <a:ext cx="789" cy="1649"/>
              </a:xfrm>
              <a:custGeom>
                <a:avLst/>
                <a:gdLst>
                  <a:gd name="T0" fmla="*/ 789 w 789"/>
                  <a:gd name="T1" fmla="*/ 1649 h 1649"/>
                  <a:gd name="T2" fmla="*/ 789 w 789"/>
                  <a:gd name="T3" fmla="*/ 515 h 1649"/>
                  <a:gd name="T4" fmla="*/ 0 w 789"/>
                  <a:gd name="T5" fmla="*/ 0 h 1649"/>
                  <a:gd name="T6" fmla="*/ 0 w 789"/>
                  <a:gd name="T7" fmla="*/ 1133 h 1649"/>
                  <a:gd name="T8" fmla="*/ 789 w 789"/>
                  <a:gd name="T9" fmla="*/ 1649 h 1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1649"/>
                  <a:gd name="T17" fmla="*/ 789 w 789"/>
                  <a:gd name="T18" fmla="*/ 1649 h 1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1649">
                    <a:moveTo>
                      <a:pt x="789" y="1649"/>
                    </a:moveTo>
                    <a:lnTo>
                      <a:pt x="789" y="515"/>
                    </a:lnTo>
                    <a:lnTo>
                      <a:pt x="0" y="0"/>
                    </a:lnTo>
                    <a:lnTo>
                      <a:pt x="0" y="1133"/>
                    </a:lnTo>
                    <a:lnTo>
                      <a:pt x="789" y="164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2" name="Freeform 59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3" name="Freeform 60"/>
              <p:cNvSpPr>
                <a:spLocks/>
              </p:cNvSpPr>
              <p:nvPr/>
            </p:nvSpPr>
            <p:spPr bwMode="auto">
              <a:xfrm>
                <a:off x="2511" y="2922"/>
                <a:ext cx="1824" cy="917"/>
              </a:xfrm>
              <a:custGeom>
                <a:avLst/>
                <a:gdLst>
                  <a:gd name="T0" fmla="*/ 790 w 1824"/>
                  <a:gd name="T1" fmla="*/ 917 h 917"/>
                  <a:gd name="T2" fmla="*/ 0 w 1824"/>
                  <a:gd name="T3" fmla="*/ 396 h 917"/>
                  <a:gd name="T4" fmla="*/ 1035 w 1824"/>
                  <a:gd name="T5" fmla="*/ 0 h 917"/>
                  <a:gd name="T6" fmla="*/ 1824 w 1824"/>
                  <a:gd name="T7" fmla="*/ 516 h 917"/>
                  <a:gd name="T8" fmla="*/ 790 w 1824"/>
                  <a:gd name="T9" fmla="*/ 917 h 9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917"/>
                  <a:gd name="T17" fmla="*/ 1824 w 1824"/>
                  <a:gd name="T18" fmla="*/ 917 h 9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917">
                    <a:moveTo>
                      <a:pt x="790" y="917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824" y="516"/>
                    </a:lnTo>
                    <a:lnTo>
                      <a:pt x="790" y="917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4" name="Freeform 61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5" name="Freeform 62"/>
              <p:cNvSpPr>
                <a:spLocks/>
              </p:cNvSpPr>
              <p:nvPr/>
            </p:nvSpPr>
            <p:spPr bwMode="auto">
              <a:xfrm>
                <a:off x="2511" y="1789"/>
                <a:ext cx="1035" cy="1529"/>
              </a:xfrm>
              <a:custGeom>
                <a:avLst/>
                <a:gdLst>
                  <a:gd name="T0" fmla="*/ 0 w 1035"/>
                  <a:gd name="T1" fmla="*/ 1529 h 1529"/>
                  <a:gd name="T2" fmla="*/ 0 w 1035"/>
                  <a:gd name="T3" fmla="*/ 396 h 1529"/>
                  <a:gd name="T4" fmla="*/ 1035 w 1035"/>
                  <a:gd name="T5" fmla="*/ 0 h 1529"/>
                  <a:gd name="T6" fmla="*/ 1035 w 1035"/>
                  <a:gd name="T7" fmla="*/ 1133 h 1529"/>
                  <a:gd name="T8" fmla="*/ 0 w 1035"/>
                  <a:gd name="T9" fmla="*/ 1529 h 15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5"/>
                  <a:gd name="T16" fmla="*/ 0 h 1529"/>
                  <a:gd name="T17" fmla="*/ 1035 w 1035"/>
                  <a:gd name="T18" fmla="*/ 1529 h 15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5" h="1529">
                    <a:moveTo>
                      <a:pt x="0" y="1529"/>
                    </a:moveTo>
                    <a:lnTo>
                      <a:pt x="0" y="396"/>
                    </a:lnTo>
                    <a:lnTo>
                      <a:pt x="1035" y="0"/>
                    </a:lnTo>
                    <a:lnTo>
                      <a:pt x="1035" y="1133"/>
                    </a:lnTo>
                    <a:lnTo>
                      <a:pt x="0" y="152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6" name="Freeform 63"/>
              <p:cNvSpPr>
                <a:spLocks/>
              </p:cNvSpPr>
              <p:nvPr/>
            </p:nvSpPr>
            <p:spPr bwMode="auto">
              <a:xfrm>
                <a:off x="2529" y="2179"/>
                <a:ext cx="790" cy="1648"/>
              </a:xfrm>
              <a:custGeom>
                <a:avLst/>
                <a:gdLst>
                  <a:gd name="T0" fmla="*/ 1013516 w 132"/>
                  <a:gd name="T1" fmla="*/ 2125464 h 275"/>
                  <a:gd name="T2" fmla="*/ 0 w 132"/>
                  <a:gd name="T3" fmla="*/ 1461326 h 275"/>
                  <a:gd name="T4" fmla="*/ 0 w 132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5"/>
                  <a:gd name="T11" fmla="*/ 132 w 132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5">
                    <a:moveTo>
                      <a:pt x="132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7" name="Freeform 64"/>
              <p:cNvSpPr>
                <a:spLocks/>
              </p:cNvSpPr>
              <p:nvPr/>
            </p:nvSpPr>
            <p:spPr bwMode="auto">
              <a:xfrm>
                <a:off x="2768" y="2083"/>
                <a:ext cx="796" cy="1654"/>
              </a:xfrm>
              <a:custGeom>
                <a:avLst/>
                <a:gdLst>
                  <a:gd name="T0" fmla="*/ 1021292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8" name="Freeform 65"/>
              <p:cNvSpPr>
                <a:spLocks/>
              </p:cNvSpPr>
              <p:nvPr/>
            </p:nvSpPr>
            <p:spPr bwMode="auto">
              <a:xfrm>
                <a:off x="3014" y="1987"/>
                <a:ext cx="795" cy="1654"/>
              </a:xfrm>
              <a:custGeom>
                <a:avLst/>
                <a:gdLst>
                  <a:gd name="T0" fmla="*/ 1014904 w 133"/>
                  <a:gd name="T1" fmla="*/ 2133240 h 276"/>
                  <a:gd name="T2" fmla="*/ 0 w 133"/>
                  <a:gd name="T3" fmla="*/ 1461339 h 276"/>
                  <a:gd name="T4" fmla="*/ 0 w 133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6"/>
                  <a:gd name="T11" fmla="*/ 133 w 133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6">
                    <a:moveTo>
                      <a:pt x="133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9" name="Freeform 66"/>
              <p:cNvSpPr>
                <a:spLocks/>
              </p:cNvSpPr>
              <p:nvPr/>
            </p:nvSpPr>
            <p:spPr bwMode="auto">
              <a:xfrm>
                <a:off x="3259" y="1897"/>
                <a:ext cx="795" cy="1648"/>
              </a:xfrm>
              <a:custGeom>
                <a:avLst/>
                <a:gdLst>
                  <a:gd name="T0" fmla="*/ 1014904 w 133"/>
                  <a:gd name="T1" fmla="*/ 2125464 h 275"/>
                  <a:gd name="T2" fmla="*/ 0 w 133"/>
                  <a:gd name="T3" fmla="*/ 1461326 h 275"/>
                  <a:gd name="T4" fmla="*/ 0 w 133"/>
                  <a:gd name="T5" fmla="*/ 0 h 275"/>
                  <a:gd name="T6" fmla="*/ 0 60000 65536"/>
                  <a:gd name="T7" fmla="*/ 0 60000 65536"/>
                  <a:gd name="T8" fmla="*/ 0 60000 65536"/>
                  <a:gd name="T9" fmla="*/ 0 w 133"/>
                  <a:gd name="T10" fmla="*/ 0 h 275"/>
                  <a:gd name="T11" fmla="*/ 133 w 133"/>
                  <a:gd name="T12" fmla="*/ 275 h 2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3" h="275">
                    <a:moveTo>
                      <a:pt x="133" y="275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67"/>
              <p:cNvSpPr>
                <a:spLocks/>
              </p:cNvSpPr>
              <p:nvPr/>
            </p:nvSpPr>
            <p:spPr bwMode="auto">
              <a:xfrm>
                <a:off x="3504" y="1801"/>
                <a:ext cx="789" cy="1655"/>
              </a:xfrm>
              <a:custGeom>
                <a:avLst/>
                <a:gdLst>
                  <a:gd name="T0" fmla="*/ 1007129 w 132"/>
                  <a:gd name="T1" fmla="*/ 2139699 h 276"/>
                  <a:gd name="T2" fmla="*/ 0 w 132"/>
                  <a:gd name="T3" fmla="*/ 1464831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68"/>
              <p:cNvSpPr>
                <a:spLocks/>
              </p:cNvSpPr>
              <p:nvPr/>
            </p:nvSpPr>
            <p:spPr bwMode="auto">
              <a:xfrm>
                <a:off x="3277" y="2292"/>
                <a:ext cx="1040" cy="1529"/>
              </a:xfrm>
              <a:custGeom>
                <a:avLst/>
                <a:gdLst>
                  <a:gd name="T0" fmla="*/ 0 w 174"/>
                  <a:gd name="T1" fmla="*/ 1976404 h 255"/>
                  <a:gd name="T2" fmla="*/ 1327279 w 174"/>
                  <a:gd name="T3" fmla="*/ 1464614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69"/>
              <p:cNvSpPr>
                <a:spLocks/>
              </p:cNvSpPr>
              <p:nvPr/>
            </p:nvSpPr>
            <p:spPr bwMode="auto">
              <a:xfrm>
                <a:off x="3044" y="2137"/>
                <a:ext cx="1040" cy="1528"/>
              </a:xfrm>
              <a:custGeom>
                <a:avLst/>
                <a:gdLst>
                  <a:gd name="T0" fmla="*/ 0 w 174"/>
                  <a:gd name="T1" fmla="*/ 1969946 h 255"/>
                  <a:gd name="T2" fmla="*/ 1327279 w 174"/>
                  <a:gd name="T3" fmla="*/ 1460690 h 255"/>
                  <a:gd name="T4" fmla="*/ 1327279 w 174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255"/>
                  <a:gd name="T11" fmla="*/ 174 w 174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255">
                    <a:moveTo>
                      <a:pt x="0" y="255"/>
                    </a:moveTo>
                    <a:lnTo>
                      <a:pt x="174" y="189"/>
                    </a:lnTo>
                    <a:lnTo>
                      <a:pt x="17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70"/>
              <p:cNvSpPr>
                <a:spLocks/>
              </p:cNvSpPr>
              <p:nvPr/>
            </p:nvSpPr>
            <p:spPr bwMode="auto">
              <a:xfrm>
                <a:off x="2810" y="1987"/>
                <a:ext cx="1035" cy="1528"/>
              </a:xfrm>
              <a:custGeom>
                <a:avLst/>
                <a:gdLst>
                  <a:gd name="T0" fmla="*/ 0 w 173"/>
                  <a:gd name="T1" fmla="*/ 1969946 h 255"/>
                  <a:gd name="T2" fmla="*/ 1325925 w 173"/>
                  <a:gd name="T3" fmla="*/ 1460690 h 255"/>
                  <a:gd name="T4" fmla="*/ 1325925 w 173"/>
                  <a:gd name="T5" fmla="*/ 0 h 255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5"/>
                  <a:gd name="T11" fmla="*/ 173 w 173"/>
                  <a:gd name="T12" fmla="*/ 255 h 2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5">
                    <a:moveTo>
                      <a:pt x="0" y="255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71"/>
              <p:cNvSpPr>
                <a:spLocks/>
              </p:cNvSpPr>
              <p:nvPr/>
            </p:nvSpPr>
            <p:spPr bwMode="auto">
              <a:xfrm>
                <a:off x="2577" y="1831"/>
                <a:ext cx="1035" cy="1535"/>
              </a:xfrm>
              <a:custGeom>
                <a:avLst/>
                <a:gdLst>
                  <a:gd name="T0" fmla="*/ 0 w 173"/>
                  <a:gd name="T1" fmla="*/ 1984179 h 256"/>
                  <a:gd name="T2" fmla="*/ 1325925 w 173"/>
                  <a:gd name="T3" fmla="*/ 1464624 h 256"/>
                  <a:gd name="T4" fmla="*/ 1325925 w 173"/>
                  <a:gd name="T5" fmla="*/ 0 h 256"/>
                  <a:gd name="T6" fmla="*/ 0 60000 65536"/>
                  <a:gd name="T7" fmla="*/ 0 60000 65536"/>
                  <a:gd name="T8" fmla="*/ 0 60000 65536"/>
                  <a:gd name="T9" fmla="*/ 0 w 173"/>
                  <a:gd name="T10" fmla="*/ 0 h 256"/>
                  <a:gd name="T11" fmla="*/ 173 w 173"/>
                  <a:gd name="T12" fmla="*/ 256 h 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" h="256">
                    <a:moveTo>
                      <a:pt x="0" y="256"/>
                    </a:moveTo>
                    <a:lnTo>
                      <a:pt x="173" y="189"/>
                    </a:lnTo>
                    <a:lnTo>
                      <a:pt x="17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5" name="Freeform 72"/>
              <p:cNvSpPr>
                <a:spLocks/>
              </p:cNvSpPr>
              <p:nvPr/>
            </p:nvSpPr>
            <p:spPr bwMode="auto">
              <a:xfrm>
                <a:off x="2511" y="2808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6" name="Freeform 73"/>
              <p:cNvSpPr>
                <a:spLocks/>
              </p:cNvSpPr>
              <p:nvPr/>
            </p:nvSpPr>
            <p:spPr bwMode="auto">
              <a:xfrm>
                <a:off x="2511" y="2544"/>
                <a:ext cx="1824" cy="516"/>
              </a:xfrm>
              <a:custGeom>
                <a:avLst/>
                <a:gdLst>
                  <a:gd name="T0" fmla="*/ 0 w 305"/>
                  <a:gd name="T1" fmla="*/ 513216 h 86"/>
                  <a:gd name="T2" fmla="*/ 1323925 w 305"/>
                  <a:gd name="T3" fmla="*/ 0 h 86"/>
                  <a:gd name="T4" fmla="*/ 2333015 w 305"/>
                  <a:gd name="T5" fmla="*/ 668736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7" name="Freeform 74"/>
              <p:cNvSpPr>
                <a:spLocks/>
              </p:cNvSpPr>
              <p:nvPr/>
            </p:nvSpPr>
            <p:spPr bwMode="auto">
              <a:xfrm>
                <a:off x="2511" y="2274"/>
                <a:ext cx="1824" cy="522"/>
              </a:xfrm>
              <a:custGeom>
                <a:avLst/>
                <a:gdLst>
                  <a:gd name="T0" fmla="*/ 0 w 305"/>
                  <a:gd name="T1" fmla="*/ 520992 h 87"/>
                  <a:gd name="T2" fmla="*/ 1323925 w 305"/>
                  <a:gd name="T3" fmla="*/ 0 h 87"/>
                  <a:gd name="T4" fmla="*/ 2333015 w 305"/>
                  <a:gd name="T5" fmla="*/ 676512 h 87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7"/>
                  <a:gd name="T11" fmla="*/ 305 w 305"/>
                  <a:gd name="T12" fmla="*/ 87 h 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7">
                    <a:moveTo>
                      <a:pt x="0" y="67"/>
                    </a:moveTo>
                    <a:lnTo>
                      <a:pt x="173" y="0"/>
                    </a:lnTo>
                    <a:lnTo>
                      <a:pt x="305" y="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8" name="Freeform 75"/>
              <p:cNvSpPr>
                <a:spLocks/>
              </p:cNvSpPr>
              <p:nvPr/>
            </p:nvSpPr>
            <p:spPr bwMode="auto">
              <a:xfrm>
                <a:off x="2511" y="2011"/>
                <a:ext cx="1824" cy="515"/>
              </a:xfrm>
              <a:custGeom>
                <a:avLst/>
                <a:gdLst>
                  <a:gd name="T0" fmla="*/ 0 w 305"/>
                  <a:gd name="T1" fmla="*/ 507892 h 86"/>
                  <a:gd name="T2" fmla="*/ 1323925 w 305"/>
                  <a:gd name="T3" fmla="*/ 0 h 86"/>
                  <a:gd name="T4" fmla="*/ 2333015 w 305"/>
                  <a:gd name="T5" fmla="*/ 662272 h 86"/>
                  <a:gd name="T6" fmla="*/ 0 60000 65536"/>
                  <a:gd name="T7" fmla="*/ 0 60000 65536"/>
                  <a:gd name="T8" fmla="*/ 0 60000 65536"/>
                  <a:gd name="T9" fmla="*/ 0 w 305"/>
                  <a:gd name="T10" fmla="*/ 0 h 86"/>
                  <a:gd name="T11" fmla="*/ 305 w 305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5" h="86">
                    <a:moveTo>
                      <a:pt x="0" y="66"/>
                    </a:moveTo>
                    <a:lnTo>
                      <a:pt x="173" y="0"/>
                    </a:lnTo>
                    <a:lnTo>
                      <a:pt x="305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9" name="Line 76"/>
              <p:cNvSpPr>
                <a:spLocks noChangeShapeType="1"/>
              </p:cNvSpPr>
              <p:nvPr/>
            </p:nvSpPr>
            <p:spPr bwMode="auto">
              <a:xfrm flipV="1">
                <a:off x="3301" y="3438"/>
                <a:ext cx="1034" cy="40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0" name="Freeform 77"/>
              <p:cNvSpPr>
                <a:spLocks/>
              </p:cNvSpPr>
              <p:nvPr/>
            </p:nvSpPr>
            <p:spPr bwMode="auto">
              <a:xfrm>
                <a:off x="2511" y="2185"/>
                <a:ext cx="790" cy="1654"/>
              </a:xfrm>
              <a:custGeom>
                <a:avLst/>
                <a:gdLst>
                  <a:gd name="T0" fmla="*/ 1013516 w 132"/>
                  <a:gd name="T1" fmla="*/ 2133240 h 276"/>
                  <a:gd name="T2" fmla="*/ 0 w 132"/>
                  <a:gd name="T3" fmla="*/ 1461339 h 276"/>
                  <a:gd name="T4" fmla="*/ 0 w 132"/>
                  <a:gd name="T5" fmla="*/ 0 h 276"/>
                  <a:gd name="T6" fmla="*/ 0 60000 65536"/>
                  <a:gd name="T7" fmla="*/ 0 60000 65536"/>
                  <a:gd name="T8" fmla="*/ 0 60000 65536"/>
                  <a:gd name="T9" fmla="*/ 0 w 132"/>
                  <a:gd name="T10" fmla="*/ 0 h 276"/>
                  <a:gd name="T11" fmla="*/ 132 w 132"/>
                  <a:gd name="T12" fmla="*/ 276 h 2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2" h="276">
                    <a:moveTo>
                      <a:pt x="132" y="276"/>
                    </a:moveTo>
                    <a:lnTo>
                      <a:pt x="0" y="18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1" name="Line 78"/>
              <p:cNvSpPr>
                <a:spLocks noChangeShapeType="1"/>
              </p:cNvSpPr>
              <p:nvPr/>
            </p:nvSpPr>
            <p:spPr bwMode="auto">
              <a:xfrm>
                <a:off x="3319" y="3827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2" name="Rectangle 79"/>
              <p:cNvSpPr>
                <a:spLocks noChangeArrowheads="1"/>
              </p:cNvSpPr>
              <p:nvPr/>
            </p:nvSpPr>
            <p:spPr bwMode="auto">
              <a:xfrm>
                <a:off x="3384" y="3857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3" name="Line 80"/>
              <p:cNvSpPr>
                <a:spLocks noChangeShapeType="1"/>
              </p:cNvSpPr>
              <p:nvPr/>
            </p:nvSpPr>
            <p:spPr bwMode="auto">
              <a:xfrm>
                <a:off x="3564" y="3737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4" name="Rectangle 81"/>
              <p:cNvSpPr>
                <a:spLocks noChangeArrowheads="1"/>
              </p:cNvSpPr>
              <p:nvPr/>
            </p:nvSpPr>
            <p:spPr bwMode="auto">
              <a:xfrm>
                <a:off x="3622" y="376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5" name="Line 82"/>
              <p:cNvSpPr>
                <a:spLocks noChangeShapeType="1"/>
              </p:cNvSpPr>
              <p:nvPr/>
            </p:nvSpPr>
            <p:spPr bwMode="auto">
              <a:xfrm>
                <a:off x="3809" y="3641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6" name="Rectangle 83"/>
              <p:cNvSpPr>
                <a:spLocks noChangeArrowheads="1"/>
              </p:cNvSpPr>
              <p:nvPr/>
            </p:nvSpPr>
            <p:spPr bwMode="auto">
              <a:xfrm>
                <a:off x="3867" y="3671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7" name="Line 84"/>
              <p:cNvSpPr>
                <a:spLocks noChangeShapeType="1"/>
              </p:cNvSpPr>
              <p:nvPr/>
            </p:nvSpPr>
            <p:spPr bwMode="auto">
              <a:xfrm>
                <a:off x="4054" y="3545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8" name="Rectangle 85"/>
              <p:cNvSpPr>
                <a:spLocks noChangeArrowheads="1"/>
              </p:cNvSpPr>
              <p:nvPr/>
            </p:nvSpPr>
            <p:spPr bwMode="auto">
              <a:xfrm>
                <a:off x="4112" y="3575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29" name="Line 86"/>
              <p:cNvSpPr>
                <a:spLocks noChangeShapeType="1"/>
              </p:cNvSpPr>
              <p:nvPr/>
            </p:nvSpPr>
            <p:spPr bwMode="auto">
              <a:xfrm>
                <a:off x="4293" y="3456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0" name="Rectangle 87"/>
              <p:cNvSpPr>
                <a:spLocks noChangeArrowheads="1"/>
              </p:cNvSpPr>
              <p:nvPr/>
            </p:nvSpPr>
            <p:spPr bwMode="auto">
              <a:xfrm>
                <a:off x="4357" y="3480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40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1" name="Line 88"/>
              <p:cNvSpPr>
                <a:spLocks noChangeShapeType="1"/>
              </p:cNvSpPr>
              <p:nvPr/>
            </p:nvSpPr>
            <p:spPr bwMode="auto">
              <a:xfrm flipH="1">
                <a:off x="3253" y="3821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2" name="Rectangle 89"/>
              <p:cNvSpPr>
                <a:spLocks noChangeArrowheads="1"/>
              </p:cNvSpPr>
              <p:nvPr/>
            </p:nvSpPr>
            <p:spPr bwMode="auto">
              <a:xfrm>
                <a:off x="3204" y="3839"/>
                <a:ext cx="4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3" name="Line 90"/>
              <p:cNvSpPr>
                <a:spLocks noChangeShapeType="1"/>
              </p:cNvSpPr>
              <p:nvPr/>
            </p:nvSpPr>
            <p:spPr bwMode="auto">
              <a:xfrm flipH="1">
                <a:off x="3020" y="366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4" name="Rectangle 91"/>
              <p:cNvSpPr>
                <a:spLocks noChangeArrowheads="1"/>
              </p:cNvSpPr>
              <p:nvPr/>
            </p:nvSpPr>
            <p:spPr bwMode="auto">
              <a:xfrm>
                <a:off x="2928" y="3689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10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5" name="Line 92"/>
              <p:cNvSpPr>
                <a:spLocks noChangeShapeType="1"/>
              </p:cNvSpPr>
              <p:nvPr/>
            </p:nvSpPr>
            <p:spPr bwMode="auto">
              <a:xfrm flipH="1">
                <a:off x="2786" y="3515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Rectangle 93"/>
              <p:cNvSpPr>
                <a:spLocks noChangeArrowheads="1"/>
              </p:cNvSpPr>
              <p:nvPr/>
            </p:nvSpPr>
            <p:spPr bwMode="auto">
              <a:xfrm>
                <a:off x="2695" y="3533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7" name="Line 94"/>
              <p:cNvSpPr>
                <a:spLocks noChangeShapeType="1"/>
              </p:cNvSpPr>
              <p:nvPr/>
            </p:nvSpPr>
            <p:spPr bwMode="auto">
              <a:xfrm flipH="1">
                <a:off x="2553" y="3366"/>
                <a:ext cx="24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Rectangle 95"/>
              <p:cNvSpPr>
                <a:spLocks noChangeArrowheads="1"/>
              </p:cNvSpPr>
              <p:nvPr/>
            </p:nvSpPr>
            <p:spPr bwMode="auto">
              <a:xfrm>
                <a:off x="2462" y="3384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30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39" name="Line 96"/>
              <p:cNvSpPr>
                <a:spLocks noChangeShapeType="1"/>
              </p:cNvSpPr>
              <p:nvPr/>
            </p:nvSpPr>
            <p:spPr bwMode="auto">
              <a:xfrm flipH="1" flipV="1">
                <a:off x="2487" y="319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0" name="Rectangle 97"/>
              <p:cNvSpPr>
                <a:spLocks noChangeArrowheads="1"/>
              </p:cNvSpPr>
              <p:nvPr/>
            </p:nvSpPr>
            <p:spPr bwMode="auto">
              <a:xfrm>
                <a:off x="2396" y="313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20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1" name="Line 98"/>
              <p:cNvSpPr>
                <a:spLocks noChangeShapeType="1"/>
              </p:cNvSpPr>
              <p:nvPr/>
            </p:nvSpPr>
            <p:spPr bwMode="auto">
              <a:xfrm flipH="1" flipV="1">
                <a:off x="2487" y="2922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2" name="Rectangle 99"/>
              <p:cNvSpPr>
                <a:spLocks noChangeArrowheads="1"/>
              </p:cNvSpPr>
              <p:nvPr/>
            </p:nvSpPr>
            <p:spPr bwMode="auto">
              <a:xfrm>
                <a:off x="2396" y="2862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22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3" name="Line 100"/>
              <p:cNvSpPr>
                <a:spLocks noChangeShapeType="1"/>
              </p:cNvSpPr>
              <p:nvPr/>
            </p:nvSpPr>
            <p:spPr bwMode="auto">
              <a:xfrm flipH="1" flipV="1">
                <a:off x="2487" y="2658"/>
                <a:ext cx="24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4" name="Rectangle 101"/>
              <p:cNvSpPr>
                <a:spLocks noChangeArrowheads="1"/>
              </p:cNvSpPr>
              <p:nvPr/>
            </p:nvSpPr>
            <p:spPr bwMode="auto">
              <a:xfrm>
                <a:off x="2396" y="259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24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5" name="Line 102"/>
              <p:cNvSpPr>
                <a:spLocks noChangeShapeType="1"/>
              </p:cNvSpPr>
              <p:nvPr/>
            </p:nvSpPr>
            <p:spPr bwMode="auto">
              <a:xfrm flipH="1" flipV="1">
                <a:off x="2487" y="2394"/>
                <a:ext cx="24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6" name="Rectangle 103"/>
              <p:cNvSpPr>
                <a:spLocks noChangeArrowheads="1"/>
              </p:cNvSpPr>
              <p:nvPr/>
            </p:nvSpPr>
            <p:spPr bwMode="auto">
              <a:xfrm>
                <a:off x="2396" y="2328"/>
                <a:ext cx="8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26</a:t>
                </a:r>
                <a:endParaRPr lang="en-US" sz="2400">
                  <a:cs typeface="Arial" charset="0"/>
                </a:endParaRPr>
              </a:p>
            </p:txBody>
          </p:sp>
          <p:sp>
            <p:nvSpPr>
              <p:cNvPr id="19847" name="Freeform 104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8" name="Freeform 105"/>
              <p:cNvSpPr>
                <a:spLocks/>
              </p:cNvSpPr>
              <p:nvPr/>
            </p:nvSpPr>
            <p:spPr bwMode="auto">
              <a:xfrm>
                <a:off x="4156" y="324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9" name="Oval 106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0" name="Oval 107"/>
              <p:cNvSpPr>
                <a:spLocks noChangeArrowheads="1"/>
              </p:cNvSpPr>
              <p:nvPr/>
            </p:nvSpPr>
            <p:spPr bwMode="auto">
              <a:xfrm>
                <a:off x="4186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1" name="Freeform 108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2" name="Freeform 109"/>
              <p:cNvSpPr>
                <a:spLocks/>
              </p:cNvSpPr>
              <p:nvPr/>
            </p:nvSpPr>
            <p:spPr bwMode="auto">
              <a:xfrm>
                <a:off x="4078" y="324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3" name="Freeform 110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4" name="Freeform 111"/>
              <p:cNvSpPr>
                <a:spLocks/>
              </p:cNvSpPr>
              <p:nvPr/>
            </p:nvSpPr>
            <p:spPr bwMode="auto">
              <a:xfrm>
                <a:off x="4078" y="3108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5" name="Freeform 112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6" name="Freeform 113"/>
              <p:cNvSpPr>
                <a:spLocks/>
              </p:cNvSpPr>
              <p:nvPr/>
            </p:nvSpPr>
            <p:spPr bwMode="auto">
              <a:xfrm>
                <a:off x="4042" y="32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7" name="Oval 114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Oval 115"/>
              <p:cNvSpPr>
                <a:spLocks noChangeArrowheads="1"/>
              </p:cNvSpPr>
              <p:nvPr/>
            </p:nvSpPr>
            <p:spPr bwMode="auto">
              <a:xfrm>
                <a:off x="4096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16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14"/>
                  <a:gd name="T1" fmla="*/ 156 h 156"/>
                  <a:gd name="T2" fmla="*/ 114 w 114"/>
                  <a:gd name="T3" fmla="*/ 138 h 156"/>
                  <a:gd name="T4" fmla="*/ 36 w 114"/>
                  <a:gd name="T5" fmla="*/ 0 h 156"/>
                  <a:gd name="T6" fmla="*/ 0 w 114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56"/>
                  <a:gd name="T14" fmla="*/ 114 w 114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56">
                    <a:moveTo>
                      <a:pt x="0" y="156"/>
                    </a:moveTo>
                    <a:lnTo>
                      <a:pt x="114" y="138"/>
                    </a:lnTo>
                    <a:lnTo>
                      <a:pt x="36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17"/>
              <p:cNvSpPr>
                <a:spLocks/>
              </p:cNvSpPr>
              <p:nvPr/>
            </p:nvSpPr>
            <p:spPr bwMode="auto">
              <a:xfrm>
                <a:off x="3994" y="2970"/>
                <a:ext cx="114" cy="156"/>
              </a:xfrm>
              <a:custGeom>
                <a:avLst/>
                <a:gdLst>
                  <a:gd name="T0" fmla="*/ 0 w 19"/>
                  <a:gd name="T1" fmla="*/ 202176 h 26"/>
                  <a:gd name="T2" fmla="*/ 147744 w 19"/>
                  <a:gd name="T3" fmla="*/ 178848 h 26"/>
                  <a:gd name="T4" fmla="*/ 46656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0" y="26"/>
                    </a:moveTo>
                    <a:lnTo>
                      <a:pt x="19" y="2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18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19"/>
              <p:cNvSpPr>
                <a:spLocks/>
              </p:cNvSpPr>
              <p:nvPr/>
            </p:nvSpPr>
            <p:spPr bwMode="auto">
              <a:xfrm>
                <a:off x="3917" y="29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3" name="Freeform 120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84 w 114"/>
                  <a:gd name="T1" fmla="*/ 162 h 162"/>
                  <a:gd name="T2" fmla="*/ 0 w 114"/>
                  <a:gd name="T3" fmla="*/ 18 h 162"/>
                  <a:gd name="T4" fmla="*/ 114 w 114"/>
                  <a:gd name="T5" fmla="*/ 0 h 162"/>
                  <a:gd name="T6" fmla="*/ 84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84" y="162"/>
                    </a:moveTo>
                    <a:lnTo>
                      <a:pt x="0" y="18"/>
                    </a:lnTo>
                    <a:lnTo>
                      <a:pt x="114" y="0"/>
                    </a:lnTo>
                    <a:lnTo>
                      <a:pt x="84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4" name="Freeform 121"/>
              <p:cNvSpPr>
                <a:spLocks/>
              </p:cNvSpPr>
              <p:nvPr/>
            </p:nvSpPr>
            <p:spPr bwMode="auto">
              <a:xfrm>
                <a:off x="3994" y="3108"/>
                <a:ext cx="114" cy="162"/>
              </a:xfrm>
              <a:custGeom>
                <a:avLst/>
                <a:gdLst>
                  <a:gd name="T0" fmla="*/ 108864 w 19"/>
                  <a:gd name="T1" fmla="*/ 209952 h 27"/>
                  <a:gd name="T2" fmla="*/ 0 w 19"/>
                  <a:gd name="T3" fmla="*/ 23328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4" y="27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5" name="Freeform 122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6" name="Freeform 123"/>
              <p:cNvSpPr>
                <a:spLocks/>
              </p:cNvSpPr>
              <p:nvPr/>
            </p:nvSpPr>
            <p:spPr bwMode="auto">
              <a:xfrm>
                <a:off x="3887" y="298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7" name="Freeform 124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29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8" name="Freeform 125"/>
              <p:cNvSpPr>
                <a:spLocks/>
              </p:cNvSpPr>
              <p:nvPr/>
            </p:nvSpPr>
            <p:spPr bwMode="auto">
              <a:xfrm>
                <a:off x="3965" y="31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37457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9" name="Freeform 126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77 w 113"/>
                  <a:gd name="T1" fmla="*/ 156 h 156"/>
                  <a:gd name="T2" fmla="*/ 0 w 113"/>
                  <a:gd name="T3" fmla="*/ 18 h 156"/>
                  <a:gd name="T4" fmla="*/ 113 w 113"/>
                  <a:gd name="T5" fmla="*/ 0 h 156"/>
                  <a:gd name="T6" fmla="*/ 77 w 113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56"/>
                  <a:gd name="T14" fmla="*/ 113 w 113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13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00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0" name="Freeform 127"/>
              <p:cNvSpPr>
                <a:spLocks/>
              </p:cNvSpPr>
              <p:nvPr/>
            </p:nvSpPr>
            <p:spPr bwMode="auto">
              <a:xfrm>
                <a:off x="3965" y="3270"/>
                <a:ext cx="113" cy="156"/>
              </a:xfrm>
              <a:custGeom>
                <a:avLst/>
                <a:gdLst>
                  <a:gd name="T0" fmla="*/ 96353 w 19"/>
                  <a:gd name="T1" fmla="*/ 202176 h 26"/>
                  <a:gd name="T2" fmla="*/ 0 w 19"/>
                  <a:gd name="T3" fmla="*/ 23328 h 26"/>
                  <a:gd name="T4" fmla="*/ 141381 w 19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6"/>
                  <a:gd name="T11" fmla="*/ 19 w 19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6">
                    <a:moveTo>
                      <a:pt x="13" y="26"/>
                    </a:moveTo>
                    <a:lnTo>
                      <a:pt x="0" y="3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1" name="Oval 128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2" name="Oval 129"/>
              <p:cNvSpPr>
                <a:spLocks noChangeArrowheads="1"/>
              </p:cNvSpPr>
              <p:nvPr/>
            </p:nvSpPr>
            <p:spPr bwMode="auto">
              <a:xfrm>
                <a:off x="4048" y="307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3" name="Freeform 130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4" name="Freeform 131"/>
              <p:cNvSpPr>
                <a:spLocks/>
              </p:cNvSpPr>
              <p:nvPr/>
            </p:nvSpPr>
            <p:spPr bwMode="auto">
              <a:xfrm>
                <a:off x="3935" y="328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5" name="Freeform 132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13"/>
                  <a:gd name="T1" fmla="*/ 162 h 162"/>
                  <a:gd name="T2" fmla="*/ 113 w 113"/>
                  <a:gd name="T3" fmla="*/ 144 h 162"/>
                  <a:gd name="T4" fmla="*/ 36 w 113"/>
                  <a:gd name="T5" fmla="*/ 0 h 162"/>
                  <a:gd name="T6" fmla="*/ 0 w 113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3"/>
                  <a:gd name="T13" fmla="*/ 0 h 162"/>
                  <a:gd name="T14" fmla="*/ 113 w 113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3" h="162">
                    <a:moveTo>
                      <a:pt x="0" y="162"/>
                    </a:moveTo>
                    <a:lnTo>
                      <a:pt x="113" y="144"/>
                    </a:lnTo>
                    <a:lnTo>
                      <a:pt x="36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6" name="Freeform 133"/>
              <p:cNvSpPr>
                <a:spLocks/>
              </p:cNvSpPr>
              <p:nvPr/>
            </p:nvSpPr>
            <p:spPr bwMode="auto">
              <a:xfrm>
                <a:off x="3917" y="2826"/>
                <a:ext cx="113" cy="162"/>
              </a:xfrm>
              <a:custGeom>
                <a:avLst/>
                <a:gdLst>
                  <a:gd name="T0" fmla="*/ 0 w 19"/>
                  <a:gd name="T1" fmla="*/ 209952 h 27"/>
                  <a:gd name="T2" fmla="*/ 141381 w 19"/>
                  <a:gd name="T3" fmla="*/ 186624 h 27"/>
                  <a:gd name="T4" fmla="*/ 45028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4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7" name="Freeform 134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8" name="Freeform 135"/>
              <p:cNvSpPr>
                <a:spLocks/>
              </p:cNvSpPr>
              <p:nvPr/>
            </p:nvSpPr>
            <p:spPr bwMode="auto">
              <a:xfrm>
                <a:off x="3887" y="312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9" name="Freeform 136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00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0" name="Freeform 137"/>
              <p:cNvSpPr>
                <a:spLocks/>
              </p:cNvSpPr>
              <p:nvPr/>
            </p:nvSpPr>
            <p:spPr bwMode="auto">
              <a:xfrm>
                <a:off x="3857" y="328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38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39"/>
              <p:cNvSpPr>
                <a:spLocks/>
              </p:cNvSpPr>
              <p:nvPr/>
            </p:nvSpPr>
            <p:spPr bwMode="auto">
              <a:xfrm>
                <a:off x="3857" y="31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40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78 w 114"/>
                  <a:gd name="T1" fmla="*/ 162 h 162"/>
                  <a:gd name="T2" fmla="*/ 0 w 114"/>
                  <a:gd name="T3" fmla="*/ 24 h 162"/>
                  <a:gd name="T4" fmla="*/ 114 w 114"/>
                  <a:gd name="T5" fmla="*/ 0 h 162"/>
                  <a:gd name="T6" fmla="*/ 78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14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41"/>
              <p:cNvSpPr>
                <a:spLocks/>
              </p:cNvSpPr>
              <p:nvPr/>
            </p:nvSpPr>
            <p:spPr bwMode="auto">
              <a:xfrm>
                <a:off x="3839" y="2826"/>
                <a:ext cx="114" cy="162"/>
              </a:xfrm>
              <a:custGeom>
                <a:avLst/>
                <a:gdLst>
                  <a:gd name="T0" fmla="*/ 101088 w 19"/>
                  <a:gd name="T1" fmla="*/ 209952 h 27"/>
                  <a:gd name="T2" fmla="*/ 0 w 19"/>
                  <a:gd name="T3" fmla="*/ 31104 h 27"/>
                  <a:gd name="T4" fmla="*/ 147744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13" y="27"/>
                    </a:moveTo>
                    <a:lnTo>
                      <a:pt x="0" y="4"/>
                    </a:lnTo>
                    <a:lnTo>
                      <a:pt x="1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42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14"/>
                  <a:gd name="T1" fmla="*/ 162 h 162"/>
                  <a:gd name="T2" fmla="*/ 114 w 114"/>
                  <a:gd name="T3" fmla="*/ 138 h 162"/>
                  <a:gd name="T4" fmla="*/ 30 w 114"/>
                  <a:gd name="T5" fmla="*/ 0 h 162"/>
                  <a:gd name="T6" fmla="*/ 0 w 114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4"/>
                  <a:gd name="T13" fmla="*/ 0 h 162"/>
                  <a:gd name="T14" fmla="*/ 114 w 114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4" h="162">
                    <a:moveTo>
                      <a:pt x="0" y="162"/>
                    </a:moveTo>
                    <a:lnTo>
                      <a:pt x="114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6" name="Freeform 143"/>
              <p:cNvSpPr>
                <a:spLocks/>
              </p:cNvSpPr>
              <p:nvPr/>
            </p:nvSpPr>
            <p:spPr bwMode="auto">
              <a:xfrm>
                <a:off x="3839" y="2688"/>
                <a:ext cx="114" cy="162"/>
              </a:xfrm>
              <a:custGeom>
                <a:avLst/>
                <a:gdLst>
                  <a:gd name="T0" fmla="*/ 0 w 19"/>
                  <a:gd name="T1" fmla="*/ 209952 h 27"/>
                  <a:gd name="T2" fmla="*/ 147744 w 19"/>
                  <a:gd name="T3" fmla="*/ 178848 h 27"/>
                  <a:gd name="T4" fmla="*/ 38880 w 19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7"/>
                  <a:gd name="T11" fmla="*/ 19 w 19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7">
                    <a:moveTo>
                      <a:pt x="0" y="27"/>
                    </a:moveTo>
                    <a:lnTo>
                      <a:pt x="19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7" name="Oval 144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8" name="Oval 145"/>
              <p:cNvSpPr>
                <a:spLocks noChangeArrowheads="1"/>
              </p:cNvSpPr>
              <p:nvPr/>
            </p:nvSpPr>
            <p:spPr bwMode="auto">
              <a:xfrm>
                <a:off x="3851" y="337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9" name="Freeform 146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38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0" name="Freeform 147"/>
              <p:cNvSpPr>
                <a:spLocks/>
              </p:cNvSpPr>
              <p:nvPr/>
            </p:nvSpPr>
            <p:spPr bwMode="auto">
              <a:xfrm>
                <a:off x="3827" y="33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78848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1" name="Oval 148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2" name="Oval 149"/>
              <p:cNvSpPr>
                <a:spLocks noChangeArrowheads="1"/>
              </p:cNvSpPr>
              <p:nvPr/>
            </p:nvSpPr>
            <p:spPr bwMode="auto">
              <a:xfrm>
                <a:off x="3911" y="270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3" name="Oval 150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4" name="Oval 151"/>
              <p:cNvSpPr>
                <a:spLocks noChangeArrowheads="1"/>
              </p:cNvSpPr>
              <p:nvPr/>
            </p:nvSpPr>
            <p:spPr bwMode="auto">
              <a:xfrm>
                <a:off x="3905" y="2958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5" name="Oval 152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6" name="Oval 153"/>
              <p:cNvSpPr>
                <a:spLocks noChangeArrowheads="1"/>
              </p:cNvSpPr>
              <p:nvPr/>
            </p:nvSpPr>
            <p:spPr bwMode="auto">
              <a:xfrm>
                <a:off x="3899" y="312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7" name="Freeform 154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8" name="Freeform 155"/>
              <p:cNvSpPr>
                <a:spLocks/>
              </p:cNvSpPr>
              <p:nvPr/>
            </p:nvSpPr>
            <p:spPr bwMode="auto">
              <a:xfrm>
                <a:off x="3809" y="28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9" name="Freeform 156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0" name="Freeform 157"/>
              <p:cNvSpPr>
                <a:spLocks/>
              </p:cNvSpPr>
              <p:nvPr/>
            </p:nvSpPr>
            <p:spPr bwMode="auto">
              <a:xfrm>
                <a:off x="3809" y="29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1" name="Oval 158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2" name="Oval 159"/>
              <p:cNvSpPr>
                <a:spLocks noChangeArrowheads="1"/>
              </p:cNvSpPr>
              <p:nvPr/>
            </p:nvSpPr>
            <p:spPr bwMode="auto">
              <a:xfrm>
                <a:off x="3875" y="3509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3" name="Freeform 160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4" name="Freeform 161"/>
              <p:cNvSpPr>
                <a:spLocks/>
              </p:cNvSpPr>
              <p:nvPr/>
            </p:nvSpPr>
            <p:spPr bwMode="auto">
              <a:xfrm>
                <a:off x="3779" y="30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5" name="Freeform 162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2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6" name="Freeform 163"/>
              <p:cNvSpPr>
                <a:spLocks/>
              </p:cNvSpPr>
              <p:nvPr/>
            </p:nvSpPr>
            <p:spPr bwMode="auto">
              <a:xfrm>
                <a:off x="3779" y="31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7" name="Oval 164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8" name="Oval 165"/>
              <p:cNvSpPr>
                <a:spLocks noChangeArrowheads="1"/>
              </p:cNvSpPr>
              <p:nvPr/>
            </p:nvSpPr>
            <p:spPr bwMode="auto">
              <a:xfrm>
                <a:off x="3749" y="254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9" name="Freeform 166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0" name="Freeform 167"/>
              <p:cNvSpPr>
                <a:spLocks/>
              </p:cNvSpPr>
              <p:nvPr/>
            </p:nvSpPr>
            <p:spPr bwMode="auto">
              <a:xfrm>
                <a:off x="3683" y="25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1" name="Freeform 168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10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2" name="Freeform 169"/>
              <p:cNvSpPr>
                <a:spLocks/>
              </p:cNvSpPr>
              <p:nvPr/>
            </p:nvSpPr>
            <p:spPr bwMode="auto">
              <a:xfrm>
                <a:off x="3761" y="268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3" name="Freeform 170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60F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4" name="Freeform 171"/>
              <p:cNvSpPr>
                <a:spLocks/>
              </p:cNvSpPr>
              <p:nvPr/>
            </p:nvSpPr>
            <p:spPr bwMode="auto">
              <a:xfrm>
                <a:off x="3761" y="2550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5" name="Freeform 172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6" name="Freeform 173"/>
              <p:cNvSpPr>
                <a:spLocks/>
              </p:cNvSpPr>
              <p:nvPr/>
            </p:nvSpPr>
            <p:spPr bwMode="auto">
              <a:xfrm>
                <a:off x="3749" y="31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7" name="Freeform 174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00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8" name="Freeform 175"/>
              <p:cNvSpPr>
                <a:spLocks/>
              </p:cNvSpPr>
              <p:nvPr/>
            </p:nvSpPr>
            <p:spPr bwMode="auto">
              <a:xfrm>
                <a:off x="3749" y="33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9" name="Rectangle 176"/>
              <p:cNvSpPr>
                <a:spLocks noChangeArrowheads="1"/>
              </p:cNvSpPr>
              <p:nvPr/>
            </p:nvSpPr>
            <p:spPr bwMode="auto">
              <a:xfrm>
                <a:off x="3923" y="3917"/>
                <a:ext cx="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endParaRPr lang="en-US" sz="2400">
                  <a:cs typeface="Arial" charset="0"/>
                </a:endParaRPr>
              </a:p>
            </p:txBody>
          </p:sp>
          <p:sp>
            <p:nvSpPr>
              <p:cNvPr id="19920" name="Freeform 177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B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1" name="Freeform 178"/>
              <p:cNvSpPr>
                <a:spLocks/>
              </p:cNvSpPr>
              <p:nvPr/>
            </p:nvSpPr>
            <p:spPr bwMode="auto">
              <a:xfrm>
                <a:off x="3731" y="285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2" name="Freeform 179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3" name="Freeform 180"/>
              <p:cNvSpPr>
                <a:spLocks/>
              </p:cNvSpPr>
              <p:nvPr/>
            </p:nvSpPr>
            <p:spPr bwMode="auto">
              <a:xfrm>
                <a:off x="3654" y="25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4" name="Oval 181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5" name="Oval 182"/>
              <p:cNvSpPr>
                <a:spLocks noChangeArrowheads="1"/>
              </p:cNvSpPr>
              <p:nvPr/>
            </p:nvSpPr>
            <p:spPr bwMode="auto">
              <a:xfrm>
                <a:off x="3743" y="279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6" name="Freeform 183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7" name="Freeform 184"/>
              <p:cNvSpPr>
                <a:spLocks/>
              </p:cNvSpPr>
              <p:nvPr/>
            </p:nvSpPr>
            <p:spPr bwMode="auto">
              <a:xfrm>
                <a:off x="3731" y="270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8" name="Freeform 185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9" name="Freeform 186"/>
              <p:cNvSpPr>
                <a:spLocks/>
              </p:cNvSpPr>
              <p:nvPr/>
            </p:nvSpPr>
            <p:spPr bwMode="auto">
              <a:xfrm>
                <a:off x="3719" y="33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0" name="Freeform 187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1" name="Freeform 188"/>
              <p:cNvSpPr>
                <a:spLocks/>
              </p:cNvSpPr>
              <p:nvPr/>
            </p:nvSpPr>
            <p:spPr bwMode="auto">
              <a:xfrm>
                <a:off x="3701" y="300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2" name="Freeform 189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3" name="Freeform 190"/>
              <p:cNvSpPr>
                <a:spLocks/>
              </p:cNvSpPr>
              <p:nvPr/>
            </p:nvSpPr>
            <p:spPr bwMode="auto">
              <a:xfrm>
                <a:off x="3701" y="286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4" name="Oval 191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5" name="Oval 192"/>
              <p:cNvSpPr>
                <a:spLocks noChangeArrowheads="1"/>
              </p:cNvSpPr>
              <p:nvPr/>
            </p:nvSpPr>
            <p:spPr bwMode="auto">
              <a:xfrm>
                <a:off x="3779" y="311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6" name="Freeform 193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7" name="Freeform 194"/>
              <p:cNvSpPr>
                <a:spLocks/>
              </p:cNvSpPr>
              <p:nvPr/>
            </p:nvSpPr>
            <p:spPr bwMode="auto">
              <a:xfrm>
                <a:off x="3683" y="2412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8" name="Freeform 195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9" name="Freeform 196"/>
              <p:cNvSpPr>
                <a:spLocks/>
              </p:cNvSpPr>
              <p:nvPr/>
            </p:nvSpPr>
            <p:spPr bwMode="auto">
              <a:xfrm>
                <a:off x="3594" y="30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0" name="Freeform 197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1" name="Freeform 198"/>
              <p:cNvSpPr>
                <a:spLocks/>
              </p:cNvSpPr>
              <p:nvPr/>
            </p:nvSpPr>
            <p:spPr bwMode="auto">
              <a:xfrm>
                <a:off x="3671" y="3168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2" name="Freeform 199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9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3" name="Freeform 200"/>
              <p:cNvSpPr>
                <a:spLocks/>
              </p:cNvSpPr>
              <p:nvPr/>
            </p:nvSpPr>
            <p:spPr bwMode="auto">
              <a:xfrm>
                <a:off x="3671" y="302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4" name="Oval 201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5" name="Oval 202"/>
              <p:cNvSpPr>
                <a:spLocks noChangeArrowheads="1"/>
              </p:cNvSpPr>
              <p:nvPr/>
            </p:nvSpPr>
            <p:spPr bwMode="auto">
              <a:xfrm>
                <a:off x="3749" y="31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6" name="Oval 203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7" name="Oval 204"/>
              <p:cNvSpPr>
                <a:spLocks noChangeArrowheads="1"/>
              </p:cNvSpPr>
              <p:nvPr/>
            </p:nvSpPr>
            <p:spPr bwMode="auto">
              <a:xfrm>
                <a:off x="3743" y="2604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8" name="Freeform 205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20F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9" name="Freeform 206"/>
              <p:cNvSpPr>
                <a:spLocks/>
              </p:cNvSpPr>
              <p:nvPr/>
            </p:nvSpPr>
            <p:spPr bwMode="auto">
              <a:xfrm>
                <a:off x="3654" y="270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0" name="Freeform 207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77 w 107"/>
                  <a:gd name="T1" fmla="*/ 162 h 162"/>
                  <a:gd name="T2" fmla="*/ 0 w 107"/>
                  <a:gd name="T3" fmla="*/ 24 h 162"/>
                  <a:gd name="T4" fmla="*/ 107 w 107"/>
                  <a:gd name="T5" fmla="*/ 0 h 162"/>
                  <a:gd name="T6" fmla="*/ 77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7" y="162"/>
                    </a:moveTo>
                    <a:lnTo>
                      <a:pt x="0" y="24"/>
                    </a:lnTo>
                    <a:lnTo>
                      <a:pt x="107" y="0"/>
                    </a:lnTo>
                    <a:lnTo>
                      <a:pt x="77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1" name="Freeform 208"/>
              <p:cNvSpPr>
                <a:spLocks/>
              </p:cNvSpPr>
              <p:nvPr/>
            </p:nvSpPr>
            <p:spPr bwMode="auto">
              <a:xfrm>
                <a:off x="3642" y="3324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31104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2" name="Freeform 209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0A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3" name="Freeform 210"/>
              <p:cNvSpPr>
                <a:spLocks/>
              </p:cNvSpPr>
              <p:nvPr/>
            </p:nvSpPr>
            <p:spPr bwMode="auto">
              <a:xfrm>
                <a:off x="3564" y="3048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4" name="Freeform 211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29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2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5" name="Freeform 212"/>
              <p:cNvSpPr>
                <a:spLocks/>
              </p:cNvSpPr>
              <p:nvPr/>
            </p:nvSpPr>
            <p:spPr bwMode="auto">
              <a:xfrm>
                <a:off x="3642" y="31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6" name="Freeform 213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D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7" name="Freeform 214"/>
              <p:cNvSpPr>
                <a:spLocks/>
              </p:cNvSpPr>
              <p:nvPr/>
            </p:nvSpPr>
            <p:spPr bwMode="auto">
              <a:xfrm>
                <a:off x="3624" y="2868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8" name="Freeform 215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9" name="Freeform 216"/>
              <p:cNvSpPr>
                <a:spLocks/>
              </p:cNvSpPr>
              <p:nvPr/>
            </p:nvSpPr>
            <p:spPr bwMode="auto">
              <a:xfrm>
                <a:off x="3624" y="27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0" name="Oval 217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1" name="Oval 218"/>
              <p:cNvSpPr>
                <a:spLocks noChangeArrowheads="1"/>
              </p:cNvSpPr>
              <p:nvPr/>
            </p:nvSpPr>
            <p:spPr bwMode="auto">
              <a:xfrm>
                <a:off x="3606" y="3402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2" name="Freeform 219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07"/>
                  <a:gd name="T1" fmla="*/ 155 h 155"/>
                  <a:gd name="T2" fmla="*/ 107 w 107"/>
                  <a:gd name="T3" fmla="*/ 138 h 155"/>
                  <a:gd name="T4" fmla="*/ 30 w 107"/>
                  <a:gd name="T5" fmla="*/ 0 h 155"/>
                  <a:gd name="T6" fmla="*/ 0 w 107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5"/>
                  <a:gd name="T14" fmla="*/ 107 w 107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5">
                    <a:moveTo>
                      <a:pt x="0" y="155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3" name="Freeform 220"/>
              <p:cNvSpPr>
                <a:spLocks/>
              </p:cNvSpPr>
              <p:nvPr/>
            </p:nvSpPr>
            <p:spPr bwMode="auto">
              <a:xfrm>
                <a:off x="3612" y="3348"/>
                <a:ext cx="107" cy="155"/>
              </a:xfrm>
              <a:custGeom>
                <a:avLst/>
                <a:gdLst>
                  <a:gd name="T0" fmla="*/ 0 w 18"/>
                  <a:gd name="T1" fmla="*/ 195753 h 26"/>
                  <a:gd name="T2" fmla="*/ 133607 w 18"/>
                  <a:gd name="T3" fmla="*/ 173117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4" name="Freeform 221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77 w 107"/>
                  <a:gd name="T1" fmla="*/ 156 h 156"/>
                  <a:gd name="T2" fmla="*/ 0 w 107"/>
                  <a:gd name="T3" fmla="*/ 18 h 156"/>
                  <a:gd name="T4" fmla="*/ 107 w 107"/>
                  <a:gd name="T5" fmla="*/ 0 h 156"/>
                  <a:gd name="T6" fmla="*/ 77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77" y="156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BFFF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5" name="Freeform 222"/>
              <p:cNvSpPr>
                <a:spLocks/>
              </p:cNvSpPr>
              <p:nvPr/>
            </p:nvSpPr>
            <p:spPr bwMode="auto">
              <a:xfrm>
                <a:off x="3606" y="2412"/>
                <a:ext cx="107" cy="156"/>
              </a:xfrm>
              <a:custGeom>
                <a:avLst/>
                <a:gdLst>
                  <a:gd name="T0" fmla="*/ 96223 w 18"/>
                  <a:gd name="T1" fmla="*/ 202176 h 26"/>
                  <a:gd name="T2" fmla="*/ 0 w 18"/>
                  <a:gd name="T3" fmla="*/ 23328 h 26"/>
                  <a:gd name="T4" fmla="*/ 133607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6" name="Oval 223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7" name="Oval 224"/>
              <p:cNvSpPr>
                <a:spLocks noChangeArrowheads="1"/>
              </p:cNvSpPr>
              <p:nvPr/>
            </p:nvSpPr>
            <p:spPr bwMode="auto">
              <a:xfrm>
                <a:off x="3534" y="2256"/>
                <a:ext cx="54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8" name="Freeform 225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08"/>
                  <a:gd name="T1" fmla="*/ 155 h 155"/>
                  <a:gd name="T2" fmla="*/ 108 w 108"/>
                  <a:gd name="T3" fmla="*/ 137 h 155"/>
                  <a:gd name="T4" fmla="*/ 30 w 108"/>
                  <a:gd name="T5" fmla="*/ 0 h 155"/>
                  <a:gd name="T6" fmla="*/ 0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0" y="155"/>
                    </a:moveTo>
                    <a:lnTo>
                      <a:pt x="108" y="137"/>
                    </a:lnTo>
                    <a:lnTo>
                      <a:pt x="30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8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9" name="Freeform 226"/>
              <p:cNvSpPr>
                <a:spLocks/>
              </p:cNvSpPr>
              <p:nvPr/>
            </p:nvSpPr>
            <p:spPr bwMode="auto">
              <a:xfrm>
                <a:off x="3528" y="2131"/>
                <a:ext cx="108" cy="155"/>
              </a:xfrm>
              <a:custGeom>
                <a:avLst/>
                <a:gdLst>
                  <a:gd name="T0" fmla="*/ 0 w 18"/>
                  <a:gd name="T1" fmla="*/ 195753 h 26"/>
                  <a:gd name="T2" fmla="*/ 139968 w 18"/>
                  <a:gd name="T3" fmla="*/ 173117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" name="Freeform 227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44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" name="Freeform 228"/>
              <p:cNvSpPr>
                <a:spLocks/>
              </p:cNvSpPr>
              <p:nvPr/>
            </p:nvSpPr>
            <p:spPr bwMode="auto">
              <a:xfrm>
                <a:off x="3606" y="2268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86624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" name="Freeform 229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07"/>
                  <a:gd name="T1" fmla="*/ 162 h 162"/>
                  <a:gd name="T2" fmla="*/ 107 w 107"/>
                  <a:gd name="T3" fmla="*/ 138 h 162"/>
                  <a:gd name="T4" fmla="*/ 30 w 107"/>
                  <a:gd name="T5" fmla="*/ 0 h 162"/>
                  <a:gd name="T6" fmla="*/ 0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0" y="162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" name="Freeform 230"/>
              <p:cNvSpPr>
                <a:spLocks/>
              </p:cNvSpPr>
              <p:nvPr/>
            </p:nvSpPr>
            <p:spPr bwMode="auto">
              <a:xfrm>
                <a:off x="3594" y="2886"/>
                <a:ext cx="107" cy="162"/>
              </a:xfrm>
              <a:custGeom>
                <a:avLst/>
                <a:gdLst>
                  <a:gd name="T0" fmla="*/ 0 w 18"/>
                  <a:gd name="T1" fmla="*/ 209952 h 27"/>
                  <a:gd name="T2" fmla="*/ 133607 w 18"/>
                  <a:gd name="T3" fmla="*/ 178848 h 27"/>
                  <a:gd name="T4" fmla="*/ 37385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" name="Freeform 231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80FF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5" name="Freeform 232"/>
              <p:cNvSpPr>
                <a:spLocks/>
              </p:cNvSpPr>
              <p:nvPr/>
            </p:nvSpPr>
            <p:spPr bwMode="auto">
              <a:xfrm>
                <a:off x="3576" y="2568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6" name="Freeform 233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07"/>
                  <a:gd name="T1" fmla="*/ 156 h 156"/>
                  <a:gd name="T2" fmla="*/ 107 w 107"/>
                  <a:gd name="T3" fmla="*/ 138 h 156"/>
                  <a:gd name="T4" fmla="*/ 30 w 107"/>
                  <a:gd name="T5" fmla="*/ 0 h 156"/>
                  <a:gd name="T6" fmla="*/ 0 w 107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56"/>
                  <a:gd name="T14" fmla="*/ 107 w 107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56">
                    <a:moveTo>
                      <a:pt x="0" y="156"/>
                    </a:moveTo>
                    <a:lnTo>
                      <a:pt x="107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CFFF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7" name="Freeform 234"/>
              <p:cNvSpPr>
                <a:spLocks/>
              </p:cNvSpPr>
              <p:nvPr/>
            </p:nvSpPr>
            <p:spPr bwMode="auto">
              <a:xfrm>
                <a:off x="3576" y="2430"/>
                <a:ext cx="107" cy="156"/>
              </a:xfrm>
              <a:custGeom>
                <a:avLst/>
                <a:gdLst>
                  <a:gd name="T0" fmla="*/ 0 w 18"/>
                  <a:gd name="T1" fmla="*/ 202176 h 26"/>
                  <a:gd name="T2" fmla="*/ 133607 w 18"/>
                  <a:gd name="T3" fmla="*/ 178848 h 26"/>
                  <a:gd name="T4" fmla="*/ 37385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8" name="Freeform 235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78 w 107"/>
                  <a:gd name="T1" fmla="*/ 162 h 162"/>
                  <a:gd name="T2" fmla="*/ 0 w 107"/>
                  <a:gd name="T3" fmla="*/ 18 h 162"/>
                  <a:gd name="T4" fmla="*/ 107 w 107"/>
                  <a:gd name="T5" fmla="*/ 0 h 162"/>
                  <a:gd name="T6" fmla="*/ 78 w 107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162"/>
                  <a:gd name="T14" fmla="*/ 107 w 107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7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5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236"/>
              <p:cNvSpPr>
                <a:spLocks/>
              </p:cNvSpPr>
              <p:nvPr/>
            </p:nvSpPr>
            <p:spPr bwMode="auto">
              <a:xfrm>
                <a:off x="3564" y="3186"/>
                <a:ext cx="107" cy="162"/>
              </a:xfrm>
              <a:custGeom>
                <a:avLst/>
                <a:gdLst>
                  <a:gd name="T0" fmla="*/ 96223 w 18"/>
                  <a:gd name="T1" fmla="*/ 209952 h 27"/>
                  <a:gd name="T2" fmla="*/ 0 w 18"/>
                  <a:gd name="T3" fmla="*/ 23328 h 27"/>
                  <a:gd name="T4" fmla="*/ 133607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0" name="Oval 237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1" name="Oval 238"/>
              <p:cNvSpPr>
                <a:spLocks noChangeArrowheads="1"/>
              </p:cNvSpPr>
              <p:nvPr/>
            </p:nvSpPr>
            <p:spPr bwMode="auto">
              <a:xfrm>
                <a:off x="3636" y="3024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2" name="Oval 239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" name="Oval 240"/>
              <p:cNvSpPr>
                <a:spLocks noChangeArrowheads="1"/>
              </p:cNvSpPr>
              <p:nvPr/>
            </p:nvSpPr>
            <p:spPr bwMode="auto">
              <a:xfrm>
                <a:off x="3630" y="3156"/>
                <a:ext cx="53" cy="54"/>
              </a:xfrm>
              <a:prstGeom prst="ellips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" name="Freeform 241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8FF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5" name="Freeform 242"/>
              <p:cNvSpPr>
                <a:spLocks/>
              </p:cNvSpPr>
              <p:nvPr/>
            </p:nvSpPr>
            <p:spPr bwMode="auto">
              <a:xfrm>
                <a:off x="3546" y="2586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6" name="Freeform 243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78 w 108"/>
                  <a:gd name="T1" fmla="*/ 156 h 156"/>
                  <a:gd name="T2" fmla="*/ 0 w 108"/>
                  <a:gd name="T3" fmla="*/ 18 h 156"/>
                  <a:gd name="T4" fmla="*/ 108 w 108"/>
                  <a:gd name="T5" fmla="*/ 0 h 156"/>
                  <a:gd name="T6" fmla="*/ 78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78" y="156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40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244"/>
              <p:cNvSpPr>
                <a:spLocks/>
              </p:cNvSpPr>
              <p:nvPr/>
            </p:nvSpPr>
            <p:spPr bwMode="auto">
              <a:xfrm>
                <a:off x="3546" y="2730"/>
                <a:ext cx="108" cy="156"/>
              </a:xfrm>
              <a:custGeom>
                <a:avLst/>
                <a:gdLst>
                  <a:gd name="T0" fmla="*/ 101088 w 18"/>
                  <a:gd name="T1" fmla="*/ 202176 h 26"/>
                  <a:gd name="T2" fmla="*/ 0 w 18"/>
                  <a:gd name="T3" fmla="*/ 23328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8" name="Freeform 245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24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24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9" name="Freeform 246"/>
              <p:cNvSpPr>
                <a:spLocks/>
              </p:cNvSpPr>
              <p:nvPr/>
            </p:nvSpPr>
            <p:spPr bwMode="auto">
              <a:xfrm>
                <a:off x="3456" y="3204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31104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4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0" name="Freeform 247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78 w 108"/>
                  <a:gd name="T1" fmla="*/ 155 h 155"/>
                  <a:gd name="T2" fmla="*/ 0 w 108"/>
                  <a:gd name="T3" fmla="*/ 18 h 155"/>
                  <a:gd name="T4" fmla="*/ 108 w 108"/>
                  <a:gd name="T5" fmla="*/ 0 h 155"/>
                  <a:gd name="T6" fmla="*/ 78 w 108"/>
                  <a:gd name="T7" fmla="*/ 155 h 1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5"/>
                  <a:gd name="T14" fmla="*/ 108 w 108"/>
                  <a:gd name="T15" fmla="*/ 155 h 1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5">
                    <a:moveTo>
                      <a:pt x="78" y="155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55"/>
                    </a:lnTo>
                    <a:close/>
                  </a:path>
                </a:pathLst>
              </a:custGeom>
              <a:solidFill>
                <a:srgbClr val="001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1" name="Freeform 248"/>
              <p:cNvSpPr>
                <a:spLocks/>
              </p:cNvSpPr>
              <p:nvPr/>
            </p:nvSpPr>
            <p:spPr bwMode="auto">
              <a:xfrm>
                <a:off x="3534" y="3348"/>
                <a:ext cx="108" cy="155"/>
              </a:xfrm>
              <a:custGeom>
                <a:avLst/>
                <a:gdLst>
                  <a:gd name="T0" fmla="*/ 101088 w 18"/>
                  <a:gd name="T1" fmla="*/ 195753 h 26"/>
                  <a:gd name="T2" fmla="*/ 0 w 18"/>
                  <a:gd name="T3" fmla="*/ 22672 h 26"/>
                  <a:gd name="T4" fmla="*/ 139968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13" y="26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2" name="Freeform 249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08"/>
                  <a:gd name="T1" fmla="*/ 162 h 162"/>
                  <a:gd name="T2" fmla="*/ 108 w 108"/>
                  <a:gd name="T3" fmla="*/ 144 h 162"/>
                  <a:gd name="T4" fmla="*/ 30 w 108"/>
                  <a:gd name="T5" fmla="*/ 0 h 162"/>
                  <a:gd name="T6" fmla="*/ 0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0" y="162"/>
                    </a:moveTo>
                    <a:lnTo>
                      <a:pt x="108" y="144"/>
                    </a:lnTo>
                    <a:lnTo>
                      <a:pt x="30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7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3" name="Freeform 250"/>
              <p:cNvSpPr>
                <a:spLocks/>
              </p:cNvSpPr>
              <p:nvPr/>
            </p:nvSpPr>
            <p:spPr bwMode="auto">
              <a:xfrm>
                <a:off x="3534" y="3204"/>
                <a:ext cx="108" cy="162"/>
              </a:xfrm>
              <a:custGeom>
                <a:avLst/>
                <a:gdLst>
                  <a:gd name="T0" fmla="*/ 0 w 18"/>
                  <a:gd name="T1" fmla="*/ 209952 h 27"/>
                  <a:gd name="T2" fmla="*/ 139968 w 18"/>
                  <a:gd name="T3" fmla="*/ 186624 h 27"/>
                  <a:gd name="T4" fmla="*/ 38880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0" y="27"/>
                    </a:moveTo>
                    <a:lnTo>
                      <a:pt x="18" y="24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4" name="Freeform 251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FF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252"/>
              <p:cNvSpPr>
                <a:spLocks/>
              </p:cNvSpPr>
              <p:nvPr/>
            </p:nvSpPr>
            <p:spPr bwMode="auto">
              <a:xfrm>
                <a:off x="3528" y="2268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6" name="Freeform 253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78 w 108"/>
                  <a:gd name="T1" fmla="*/ 162 h 162"/>
                  <a:gd name="T2" fmla="*/ 0 w 108"/>
                  <a:gd name="T3" fmla="*/ 18 h 162"/>
                  <a:gd name="T4" fmla="*/ 108 w 108"/>
                  <a:gd name="T5" fmla="*/ 0 h 162"/>
                  <a:gd name="T6" fmla="*/ 78 w 108"/>
                  <a:gd name="T7" fmla="*/ 162 h 1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62"/>
                  <a:gd name="T14" fmla="*/ 108 w 108"/>
                  <a:gd name="T15" fmla="*/ 162 h 1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62">
                    <a:moveTo>
                      <a:pt x="78" y="162"/>
                    </a:moveTo>
                    <a:lnTo>
                      <a:pt x="0" y="18"/>
                    </a:lnTo>
                    <a:lnTo>
                      <a:pt x="108" y="0"/>
                    </a:lnTo>
                    <a:lnTo>
                      <a:pt x="78" y="162"/>
                    </a:lnTo>
                    <a:close/>
                  </a:path>
                </a:pathLst>
              </a:custGeom>
              <a:solidFill>
                <a:srgbClr val="00E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7" name="Freeform 254"/>
              <p:cNvSpPr>
                <a:spLocks/>
              </p:cNvSpPr>
              <p:nvPr/>
            </p:nvSpPr>
            <p:spPr bwMode="auto">
              <a:xfrm>
                <a:off x="3516" y="2886"/>
                <a:ext cx="108" cy="162"/>
              </a:xfrm>
              <a:custGeom>
                <a:avLst/>
                <a:gdLst>
                  <a:gd name="T0" fmla="*/ 101088 w 18"/>
                  <a:gd name="T1" fmla="*/ 209952 h 27"/>
                  <a:gd name="T2" fmla="*/ 0 w 18"/>
                  <a:gd name="T3" fmla="*/ 23328 h 27"/>
                  <a:gd name="T4" fmla="*/ 139968 w 18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7"/>
                  <a:gd name="T11" fmla="*/ 18 w 18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7">
                    <a:moveTo>
                      <a:pt x="13" y="27"/>
                    </a:moveTo>
                    <a:lnTo>
                      <a:pt x="0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8" name="Freeform 255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08"/>
                  <a:gd name="T1" fmla="*/ 156 h 156"/>
                  <a:gd name="T2" fmla="*/ 108 w 108"/>
                  <a:gd name="T3" fmla="*/ 138 h 156"/>
                  <a:gd name="T4" fmla="*/ 30 w 108"/>
                  <a:gd name="T5" fmla="*/ 0 h 156"/>
                  <a:gd name="T6" fmla="*/ 0 w 108"/>
                  <a:gd name="T7" fmla="*/ 156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156"/>
                  <a:gd name="T14" fmla="*/ 108 w 108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156">
                    <a:moveTo>
                      <a:pt x="0" y="156"/>
                    </a:moveTo>
                    <a:lnTo>
                      <a:pt x="108" y="138"/>
                    </a:lnTo>
                    <a:lnTo>
                      <a:pt x="3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50F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9" name="Freeform 256"/>
              <p:cNvSpPr>
                <a:spLocks/>
              </p:cNvSpPr>
              <p:nvPr/>
            </p:nvSpPr>
            <p:spPr bwMode="auto">
              <a:xfrm>
                <a:off x="3516" y="2748"/>
                <a:ext cx="108" cy="156"/>
              </a:xfrm>
              <a:custGeom>
                <a:avLst/>
                <a:gdLst>
                  <a:gd name="T0" fmla="*/ 0 w 18"/>
                  <a:gd name="T1" fmla="*/ 202176 h 26"/>
                  <a:gd name="T2" fmla="*/ 139968 w 18"/>
                  <a:gd name="T3" fmla="*/ 178848 h 26"/>
                  <a:gd name="T4" fmla="*/ 38880 w 18"/>
                  <a:gd name="T5" fmla="*/ 0 h 2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26"/>
                  <a:gd name="T11" fmla="*/ 18 w 18"/>
                  <a:gd name="T12" fmla="*/ 26 h 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26">
                    <a:moveTo>
                      <a:pt x="0" y="26"/>
                    </a:moveTo>
                    <a:lnTo>
                      <a:pt x="18" y="23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13" name="Freeform 257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258"/>
            <p:cNvSpPr>
              <a:spLocks/>
            </p:cNvSpPr>
            <p:nvPr/>
          </p:nvSpPr>
          <p:spPr bwMode="auto">
            <a:xfrm>
              <a:off x="6810375" y="3513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Freeform 259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260"/>
            <p:cNvSpPr>
              <a:spLocks/>
            </p:cNvSpPr>
            <p:nvPr/>
          </p:nvSpPr>
          <p:spPr bwMode="auto">
            <a:xfrm>
              <a:off x="6934200" y="3732213"/>
              <a:ext cx="171450" cy="246062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261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262"/>
            <p:cNvSpPr>
              <a:spLocks/>
            </p:cNvSpPr>
            <p:nvPr/>
          </p:nvSpPr>
          <p:spPr bwMode="auto">
            <a:xfrm>
              <a:off x="6924675" y="2017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263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264"/>
            <p:cNvSpPr>
              <a:spLocks/>
            </p:cNvSpPr>
            <p:nvPr/>
          </p:nvSpPr>
          <p:spPr bwMode="auto">
            <a:xfrm>
              <a:off x="6800850" y="20177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265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266"/>
            <p:cNvSpPr>
              <a:spLocks/>
            </p:cNvSpPr>
            <p:nvPr/>
          </p:nvSpPr>
          <p:spPr bwMode="auto">
            <a:xfrm>
              <a:off x="6924675" y="22463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Oval 267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Oval 268"/>
            <p:cNvSpPr>
              <a:spLocks noChangeArrowheads="1"/>
            </p:cNvSpPr>
            <p:nvPr/>
          </p:nvSpPr>
          <p:spPr bwMode="auto">
            <a:xfrm>
              <a:off x="7058025" y="402590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Oval 269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Oval 270"/>
            <p:cNvSpPr>
              <a:spLocks noChangeArrowheads="1"/>
            </p:cNvSpPr>
            <p:nvPr/>
          </p:nvSpPr>
          <p:spPr bwMode="auto">
            <a:xfrm>
              <a:off x="7048500" y="19605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271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272"/>
            <p:cNvSpPr>
              <a:spLocks/>
            </p:cNvSpPr>
            <p:nvPr/>
          </p:nvSpPr>
          <p:spPr bwMode="auto">
            <a:xfrm>
              <a:off x="6905625" y="2998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273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274"/>
            <p:cNvSpPr>
              <a:spLocks/>
            </p:cNvSpPr>
            <p:nvPr/>
          </p:nvSpPr>
          <p:spPr bwMode="auto">
            <a:xfrm>
              <a:off x="6905625" y="3227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275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Freeform 276"/>
            <p:cNvSpPr>
              <a:spLocks/>
            </p:cNvSpPr>
            <p:nvPr/>
          </p:nvSpPr>
          <p:spPr bwMode="auto">
            <a:xfrm>
              <a:off x="6753225" y="20558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277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Freeform 278"/>
            <p:cNvSpPr>
              <a:spLocks/>
            </p:cNvSpPr>
            <p:nvPr/>
          </p:nvSpPr>
          <p:spPr bwMode="auto">
            <a:xfrm>
              <a:off x="6877050" y="22748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279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Freeform 280"/>
            <p:cNvSpPr>
              <a:spLocks/>
            </p:cNvSpPr>
            <p:nvPr/>
          </p:nvSpPr>
          <p:spPr bwMode="auto">
            <a:xfrm>
              <a:off x="6877050" y="2493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281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Freeform 282"/>
            <p:cNvSpPr>
              <a:spLocks/>
            </p:cNvSpPr>
            <p:nvPr/>
          </p:nvSpPr>
          <p:spPr bwMode="auto">
            <a:xfrm>
              <a:off x="6858000" y="3255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283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Freeform 284"/>
            <p:cNvSpPr>
              <a:spLocks/>
            </p:cNvSpPr>
            <p:nvPr/>
          </p:nvSpPr>
          <p:spPr bwMode="auto">
            <a:xfrm>
              <a:off x="6848475" y="177165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285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Freeform 286"/>
            <p:cNvSpPr>
              <a:spLocks/>
            </p:cNvSpPr>
            <p:nvPr/>
          </p:nvSpPr>
          <p:spPr bwMode="auto">
            <a:xfrm>
              <a:off x="6829425" y="25320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Freeform 287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Freeform 288"/>
            <p:cNvSpPr>
              <a:spLocks/>
            </p:cNvSpPr>
            <p:nvPr/>
          </p:nvSpPr>
          <p:spPr bwMode="auto">
            <a:xfrm>
              <a:off x="6829425" y="2751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Freeform 289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002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Freeform 290"/>
            <p:cNvSpPr>
              <a:spLocks/>
            </p:cNvSpPr>
            <p:nvPr/>
          </p:nvSpPr>
          <p:spPr bwMode="auto">
            <a:xfrm>
              <a:off x="6810375" y="3732213"/>
              <a:ext cx="171450" cy="246062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Oval 291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Oval 292"/>
            <p:cNvSpPr>
              <a:spLocks noChangeArrowheads="1"/>
            </p:cNvSpPr>
            <p:nvPr/>
          </p:nvSpPr>
          <p:spPr bwMode="auto">
            <a:xfrm>
              <a:off x="6867525" y="19240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Freeform 293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Freeform 294"/>
            <p:cNvSpPr>
              <a:spLocks/>
            </p:cNvSpPr>
            <p:nvPr/>
          </p:nvSpPr>
          <p:spPr bwMode="auto">
            <a:xfrm>
              <a:off x="6800850" y="1800225"/>
              <a:ext cx="171450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Freeform 295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Freeform 296"/>
            <p:cNvSpPr>
              <a:spLocks/>
            </p:cNvSpPr>
            <p:nvPr/>
          </p:nvSpPr>
          <p:spPr bwMode="auto">
            <a:xfrm>
              <a:off x="6781800" y="29987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Freeform 297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Freeform 298"/>
            <p:cNvSpPr>
              <a:spLocks/>
            </p:cNvSpPr>
            <p:nvPr/>
          </p:nvSpPr>
          <p:spPr bwMode="auto">
            <a:xfrm>
              <a:off x="6781800" y="27797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Freeform 299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08"/>
                <a:gd name="T1" fmla="*/ 2147483647 h 161"/>
                <a:gd name="T2" fmla="*/ 2147483647 w 108"/>
                <a:gd name="T3" fmla="*/ 2147483647 h 161"/>
                <a:gd name="T4" fmla="*/ 2147483647 w 108"/>
                <a:gd name="T5" fmla="*/ 0 h 161"/>
                <a:gd name="T6" fmla="*/ 0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0" y="161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Freeform 300"/>
            <p:cNvSpPr>
              <a:spLocks/>
            </p:cNvSpPr>
            <p:nvPr/>
          </p:nvSpPr>
          <p:spPr bwMode="auto">
            <a:xfrm>
              <a:off x="6762750" y="3760788"/>
              <a:ext cx="171450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Freeform 301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Freeform 302"/>
            <p:cNvSpPr>
              <a:spLocks/>
            </p:cNvSpPr>
            <p:nvPr/>
          </p:nvSpPr>
          <p:spPr bwMode="auto">
            <a:xfrm>
              <a:off x="6753225" y="22748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Oval 303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Oval 304"/>
            <p:cNvSpPr>
              <a:spLocks noChangeArrowheads="1"/>
            </p:cNvSpPr>
            <p:nvPr/>
          </p:nvSpPr>
          <p:spPr bwMode="auto">
            <a:xfrm>
              <a:off x="6886575" y="27987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Oval 305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Oval 306"/>
            <p:cNvSpPr>
              <a:spLocks noChangeArrowheads="1"/>
            </p:cNvSpPr>
            <p:nvPr/>
          </p:nvSpPr>
          <p:spPr bwMode="auto">
            <a:xfrm>
              <a:off x="6877050" y="31226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Freeform 307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Freeform 308"/>
            <p:cNvSpPr>
              <a:spLocks/>
            </p:cNvSpPr>
            <p:nvPr/>
          </p:nvSpPr>
          <p:spPr bwMode="auto">
            <a:xfrm>
              <a:off x="6734175" y="30368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Freeform 309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B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Freeform 310"/>
            <p:cNvSpPr>
              <a:spLocks/>
            </p:cNvSpPr>
            <p:nvPr/>
          </p:nvSpPr>
          <p:spPr bwMode="auto">
            <a:xfrm>
              <a:off x="6734175" y="3255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Oval 311"/>
            <p:cNvSpPr>
              <a:spLocks noChangeArrowheads="1"/>
            </p:cNvSpPr>
            <p:nvPr/>
          </p:nvSpPr>
          <p:spPr bwMode="auto">
            <a:xfrm>
              <a:off x="6772275" y="26273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Freeform 312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Freeform 313"/>
            <p:cNvSpPr>
              <a:spLocks/>
            </p:cNvSpPr>
            <p:nvPr/>
          </p:nvSpPr>
          <p:spPr bwMode="auto">
            <a:xfrm>
              <a:off x="6707188" y="253206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Freeform 314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Freeform 315"/>
            <p:cNvSpPr>
              <a:spLocks/>
            </p:cNvSpPr>
            <p:nvPr/>
          </p:nvSpPr>
          <p:spPr bwMode="auto">
            <a:xfrm>
              <a:off x="6707188" y="2303463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Oval 316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Oval 317"/>
            <p:cNvSpPr>
              <a:spLocks noChangeArrowheads="1"/>
            </p:cNvSpPr>
            <p:nvPr/>
          </p:nvSpPr>
          <p:spPr bwMode="auto">
            <a:xfrm>
              <a:off x="6829425" y="18383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Freeform 318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Freeform 319"/>
            <p:cNvSpPr>
              <a:spLocks/>
            </p:cNvSpPr>
            <p:nvPr/>
          </p:nvSpPr>
          <p:spPr bwMode="auto">
            <a:xfrm>
              <a:off x="6688138" y="328453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Freeform 320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Freeform 321"/>
            <p:cNvSpPr>
              <a:spLocks/>
            </p:cNvSpPr>
            <p:nvPr/>
          </p:nvSpPr>
          <p:spPr bwMode="auto">
            <a:xfrm>
              <a:off x="6688138" y="351313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Freeform 322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Freeform 323"/>
            <p:cNvSpPr>
              <a:spLocks/>
            </p:cNvSpPr>
            <p:nvPr/>
          </p:nvSpPr>
          <p:spPr bwMode="auto">
            <a:xfrm>
              <a:off x="6678613" y="1800225"/>
              <a:ext cx="169862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Freeform 324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Freeform 325"/>
            <p:cNvSpPr>
              <a:spLocks/>
            </p:cNvSpPr>
            <p:nvPr/>
          </p:nvSpPr>
          <p:spPr bwMode="auto">
            <a:xfrm>
              <a:off x="6659563" y="277971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Freeform 326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327"/>
            <p:cNvSpPr>
              <a:spLocks/>
            </p:cNvSpPr>
            <p:nvPr/>
          </p:nvSpPr>
          <p:spPr bwMode="auto">
            <a:xfrm>
              <a:off x="6659563" y="256063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Oval 328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Oval 329"/>
            <p:cNvSpPr>
              <a:spLocks noChangeArrowheads="1"/>
            </p:cNvSpPr>
            <p:nvPr/>
          </p:nvSpPr>
          <p:spPr bwMode="auto">
            <a:xfrm>
              <a:off x="6781800" y="19891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Freeform 330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07"/>
                <a:gd name="T1" fmla="*/ 2147483647 h 161"/>
                <a:gd name="T2" fmla="*/ 0 w 107"/>
                <a:gd name="T3" fmla="*/ 2147483647 h 161"/>
                <a:gd name="T4" fmla="*/ 2147483647 w 107"/>
                <a:gd name="T5" fmla="*/ 0 h 161"/>
                <a:gd name="T6" fmla="*/ 2147483647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77" y="161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1"/>
                  </a:lnTo>
                  <a:close/>
                </a:path>
              </a:pathLst>
            </a:custGeom>
            <a:solidFill>
              <a:srgbClr val="004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331"/>
            <p:cNvSpPr>
              <a:spLocks/>
            </p:cNvSpPr>
            <p:nvPr/>
          </p:nvSpPr>
          <p:spPr bwMode="auto">
            <a:xfrm>
              <a:off x="6640513" y="3760788"/>
              <a:ext cx="169862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Oval 332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Oval 333"/>
            <p:cNvSpPr>
              <a:spLocks noChangeArrowheads="1"/>
            </p:cNvSpPr>
            <p:nvPr/>
          </p:nvSpPr>
          <p:spPr bwMode="auto">
            <a:xfrm>
              <a:off x="6678613" y="364648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Freeform 334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Freeform 335"/>
            <p:cNvSpPr>
              <a:spLocks/>
            </p:cNvSpPr>
            <p:nvPr/>
          </p:nvSpPr>
          <p:spPr bwMode="auto">
            <a:xfrm>
              <a:off x="6640513" y="3541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36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37"/>
            <p:cNvSpPr>
              <a:spLocks/>
            </p:cNvSpPr>
            <p:nvPr/>
          </p:nvSpPr>
          <p:spPr bwMode="auto">
            <a:xfrm>
              <a:off x="6630988" y="1828800"/>
              <a:ext cx="169862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Oval 338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Oval 339"/>
            <p:cNvSpPr>
              <a:spLocks noChangeArrowheads="1"/>
            </p:cNvSpPr>
            <p:nvPr/>
          </p:nvSpPr>
          <p:spPr bwMode="auto">
            <a:xfrm>
              <a:off x="6602413" y="186690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40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41"/>
            <p:cNvSpPr>
              <a:spLocks/>
            </p:cNvSpPr>
            <p:nvPr/>
          </p:nvSpPr>
          <p:spPr bwMode="auto">
            <a:xfrm>
              <a:off x="6507163" y="182880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42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43"/>
            <p:cNvSpPr>
              <a:spLocks/>
            </p:cNvSpPr>
            <p:nvPr/>
          </p:nvSpPr>
          <p:spPr bwMode="auto">
            <a:xfrm>
              <a:off x="6630988" y="2055813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44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45"/>
            <p:cNvSpPr>
              <a:spLocks/>
            </p:cNvSpPr>
            <p:nvPr/>
          </p:nvSpPr>
          <p:spPr bwMode="auto">
            <a:xfrm>
              <a:off x="6611938" y="2808288"/>
              <a:ext cx="169862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46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20FF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47"/>
            <p:cNvSpPr>
              <a:spLocks/>
            </p:cNvSpPr>
            <p:nvPr/>
          </p:nvSpPr>
          <p:spPr bwMode="auto">
            <a:xfrm>
              <a:off x="6611938" y="3036888"/>
              <a:ext cx="169862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48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43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49"/>
            <p:cNvSpPr>
              <a:spLocks/>
            </p:cNvSpPr>
            <p:nvPr/>
          </p:nvSpPr>
          <p:spPr bwMode="auto">
            <a:xfrm>
              <a:off x="6592888" y="3789363"/>
              <a:ext cx="169862" cy="255587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50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51"/>
            <p:cNvSpPr>
              <a:spLocks/>
            </p:cNvSpPr>
            <p:nvPr/>
          </p:nvSpPr>
          <p:spPr bwMode="auto">
            <a:xfrm>
              <a:off x="6459538" y="1866900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352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Freeform 353"/>
            <p:cNvSpPr>
              <a:spLocks/>
            </p:cNvSpPr>
            <p:nvPr/>
          </p:nvSpPr>
          <p:spPr bwMode="auto">
            <a:xfrm>
              <a:off x="6583363" y="2084388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54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55"/>
            <p:cNvSpPr>
              <a:spLocks/>
            </p:cNvSpPr>
            <p:nvPr/>
          </p:nvSpPr>
          <p:spPr bwMode="auto">
            <a:xfrm>
              <a:off x="6583363" y="2303463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56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57"/>
            <p:cNvSpPr>
              <a:spLocks/>
            </p:cNvSpPr>
            <p:nvPr/>
          </p:nvSpPr>
          <p:spPr bwMode="auto">
            <a:xfrm>
              <a:off x="6564313" y="306546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58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D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59"/>
            <p:cNvSpPr>
              <a:spLocks/>
            </p:cNvSpPr>
            <p:nvPr/>
          </p:nvSpPr>
          <p:spPr bwMode="auto">
            <a:xfrm>
              <a:off x="6564313" y="328453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Oval 360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Oval 361"/>
            <p:cNvSpPr>
              <a:spLocks noChangeArrowheads="1"/>
            </p:cNvSpPr>
            <p:nvPr/>
          </p:nvSpPr>
          <p:spPr bwMode="auto">
            <a:xfrm>
              <a:off x="6669088" y="34750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62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63"/>
            <p:cNvSpPr>
              <a:spLocks/>
            </p:cNvSpPr>
            <p:nvPr/>
          </p:nvSpPr>
          <p:spPr bwMode="auto">
            <a:xfrm>
              <a:off x="6535738" y="2332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Oval 364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65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66"/>
            <p:cNvSpPr>
              <a:spLocks/>
            </p:cNvSpPr>
            <p:nvPr/>
          </p:nvSpPr>
          <p:spPr bwMode="auto">
            <a:xfrm>
              <a:off x="6535738" y="2560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Oval 367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Oval 368"/>
            <p:cNvSpPr>
              <a:spLocks noChangeArrowheads="1"/>
            </p:cNvSpPr>
            <p:nvPr/>
          </p:nvSpPr>
          <p:spPr bwMode="auto">
            <a:xfrm>
              <a:off x="6669088" y="1857375"/>
              <a:ext cx="84137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69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009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370"/>
            <p:cNvSpPr>
              <a:spLocks/>
            </p:cNvSpPr>
            <p:nvPr/>
          </p:nvSpPr>
          <p:spPr bwMode="auto">
            <a:xfrm>
              <a:off x="6516688" y="3541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371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Freeform 372"/>
            <p:cNvSpPr>
              <a:spLocks/>
            </p:cNvSpPr>
            <p:nvPr/>
          </p:nvSpPr>
          <p:spPr bwMode="auto">
            <a:xfrm>
              <a:off x="6516688" y="33131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9" name="Freeform 373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374"/>
            <p:cNvSpPr>
              <a:spLocks/>
            </p:cNvSpPr>
            <p:nvPr/>
          </p:nvSpPr>
          <p:spPr bwMode="auto">
            <a:xfrm>
              <a:off x="6488113" y="258921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1" name="Freeform 375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CFFF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376"/>
            <p:cNvSpPr>
              <a:spLocks/>
            </p:cNvSpPr>
            <p:nvPr/>
          </p:nvSpPr>
          <p:spPr bwMode="auto">
            <a:xfrm>
              <a:off x="6364288" y="25892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377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80FF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378"/>
            <p:cNvSpPr>
              <a:spLocks/>
            </p:cNvSpPr>
            <p:nvPr/>
          </p:nvSpPr>
          <p:spPr bwMode="auto">
            <a:xfrm>
              <a:off x="6488113" y="2808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379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380"/>
            <p:cNvSpPr>
              <a:spLocks/>
            </p:cNvSpPr>
            <p:nvPr/>
          </p:nvSpPr>
          <p:spPr bwMode="auto">
            <a:xfrm>
              <a:off x="6469063" y="3570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381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005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382"/>
            <p:cNvSpPr>
              <a:spLocks/>
            </p:cNvSpPr>
            <p:nvPr/>
          </p:nvSpPr>
          <p:spPr bwMode="auto">
            <a:xfrm>
              <a:off x="6469063" y="3789363"/>
              <a:ext cx="171450" cy="255587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383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384"/>
            <p:cNvSpPr>
              <a:spLocks/>
            </p:cNvSpPr>
            <p:nvPr/>
          </p:nvSpPr>
          <p:spPr bwMode="auto">
            <a:xfrm>
              <a:off x="6459538" y="2084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Freeform 385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40F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386"/>
            <p:cNvSpPr>
              <a:spLocks/>
            </p:cNvSpPr>
            <p:nvPr/>
          </p:nvSpPr>
          <p:spPr bwMode="auto">
            <a:xfrm>
              <a:off x="6440488" y="306546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Freeform 387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4" name="Freeform 388"/>
            <p:cNvSpPr>
              <a:spLocks/>
            </p:cNvSpPr>
            <p:nvPr/>
          </p:nvSpPr>
          <p:spPr bwMode="auto">
            <a:xfrm>
              <a:off x="6316663" y="26177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389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390"/>
            <p:cNvSpPr>
              <a:spLocks/>
            </p:cNvSpPr>
            <p:nvPr/>
          </p:nvSpPr>
          <p:spPr bwMode="auto">
            <a:xfrm>
              <a:off x="6440488" y="284638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Oval 391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Oval 392"/>
            <p:cNvSpPr>
              <a:spLocks noChangeArrowheads="1"/>
            </p:cNvSpPr>
            <p:nvPr/>
          </p:nvSpPr>
          <p:spPr bwMode="auto">
            <a:xfrm>
              <a:off x="6554788" y="35988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9" name="Oval 393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0" name="Freeform 394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1" name="Freeform 395"/>
            <p:cNvSpPr>
              <a:spLocks/>
            </p:cNvSpPr>
            <p:nvPr/>
          </p:nvSpPr>
          <p:spPr bwMode="auto">
            <a:xfrm>
              <a:off x="6411913" y="2332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2" name="Freeform 396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3" name="Freeform 397"/>
            <p:cNvSpPr>
              <a:spLocks/>
            </p:cNvSpPr>
            <p:nvPr/>
          </p:nvSpPr>
          <p:spPr bwMode="auto">
            <a:xfrm>
              <a:off x="6411913" y="2112963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398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399"/>
            <p:cNvSpPr>
              <a:spLocks/>
            </p:cNvSpPr>
            <p:nvPr/>
          </p:nvSpPr>
          <p:spPr bwMode="auto">
            <a:xfrm>
              <a:off x="6392863" y="3094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400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E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Freeform 401"/>
            <p:cNvSpPr>
              <a:spLocks/>
            </p:cNvSpPr>
            <p:nvPr/>
          </p:nvSpPr>
          <p:spPr bwMode="auto">
            <a:xfrm>
              <a:off x="6392863" y="331311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8" name="Oval 402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9" name="Oval 403"/>
            <p:cNvSpPr>
              <a:spLocks noChangeArrowheads="1"/>
            </p:cNvSpPr>
            <p:nvPr/>
          </p:nvSpPr>
          <p:spPr bwMode="auto">
            <a:xfrm>
              <a:off x="6516688" y="1885950"/>
              <a:ext cx="85725" cy="84138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0" name="Freeform 404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1" name="Freeform 405"/>
            <p:cNvSpPr>
              <a:spLocks/>
            </p:cNvSpPr>
            <p:nvPr/>
          </p:nvSpPr>
          <p:spPr bwMode="auto">
            <a:xfrm>
              <a:off x="6364288" y="2370138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2" name="Freeform 406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3" name="Freeform 407"/>
            <p:cNvSpPr>
              <a:spLocks/>
            </p:cNvSpPr>
            <p:nvPr/>
          </p:nvSpPr>
          <p:spPr bwMode="auto">
            <a:xfrm>
              <a:off x="6345238" y="3351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4" name="Freeform 408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00A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5" name="Freeform 409"/>
            <p:cNvSpPr>
              <a:spLocks/>
            </p:cNvSpPr>
            <p:nvPr/>
          </p:nvSpPr>
          <p:spPr bwMode="auto">
            <a:xfrm>
              <a:off x="6345238" y="3570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" name="Freeform 410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08"/>
                <a:gd name="T1" fmla="*/ 2147483647 h 155"/>
                <a:gd name="T2" fmla="*/ 0 w 108"/>
                <a:gd name="T3" fmla="*/ 2147483647 h 155"/>
                <a:gd name="T4" fmla="*/ 2147483647 w 108"/>
                <a:gd name="T5" fmla="*/ 0 h 155"/>
                <a:gd name="T6" fmla="*/ 2147483647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78" y="155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5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7" name="Freeform 411"/>
            <p:cNvSpPr>
              <a:spLocks/>
            </p:cNvSpPr>
            <p:nvPr/>
          </p:nvSpPr>
          <p:spPr bwMode="auto">
            <a:xfrm>
              <a:off x="6335713" y="1866900"/>
              <a:ext cx="171450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" name="Freeform 412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8FFF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9" name="Freeform 413"/>
            <p:cNvSpPr>
              <a:spLocks/>
            </p:cNvSpPr>
            <p:nvPr/>
          </p:nvSpPr>
          <p:spPr bwMode="auto">
            <a:xfrm>
              <a:off x="6316663" y="284638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0" name="Oval 414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1" name="Oval 415"/>
            <p:cNvSpPr>
              <a:spLocks noChangeArrowheads="1"/>
            </p:cNvSpPr>
            <p:nvPr/>
          </p:nvSpPr>
          <p:spPr bwMode="auto">
            <a:xfrm>
              <a:off x="6440488" y="155257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2" name="Freeform 416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3" name="Freeform 417"/>
            <p:cNvSpPr>
              <a:spLocks/>
            </p:cNvSpPr>
            <p:nvPr/>
          </p:nvSpPr>
          <p:spPr bwMode="auto">
            <a:xfrm>
              <a:off x="6288088" y="21129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4" name="Freeform 418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08"/>
                <a:gd name="T1" fmla="*/ 2147483647 h 155"/>
                <a:gd name="T2" fmla="*/ 2147483647 w 108"/>
                <a:gd name="T3" fmla="*/ 2147483647 h 155"/>
                <a:gd name="T4" fmla="*/ 2147483647 w 108"/>
                <a:gd name="T5" fmla="*/ 0 h 155"/>
                <a:gd name="T6" fmla="*/ 0 w 108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5"/>
                <a:gd name="T14" fmla="*/ 108 w 108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5">
                  <a:moveTo>
                    <a:pt x="0" y="155"/>
                  </a:moveTo>
                  <a:lnTo>
                    <a:pt x="108" y="137"/>
                  </a:lnTo>
                  <a:lnTo>
                    <a:pt x="30" y="0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5" name="Freeform 419"/>
            <p:cNvSpPr>
              <a:spLocks/>
            </p:cNvSpPr>
            <p:nvPr/>
          </p:nvSpPr>
          <p:spPr bwMode="auto">
            <a:xfrm>
              <a:off x="6288088" y="1895475"/>
              <a:ext cx="171450" cy="246063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6" name="Oval 420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7" name="Oval 421"/>
            <p:cNvSpPr>
              <a:spLocks noChangeArrowheads="1"/>
            </p:cNvSpPr>
            <p:nvPr/>
          </p:nvSpPr>
          <p:spPr bwMode="auto">
            <a:xfrm>
              <a:off x="6411913" y="33607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8" name="Freeform 422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50FF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79" name="Freeform 423"/>
            <p:cNvSpPr>
              <a:spLocks/>
            </p:cNvSpPr>
            <p:nvPr/>
          </p:nvSpPr>
          <p:spPr bwMode="auto">
            <a:xfrm>
              <a:off x="6269038" y="3094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0" name="Freeform 424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1" name="Freeform 425"/>
            <p:cNvSpPr>
              <a:spLocks/>
            </p:cNvSpPr>
            <p:nvPr/>
          </p:nvSpPr>
          <p:spPr bwMode="auto">
            <a:xfrm>
              <a:off x="6269038" y="287496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2" name="Freeform 426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3" name="Freeform 427"/>
            <p:cNvSpPr>
              <a:spLocks/>
            </p:cNvSpPr>
            <p:nvPr/>
          </p:nvSpPr>
          <p:spPr bwMode="auto">
            <a:xfrm>
              <a:off x="6240463" y="21415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4" name="Freeform 428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5" name="Freeform 429"/>
            <p:cNvSpPr>
              <a:spLocks/>
            </p:cNvSpPr>
            <p:nvPr/>
          </p:nvSpPr>
          <p:spPr bwMode="auto">
            <a:xfrm>
              <a:off x="6240463" y="23701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6" name="Freeform 430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7" name="Freeform 431"/>
            <p:cNvSpPr>
              <a:spLocks/>
            </p:cNvSpPr>
            <p:nvPr/>
          </p:nvSpPr>
          <p:spPr bwMode="auto">
            <a:xfrm>
              <a:off x="6223000" y="312261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8" name="Freeform 432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10FF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89" name="Freeform 433"/>
            <p:cNvSpPr>
              <a:spLocks/>
            </p:cNvSpPr>
            <p:nvPr/>
          </p:nvSpPr>
          <p:spPr bwMode="auto">
            <a:xfrm>
              <a:off x="6223000" y="33512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0" name="Oval 434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1" name="Oval 435"/>
            <p:cNvSpPr>
              <a:spLocks noChangeArrowheads="1"/>
            </p:cNvSpPr>
            <p:nvPr/>
          </p:nvSpPr>
          <p:spPr bwMode="auto">
            <a:xfrm>
              <a:off x="6326188" y="33131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2" name="Freeform 436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29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3" name="Freeform 437"/>
            <p:cNvSpPr>
              <a:spLocks/>
            </p:cNvSpPr>
            <p:nvPr/>
          </p:nvSpPr>
          <p:spPr bwMode="auto">
            <a:xfrm>
              <a:off x="6194425" y="2398713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4" name="Freeform 438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EFF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5" name="Freeform 439"/>
            <p:cNvSpPr>
              <a:spLocks/>
            </p:cNvSpPr>
            <p:nvPr/>
          </p:nvSpPr>
          <p:spPr bwMode="auto">
            <a:xfrm>
              <a:off x="6194425" y="261778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6" name="Freeform 440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07"/>
                <a:gd name="T1" fmla="*/ 2147483647 h 155"/>
                <a:gd name="T2" fmla="*/ 0 w 107"/>
                <a:gd name="T3" fmla="*/ 2147483647 h 155"/>
                <a:gd name="T4" fmla="*/ 2147483647 w 107"/>
                <a:gd name="T5" fmla="*/ 0 h 155"/>
                <a:gd name="T6" fmla="*/ 2147483647 w 107"/>
                <a:gd name="T7" fmla="*/ 2147483647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5"/>
                <a:gd name="T14" fmla="*/ 107 w 10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5">
                  <a:moveTo>
                    <a:pt x="77" y="155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5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7" name="Freeform 441"/>
            <p:cNvSpPr>
              <a:spLocks/>
            </p:cNvSpPr>
            <p:nvPr/>
          </p:nvSpPr>
          <p:spPr bwMode="auto">
            <a:xfrm>
              <a:off x="6165850" y="1895475"/>
              <a:ext cx="169863" cy="246063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8" name="Oval 442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99" name="Oval 443"/>
            <p:cNvSpPr>
              <a:spLocks noChangeArrowheads="1"/>
            </p:cNvSpPr>
            <p:nvPr/>
          </p:nvSpPr>
          <p:spPr bwMode="auto">
            <a:xfrm>
              <a:off x="6288088" y="18097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0" name="Freeform 444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1" name="Freeform 445"/>
            <p:cNvSpPr>
              <a:spLocks/>
            </p:cNvSpPr>
            <p:nvPr/>
          </p:nvSpPr>
          <p:spPr bwMode="auto">
            <a:xfrm>
              <a:off x="6146800" y="2646363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2" name="Freeform 446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7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AFFF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3" name="Freeform 447"/>
            <p:cNvSpPr>
              <a:spLocks/>
            </p:cNvSpPr>
            <p:nvPr/>
          </p:nvSpPr>
          <p:spPr bwMode="auto">
            <a:xfrm>
              <a:off x="6146800" y="287496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4" name="Freeform 448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07"/>
                <a:gd name="T1" fmla="*/ 2147483647 h 161"/>
                <a:gd name="T2" fmla="*/ 2147483647 w 107"/>
                <a:gd name="T3" fmla="*/ 2147483647 h 161"/>
                <a:gd name="T4" fmla="*/ 2147483647 w 107"/>
                <a:gd name="T5" fmla="*/ 0 h 161"/>
                <a:gd name="T6" fmla="*/ 0 w 107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1"/>
                <a:gd name="T14" fmla="*/ 107 w 107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1">
                  <a:moveTo>
                    <a:pt x="0" y="161"/>
                  </a:moveTo>
                  <a:lnTo>
                    <a:pt x="107" y="137"/>
                  </a:lnTo>
                  <a:lnTo>
                    <a:pt x="30" y="0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5" name="Freeform 449"/>
            <p:cNvSpPr>
              <a:spLocks/>
            </p:cNvSpPr>
            <p:nvPr/>
          </p:nvSpPr>
          <p:spPr bwMode="auto">
            <a:xfrm>
              <a:off x="6118225" y="1924050"/>
              <a:ext cx="169863" cy="255588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6" name="Freeform 450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7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7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7" name="Freeform 451"/>
            <p:cNvSpPr>
              <a:spLocks/>
            </p:cNvSpPr>
            <p:nvPr/>
          </p:nvSpPr>
          <p:spPr bwMode="auto">
            <a:xfrm>
              <a:off x="6118225" y="2141538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8" name="Freeform 452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24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60F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09" name="Freeform 453"/>
            <p:cNvSpPr>
              <a:spLocks/>
            </p:cNvSpPr>
            <p:nvPr/>
          </p:nvSpPr>
          <p:spPr bwMode="auto">
            <a:xfrm>
              <a:off x="6099175" y="3122613"/>
              <a:ext cx="169863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0" name="Freeform 454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07"/>
                <a:gd name="T1" fmla="*/ 2147483647 h 162"/>
                <a:gd name="T2" fmla="*/ 2147483647 w 107"/>
                <a:gd name="T3" fmla="*/ 2147483647 h 162"/>
                <a:gd name="T4" fmla="*/ 2147483647 w 107"/>
                <a:gd name="T5" fmla="*/ 0 h 162"/>
                <a:gd name="T6" fmla="*/ 0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0" y="162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1" name="Freeform 455"/>
            <p:cNvSpPr>
              <a:spLocks/>
            </p:cNvSpPr>
            <p:nvPr/>
          </p:nvSpPr>
          <p:spPr bwMode="auto">
            <a:xfrm>
              <a:off x="6099175" y="2903538"/>
              <a:ext cx="169863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2" name="Oval 456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3" name="Oval 457"/>
            <p:cNvSpPr>
              <a:spLocks noChangeArrowheads="1"/>
            </p:cNvSpPr>
            <p:nvPr/>
          </p:nvSpPr>
          <p:spPr bwMode="auto">
            <a:xfrm>
              <a:off x="6223000" y="3141663"/>
              <a:ext cx="84138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4" name="Freeform 458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5" name="Freeform 459"/>
            <p:cNvSpPr>
              <a:spLocks/>
            </p:cNvSpPr>
            <p:nvPr/>
          </p:nvSpPr>
          <p:spPr bwMode="auto">
            <a:xfrm>
              <a:off x="6070600" y="2179638"/>
              <a:ext cx="169863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6" name="Freeform 460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07"/>
                <a:gd name="T1" fmla="*/ 2147483647 h 156"/>
                <a:gd name="T2" fmla="*/ 0 w 107"/>
                <a:gd name="T3" fmla="*/ 2147483647 h 156"/>
                <a:gd name="T4" fmla="*/ 2147483647 w 107"/>
                <a:gd name="T5" fmla="*/ 0 h 156"/>
                <a:gd name="T6" fmla="*/ 2147483647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78" y="156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A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7" name="Freeform 461"/>
            <p:cNvSpPr>
              <a:spLocks/>
            </p:cNvSpPr>
            <p:nvPr/>
          </p:nvSpPr>
          <p:spPr bwMode="auto">
            <a:xfrm>
              <a:off x="6070600" y="2398713"/>
              <a:ext cx="169863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8" name="Freeform 462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19" name="Freeform 463"/>
            <p:cNvSpPr>
              <a:spLocks/>
            </p:cNvSpPr>
            <p:nvPr/>
          </p:nvSpPr>
          <p:spPr bwMode="auto">
            <a:xfrm>
              <a:off x="6022975" y="2646363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0" name="Freeform 464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1" name="Freeform 465"/>
            <p:cNvSpPr>
              <a:spLocks/>
            </p:cNvSpPr>
            <p:nvPr/>
          </p:nvSpPr>
          <p:spPr bwMode="auto">
            <a:xfrm>
              <a:off x="6022975" y="242728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2" name="Oval 466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3" name="Oval 467"/>
            <p:cNvSpPr>
              <a:spLocks noChangeArrowheads="1"/>
            </p:cNvSpPr>
            <p:nvPr/>
          </p:nvSpPr>
          <p:spPr bwMode="auto">
            <a:xfrm>
              <a:off x="61277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4" name="Oval 468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5" name="Oval 469"/>
            <p:cNvSpPr>
              <a:spLocks noChangeArrowheads="1"/>
            </p:cNvSpPr>
            <p:nvPr/>
          </p:nvSpPr>
          <p:spPr bwMode="auto">
            <a:xfrm>
              <a:off x="6099175" y="19700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6" name="Freeform 470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08"/>
                <a:gd name="T1" fmla="*/ 2147483647 h 161"/>
                <a:gd name="T2" fmla="*/ 0 w 108"/>
                <a:gd name="T3" fmla="*/ 2147483647 h 161"/>
                <a:gd name="T4" fmla="*/ 2147483647 w 108"/>
                <a:gd name="T5" fmla="*/ 0 h 161"/>
                <a:gd name="T6" fmla="*/ 2147483647 w 108"/>
                <a:gd name="T7" fmla="*/ 2147483647 h 1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1"/>
                <a:gd name="T14" fmla="*/ 108 w 108"/>
                <a:gd name="T15" fmla="*/ 161 h 1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1">
                  <a:moveTo>
                    <a:pt x="78" y="161"/>
                  </a:moveTo>
                  <a:lnTo>
                    <a:pt x="0" y="17"/>
                  </a:lnTo>
                  <a:lnTo>
                    <a:pt x="108" y="0"/>
                  </a:lnTo>
                  <a:lnTo>
                    <a:pt x="78" y="161"/>
                  </a:lnTo>
                  <a:close/>
                </a:path>
              </a:pathLst>
            </a:custGeom>
            <a:solidFill>
              <a:srgbClr val="FF1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7" name="Freeform 471"/>
            <p:cNvSpPr>
              <a:spLocks/>
            </p:cNvSpPr>
            <p:nvPr/>
          </p:nvSpPr>
          <p:spPr bwMode="auto">
            <a:xfrm>
              <a:off x="5994400" y="1924050"/>
              <a:ext cx="171450" cy="255588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8" name="Oval 472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29" name="Oval 473"/>
            <p:cNvSpPr>
              <a:spLocks noChangeArrowheads="1"/>
            </p:cNvSpPr>
            <p:nvPr/>
          </p:nvSpPr>
          <p:spPr bwMode="auto">
            <a:xfrm>
              <a:off x="6070600" y="28749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0" name="Freeform 474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1" name="Freeform 475"/>
            <p:cNvSpPr>
              <a:spLocks/>
            </p:cNvSpPr>
            <p:nvPr/>
          </p:nvSpPr>
          <p:spPr bwMode="auto">
            <a:xfrm>
              <a:off x="5965825" y="2684463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2" name="Freeform 476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78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D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3" name="Freeform 477"/>
            <p:cNvSpPr>
              <a:spLocks/>
            </p:cNvSpPr>
            <p:nvPr/>
          </p:nvSpPr>
          <p:spPr bwMode="auto">
            <a:xfrm>
              <a:off x="5842000" y="268446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4" name="Freeform 478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14"/>
                <a:gd name="T1" fmla="*/ 2147483647 h 162"/>
                <a:gd name="T2" fmla="*/ 0 w 114"/>
                <a:gd name="T3" fmla="*/ 2147483647 h 162"/>
                <a:gd name="T4" fmla="*/ 2147483647 w 114"/>
                <a:gd name="T5" fmla="*/ 0 h 162"/>
                <a:gd name="T6" fmla="*/ 2147483647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84" y="162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BFFF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5" name="Freeform 479"/>
            <p:cNvSpPr>
              <a:spLocks/>
            </p:cNvSpPr>
            <p:nvPr/>
          </p:nvSpPr>
          <p:spPr bwMode="auto">
            <a:xfrm>
              <a:off x="5965825" y="2903538"/>
              <a:ext cx="180975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4" y="27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6" name="Oval 480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7" name="Oval 481"/>
            <p:cNvSpPr>
              <a:spLocks noChangeArrowheads="1"/>
            </p:cNvSpPr>
            <p:nvPr/>
          </p:nvSpPr>
          <p:spPr bwMode="auto">
            <a:xfrm>
              <a:off x="6089650" y="20653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8" name="Freeform 482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08"/>
                <a:gd name="T1" fmla="*/ 2147483647 h 162"/>
                <a:gd name="T2" fmla="*/ 2147483647 w 108"/>
                <a:gd name="T3" fmla="*/ 2147483647 h 162"/>
                <a:gd name="T4" fmla="*/ 2147483647 w 108"/>
                <a:gd name="T5" fmla="*/ 0 h 162"/>
                <a:gd name="T6" fmla="*/ 0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0" y="162"/>
                  </a:moveTo>
                  <a:lnTo>
                    <a:pt x="108" y="144"/>
                  </a:lnTo>
                  <a:lnTo>
                    <a:pt x="30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39" name="Freeform 483"/>
            <p:cNvSpPr>
              <a:spLocks/>
            </p:cNvSpPr>
            <p:nvPr/>
          </p:nvSpPr>
          <p:spPr bwMode="auto">
            <a:xfrm>
              <a:off x="5946775" y="1951038"/>
              <a:ext cx="171450" cy="257175"/>
            </a:xfrm>
            <a:custGeom>
              <a:avLst/>
              <a:gdLst>
                <a:gd name="T0" fmla="*/ 0 w 18"/>
                <a:gd name="T1" fmla="*/ 2147483647 h 27"/>
                <a:gd name="T2" fmla="*/ 2147483647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0" y="27"/>
                  </a:moveTo>
                  <a:lnTo>
                    <a:pt x="18" y="24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0" name="Freeform 484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FF6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1" name="Freeform 485"/>
            <p:cNvSpPr>
              <a:spLocks/>
            </p:cNvSpPr>
            <p:nvPr/>
          </p:nvSpPr>
          <p:spPr bwMode="auto">
            <a:xfrm>
              <a:off x="5946775" y="2179638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2" name="Freeform 486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0 h 156"/>
                <a:gd name="T6" fmla="*/ 0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0" y="156"/>
                  </a:moveTo>
                  <a:lnTo>
                    <a:pt x="108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3" name="Freeform 487"/>
            <p:cNvSpPr>
              <a:spLocks/>
            </p:cNvSpPr>
            <p:nvPr/>
          </p:nvSpPr>
          <p:spPr bwMode="auto">
            <a:xfrm>
              <a:off x="5899150" y="2208213"/>
              <a:ext cx="171450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4" name="Freeform 488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5" name="Freeform 489"/>
            <p:cNvSpPr>
              <a:spLocks/>
            </p:cNvSpPr>
            <p:nvPr/>
          </p:nvSpPr>
          <p:spPr bwMode="auto">
            <a:xfrm>
              <a:off x="5899150" y="242728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6" name="Freeform 490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14"/>
                <a:gd name="T1" fmla="*/ 2147483647 h 162"/>
                <a:gd name="T2" fmla="*/ 2147483647 w 114"/>
                <a:gd name="T3" fmla="*/ 2147483647 h 162"/>
                <a:gd name="T4" fmla="*/ 2147483647 w 114"/>
                <a:gd name="T5" fmla="*/ 0 h 162"/>
                <a:gd name="T6" fmla="*/ 0 w 114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62"/>
                <a:gd name="T14" fmla="*/ 114 w 114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62">
                  <a:moveTo>
                    <a:pt x="0" y="162"/>
                  </a:moveTo>
                  <a:lnTo>
                    <a:pt x="114" y="144"/>
                  </a:lnTo>
                  <a:lnTo>
                    <a:pt x="36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7" name="Freeform 491"/>
            <p:cNvSpPr>
              <a:spLocks/>
            </p:cNvSpPr>
            <p:nvPr/>
          </p:nvSpPr>
          <p:spPr bwMode="auto">
            <a:xfrm>
              <a:off x="5842000" y="2455863"/>
              <a:ext cx="180975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8" name="Oval 492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49" name="Oval 493"/>
            <p:cNvSpPr>
              <a:spLocks noChangeArrowheads="1"/>
            </p:cNvSpPr>
            <p:nvPr/>
          </p:nvSpPr>
          <p:spPr bwMode="auto">
            <a:xfrm>
              <a:off x="5956300" y="2951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0" name="Freeform 494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08"/>
                <a:gd name="T1" fmla="*/ 2147483647 h 162"/>
                <a:gd name="T2" fmla="*/ 0 w 108"/>
                <a:gd name="T3" fmla="*/ 2147483647 h 162"/>
                <a:gd name="T4" fmla="*/ 2147483647 w 108"/>
                <a:gd name="T5" fmla="*/ 0 h 162"/>
                <a:gd name="T6" fmla="*/ 2147483647 w 108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62"/>
                <a:gd name="T14" fmla="*/ 108 w 108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62">
                  <a:moveTo>
                    <a:pt x="78" y="162"/>
                  </a:moveTo>
                  <a:lnTo>
                    <a:pt x="0" y="24"/>
                  </a:lnTo>
                  <a:lnTo>
                    <a:pt x="108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1" name="Freeform 495"/>
            <p:cNvSpPr>
              <a:spLocks/>
            </p:cNvSpPr>
            <p:nvPr/>
          </p:nvSpPr>
          <p:spPr bwMode="auto">
            <a:xfrm>
              <a:off x="5822950" y="1951038"/>
              <a:ext cx="171450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4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2" name="Oval 496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3" name="Oval 497"/>
            <p:cNvSpPr>
              <a:spLocks noChangeArrowheads="1"/>
            </p:cNvSpPr>
            <p:nvPr/>
          </p:nvSpPr>
          <p:spPr bwMode="auto">
            <a:xfrm>
              <a:off x="5937250" y="1685925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4" name="Oval 498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5" name="Oval 499"/>
            <p:cNvSpPr>
              <a:spLocks noChangeArrowheads="1"/>
            </p:cNvSpPr>
            <p:nvPr/>
          </p:nvSpPr>
          <p:spPr bwMode="auto">
            <a:xfrm>
              <a:off x="5937250" y="20558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6" name="Oval 500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7" name="Oval 501"/>
            <p:cNvSpPr>
              <a:spLocks noChangeArrowheads="1"/>
            </p:cNvSpPr>
            <p:nvPr/>
          </p:nvSpPr>
          <p:spPr bwMode="auto">
            <a:xfrm>
              <a:off x="5908675" y="239871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8" name="Freeform 502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14"/>
                <a:gd name="T1" fmla="*/ 2147483647 h 156"/>
                <a:gd name="T2" fmla="*/ 2147483647 w 114"/>
                <a:gd name="T3" fmla="*/ 2147483647 h 156"/>
                <a:gd name="T4" fmla="*/ 2147483647 w 114"/>
                <a:gd name="T5" fmla="*/ 0 h 156"/>
                <a:gd name="T6" fmla="*/ 0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0" y="156"/>
                  </a:moveTo>
                  <a:lnTo>
                    <a:pt x="114" y="138"/>
                  </a:lnTo>
                  <a:lnTo>
                    <a:pt x="36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59" name="Freeform 503"/>
            <p:cNvSpPr>
              <a:spLocks/>
            </p:cNvSpPr>
            <p:nvPr/>
          </p:nvSpPr>
          <p:spPr bwMode="auto">
            <a:xfrm>
              <a:off x="5765800" y="1989138"/>
              <a:ext cx="180975" cy="247650"/>
            </a:xfrm>
            <a:custGeom>
              <a:avLst/>
              <a:gdLst>
                <a:gd name="T0" fmla="*/ 0 w 19"/>
                <a:gd name="T1" fmla="*/ 2147483647 h 26"/>
                <a:gd name="T2" fmla="*/ 2147483647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0" y="26"/>
                  </a:moveTo>
                  <a:lnTo>
                    <a:pt x="19" y="23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0" name="Oval 504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1" name="Oval 505"/>
            <p:cNvSpPr>
              <a:spLocks noChangeArrowheads="1"/>
            </p:cNvSpPr>
            <p:nvPr/>
          </p:nvSpPr>
          <p:spPr bwMode="auto">
            <a:xfrm>
              <a:off x="5710238" y="2065338"/>
              <a:ext cx="84137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2" name="Freeform 506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13"/>
                <a:gd name="T1" fmla="*/ 2147483647 h 156"/>
                <a:gd name="T2" fmla="*/ 0 w 113"/>
                <a:gd name="T3" fmla="*/ 2147483647 h 156"/>
                <a:gd name="T4" fmla="*/ 2147483647 w 113"/>
                <a:gd name="T5" fmla="*/ 0 h 156"/>
                <a:gd name="T6" fmla="*/ 2147483647 w 113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56"/>
                <a:gd name="T14" fmla="*/ 113 w 113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56">
                  <a:moveTo>
                    <a:pt x="77" y="156"/>
                  </a:moveTo>
                  <a:lnTo>
                    <a:pt x="0" y="18"/>
                  </a:lnTo>
                  <a:lnTo>
                    <a:pt x="113" y="0"/>
                  </a:lnTo>
                  <a:lnTo>
                    <a:pt x="77" y="156"/>
                  </a:lnTo>
                  <a:close/>
                </a:path>
              </a:pathLst>
            </a:custGeom>
            <a:solidFill>
              <a:srgbClr val="E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3" name="Freeform 507"/>
            <p:cNvSpPr>
              <a:spLocks/>
            </p:cNvSpPr>
            <p:nvPr/>
          </p:nvSpPr>
          <p:spPr bwMode="auto">
            <a:xfrm>
              <a:off x="5643563" y="1989138"/>
              <a:ext cx="179387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3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" name="Freeform 508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14"/>
                <a:gd name="T1" fmla="*/ 2147483647 h 156"/>
                <a:gd name="T2" fmla="*/ 0 w 114"/>
                <a:gd name="T3" fmla="*/ 2147483647 h 156"/>
                <a:gd name="T4" fmla="*/ 2147483647 w 114"/>
                <a:gd name="T5" fmla="*/ 0 h 156"/>
                <a:gd name="T6" fmla="*/ 2147483647 w 114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156"/>
                <a:gd name="T14" fmla="*/ 114 w 114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156">
                  <a:moveTo>
                    <a:pt x="84" y="156"/>
                  </a:moveTo>
                  <a:lnTo>
                    <a:pt x="0" y="18"/>
                  </a:lnTo>
                  <a:lnTo>
                    <a:pt x="114" y="0"/>
                  </a:lnTo>
                  <a:lnTo>
                    <a:pt x="84" y="156"/>
                  </a:lnTo>
                  <a:close/>
                </a:path>
              </a:pathLst>
            </a:custGeom>
            <a:solidFill>
              <a:srgbClr val="FF4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5" name="Freeform 509"/>
            <p:cNvSpPr>
              <a:spLocks/>
            </p:cNvSpPr>
            <p:nvPr/>
          </p:nvSpPr>
          <p:spPr bwMode="auto">
            <a:xfrm>
              <a:off x="5765800" y="2208213"/>
              <a:ext cx="180975" cy="247650"/>
            </a:xfrm>
            <a:custGeom>
              <a:avLst/>
              <a:gdLst>
                <a:gd name="T0" fmla="*/ 2147483647 w 19"/>
                <a:gd name="T1" fmla="*/ 2147483647 h 26"/>
                <a:gd name="T2" fmla="*/ 0 w 19"/>
                <a:gd name="T3" fmla="*/ 2147483647 h 26"/>
                <a:gd name="T4" fmla="*/ 2147483647 w 19"/>
                <a:gd name="T5" fmla="*/ 0 h 26"/>
                <a:gd name="T6" fmla="*/ 0 60000 65536"/>
                <a:gd name="T7" fmla="*/ 0 60000 65536"/>
                <a:gd name="T8" fmla="*/ 0 60000 65536"/>
                <a:gd name="T9" fmla="*/ 0 w 19"/>
                <a:gd name="T10" fmla="*/ 0 h 26"/>
                <a:gd name="T11" fmla="*/ 19 w 19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6">
                  <a:moveTo>
                    <a:pt x="14" y="26"/>
                  </a:moveTo>
                  <a:lnTo>
                    <a:pt x="0" y="3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6" name="Oval 510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7" name="Oval 511"/>
            <p:cNvSpPr>
              <a:spLocks noChangeArrowheads="1"/>
            </p:cNvSpPr>
            <p:nvPr/>
          </p:nvSpPr>
          <p:spPr bwMode="auto">
            <a:xfrm>
              <a:off x="5634038" y="21891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8" name="Freeform 512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07"/>
                <a:gd name="T1" fmla="*/ 2147483647 h 156"/>
                <a:gd name="T2" fmla="*/ 2147483647 w 107"/>
                <a:gd name="T3" fmla="*/ 2147483647 h 156"/>
                <a:gd name="T4" fmla="*/ 2147483647 w 107"/>
                <a:gd name="T5" fmla="*/ 0 h 156"/>
                <a:gd name="T6" fmla="*/ 0 w 107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56"/>
                <a:gd name="T14" fmla="*/ 107 w 107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56">
                  <a:moveTo>
                    <a:pt x="0" y="156"/>
                  </a:moveTo>
                  <a:lnTo>
                    <a:pt x="107" y="138"/>
                  </a:lnTo>
                  <a:lnTo>
                    <a:pt x="3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" name="Freeform 513"/>
            <p:cNvSpPr>
              <a:spLocks/>
            </p:cNvSpPr>
            <p:nvPr/>
          </p:nvSpPr>
          <p:spPr bwMode="auto">
            <a:xfrm>
              <a:off x="5595938" y="2017713"/>
              <a:ext cx="169862" cy="247650"/>
            </a:xfrm>
            <a:custGeom>
              <a:avLst/>
              <a:gdLst>
                <a:gd name="T0" fmla="*/ 0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0" y="26"/>
                  </a:moveTo>
                  <a:lnTo>
                    <a:pt x="18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" name="Freeform 514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13"/>
                <a:gd name="T1" fmla="*/ 2147483647 h 162"/>
                <a:gd name="T2" fmla="*/ 2147483647 w 113"/>
                <a:gd name="T3" fmla="*/ 2147483647 h 162"/>
                <a:gd name="T4" fmla="*/ 2147483647 w 113"/>
                <a:gd name="T5" fmla="*/ 0 h 162"/>
                <a:gd name="T6" fmla="*/ 0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0" y="162"/>
                  </a:moveTo>
                  <a:lnTo>
                    <a:pt x="113" y="138"/>
                  </a:lnTo>
                  <a:lnTo>
                    <a:pt x="29" y="0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" name="Freeform 515"/>
            <p:cNvSpPr>
              <a:spLocks/>
            </p:cNvSpPr>
            <p:nvPr/>
          </p:nvSpPr>
          <p:spPr bwMode="auto">
            <a:xfrm>
              <a:off x="5719763" y="2236788"/>
              <a:ext cx="179387" cy="257175"/>
            </a:xfrm>
            <a:custGeom>
              <a:avLst/>
              <a:gdLst>
                <a:gd name="T0" fmla="*/ 0 w 19"/>
                <a:gd name="T1" fmla="*/ 2147483647 h 27"/>
                <a:gd name="T2" fmla="*/ 2147483647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0" y="27"/>
                  </a:moveTo>
                  <a:lnTo>
                    <a:pt x="19" y="23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2" name="Freeform 516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13"/>
                <a:gd name="T1" fmla="*/ 2147483647 h 162"/>
                <a:gd name="T2" fmla="*/ 0 w 113"/>
                <a:gd name="T3" fmla="*/ 2147483647 h 162"/>
                <a:gd name="T4" fmla="*/ 2147483647 w 113"/>
                <a:gd name="T5" fmla="*/ 0 h 162"/>
                <a:gd name="T6" fmla="*/ 2147483647 w 113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"/>
                <a:gd name="T13" fmla="*/ 0 h 162"/>
                <a:gd name="T14" fmla="*/ 113 w 113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" h="162">
                  <a:moveTo>
                    <a:pt x="77" y="162"/>
                  </a:moveTo>
                  <a:lnTo>
                    <a:pt x="0" y="24"/>
                  </a:lnTo>
                  <a:lnTo>
                    <a:pt x="113" y="0"/>
                  </a:lnTo>
                  <a:lnTo>
                    <a:pt x="77" y="162"/>
                  </a:lnTo>
                  <a:close/>
                </a:path>
              </a:pathLst>
            </a:custGeom>
            <a:solidFill>
              <a:srgbClr val="FF8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3" name="Freeform 517"/>
            <p:cNvSpPr>
              <a:spLocks/>
            </p:cNvSpPr>
            <p:nvPr/>
          </p:nvSpPr>
          <p:spPr bwMode="auto">
            <a:xfrm>
              <a:off x="5719763" y="2455863"/>
              <a:ext cx="179387" cy="257175"/>
            </a:xfrm>
            <a:custGeom>
              <a:avLst/>
              <a:gdLst>
                <a:gd name="T0" fmla="*/ 2147483647 w 19"/>
                <a:gd name="T1" fmla="*/ 2147483647 h 27"/>
                <a:gd name="T2" fmla="*/ 0 w 19"/>
                <a:gd name="T3" fmla="*/ 2147483647 h 27"/>
                <a:gd name="T4" fmla="*/ 2147483647 w 19"/>
                <a:gd name="T5" fmla="*/ 0 h 27"/>
                <a:gd name="T6" fmla="*/ 0 60000 65536"/>
                <a:gd name="T7" fmla="*/ 0 60000 65536"/>
                <a:gd name="T8" fmla="*/ 0 60000 65536"/>
                <a:gd name="T9" fmla="*/ 0 w 19"/>
                <a:gd name="T10" fmla="*/ 0 h 27"/>
                <a:gd name="T11" fmla="*/ 19 w 19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27">
                  <a:moveTo>
                    <a:pt x="13" y="27"/>
                  </a:moveTo>
                  <a:lnTo>
                    <a:pt x="0" y="4"/>
                  </a:lnTo>
                  <a:lnTo>
                    <a:pt x="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4" name="Oval 518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5" name="Oval 519"/>
            <p:cNvSpPr>
              <a:spLocks noChangeArrowheads="1"/>
            </p:cNvSpPr>
            <p:nvPr/>
          </p:nvSpPr>
          <p:spPr bwMode="auto">
            <a:xfrm>
              <a:off x="5822950" y="1695450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6" name="Oval 520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7" name="Oval 521"/>
            <p:cNvSpPr>
              <a:spLocks noChangeArrowheads="1"/>
            </p:cNvSpPr>
            <p:nvPr/>
          </p:nvSpPr>
          <p:spPr bwMode="auto">
            <a:xfrm>
              <a:off x="5775325" y="267493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8" name="Freeform 522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08"/>
                <a:gd name="T1" fmla="*/ 2147483647 h 156"/>
                <a:gd name="T2" fmla="*/ 0 w 108"/>
                <a:gd name="T3" fmla="*/ 2147483647 h 156"/>
                <a:gd name="T4" fmla="*/ 2147483647 w 108"/>
                <a:gd name="T5" fmla="*/ 0 h 156"/>
                <a:gd name="T6" fmla="*/ 2147483647 w 108"/>
                <a:gd name="T7" fmla="*/ 2147483647 h 1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156"/>
                <a:gd name="T14" fmla="*/ 108 w 108"/>
                <a:gd name="T15" fmla="*/ 156 h 1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156">
                  <a:moveTo>
                    <a:pt x="78" y="156"/>
                  </a:moveTo>
                  <a:lnTo>
                    <a:pt x="0" y="18"/>
                  </a:lnTo>
                  <a:lnTo>
                    <a:pt x="108" y="0"/>
                  </a:lnTo>
                  <a:lnTo>
                    <a:pt x="78" y="156"/>
                  </a:lnTo>
                  <a:close/>
                </a:path>
              </a:pathLst>
            </a:custGeom>
            <a:solidFill>
              <a:srgbClr val="C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9" name="Freeform 523"/>
            <p:cNvSpPr>
              <a:spLocks/>
            </p:cNvSpPr>
            <p:nvPr/>
          </p:nvSpPr>
          <p:spPr bwMode="auto">
            <a:xfrm>
              <a:off x="5472113" y="2017713"/>
              <a:ext cx="171450" cy="247650"/>
            </a:xfrm>
            <a:custGeom>
              <a:avLst/>
              <a:gdLst>
                <a:gd name="T0" fmla="*/ 2147483647 w 18"/>
                <a:gd name="T1" fmla="*/ 2147483647 h 26"/>
                <a:gd name="T2" fmla="*/ 0 w 18"/>
                <a:gd name="T3" fmla="*/ 2147483647 h 26"/>
                <a:gd name="T4" fmla="*/ 2147483647 w 18"/>
                <a:gd name="T5" fmla="*/ 0 h 26"/>
                <a:gd name="T6" fmla="*/ 0 60000 65536"/>
                <a:gd name="T7" fmla="*/ 0 60000 65536"/>
                <a:gd name="T8" fmla="*/ 0 60000 65536"/>
                <a:gd name="T9" fmla="*/ 0 w 18"/>
                <a:gd name="T10" fmla="*/ 0 h 26"/>
                <a:gd name="T11" fmla="*/ 18 w 18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6">
                  <a:moveTo>
                    <a:pt x="13" y="26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0" name="Freeform 524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07"/>
                <a:gd name="T1" fmla="*/ 2147483647 h 162"/>
                <a:gd name="T2" fmla="*/ 0 w 107"/>
                <a:gd name="T3" fmla="*/ 2147483647 h 162"/>
                <a:gd name="T4" fmla="*/ 2147483647 w 107"/>
                <a:gd name="T5" fmla="*/ 0 h 162"/>
                <a:gd name="T6" fmla="*/ 2147483647 w 107"/>
                <a:gd name="T7" fmla="*/ 2147483647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62"/>
                <a:gd name="T14" fmla="*/ 107 w 107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62">
                  <a:moveTo>
                    <a:pt x="78" y="162"/>
                  </a:moveTo>
                  <a:lnTo>
                    <a:pt x="0" y="18"/>
                  </a:lnTo>
                  <a:lnTo>
                    <a:pt x="107" y="0"/>
                  </a:lnTo>
                  <a:lnTo>
                    <a:pt x="78" y="162"/>
                  </a:lnTo>
                  <a:close/>
                </a:path>
              </a:pathLst>
            </a:custGeom>
            <a:solidFill>
              <a:srgbClr val="FF3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1" name="Freeform 525"/>
            <p:cNvSpPr>
              <a:spLocks/>
            </p:cNvSpPr>
            <p:nvPr/>
          </p:nvSpPr>
          <p:spPr bwMode="auto">
            <a:xfrm>
              <a:off x="5595938" y="2236788"/>
              <a:ext cx="169862" cy="257175"/>
            </a:xfrm>
            <a:custGeom>
              <a:avLst/>
              <a:gdLst>
                <a:gd name="T0" fmla="*/ 2147483647 w 18"/>
                <a:gd name="T1" fmla="*/ 2147483647 h 27"/>
                <a:gd name="T2" fmla="*/ 0 w 18"/>
                <a:gd name="T3" fmla="*/ 2147483647 h 27"/>
                <a:gd name="T4" fmla="*/ 2147483647 w 18"/>
                <a:gd name="T5" fmla="*/ 0 h 27"/>
                <a:gd name="T6" fmla="*/ 0 60000 65536"/>
                <a:gd name="T7" fmla="*/ 0 60000 65536"/>
                <a:gd name="T8" fmla="*/ 0 60000 65536"/>
                <a:gd name="T9" fmla="*/ 0 w 18"/>
                <a:gd name="T10" fmla="*/ 0 h 27"/>
                <a:gd name="T11" fmla="*/ 18 w 18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7">
                  <a:moveTo>
                    <a:pt x="13" y="27"/>
                  </a:moveTo>
                  <a:lnTo>
                    <a:pt x="0" y="3"/>
                  </a:lnTo>
                  <a:lnTo>
                    <a:pt x="1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2" name="Oval 526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3" name="Oval 527"/>
            <p:cNvSpPr>
              <a:spLocks noChangeArrowheads="1"/>
            </p:cNvSpPr>
            <p:nvPr/>
          </p:nvSpPr>
          <p:spPr bwMode="auto">
            <a:xfrm>
              <a:off x="5510213" y="2265363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6" name="Oval 532"/>
            <p:cNvSpPr>
              <a:spLocks noChangeArrowheads="1"/>
            </p:cNvSpPr>
            <p:nvPr/>
          </p:nvSpPr>
          <p:spPr bwMode="auto">
            <a:xfrm>
              <a:off x="6545263" y="2389188"/>
              <a:ext cx="85725" cy="85725"/>
            </a:xfrm>
            <a:prstGeom prst="ellips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87" name="Oval 533"/>
            <p:cNvSpPr>
              <a:spLocks noChangeArrowheads="1"/>
            </p:cNvSpPr>
            <p:nvPr/>
          </p:nvSpPr>
          <p:spPr bwMode="auto">
            <a:xfrm>
              <a:off x="6621463" y="2674938"/>
              <a:ext cx="85725" cy="8572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>
                <a:solidFill>
                  <a:schemeClr val="tx1"/>
                </a:solidFill>
                <a:sym typeface="Symbol" pitchFamily="18" charset="2"/>
              </a:rPr>
              <a:t>Aproximação Linear: Regressão</a:t>
            </a:r>
          </a:p>
        </p:txBody>
      </p:sp>
      <p:grpSp>
        <p:nvGrpSpPr>
          <p:cNvPr id="4" name="Group 555"/>
          <p:cNvGrpSpPr>
            <a:grpSpLocks/>
          </p:cNvGrpSpPr>
          <p:nvPr/>
        </p:nvGrpSpPr>
        <p:grpSpPr bwMode="auto">
          <a:xfrm>
            <a:off x="1105259" y="5410200"/>
            <a:ext cx="3695341" cy="841375"/>
            <a:chOff x="-553506" y="5864225"/>
            <a:chExt cx="3695341" cy="840628"/>
          </a:xfrm>
        </p:grpSpPr>
        <p:sp>
          <p:nvSpPr>
            <p:cNvPr id="19796" name="Text Box 536"/>
            <p:cNvSpPr txBox="1">
              <a:spLocks noChangeArrowheads="1"/>
            </p:cNvSpPr>
            <p:nvPr/>
          </p:nvSpPr>
          <p:spPr bwMode="auto">
            <a:xfrm>
              <a:off x="-553506" y="5864225"/>
              <a:ext cx="2683748" cy="46125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400" dirty="0" smtClean="0">
                  <a:cs typeface="Arial" charset="0"/>
                </a:rPr>
                <a:t>Predição (em 1D):</a:t>
              </a:r>
              <a:endParaRPr lang="pt-BR" sz="2400" dirty="0">
                <a:cs typeface="Arial" charset="0"/>
              </a:endParaRPr>
            </a:p>
          </p:txBody>
        </p:sp>
        <p:pic>
          <p:nvPicPr>
            <p:cNvPr id="19797" name="Picture 553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750" y="6352437"/>
              <a:ext cx="3069085" cy="352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58"/>
          <p:cNvGrpSpPr>
            <a:grpSpLocks/>
          </p:cNvGrpSpPr>
          <p:nvPr/>
        </p:nvGrpSpPr>
        <p:grpSpPr bwMode="auto">
          <a:xfrm>
            <a:off x="6278080" y="5410200"/>
            <a:ext cx="5385282" cy="855663"/>
            <a:chOff x="3760187" y="5826125"/>
            <a:chExt cx="5386039" cy="856014"/>
          </a:xfrm>
        </p:grpSpPr>
        <p:sp>
          <p:nvSpPr>
            <p:cNvPr id="19794" name="Text Box 539"/>
            <p:cNvSpPr txBox="1">
              <a:spLocks noChangeArrowheads="1"/>
            </p:cNvSpPr>
            <p:nvPr/>
          </p:nvSpPr>
          <p:spPr bwMode="auto">
            <a:xfrm>
              <a:off x="3760187" y="5826125"/>
              <a:ext cx="2684125" cy="4618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2400" dirty="0" smtClean="0">
                  <a:cs typeface="Arial" charset="0"/>
                </a:rPr>
                <a:t>Predição (em 2D):</a:t>
              </a:r>
              <a:endParaRPr lang="pt-BR" sz="2400" dirty="0">
                <a:cs typeface="Arial" charset="0"/>
              </a:endParaRPr>
            </a:p>
          </p:txBody>
        </p:sp>
        <p:pic>
          <p:nvPicPr>
            <p:cNvPr id="19795" name="Picture 556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16385" y="6333624"/>
              <a:ext cx="4729841" cy="34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3" name="Picture 55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0088" y="4575175"/>
            <a:ext cx="9461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4" name="Picture 54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7575" y="2535238"/>
            <a:ext cx="2254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mtClean="0">
                <a:solidFill>
                  <a:schemeClr val="tx1"/>
                </a:solidFill>
                <a:sym typeface="Symbol" pitchFamily="18" charset="2"/>
              </a:rPr>
              <a:t>Otimização: Mínimos Quadrados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3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825" y="4170363"/>
            <a:ext cx="280987" cy="4445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35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89350" y="3619500"/>
            <a:ext cx="268287" cy="341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2128837" y="4135438"/>
            <a:ext cx="15414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Prediction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858962" y="3502025"/>
            <a:ext cx="18288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cs typeface="Arial" charset="0"/>
              </a:rPr>
              <a:t>Observation</a:t>
            </a:r>
          </a:p>
        </p:txBody>
      </p:sp>
      <p:pic>
        <p:nvPicPr>
          <p:cNvPr id="76" name="Picture 7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6253414" y="6146800"/>
            <a:ext cx="985586" cy="393999"/>
          </a:xfrm>
          <a:prstGeom prst="rect">
            <a:avLst/>
          </a:prstGeom>
          <a:noFill/>
          <a:ln/>
          <a:effectLst/>
        </p:spPr>
      </p:pic>
      <p:pic>
        <p:nvPicPr>
          <p:cNvPr id="21565" name="Picture 8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1447800"/>
            <a:ext cx="3567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8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1676400"/>
            <a:ext cx="4724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Minimização do Erro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9763" y="1905001"/>
            <a:ext cx="4264005" cy="9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7627" y="2895600"/>
            <a:ext cx="5270373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457200" y="48006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smtClean="0">
                <a:latin typeface="Calibri" pitchFamily="34" charset="0"/>
              </a:rPr>
              <a:t>Q-learning aproximado:</a:t>
            </a:r>
            <a:endParaRPr lang="pt-BR" sz="2400">
              <a:latin typeface="Calibri" pitchFamily="34" charset="0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288" y="3886200"/>
            <a:ext cx="5065712" cy="84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6100" y="5410200"/>
            <a:ext cx="7556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57200" y="1295400"/>
            <a:ext cx="1112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smtClean="0">
                <a:latin typeface="Calibri" pitchFamily="34" charset="0"/>
              </a:rPr>
              <a:t>Imagine que tivéssemos apenas um ponto x, com características f(x), alvo y, e pesos w:</a:t>
            </a:r>
            <a:endParaRPr lang="pt-BR" sz="2400">
              <a:latin typeface="Calibri" pitchFamily="34" charset="0"/>
            </a:endParaRPr>
          </a:p>
        </p:txBody>
      </p:sp>
      <p:sp>
        <p:nvSpPr>
          <p:cNvPr id="22539" name="TextBox 27"/>
          <p:cNvSpPr txBox="1">
            <a:spLocks noChangeArrowheads="1"/>
          </p:cNvSpPr>
          <p:nvPr/>
        </p:nvSpPr>
        <p:spPr bwMode="auto">
          <a:xfrm>
            <a:off x="4724400" y="60153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smtClean="0">
                <a:latin typeface="Calibri" pitchFamily="34" charset="0"/>
              </a:rPr>
              <a:t>“alvo”</a:t>
            </a:r>
            <a:endParaRPr lang="pt-BR" sz="2400">
              <a:latin typeface="Calibri" pitchFamily="34" charset="0"/>
            </a:endParaRPr>
          </a:p>
        </p:txBody>
      </p:sp>
      <p:sp>
        <p:nvSpPr>
          <p:cNvPr id="22540" name="TextBox 28"/>
          <p:cNvSpPr txBox="1">
            <a:spLocks noChangeArrowheads="1"/>
          </p:cNvSpPr>
          <p:nvPr/>
        </p:nvSpPr>
        <p:spPr bwMode="auto">
          <a:xfrm>
            <a:off x="6781800" y="60198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smtClean="0">
                <a:latin typeface="Calibri" pitchFamily="34" charset="0"/>
              </a:rPr>
              <a:t>“predição”</a:t>
            </a:r>
            <a:endParaRPr lang="pt-BR" sz="2400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800" y="2286169"/>
            <a:ext cx="4148098" cy="209211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17" grpId="0"/>
      <p:bldP spid="22539" grpId="0"/>
      <p:bldP spid="225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43137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2243137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2243137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2243137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22415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2994025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2992437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</a:t>
            </a:r>
            <a:endParaRPr lang="en-US" sz="2400">
              <a:cs typeface="Arial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3743325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3741737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</a:t>
            </a:r>
            <a:endParaRPr lang="en-US" sz="2400">
              <a:cs typeface="Arial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4502150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4500562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6</a:t>
            </a:r>
            <a:endParaRPr lang="en-US" sz="2400">
              <a:cs typeface="Arial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5253037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52514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8</a:t>
            </a:r>
            <a:endParaRPr lang="en-US" sz="2400">
              <a:cs typeface="Arial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6011862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5970587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10</a:t>
            </a:r>
            <a:endParaRPr lang="en-US" sz="2400">
              <a:cs typeface="Arial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6762750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67214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12</a:t>
            </a:r>
            <a:endParaRPr lang="en-US" sz="2400">
              <a:cs typeface="Arial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7512050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74707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14</a:t>
            </a:r>
            <a:endParaRPr lang="en-US" sz="2400">
              <a:cs typeface="Arial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8270875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82296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16</a:t>
            </a:r>
            <a:endParaRPr lang="en-US" sz="2400">
              <a:cs typeface="Arial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9021762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8980487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18</a:t>
            </a:r>
            <a:endParaRPr lang="en-US" sz="2400">
              <a:cs typeface="Arial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9780587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9739312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2243137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2057400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-15</a:t>
            </a:r>
            <a:endParaRPr lang="en-US" sz="2400">
              <a:cs typeface="Arial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2243137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2057400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-10</a:t>
            </a:r>
            <a:endParaRPr lang="en-US" sz="2400">
              <a:cs typeface="Arial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2243137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2125662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-5</a:t>
            </a:r>
            <a:endParaRPr lang="en-US" sz="2400">
              <a:cs typeface="Arial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2243137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2165350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2243137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2165350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5</a:t>
            </a:r>
            <a:endParaRPr lang="en-US" sz="2400">
              <a:cs typeface="Arial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2243137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2098675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10</a:t>
            </a:r>
            <a:endParaRPr lang="en-US" sz="2400">
              <a:cs typeface="Arial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2243137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2098675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15</a:t>
            </a:r>
            <a:endParaRPr lang="en-US" sz="2400">
              <a:cs typeface="Arial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2243137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2098675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2243137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2098675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25</a:t>
            </a:r>
            <a:endParaRPr lang="en-US" sz="2400">
              <a:cs typeface="Arial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2243137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2098675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30</a:t>
            </a:r>
            <a:endParaRPr lang="en-US" sz="2400">
              <a:cs typeface="Arial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2576512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2576512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2955925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2955925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3335337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3335337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37052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37052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4084637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4084637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4464050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4464050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4835525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4835525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5214937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5214937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5594350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5594350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5973762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5973762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6343650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6343650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6724650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6724650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7104062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7104062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7473950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7473950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7853362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7853362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8232775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8232775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8604250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8604250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8983662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8983662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9363075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9363075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9742487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9742487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2613025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7397750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2903537" y="2343150"/>
            <a:ext cx="315436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cs typeface="Arial" charset="0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Overfitting</a:t>
            </a:r>
            <a:r>
              <a:rPr lang="en-US" dirty="0" smtClean="0"/>
              <a:t>: Why Limiting Capacity Can Help*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104" y="1219200"/>
            <a:ext cx="7911192" cy="5486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Search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590675"/>
            <a:ext cx="5762625" cy="45815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Search</a:t>
            </a:r>
          </a:p>
        </p:txBody>
      </p:sp>
      <p:sp>
        <p:nvSpPr>
          <p:cNvPr id="1806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Problem: often the feature-based policies that work well (win games, maximize utilities) aren’t the ones that approximate V / Q best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 your value functions from project 2 were probably horrible estimates of future rewards, but they still produced good decisions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Q-learning’s priority: get Q-values close (modeling)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Action selection priority: get ordering of Q-values right (prediction)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We’ll see this distinction between modeling and prediction again later in the course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Solution: learn policies that maximize rewards, not the values that predict them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Policy search: start with an ok solution (e.g. Q-learning) then fine-tune by hill climbing on feature weights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Search</a:t>
            </a:r>
          </a:p>
        </p:txBody>
      </p:sp>
      <p:sp>
        <p:nvSpPr>
          <p:cNvPr id="1807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Simplest policy search:</a:t>
            </a:r>
          </a:p>
          <a:p>
            <a:pPr lvl="1"/>
            <a:r>
              <a:rPr lang="en-US" sz="2400" dirty="0" smtClean="0"/>
              <a:t>Start with an initial linear value function or Q-function</a:t>
            </a:r>
          </a:p>
          <a:p>
            <a:pPr lvl="1"/>
            <a:r>
              <a:rPr lang="en-US" sz="2400" dirty="0" smtClean="0"/>
              <a:t>Nudge each feature weight up and down and see if your policy is better than before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Problems:</a:t>
            </a:r>
          </a:p>
          <a:p>
            <a:pPr lvl="1"/>
            <a:r>
              <a:rPr lang="en-US" sz="2400" dirty="0" smtClean="0"/>
              <a:t>How do we tell the policy got better?</a:t>
            </a:r>
          </a:p>
          <a:p>
            <a:pPr lvl="1"/>
            <a:r>
              <a:rPr lang="en-US" sz="2400" dirty="0" smtClean="0"/>
              <a:t>Need to run many sample episodes!</a:t>
            </a:r>
          </a:p>
          <a:p>
            <a:pPr lvl="1"/>
            <a:r>
              <a:rPr lang="en-US" sz="2400" dirty="0" smtClean="0"/>
              <a:t>If there are a lot of features, this can be impractical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Better methods exploit </a:t>
            </a:r>
            <a:r>
              <a:rPr lang="en-US" sz="2800" dirty="0" err="1" smtClean="0"/>
              <a:t>lookahead</a:t>
            </a:r>
            <a:r>
              <a:rPr lang="en-US" sz="2800" dirty="0" smtClean="0"/>
              <a:t> structure, sample wisely, change multiple parameters…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Search</a:t>
            </a:r>
          </a:p>
        </p:txBody>
      </p:sp>
      <p:pic>
        <p:nvPicPr>
          <p:cNvPr id="2" name="HELICOPTER -- invert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094610" y="1143000"/>
            <a:ext cx="7963790" cy="5308600"/>
          </a:xfrm>
        </p:spPr>
      </p:pic>
      <p:sp>
        <p:nvSpPr>
          <p:cNvPr id="3" name="TextBox 2"/>
          <p:cNvSpPr txBox="1"/>
          <p:nvPr/>
        </p:nvSpPr>
        <p:spPr>
          <a:xfrm>
            <a:off x="-76200" y="648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/>
                <a:cs typeface="Calibri"/>
              </a:rPr>
              <a:t>[Andrew Ng]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2585" y="6488668"/>
            <a:ext cx="213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Video: HELICOPTER]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2035445"/>
            <a:ext cx="5016500" cy="3740937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6324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 smtClean="0"/>
              <a:t>Terminamos a Parte I: Busca e Planejamento!</a:t>
            </a:r>
          </a:p>
          <a:p>
            <a:pPr lvl="1">
              <a:lnSpc>
                <a:spcPct val="90000"/>
              </a:lnSpc>
            </a:pP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Vimos de que forma métodos de IA podem resolver problemas em: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Busca (</a:t>
            </a:r>
            <a:r>
              <a:rPr lang="pt-BR" sz="2000" i="1" dirty="0" smtClean="0"/>
              <a:t>Search</a:t>
            </a:r>
            <a:r>
              <a:rPr lang="pt-BR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2000" dirty="0" err="1" smtClean="0"/>
              <a:t>CSPs</a:t>
            </a:r>
            <a:r>
              <a:rPr lang="pt-BR" sz="2000" dirty="0" smtClean="0"/>
              <a:t> (</a:t>
            </a:r>
            <a:r>
              <a:rPr lang="pt-BR" sz="2000" i="1" dirty="0" err="1" smtClean="0"/>
              <a:t>Constraint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Satisfaction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Problems</a:t>
            </a:r>
            <a:r>
              <a:rPr lang="pt-BR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Jogos (</a:t>
            </a:r>
            <a:r>
              <a:rPr lang="pt-BR" sz="2000" i="1" dirty="0" smtClean="0"/>
              <a:t>Games</a:t>
            </a:r>
            <a:r>
              <a:rPr lang="pt-BR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2000" dirty="0" err="1" smtClean="0"/>
              <a:t>PDMs</a:t>
            </a:r>
            <a:r>
              <a:rPr lang="pt-BR" sz="2000" dirty="0" smtClean="0"/>
              <a:t> (</a:t>
            </a:r>
            <a:r>
              <a:rPr lang="pt-BR" sz="2000" i="1" dirty="0" smtClean="0"/>
              <a:t>Markov </a:t>
            </a:r>
            <a:r>
              <a:rPr lang="pt-BR" sz="2000" i="1" dirty="0" err="1" smtClean="0"/>
              <a:t>Decision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Problems</a:t>
            </a:r>
            <a:r>
              <a:rPr lang="pt-BR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2000" dirty="0" smtClean="0"/>
              <a:t>Aprendizado por Reforço (</a:t>
            </a:r>
            <a:r>
              <a:rPr lang="pt-BR" sz="2000" i="1" dirty="0" err="1" smtClean="0"/>
              <a:t>Reinforcement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Learning</a:t>
            </a:r>
            <a:r>
              <a:rPr lang="pt-BR" sz="2000" dirty="0" smtClean="0"/>
              <a:t>)</a:t>
            </a:r>
          </a:p>
          <a:p>
            <a:pPr lvl="1">
              <a:lnSpc>
                <a:spcPct val="90000"/>
              </a:lnSpc>
            </a:pPr>
            <a:endParaRPr lang="pt-BR" sz="2000" dirty="0" smtClean="0"/>
          </a:p>
          <a:p>
            <a:pPr>
              <a:lnSpc>
                <a:spcPct val="90000"/>
              </a:lnSpc>
            </a:pPr>
            <a:r>
              <a:rPr lang="pt-BR" sz="2400" dirty="0" smtClean="0"/>
              <a:t>Parte II: Incerteza e Aprendizado!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1600200"/>
            <a:ext cx="4997888" cy="420311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pt-BR" dirty="0" smtClean="0"/>
              <a:t>Aprendizado por Reforço II</a:t>
            </a:r>
            <a:endParaRPr lang="pt-BR" sz="3600" dirty="0" smtClean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ea typeface="ＭＳ Ｐゴシック" pitchFamily="34" charset="-128"/>
              </a:rPr>
              <a:t>Aprendizado por Reforço</a:t>
            </a:r>
            <a:endParaRPr lang="en-US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11049000" cy="4525963"/>
          </a:xfrm>
        </p:spPr>
        <p:txBody>
          <a:bodyPr/>
          <a:lstStyle/>
          <a:p>
            <a:r>
              <a:rPr lang="pt-BR" sz="2800" dirty="0" smtClean="0">
                <a:latin typeface="Calibri"/>
                <a:ea typeface="ＭＳ Ｐゴシック" pitchFamily="34" charset="-128"/>
                <a:cs typeface="Calibri"/>
              </a:rPr>
              <a:t>Ainda temos uma PDM:</a:t>
            </a:r>
          </a:p>
          <a:p>
            <a:pPr lvl="1"/>
            <a:r>
              <a:rPr lang="pt-BR" sz="2400" dirty="0" smtClean="0">
                <a:latin typeface="Calibri"/>
                <a:ea typeface="ＭＳ Ｐゴシック" pitchFamily="34" charset="-128"/>
                <a:cs typeface="Calibri"/>
              </a:rPr>
              <a:t>Um </a:t>
            </a:r>
            <a:r>
              <a:rPr lang="pt-BR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conjunto de estados s </a:t>
            </a:r>
            <a:r>
              <a:rPr lang="pt-BR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 </a:t>
            </a:r>
            <a:r>
              <a:rPr lang="pt-BR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S</a:t>
            </a:r>
          </a:p>
          <a:p>
            <a:pPr lvl="1"/>
            <a:r>
              <a:rPr lang="pt-BR" sz="2400" dirty="0" smtClean="0">
                <a:latin typeface="Calibri"/>
                <a:ea typeface="ＭＳ Ｐゴシック" pitchFamily="34" charset="-128"/>
                <a:cs typeface="Calibri"/>
              </a:rPr>
              <a:t>Um </a:t>
            </a:r>
            <a:r>
              <a:rPr lang="pt-BR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conjunto de ações (por estado) A</a:t>
            </a:r>
          </a:p>
          <a:p>
            <a:pPr lvl="1"/>
            <a:r>
              <a:rPr lang="pt-BR" sz="2400" dirty="0" smtClean="0">
                <a:latin typeface="Calibri"/>
                <a:ea typeface="ＭＳ Ｐゴシック" pitchFamily="34" charset="-128"/>
                <a:cs typeface="Calibri"/>
              </a:rPr>
              <a:t>Um </a:t>
            </a:r>
            <a:r>
              <a:rPr lang="pt-BR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modelo T(s,a,s</a:t>
            </a:r>
            <a:r>
              <a:rPr lang="pt-BR" altLang="ja-JP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’)</a:t>
            </a:r>
            <a:endParaRPr lang="pt-BR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pt-BR" sz="2400" dirty="0" smtClean="0">
                <a:latin typeface="Calibri"/>
                <a:ea typeface="ＭＳ Ｐゴシック" pitchFamily="34" charset="-128"/>
                <a:cs typeface="Calibri"/>
              </a:rPr>
              <a:t>Uma </a:t>
            </a:r>
            <a:r>
              <a:rPr lang="pt-BR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função de recompensa R(s,a,s</a:t>
            </a:r>
            <a:r>
              <a:rPr lang="pt-BR" altLang="ja-JP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’)</a:t>
            </a:r>
            <a:endParaRPr lang="pt-BR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endParaRPr lang="pt-BR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pt-BR" sz="2800" dirty="0" smtClean="0">
                <a:latin typeface="Calibri"/>
                <a:ea typeface="ＭＳ Ｐゴシック" pitchFamily="34" charset="-128"/>
                <a:cs typeface="Calibri"/>
              </a:rPr>
              <a:t>Ainda procuramos uma política </a:t>
            </a:r>
            <a:r>
              <a:rPr lang="pt-BR" sz="2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(s)</a:t>
            </a:r>
          </a:p>
          <a:p>
            <a:pPr lvl="1"/>
            <a:endParaRPr lang="pt-BR" sz="1400" dirty="0" smtClean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r>
              <a:rPr lang="pt-BR" sz="2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Novidade (complicador): </a:t>
            </a:r>
            <a:r>
              <a:rPr lang="pt-BR" sz="2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agente não conhece nem </a:t>
            </a:r>
            <a:r>
              <a:rPr lang="pt-BR" altLang="ja-JP" sz="2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 nem R, portanto deve experimentar ações para </a:t>
            </a:r>
            <a:r>
              <a:rPr lang="pt-BR" altLang="ja-JP" sz="2800" u="sng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aprender</a:t>
            </a:r>
            <a:r>
              <a:rPr lang="pt-BR" altLang="ja-JP" sz="28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.</a:t>
            </a:r>
          </a:p>
          <a:p>
            <a:endParaRPr lang="pt-BR" altLang="ja-JP" sz="14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r>
              <a:rPr lang="pt-BR" sz="2800" dirty="0" smtClean="0">
                <a:sym typeface="Symbol" pitchFamily="18" charset="2"/>
              </a:rPr>
              <a:t>Ideia principal: </a:t>
            </a:r>
            <a:r>
              <a:rPr lang="pt-BR" sz="2800" dirty="0" smtClean="0">
                <a:solidFill>
                  <a:srgbClr val="C00000"/>
                </a:solidFill>
                <a:sym typeface="Symbol" pitchFamily="18" charset="2"/>
              </a:rPr>
              <a:t>Computar médias sobre T usando amostras</a:t>
            </a:r>
            <a:endParaRPr lang="pt-BR" altLang="ja-JP" sz="28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477000" y="1905000"/>
            <a:ext cx="5181600" cy="2446215"/>
            <a:chOff x="5920155" y="2133600"/>
            <a:chExt cx="5181600" cy="2446215"/>
          </a:xfrm>
        </p:grpSpPr>
        <p:sp>
          <p:nvSpPr>
            <p:cNvPr id="5" name="Rectangle 4"/>
            <p:cNvSpPr/>
            <p:nvPr/>
          </p:nvSpPr>
          <p:spPr>
            <a:xfrm>
              <a:off x="5920155" y="2971800"/>
              <a:ext cx="816708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605955" y="4046415"/>
              <a:ext cx="1676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224955" y="3733800"/>
              <a:ext cx="685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39354" y="2286000"/>
              <a:ext cx="1547445" cy="990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53955" y="2209800"/>
              <a:ext cx="14478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001000" y="21336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8458200" y="2743200"/>
              <a:ext cx="304800" cy="2286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48955" y="3429000"/>
              <a:ext cx="1654908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Calibri"/>
                <a:cs typeface="Calibri"/>
              </a:rPr>
              <a:t>O que vimos até aqui: </a:t>
            </a:r>
            <a:r>
              <a:rPr lang="pt-BR" sz="4000" dirty="0" err="1" smtClean="0">
                <a:latin typeface="Calibri"/>
                <a:cs typeface="Calibri"/>
              </a:rPr>
              <a:t>PDMs</a:t>
            </a:r>
            <a:r>
              <a:rPr lang="pt-BR" sz="4000" dirty="0" smtClean="0">
                <a:latin typeface="Calibri"/>
                <a:cs typeface="Calibri"/>
              </a:rPr>
              <a:t> e AR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1097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smtClean="0">
                <a:latin typeface="Calibri"/>
                <a:cs typeface="Calibri"/>
              </a:rPr>
              <a:t>PDM conhecido: aprendizado offline</a:t>
            </a:r>
            <a:endParaRPr lang="pt-BR" sz="2800">
              <a:latin typeface="Calibri"/>
              <a:cs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1742420"/>
            <a:ext cx="10972800" cy="191248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09800" y="1914942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libri"/>
                <a:cs typeface="Calibri"/>
              </a:rPr>
              <a:t>Objetivo			Técnica</a:t>
            </a:r>
          </a:p>
          <a:p>
            <a:endParaRPr lang="pt-BR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</a:rPr>
              <a:t>Computar V*, Q*, 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	Iteração de Valor (IV)/ Iteração de Política (IP)</a:t>
            </a:r>
          </a:p>
          <a:p>
            <a:endParaRPr lang="pt-BR" sz="1600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Avaliar uma política fixa 		Avaliação de Política (AP)</a:t>
            </a:r>
          </a:p>
          <a:p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81000" y="3886200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libri"/>
                <a:cs typeface="Calibri"/>
              </a:rPr>
              <a:t>PDM desconhecido: Baseado em Modelo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4409420"/>
            <a:ext cx="5105400" cy="1912485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248400" y="3886200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smtClean="0">
                <a:latin typeface="Calibri"/>
                <a:cs typeface="Calibri"/>
              </a:rPr>
              <a:t>PDM desconhecido: Livre de Modelo</a:t>
            </a:r>
            <a:endParaRPr lang="pt-BR" sz="2400">
              <a:latin typeface="Calibri"/>
              <a:cs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400800" y="4419600"/>
            <a:ext cx="5105400" cy="1905000"/>
          </a:xfrm>
          <a:prstGeom prst="roundRect">
            <a:avLst/>
          </a:prstGeom>
          <a:solidFill>
            <a:srgbClr val="CCECFF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4581942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libri"/>
                <a:cs typeface="Calibri"/>
              </a:rPr>
              <a:t>Objetivo 		 Técnica</a:t>
            </a:r>
          </a:p>
          <a:p>
            <a:endParaRPr lang="pt-BR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</a:rPr>
              <a:t>Computar V*, Q*, 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IV/IP no PDM </a:t>
            </a:r>
            <a:r>
              <a:rPr lang="pt-BR" kern="0" dirty="0" err="1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approx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. </a:t>
            </a:r>
          </a:p>
          <a:p>
            <a:endParaRPr lang="pt-BR" sz="1600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Avaliar uma política  fixa 	AP no PDM </a:t>
            </a:r>
            <a:r>
              <a:rPr lang="pt-BR" kern="0" dirty="0" err="1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approx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. </a:t>
            </a:r>
          </a:p>
          <a:p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7000" y="4581942"/>
            <a:ext cx="510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libri"/>
                <a:cs typeface="Calibri"/>
              </a:rPr>
              <a:t>Objetivo 		 Técnica</a:t>
            </a:r>
          </a:p>
          <a:p>
            <a:endParaRPr lang="pt-BR" sz="1600" kern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</a:rPr>
              <a:t>Computar V*, Q*, 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*	</a:t>
            </a:r>
            <a:r>
              <a:rPr lang="pt-BR" kern="0" dirty="0" err="1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Q-learning</a:t>
            </a:r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pt-BR" sz="1600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Avaliar uma política fixa 	</a:t>
            </a:r>
            <a:r>
              <a:rPr lang="pt-BR" kern="0" dirty="0" err="1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Value</a:t>
            </a:r>
            <a:r>
              <a:rPr lang="pt-BR" kern="0" dirty="0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 </a:t>
            </a:r>
            <a:r>
              <a:rPr lang="pt-BR" kern="0" dirty="0" err="1" smtClean="0">
                <a:solidFill>
                  <a:srgbClr val="000000"/>
                </a:solidFill>
                <a:latin typeface="Calibri"/>
                <a:cs typeface="Calibri"/>
                <a:sym typeface="Symbol" pitchFamily="18" charset="2"/>
              </a:rPr>
              <a:t>Learning</a:t>
            </a:r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  <a:p>
            <a:endParaRPr lang="pt-BR" kern="0" dirty="0" smtClean="0">
              <a:solidFill>
                <a:srgbClr val="000000"/>
              </a:solidFill>
              <a:latin typeface="Calibri"/>
              <a:cs typeface="Calibri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Aprendizado </a:t>
            </a:r>
            <a:r>
              <a:rPr lang="pt-BR" dirty="0" smtClean="0"/>
              <a:t>Livre </a:t>
            </a:r>
            <a:r>
              <a:rPr lang="pt-BR" dirty="0"/>
              <a:t>de </a:t>
            </a:r>
            <a:r>
              <a:rPr lang="pt-BR" dirty="0" smtClean="0"/>
              <a:t>Modelo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839200" cy="4800600"/>
          </a:xfrm>
        </p:spPr>
        <p:txBody>
          <a:bodyPr/>
          <a:lstStyle/>
          <a:p>
            <a:r>
              <a:rPr lang="pt-BR" dirty="0" smtClean="0"/>
              <a:t>Treinamento acontece por meio de </a:t>
            </a:r>
            <a:r>
              <a:rPr lang="pt-BR" dirty="0" smtClean="0">
                <a:solidFill>
                  <a:srgbClr val="FF0000"/>
                </a:solidFill>
              </a:rPr>
              <a:t>episódios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r>
              <a:rPr lang="pt-BR" dirty="0" smtClean="0"/>
              <a:t>Atualiza estimativas em cada transição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No decorrer do treinamento, essas atualizações se assemelham cada vez mais às atualizações de Bellman.</a:t>
            </a:r>
          </a:p>
        </p:txBody>
      </p:sp>
      <p:pic>
        <p:nvPicPr>
          <p:cNvPr id="7185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1859" y="3330766"/>
            <a:ext cx="1695941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2438400"/>
            <a:ext cx="5733895" cy="4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0" name="Text Box 19"/>
          <p:cNvSpPr txBox="1">
            <a:spLocks noChangeArrowheads="1"/>
          </p:cNvSpPr>
          <p:nvPr/>
        </p:nvSpPr>
        <p:spPr bwMode="auto">
          <a:xfrm>
            <a:off x="10181923" y="2819400"/>
            <a:ext cx="76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  <a:sym typeface="Symbol" pitchFamily="18" charset="2"/>
              </a:rPr>
              <a:t>r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070552" y="1371600"/>
            <a:ext cx="1588048" cy="2366665"/>
            <a:chOff x="9761537" y="1447800"/>
            <a:chExt cx="1347130" cy="2007625"/>
          </a:xfrm>
        </p:grpSpPr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0310812" y="1585913"/>
              <a:ext cx="246063" cy="196850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0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a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0542587" y="1447800"/>
              <a:ext cx="204788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rgbClr val="3333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</a:t>
              </a: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a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46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7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3333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82200" y="3676358"/>
            <a:ext cx="1588048" cy="1962441"/>
            <a:chOff x="9761537" y="1790700"/>
            <a:chExt cx="1347130" cy="1664725"/>
          </a:xfrm>
        </p:grpSpPr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10066337" y="1790700"/>
              <a:ext cx="368300" cy="573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9983787" y="2363788"/>
              <a:ext cx="204788" cy="204787"/>
            </a:xfrm>
            <a:prstGeom prst="ellipse">
              <a:avLst/>
            </a:prstGeom>
            <a:solidFill>
              <a:srgbClr val="B5E3C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 flipH="1">
              <a:off x="9761537" y="2568575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10069512" y="2568575"/>
              <a:ext cx="296863" cy="612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56" name="Text Box 19"/>
            <p:cNvSpPr txBox="1">
              <a:spLocks noChangeArrowheads="1"/>
            </p:cNvSpPr>
            <p:nvPr/>
          </p:nvSpPr>
          <p:spPr bwMode="auto">
            <a:xfrm>
              <a:off x="9856012" y="1835639"/>
              <a:ext cx="762001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alibri"/>
                  <a:cs typeface="Calibri"/>
                  <a:sym typeface="Symbol" pitchFamily="18" charset="2"/>
                </a:rPr>
                <a:t>a’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0221254" y="2245854"/>
              <a:ext cx="88741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8000"/>
                  </a:solidFill>
                  <a:latin typeface="Calibri"/>
                  <a:cs typeface="Calibri"/>
                </a:rPr>
                <a:t>s’, a’</a:t>
              </a:r>
              <a:endParaRPr lang="en-US" sz="2400" dirty="0">
                <a:solidFill>
                  <a:srgbClr val="008000"/>
                </a:solidFill>
                <a:latin typeface="Calibri"/>
                <a:cs typeface="Calibri"/>
                <a:sym typeface="Symbol" pitchFamily="18" charset="2"/>
              </a:endParaRPr>
            </a:p>
          </p:txBody>
        </p:sp>
        <p:sp>
          <p:nvSpPr>
            <p:cNvPr id="59" name="AutoShape 23"/>
            <p:cNvSpPr>
              <a:spLocks noChangeArrowheads="1"/>
            </p:cNvSpPr>
            <p:nvPr/>
          </p:nvSpPr>
          <p:spPr bwMode="auto">
            <a:xfrm>
              <a:off x="10229850" y="3190875"/>
              <a:ext cx="244475" cy="195263"/>
            </a:xfrm>
            <a:prstGeom prst="triangle">
              <a:avLst>
                <a:gd name="adj" fmla="val 500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60" name="Text Box 24"/>
            <p:cNvSpPr txBox="1">
              <a:spLocks noChangeArrowheads="1"/>
            </p:cNvSpPr>
            <p:nvPr/>
          </p:nvSpPr>
          <p:spPr bwMode="auto">
            <a:xfrm>
              <a:off x="10308492" y="3063798"/>
              <a:ext cx="525463" cy="39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3333FF"/>
                  </a:solidFill>
                  <a:latin typeface="Calibri"/>
                  <a:cs typeface="Calibri"/>
                </a:rPr>
                <a:t>s’’</a:t>
              </a:r>
              <a:endParaRPr lang="en-US" sz="2400" dirty="0">
                <a:solidFill>
                  <a:srgbClr val="3333FF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 flipH="1">
              <a:off x="10523537" y="2590800"/>
              <a:ext cx="307975" cy="61277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Q-Learning</a:t>
            </a:r>
          </a:p>
        </p:txBody>
      </p:sp>
      <p:sp>
        <p:nvSpPr>
          <p:cNvPr id="1810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9906000" cy="4525963"/>
          </a:xfrm>
        </p:spPr>
        <p:txBody>
          <a:bodyPr/>
          <a:lstStyle/>
          <a:p>
            <a:r>
              <a:rPr lang="pt-BR" sz="2400" dirty="0" smtClean="0"/>
              <a:t>Atualiza iterativamente q-valor para cada q-estado: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Mas essa atualização não pode ser computada sem conhecer T, R</a:t>
            </a:r>
          </a:p>
          <a:p>
            <a:pPr lvl="4"/>
            <a:endParaRPr lang="pt-BR" sz="1200" dirty="0" smtClean="0"/>
          </a:p>
          <a:p>
            <a:r>
              <a:rPr lang="pt-BR" sz="2400" dirty="0" smtClean="0"/>
              <a:t>Para resolver isso, computa média durante o aprendizado</a:t>
            </a:r>
          </a:p>
          <a:p>
            <a:pPr lvl="1"/>
            <a:r>
              <a:rPr lang="pt-BR" sz="2000" dirty="0" smtClean="0"/>
              <a:t>Agente recebe (experimenta) uma transição (i.e., uma amostra) da forma  (s,a,r,s’)</a:t>
            </a:r>
          </a:p>
          <a:p>
            <a:pPr lvl="1"/>
            <a:r>
              <a:rPr lang="pt-BR" sz="2000" dirty="0" smtClean="0"/>
              <a:t>Essa amostra sugere que</a:t>
            </a:r>
          </a:p>
          <a:p>
            <a:pPr lvl="2"/>
            <a:endParaRPr lang="pt-BR" sz="1600" dirty="0" smtClean="0"/>
          </a:p>
          <a:p>
            <a:pPr lvl="2"/>
            <a:endParaRPr lang="pt-BR" sz="1600" dirty="0" smtClean="0"/>
          </a:p>
          <a:p>
            <a:pPr lvl="1"/>
            <a:r>
              <a:rPr lang="pt-BR" sz="2000" dirty="0" smtClean="0"/>
              <a:t>Mas, é desejável tirar a média sobre os resultados obtidos em (</a:t>
            </a:r>
            <a:r>
              <a:rPr lang="pt-BR" sz="2000" dirty="0" err="1" smtClean="0"/>
              <a:t>s,a</a:t>
            </a:r>
            <a:r>
              <a:rPr lang="pt-BR" sz="2000" dirty="0" smtClean="0"/>
              <a:t>)  (Por que?)</a:t>
            </a:r>
          </a:p>
          <a:p>
            <a:pPr lvl="1"/>
            <a:r>
              <a:rPr lang="pt-BR" sz="2000" dirty="0" smtClean="0"/>
              <a:t>Para isso, mantemos uma média móvel:</a:t>
            </a: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25675" y="5791200"/>
            <a:ext cx="7375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4495800"/>
            <a:ext cx="346868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12984" y="1898552"/>
            <a:ext cx="8165848" cy="7655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Exploração vs. Aproveitamento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0700" y="914400"/>
            <a:ext cx="8572500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 que forma explorar?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dirty="0" smtClean="0"/>
              <a:t>Há vários esquemas para forçar a exploração.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Solução mais simples: ações aleatórias (</a:t>
            </a:r>
            <a:r>
              <a:rPr lang="pt-BR" sz="2800" dirty="0" smtClean="0">
                <a:sym typeface="Symbol" pitchFamily="18" charset="2"/>
              </a:rPr>
              <a:t>-</a:t>
            </a:r>
            <a:r>
              <a:rPr lang="pt-BR" sz="2800" dirty="0" err="1" smtClean="0">
                <a:sym typeface="Symbol" pitchFamily="18" charset="2"/>
              </a:rPr>
              <a:t>greedy</a:t>
            </a:r>
            <a:r>
              <a:rPr lang="pt-BR" sz="2800" dirty="0" smtClean="0">
                <a:sym typeface="Symbol" pitchFamily="18" charset="2"/>
              </a:rPr>
              <a:t>)</a:t>
            </a:r>
            <a:endParaRPr lang="pt-BR" sz="2800" dirty="0" smtClean="0"/>
          </a:p>
          <a:p>
            <a:pPr lvl="1">
              <a:lnSpc>
                <a:spcPct val="90000"/>
              </a:lnSpc>
            </a:pPr>
            <a:r>
              <a:rPr lang="pt-BR" sz="2400" dirty="0" smtClean="0"/>
              <a:t>A cada passo de tempo: </a:t>
            </a:r>
          </a:p>
          <a:p>
            <a:pPr lvl="2">
              <a:lnSpc>
                <a:spcPct val="90000"/>
              </a:lnSpc>
            </a:pPr>
            <a:r>
              <a:rPr lang="pt-BR" sz="2000" dirty="0" smtClean="0"/>
              <a:t>Com probabilidade (pequena) </a:t>
            </a:r>
            <a:r>
              <a:rPr lang="pt-BR" sz="2000" dirty="0" smtClean="0">
                <a:sym typeface="Symbol" pitchFamily="18" charset="2"/>
              </a:rPr>
              <a:t>, agir aleatoriamente</a:t>
            </a:r>
          </a:p>
          <a:p>
            <a:pPr lvl="2">
              <a:lnSpc>
                <a:spcPct val="90000"/>
              </a:lnSpc>
            </a:pPr>
            <a:r>
              <a:rPr lang="pt-BR" sz="2000" dirty="0" smtClean="0"/>
              <a:t>Com probabilidade (grande) 1-</a:t>
            </a:r>
            <a:r>
              <a:rPr lang="pt-BR" sz="2000" dirty="0" smtClean="0">
                <a:sym typeface="Symbol" pitchFamily="18" charset="2"/>
              </a:rPr>
              <a:t>, agir de acordo com a política corrente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>
                <a:sym typeface="Symbol" pitchFamily="18" charset="2"/>
              </a:rPr>
              <a:t>Problemas com ações aleatórias?</a:t>
            </a:r>
          </a:p>
          <a:p>
            <a:pPr lvl="2">
              <a:lnSpc>
                <a:spcPct val="90000"/>
              </a:lnSpc>
            </a:pPr>
            <a:r>
              <a:rPr lang="pt-BR" sz="2000" dirty="0" smtClean="0">
                <a:sym typeface="Symbol" pitchFamily="18" charset="2"/>
              </a:rPr>
              <a:t>Agente eventualmente explora o espaço de estados, mas continua explorando mesmo após o aprendizado.</a:t>
            </a:r>
          </a:p>
          <a:p>
            <a:pPr lvl="2">
              <a:lnSpc>
                <a:spcPct val="90000"/>
              </a:lnSpc>
            </a:pPr>
            <a:r>
              <a:rPr lang="pt-BR" sz="2000" dirty="0" smtClean="0">
                <a:sym typeface="Symbol" pitchFamily="18" charset="2"/>
              </a:rPr>
              <a:t>Uma solução: diminuir  ao longo do treinamento</a:t>
            </a:r>
          </a:p>
          <a:p>
            <a:pPr>
              <a:lnSpc>
                <a:spcPct val="90000"/>
              </a:lnSpc>
            </a:pPr>
            <a:r>
              <a:rPr lang="pt-BR" dirty="0" smtClean="0">
                <a:sym typeface="Symbol" pitchFamily="18" charset="2"/>
              </a:rPr>
              <a:t>Outra solução: usar </a:t>
            </a:r>
            <a:r>
              <a:rPr lang="pt-BR" dirty="0" smtClean="0">
                <a:solidFill>
                  <a:srgbClr val="FF0000"/>
                </a:solidFill>
                <a:sym typeface="Symbol" pitchFamily="18" charset="2"/>
              </a:rPr>
              <a:t>funções de exploração</a:t>
            </a:r>
            <a:r>
              <a:rPr lang="pt-BR" dirty="0" smtClean="0">
                <a:sym typeface="Symbol" pitchFamily="18" charset="2"/>
              </a:rPr>
              <a:t>...</a:t>
            </a: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91" y="1600200"/>
            <a:ext cx="3348017" cy="4267200"/>
          </a:xfrm>
          <a:prstGeom prst="rect">
            <a:avLst/>
          </a:prstGeom>
          <a:noFill/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867400" y="6211669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rgbClr val="CC0000"/>
                </a:solidFill>
                <a:latin typeface="Calibri" pitchFamily="34" charset="0"/>
              </a:rPr>
              <a:t>[Demo: Q-learning – manual exploration – bridge grid (L11D2)] [Demo: Q-learning – epsilon-greedy -- crawler (L11D3)]</a:t>
            </a:r>
            <a:endParaRPr lang="en-US" dirty="0">
              <a:solidFill>
                <a:srgbClr val="CC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V}(s) = w_1 f_1(s) + w_2 f_2(s) + \ldots + w_n f_n(s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13"/>
  <p:tag name="PICTUREFILESIZE" val="185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Q(s,a) + \alpha \left[ \mbox{difference} 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19"/>
  <p:tag name="PICTUREFILESIZE" val="234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i \leftarrow w_i + \alpha \left[ \mbox{difference} \right] f_i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159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{\sc Q}(s, a) = w_1 f_1(s, a) + w_2 f_2(s, a) + \ldots + w_n f_n(s, 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727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467"/>
  <p:tag name="PICTUREFILESIZE" val="233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\mbox{\rm difference} = \left[ r + \gamma \max_{a'} Q(s',a') \right] - Q(s,a)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13"/>
  <p:tag name="PICTUREFILESIZE" val="385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rm{\sf transition~} = (s,a,r,s')  template TPT1  env TPENV1  fore 0  back 16777215  eqnno 1"/>
  <p:tag name="FILENAME" val="TP_tmp"/>
  <p:tag name="ORIGWIDTH" val="99"/>
  <p:tag name="PICTUREFILESIZE" val="56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DOT}(s,\mbox{NORTH}) = 0.5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6"/>
  <p:tag name="PICTUREFILESIZE" val="167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ack}{f_{GST}(s,\mbox{NORTH}) = 1.0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232"/>
  <p:tag name="PICTUREFILESIZE" val="1644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r + \gamma \max_{a'} Q(s',a') = -500 +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01"/>
  <p:tag name="PICTUREFILESIZE" val="2628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)  template TPT1  env TPENV1  fore 0  back 16777215  eqnno 1"/>
  <p:tag name="FILENAME" val="TP_tmp"/>
  <p:tag name="ORIGWIDTH" val="42"/>
  <p:tag name="PICTUREFILESIZE" val="348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4.0 f_{DOT}(s,a) - 1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80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mbox{difference}  = -50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9"/>
  <p:tag name="PICTUREFILESIZE" val="106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DOT} \leftarrow 4.0 + \alpha \left[ -501 \right] 0.5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7"/>
  <p:tag name="PICTUREFILESIZE" val="1696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w_{GST} \leftarrow -1.0 + \alpha \left[ -501 \right] 1.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170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begin{document}&#10;\[&#10;\textcolor{Blue}{Q(s,a) = 3.0 f_{DOT}(s,a) - 3.0 f_{GST}(s,a) 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81"/>
  <p:tag name="PICTUREFILESIZE" val="2924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 = \mbox{NORTH}  template TPT1  env TPENV1  fore 0  back 16777215  eqnno 1"/>
  <p:tag name="FILENAME" val="TP_tmp"/>
  <p:tag name="ORIGWIDTH" val="55"/>
  <p:tag name="PICTUREFILESIZE" val="298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= -500  template TPT1  env TPENV1  fore 0  back 16777215  eqnno 1"/>
  <p:tag name="FILENAME" val="TP_tmp"/>
  <p:tag name="ORIGWIDTH" val="42"/>
  <p:tag name="PICTUREFILESIZE" val="214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\mbox{NORTH}) = +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1"/>
  <p:tag name="PICTUREFILESIZE" val="1285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',\cdot) = 0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08"/>
  <p:tag name="PICTUREFILESIZE" val="91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'  template TPT1  env TPENV1  fore 0  back 16777215  eqnno 1"/>
  <p:tag name="FILENAME" val="TP_tmp"/>
  <p:tag name="ORIGWIDTH" val="7"/>
  <p:tag name="PICTUREFILESIZE" val="10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s,a,r,s',a',r',s'',a'',r'',s''''\ldots)  template TPT1  env TPENV1  fore 0  back 16777215  eqnno 1"/>
  <p:tag name="FILENAME" val="TP_tmp"/>
  <p:tag name="ORIGWIDTH" val="142"/>
  <p:tag name="PICTUREFILESIZE" val="693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  template TPT1  env TPENV1  fore 0  back 16777215  eqnno 1"/>
  <p:tag name="FILENAME" val="TP_tmp"/>
  <p:tag name="ORIGWIDTH" val="4"/>
  <p:tag name="PICTUREFILESIZE" val="69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11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hat{y}_i=w_0 + w_1 f_{1}(x) + w_2 f_{2}(x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40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hat{y}=w_0+w_1 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4"/>
  <p:tag name="PICTUREFILESIZE" val="82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hat{y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11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93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f_1(x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0"/>
  <p:tag name="PICTUREFILESIZE" val="316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= \sum_i\left(y_i - \sum_k w_k f_k(x_i)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13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mbox{total error} = \sum_i\left(y_i - \hat{y_i}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14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leftarrow (1-\alpha) Q(s,a) + (\alpha) \left[ r + \gamma \max_{a'}Q(s',a')\right] 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91"/>
  <p:tag name="PICTUREFILESIZE" val="4516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 \mbox{error}(w) = \frac{1}{2}\left(y - \sum_k w_k f_k(x)  \right)^2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3754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\frac{\partial \mbox{~error}(w)}{\partial w_m} = - \left(y - \sum_k  w_k f_k(x)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469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color{blue}&#10;\begin{eqnarray*}&#10;w_m \leftarrow w_m + \alpha \left(y - \sum_k w_k f_k(x)  \right) f_m(x)&#10;\end{eqnarray*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980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w_m \leftarrow w_m + \alpha \left[ \textcolor{OliveGreen}{r + \gamma \max_a Q(s',a')} - \textcolor{BrickRed}{Q(s,a)} \right] f_m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03"/>
  <p:tag name="PICTUREFILESIZE" val="453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Q(s,a) \approx r + \gamma \max_{a'}Q(s',a'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69"/>
  <p:tag name="PICTUREFILESIZE" val="269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_{k+1}(s,a) \leftarrow \sum_{s'} T(s,a,s') \,\left[ R(s, a, s') + \gamma\, \max_{a'} Q_k(s',a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544"/>
  <p:tag name="PICTUREFILESIZE" val="567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&#10;  f(u, n) = u + k/n&#10;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2"/>
  <p:tag name="PICTUREFILESIZE" val="122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f(Q(s',a'), N(s',a')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5"/>
  <p:tag name="PICTUREFILESIZE" val="473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Q(s,a) \leftarrow_\alpha \textcolor{OliveGreen}{R(s,a,s') + \gamma \max_{a'} Q(s',a')}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5"/>
  <p:tag name="PICTUREFILESIZE" val="3741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49233</TotalTime>
  <Words>5184</Words>
  <Application>Microsoft Macintosh PowerPoint</Application>
  <PresentationFormat>Custom</PresentationFormat>
  <Paragraphs>398</Paragraphs>
  <Slides>28</Slides>
  <Notes>21</Notes>
  <HiddenSlides>6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dan-berkeley-nlp-v1</vt:lpstr>
      <vt:lpstr>CEFET/RJ  GCC1734 - Inteligência Artificial </vt:lpstr>
      <vt:lpstr>Créditos</vt:lpstr>
      <vt:lpstr>Aprendizado por Reforço II</vt:lpstr>
      <vt:lpstr>Aprendizado por Reforço</vt:lpstr>
      <vt:lpstr>O que vimos até aqui: PDMs e AR</vt:lpstr>
      <vt:lpstr>Aprendizado Livre de Modelo</vt:lpstr>
      <vt:lpstr>Q-Learning</vt:lpstr>
      <vt:lpstr>Exploração vs. Aproveitamento</vt:lpstr>
      <vt:lpstr>De que forma explorar?</vt:lpstr>
      <vt:lpstr>Funções de Exploração</vt:lpstr>
      <vt:lpstr>Arrependimento</vt:lpstr>
      <vt:lpstr>Q-Learning Aproximado</vt:lpstr>
      <vt:lpstr>Generalizações entre Estados</vt:lpstr>
      <vt:lpstr>Exemplo: Pacman</vt:lpstr>
      <vt:lpstr>Representações Baseadas em Características</vt:lpstr>
      <vt:lpstr>Funções lineares</vt:lpstr>
      <vt:lpstr>Q-Learning Aproximado</vt:lpstr>
      <vt:lpstr>Exemplo: Q-Pacman</vt:lpstr>
      <vt:lpstr>Q-Learning e Mínimos Quadrados (Least Squares)</vt:lpstr>
      <vt:lpstr>Aproximação Linear: Regressão</vt:lpstr>
      <vt:lpstr>Otimização: Mínimos Quadrados</vt:lpstr>
      <vt:lpstr>Minimização do Erro</vt:lpstr>
      <vt:lpstr>Overfitting: Why Limiting Capacity Can Help*</vt:lpstr>
      <vt:lpstr>Policy Search</vt:lpstr>
      <vt:lpstr>Policy Search</vt:lpstr>
      <vt:lpstr>Policy Search</vt:lpstr>
      <vt:lpstr>Policy Search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Eduardo Bezerra</cp:lastModifiedBy>
  <cp:revision>3236</cp:revision>
  <cp:lastPrinted>2014-02-25T20:18:13Z</cp:lastPrinted>
  <dcterms:created xsi:type="dcterms:W3CDTF">2004-08-27T04:16:05Z</dcterms:created>
  <dcterms:modified xsi:type="dcterms:W3CDTF">2017-10-09T19:43:40Z</dcterms:modified>
</cp:coreProperties>
</file>