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20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tags/tag36.xml" ContentType="application/vnd.openxmlformats-officedocument.presentationml.tags+xml"/>
  <Override PartName="/ppt/notesSlides/notesSlide47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48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54"/>
  </p:notesMasterIdLst>
  <p:handoutMasterIdLst>
    <p:handoutMasterId r:id="rId55"/>
  </p:handoutMasterIdLst>
  <p:sldIdLst>
    <p:sldId id="986" r:id="rId2"/>
    <p:sldId id="987" r:id="rId3"/>
    <p:sldId id="893" r:id="rId4"/>
    <p:sldId id="860" r:id="rId5"/>
    <p:sldId id="820" r:id="rId6"/>
    <p:sldId id="929" r:id="rId7"/>
    <p:sldId id="988" r:id="rId8"/>
    <p:sldId id="823" r:id="rId9"/>
    <p:sldId id="825" r:id="rId10"/>
    <p:sldId id="826" r:id="rId11"/>
    <p:sldId id="931" r:id="rId12"/>
    <p:sldId id="894" r:id="rId13"/>
    <p:sldId id="896" r:id="rId14"/>
    <p:sldId id="830" r:id="rId15"/>
    <p:sldId id="897" r:id="rId16"/>
    <p:sldId id="992" r:id="rId17"/>
    <p:sldId id="898" r:id="rId18"/>
    <p:sldId id="899" r:id="rId19"/>
    <p:sldId id="864" r:id="rId20"/>
    <p:sldId id="862" r:id="rId21"/>
    <p:sldId id="932" r:id="rId22"/>
    <p:sldId id="863" r:id="rId23"/>
    <p:sldId id="834" r:id="rId24"/>
    <p:sldId id="900" r:id="rId25"/>
    <p:sldId id="989" r:id="rId26"/>
    <p:sldId id="917" r:id="rId27"/>
    <p:sldId id="950" r:id="rId28"/>
    <p:sldId id="952" r:id="rId29"/>
    <p:sldId id="953" r:id="rId30"/>
    <p:sldId id="901" r:id="rId31"/>
    <p:sldId id="921" r:id="rId32"/>
    <p:sldId id="904" r:id="rId33"/>
    <p:sldId id="954" r:id="rId34"/>
    <p:sldId id="955" r:id="rId35"/>
    <p:sldId id="956" r:id="rId36"/>
    <p:sldId id="957" r:id="rId37"/>
    <p:sldId id="958" r:id="rId38"/>
    <p:sldId id="959" r:id="rId39"/>
    <p:sldId id="960" r:id="rId40"/>
    <p:sldId id="961" r:id="rId41"/>
    <p:sldId id="962" r:id="rId42"/>
    <p:sldId id="963" r:id="rId43"/>
    <p:sldId id="964" r:id="rId44"/>
    <p:sldId id="965" r:id="rId45"/>
    <p:sldId id="966" r:id="rId46"/>
    <p:sldId id="967" r:id="rId47"/>
    <p:sldId id="905" r:id="rId48"/>
    <p:sldId id="906" r:id="rId49"/>
    <p:sldId id="991" r:id="rId50"/>
    <p:sldId id="923" r:id="rId51"/>
    <p:sldId id="926" r:id="rId52"/>
    <p:sldId id="928" r:id="rId53"/>
  </p:sldIdLst>
  <p:sldSz cx="12192000" cy="6858000"/>
  <p:notesSz cx="7099300" cy="10234613"/>
  <p:custDataLst>
    <p:tags r:id="rId5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D54CF57F-719E-4C25-88DE-C6536644187E}">
          <p14:sldIdLst>
            <p14:sldId id="986"/>
            <p14:sldId id="987"/>
            <p14:sldId id="893"/>
            <p14:sldId id="860"/>
            <p14:sldId id="820"/>
            <p14:sldId id="929"/>
            <p14:sldId id="988"/>
            <p14:sldId id="823"/>
            <p14:sldId id="825"/>
            <p14:sldId id="826"/>
            <p14:sldId id="931"/>
            <p14:sldId id="894"/>
            <p14:sldId id="896"/>
            <p14:sldId id="830"/>
            <p14:sldId id="897"/>
          </p14:sldIdLst>
        </p14:section>
        <p14:section name="Seção sem Título" id="{58D48070-CC6D-4C3C-944D-EED393ADFE6D}">
          <p14:sldIdLst>
            <p14:sldId id="992"/>
            <p14:sldId id="898"/>
            <p14:sldId id="899"/>
            <p14:sldId id="864"/>
            <p14:sldId id="862"/>
            <p14:sldId id="932"/>
            <p14:sldId id="863"/>
            <p14:sldId id="834"/>
            <p14:sldId id="900"/>
            <p14:sldId id="989"/>
            <p14:sldId id="917"/>
            <p14:sldId id="950"/>
            <p14:sldId id="952"/>
            <p14:sldId id="953"/>
            <p14:sldId id="901"/>
            <p14:sldId id="921"/>
            <p14:sldId id="904"/>
            <p14:sldId id="954"/>
            <p14:sldId id="955"/>
            <p14:sldId id="956"/>
            <p14:sldId id="957"/>
            <p14:sldId id="958"/>
            <p14:sldId id="959"/>
            <p14:sldId id="960"/>
            <p14:sldId id="961"/>
            <p14:sldId id="962"/>
            <p14:sldId id="963"/>
            <p14:sldId id="964"/>
            <p14:sldId id="965"/>
            <p14:sldId id="966"/>
            <p14:sldId id="967"/>
            <p14:sldId id="905"/>
            <p14:sldId id="906"/>
            <p14:sldId id="991"/>
            <p14:sldId id="923"/>
            <p14:sldId id="926"/>
            <p14:sldId id="9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0000FF"/>
    <a:srgbClr val="008000"/>
    <a:srgbClr val="8FAAFF"/>
    <a:srgbClr val="7F2727"/>
    <a:srgbClr val="0066FF"/>
    <a:srgbClr val="B8EAC0"/>
    <a:srgbClr val="A3FFCD"/>
    <a:srgbClr val="A50021"/>
    <a:srgbClr val="7DFF00"/>
    <a:srgbClr val="B9F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812" autoAdjust="0"/>
  </p:normalViewPr>
  <p:slideViewPr>
    <p:cSldViewPr>
      <p:cViewPr varScale="1">
        <p:scale>
          <a:sx n="69" d="100"/>
          <a:sy n="69" d="100"/>
        </p:scale>
        <p:origin x="-31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18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E91A964F-C470-4A42-AAF0-B1E387DE0AD4}"/>
    <pc:docChg chg="modSld">
      <pc:chgData name="" userId="" providerId="" clId="Web-{E91A964F-C470-4A42-AAF0-B1E387DE0AD4}" dt="2018-04-02T17:50:56.837" v="390"/>
      <pc:docMkLst>
        <pc:docMk/>
      </pc:docMkLst>
      <pc:sldChg chg="modNotes">
        <pc:chgData name="" userId="" providerId="" clId="Web-{E91A964F-C470-4A42-AAF0-B1E387DE0AD4}" dt="2018-04-02T17:08:03.596" v="190"/>
        <pc:sldMkLst>
          <pc:docMk/>
          <pc:sldMk cId="0" sldId="830"/>
        </pc:sldMkLst>
      </pc:sldChg>
      <pc:sldChg chg="modSp">
        <pc:chgData name="" userId="" providerId="" clId="Web-{E91A964F-C470-4A42-AAF0-B1E387DE0AD4}" dt="2018-04-02T17:37:37.978" v="315"/>
        <pc:sldMkLst>
          <pc:docMk/>
          <pc:sldMk cId="0" sldId="862"/>
        </pc:sldMkLst>
        <pc:spChg chg="mod">
          <ac:chgData name="" userId="" providerId="" clId="Web-{E91A964F-C470-4A42-AAF0-B1E387DE0AD4}" dt="2018-04-02T17:37:37.978" v="315"/>
          <ac:spMkLst>
            <pc:docMk/>
            <pc:sldMk cId="0" sldId="862"/>
            <ac:spMk id="1724419" creationId="{00000000-0000-0000-0000-000000000000}"/>
          </ac:spMkLst>
        </pc:spChg>
      </pc:sldChg>
      <pc:sldChg chg="modNotes">
        <pc:chgData name="" userId="" providerId="" clId="Web-{E91A964F-C470-4A42-AAF0-B1E387DE0AD4}" dt="2018-04-02T17:50:56.837" v="390"/>
        <pc:sldMkLst>
          <pc:docMk/>
          <pc:sldMk cId="0" sldId="863"/>
        </pc:sldMkLst>
      </pc:sldChg>
      <pc:sldChg chg="modSp modNotes">
        <pc:chgData name="" userId="" providerId="" clId="Web-{E91A964F-C470-4A42-AAF0-B1E387DE0AD4}" dt="2018-04-02T17:41:41.633" v="341"/>
        <pc:sldMkLst>
          <pc:docMk/>
          <pc:sldMk cId="0" sldId="864"/>
        </pc:sldMkLst>
        <pc:spChg chg="mod">
          <ac:chgData name="" userId="" providerId="" clId="Web-{E91A964F-C470-4A42-AAF0-B1E387DE0AD4}" dt="2018-04-02T17:31:33.917" v="287"/>
          <ac:spMkLst>
            <pc:docMk/>
            <pc:sldMk cId="0" sldId="864"/>
            <ac:spMk id="17411" creationId="{00000000-0000-0000-0000-000000000000}"/>
          </ac:spMkLst>
        </pc:spChg>
        <pc:spChg chg="mod">
          <ac:chgData name="" userId="" providerId="" clId="Web-{E91A964F-C470-4A42-AAF0-B1E387DE0AD4}" dt="2018-04-02T17:23:26.664" v="247"/>
          <ac:spMkLst>
            <pc:docMk/>
            <pc:sldMk cId="0" sldId="864"/>
            <ac:spMk id="39940" creationId="{00000000-0000-0000-0000-000000000000}"/>
          </ac:spMkLst>
        </pc:spChg>
        <pc:spChg chg="mod">
          <ac:chgData name="" userId="" providerId="" clId="Web-{E91A964F-C470-4A42-AAF0-B1E387DE0AD4}" dt="2018-04-02T17:23:26.680" v="248"/>
          <ac:spMkLst>
            <pc:docMk/>
            <pc:sldMk cId="0" sldId="864"/>
            <ac:spMk id="39941" creationId="{00000000-0000-0000-0000-000000000000}"/>
          </ac:spMkLst>
        </pc:spChg>
        <pc:spChg chg="mod">
          <ac:chgData name="" userId="" providerId="" clId="Web-{E91A964F-C470-4A42-AAF0-B1E387DE0AD4}" dt="2018-04-02T17:23:26.680" v="249"/>
          <ac:spMkLst>
            <pc:docMk/>
            <pc:sldMk cId="0" sldId="864"/>
            <ac:spMk id="39942" creationId="{00000000-0000-0000-0000-000000000000}"/>
          </ac:spMkLst>
        </pc:spChg>
        <pc:grpChg chg="mod">
          <ac:chgData name="" userId="" providerId="" clId="Web-{E91A964F-C470-4A42-AAF0-B1E387DE0AD4}" dt="2018-04-02T17:23:26.648" v="246"/>
          <ac:grpSpMkLst>
            <pc:docMk/>
            <pc:sldMk cId="0" sldId="864"/>
            <ac:grpSpMk id="39939" creationId="{00000000-0000-0000-0000-000000000000}"/>
          </ac:grpSpMkLst>
        </pc:grpChg>
        <pc:picChg chg="mod">
          <ac:chgData name="" userId="" providerId="" clId="Web-{E91A964F-C470-4A42-AAF0-B1E387DE0AD4}" dt="2018-04-02T17:23:26.726" v="253"/>
          <ac:picMkLst>
            <pc:docMk/>
            <pc:sldMk cId="0" sldId="864"/>
            <ac:picMk id="69" creationId="{00000000-0000-0000-0000-000000000000}"/>
          </ac:picMkLst>
        </pc:picChg>
        <pc:picChg chg="mod">
          <ac:chgData name="" userId="" providerId="" clId="Web-{E91A964F-C470-4A42-AAF0-B1E387DE0AD4}" dt="2018-04-02T17:23:26.742" v="254"/>
          <ac:picMkLst>
            <pc:docMk/>
            <pc:sldMk cId="0" sldId="864"/>
            <ac:picMk id="70" creationId="{00000000-0000-0000-0000-000000000000}"/>
          </ac:picMkLst>
        </pc:picChg>
        <pc:picChg chg="mod">
          <ac:chgData name="" userId="" providerId="" clId="Web-{E91A964F-C470-4A42-AAF0-B1E387DE0AD4}" dt="2018-04-02T17:23:26.758" v="255"/>
          <ac:picMkLst>
            <pc:docMk/>
            <pc:sldMk cId="0" sldId="864"/>
            <ac:picMk id="71" creationId="{00000000-0000-0000-0000-000000000000}"/>
          </ac:picMkLst>
        </pc:picChg>
        <pc:picChg chg="mod">
          <ac:chgData name="" userId="" providerId="" clId="Web-{E91A964F-C470-4A42-AAF0-B1E387DE0AD4}" dt="2018-04-02T17:23:26.695" v="250"/>
          <ac:picMkLst>
            <pc:docMk/>
            <pc:sldMk cId="0" sldId="864"/>
            <ac:picMk id="72" creationId="{00000000-0000-0000-0000-000000000000}"/>
          </ac:picMkLst>
        </pc:picChg>
        <pc:picChg chg="mod">
          <ac:chgData name="" userId="" providerId="" clId="Web-{E91A964F-C470-4A42-AAF0-B1E387DE0AD4}" dt="2018-04-02T17:23:26.711" v="251"/>
          <ac:picMkLst>
            <pc:docMk/>
            <pc:sldMk cId="0" sldId="864"/>
            <ac:picMk id="73" creationId="{00000000-0000-0000-0000-000000000000}"/>
          </ac:picMkLst>
        </pc:picChg>
        <pc:picChg chg="mod">
          <ac:chgData name="" userId="" providerId="" clId="Web-{E91A964F-C470-4A42-AAF0-B1E387DE0AD4}" dt="2018-04-02T17:23:26.726" v="252"/>
          <ac:picMkLst>
            <pc:docMk/>
            <pc:sldMk cId="0" sldId="864"/>
            <ac:picMk id="74" creationId="{00000000-0000-0000-0000-000000000000}"/>
          </ac:picMkLst>
        </pc:picChg>
      </pc:sldChg>
      <pc:sldChg chg="modSp">
        <pc:chgData name="" userId="" providerId="" clId="Web-{E91A964F-C470-4A42-AAF0-B1E387DE0AD4}" dt="2018-04-02T17:10:09.785" v="199"/>
        <pc:sldMkLst>
          <pc:docMk/>
          <pc:sldMk cId="0" sldId="897"/>
        </pc:sldMkLst>
        <pc:spChg chg="mod">
          <ac:chgData name="" userId="" providerId="" clId="Web-{E91A964F-C470-4A42-AAF0-B1E387DE0AD4}" dt="2018-04-02T17:10:09.785" v="199"/>
          <ac:spMkLst>
            <pc:docMk/>
            <pc:sldMk cId="0" sldId="897"/>
            <ac:spMk id="2" creationId="{00000000-0000-0000-0000-000000000000}"/>
          </ac:spMkLst>
        </pc:spChg>
      </pc:sldChg>
      <pc:sldChg chg="modSp modNotes">
        <pc:chgData name="" userId="" providerId="" clId="Web-{E91A964F-C470-4A42-AAF0-B1E387DE0AD4}" dt="2018-04-02T17:21:39.207" v="237"/>
        <pc:sldMkLst>
          <pc:docMk/>
          <pc:sldMk cId="0" sldId="898"/>
        </pc:sldMkLst>
        <pc:spChg chg="mod">
          <ac:chgData name="" userId="" providerId="" clId="Web-{E91A964F-C470-4A42-AAF0-B1E387DE0AD4}" dt="2018-04-02T17:09:29.003" v="196"/>
          <ac:spMkLst>
            <pc:docMk/>
            <pc:sldMk cId="0" sldId="898"/>
            <ac:spMk id="3" creationId="{00000000-0000-0000-0000-000000000000}"/>
          </ac:spMkLst>
        </pc:spChg>
        <pc:spChg chg="mod">
          <ac:chgData name="" userId="" providerId="" clId="Web-{E91A964F-C470-4A42-AAF0-B1E387DE0AD4}" dt="2018-04-02T17:19:06.853" v="208"/>
          <ac:spMkLst>
            <pc:docMk/>
            <pc:sldMk cId="0" sldId="898"/>
            <ac:spMk id="6" creationId="{00000000-0000-0000-0000-000000000000}"/>
          </ac:spMkLst>
        </pc:spChg>
        <pc:spChg chg="mod">
          <ac:chgData name="" userId="" providerId="" clId="Web-{E91A964F-C470-4A42-AAF0-B1E387DE0AD4}" dt="2018-04-02T17:19:12.103" v="210"/>
          <ac:spMkLst>
            <pc:docMk/>
            <pc:sldMk cId="0" sldId="898"/>
            <ac:spMk id="7" creationId="{00000000-0000-0000-0000-000000000000}"/>
          </ac:spMkLst>
        </pc:spChg>
        <pc:spChg chg="mod">
          <ac:chgData name="" userId="" providerId="" clId="Web-{E91A964F-C470-4A42-AAF0-B1E387DE0AD4}" dt="2018-04-02T17:18:52.805" v="204"/>
          <ac:spMkLst>
            <pc:docMk/>
            <pc:sldMk cId="0" sldId="898"/>
            <ac:spMk id="8" creationId="{00000000-0000-0000-0000-000000000000}"/>
          </ac:spMkLst>
        </pc:spChg>
        <pc:spChg chg="mod">
          <ac:chgData name="" userId="" providerId="" clId="Web-{E91A964F-C470-4A42-AAF0-B1E387DE0AD4}" dt="2018-04-02T17:19:06.868" v="209"/>
          <ac:spMkLst>
            <pc:docMk/>
            <pc:sldMk cId="0" sldId="898"/>
            <ac:spMk id="9" creationId="{00000000-0000-0000-0000-000000000000}"/>
          </ac:spMkLst>
        </pc:spChg>
        <pc:spChg chg="mod">
          <ac:chgData name="" userId="" providerId="" clId="Web-{E91A964F-C470-4A42-AAF0-B1E387DE0AD4}" dt="2018-04-02T17:19:12.119" v="211"/>
          <ac:spMkLst>
            <pc:docMk/>
            <pc:sldMk cId="0" sldId="898"/>
            <ac:spMk id="10" creationId="{00000000-0000-0000-0000-000000000000}"/>
          </ac:spMkLst>
        </pc:spChg>
        <pc:spChg chg="mod">
          <ac:chgData name="" userId="" providerId="" clId="Web-{E91A964F-C470-4A42-AAF0-B1E387DE0AD4}" dt="2018-04-02T17:19:01.712" v="207"/>
          <ac:spMkLst>
            <pc:docMk/>
            <pc:sldMk cId="0" sldId="898"/>
            <ac:spMk id="11" creationId="{00000000-0000-0000-0000-000000000000}"/>
          </ac:spMkLst>
        </pc:spChg>
      </pc:sldChg>
      <pc:sldChg chg="modSp">
        <pc:chgData name="" userId="" providerId="" clId="Web-{E91A964F-C470-4A42-AAF0-B1E387DE0AD4}" dt="2018-04-02T17:42:23.284" v="349"/>
        <pc:sldMkLst>
          <pc:docMk/>
          <pc:sldMk cId="0" sldId="899"/>
        </pc:sldMkLst>
        <pc:spChg chg="mod">
          <ac:chgData name="" userId="" providerId="" clId="Web-{E91A964F-C470-4A42-AAF0-B1E387DE0AD4}" dt="2018-04-02T17:42:23.284" v="349"/>
          <ac:spMkLst>
            <pc:docMk/>
            <pc:sldMk cId="0" sldId="899"/>
            <ac:spMk id="3" creationId="{00000000-0000-0000-0000-000000000000}"/>
          </ac:spMkLst>
        </pc:spChg>
        <pc:spChg chg="mod">
          <ac:chgData name="" userId="" providerId="" clId="Web-{E91A964F-C470-4A42-AAF0-B1E387DE0AD4}" dt="2018-04-02T17:35:47.708" v="311"/>
          <ac:spMkLst>
            <pc:docMk/>
            <pc:sldMk cId="0" sldId="899"/>
            <ac:spMk id="16" creationId="{00000000-0000-0000-0000-000000000000}"/>
          </ac:spMkLst>
        </pc:spChg>
        <pc:spChg chg="mod">
          <ac:chgData name="" userId="" providerId="" clId="Web-{E91A964F-C470-4A42-AAF0-B1E387DE0AD4}" dt="2018-04-02T17:35:45.895" v="308"/>
          <ac:spMkLst>
            <pc:docMk/>
            <pc:sldMk cId="0" sldId="899"/>
            <ac:spMk id="17" creationId="{00000000-0000-0000-0000-000000000000}"/>
          </ac:spMkLst>
        </pc:spChg>
        <pc:spChg chg="mod">
          <ac:chgData name="" userId="" providerId="" clId="Web-{E91A964F-C470-4A42-AAF0-B1E387DE0AD4}" dt="2018-04-02T17:35:38.098" v="301"/>
          <ac:spMkLst>
            <pc:docMk/>
            <pc:sldMk cId="0" sldId="899"/>
            <ac:spMk id="18" creationId="{00000000-0000-0000-0000-000000000000}"/>
          </ac:spMkLst>
        </pc:spChg>
      </pc:sldChg>
      <pc:sldChg chg="modSp">
        <pc:chgData name="" userId="" providerId="" clId="Web-{E91A964F-C470-4A42-AAF0-B1E387DE0AD4}" dt="2018-04-02T17:10:17.067" v="201"/>
        <pc:sldMkLst>
          <pc:docMk/>
          <pc:sldMk cId="0" sldId="992"/>
        </pc:sldMkLst>
        <pc:spChg chg="mod">
          <ac:chgData name="" userId="" providerId="" clId="Web-{E91A964F-C470-4A42-AAF0-B1E387DE0AD4}" dt="2018-04-02T17:10:17.067" v="201"/>
          <ac:spMkLst>
            <pc:docMk/>
            <pc:sldMk cId="0" sldId="992"/>
            <ac:spMk id="2" creationId="{00000000-0000-0000-0000-000000000000}"/>
          </ac:spMkLst>
        </pc:spChg>
      </pc:sldChg>
    </pc:docChg>
  </pc:docChgLst>
  <pc:docChgLst>
    <pc:chgData clId="Web-{9CE576A5-87E3-40FA-A655-15C1337AA08D}"/>
    <pc:docChg chg="modSld">
      <pc:chgData name="" userId="" providerId="" clId="Web-{9CE576A5-87E3-40FA-A655-15C1337AA08D}" dt="2018-04-02T18:53:10.156" v="272"/>
      <pc:docMkLst>
        <pc:docMk/>
      </pc:docMkLst>
      <pc:sldChg chg="modSp">
        <pc:chgData name="" userId="" providerId="" clId="Web-{9CE576A5-87E3-40FA-A655-15C1337AA08D}" dt="2018-04-02T18:20:53.244" v="78"/>
        <pc:sldMkLst>
          <pc:docMk/>
          <pc:sldMk cId="0" sldId="834"/>
        </pc:sldMkLst>
        <pc:spChg chg="mod">
          <ac:chgData name="" userId="" providerId="" clId="Web-{9CE576A5-87E3-40FA-A655-15C1337AA08D}" dt="2018-04-02T18:20:53.244" v="78"/>
          <ac:spMkLst>
            <pc:docMk/>
            <pc:sldMk cId="0" sldId="834"/>
            <ac:spMk id="41986" creationId="{00000000-0000-0000-0000-000000000000}"/>
          </ac:spMkLst>
        </pc:spChg>
      </pc:sldChg>
      <pc:sldChg chg="modSp modNotes">
        <pc:chgData name="" userId="" providerId="" clId="Web-{9CE576A5-87E3-40FA-A655-15C1337AA08D}" dt="2018-04-02T18:05:19.127" v="72"/>
        <pc:sldMkLst>
          <pc:docMk/>
          <pc:sldMk cId="0" sldId="863"/>
        </pc:sldMkLst>
        <pc:spChg chg="mod">
          <ac:chgData name="" userId="" providerId="" clId="Web-{9CE576A5-87E3-40FA-A655-15C1337AA08D}" dt="2018-04-02T18:00:02.921" v="9"/>
          <ac:spMkLst>
            <pc:docMk/>
            <pc:sldMk cId="0" sldId="863"/>
            <ac:spMk id="1725443" creationId="{00000000-0000-0000-0000-000000000000}"/>
          </ac:spMkLst>
        </pc:spChg>
      </pc:sldChg>
      <pc:sldChg chg="modSp">
        <pc:chgData name="" userId="" providerId="" clId="Web-{9CE576A5-87E3-40FA-A655-15C1337AA08D}" dt="2018-04-02T17:59:42.669" v="8"/>
        <pc:sldMkLst>
          <pc:docMk/>
          <pc:sldMk cId="0" sldId="899"/>
        </pc:sldMkLst>
        <pc:spChg chg="mod">
          <ac:chgData name="" userId="" providerId="" clId="Web-{9CE576A5-87E3-40FA-A655-15C1337AA08D}" dt="2018-04-02T17:59:42.669" v="8"/>
          <ac:spMkLst>
            <pc:docMk/>
            <pc:sldMk cId="0" sldId="899"/>
            <ac:spMk id="3" creationId="{00000000-0000-0000-0000-000000000000}"/>
          </ac:spMkLst>
        </pc:spChg>
      </pc:sldChg>
      <pc:sldChg chg="modNotes">
        <pc:chgData name="" userId="" providerId="" clId="Web-{9CE576A5-87E3-40FA-A655-15C1337AA08D}" dt="2018-04-02T18:44:54.528" v="207"/>
        <pc:sldMkLst>
          <pc:docMk/>
          <pc:sldMk cId="0" sldId="901"/>
        </pc:sldMkLst>
      </pc:sldChg>
      <pc:sldChg chg="modSp modNotes">
        <pc:chgData name="" userId="" providerId="" clId="Web-{9CE576A5-87E3-40FA-A655-15C1337AA08D}" dt="2018-04-02T18:53:10.156" v="272"/>
        <pc:sldMkLst>
          <pc:docMk/>
          <pc:sldMk cId="0" sldId="904"/>
        </pc:sldMkLst>
        <pc:spChg chg="mod">
          <ac:chgData name="" userId="" providerId="" clId="Web-{9CE576A5-87E3-40FA-A655-15C1337AA08D}" dt="2018-04-02T18:50:34.494" v="244"/>
          <ac:spMkLst>
            <pc:docMk/>
            <pc:sldMk cId="0" sldId="904"/>
            <ac:spMk id="3" creationId="{00000000-0000-0000-0000-000000000000}"/>
          </ac:spMkLst>
        </pc:spChg>
      </pc:sldChg>
      <pc:sldChg chg="modSp modNotes">
        <pc:chgData name="" userId="" providerId="" clId="Web-{9CE576A5-87E3-40FA-A655-15C1337AA08D}" dt="2018-04-02T18:41:44.141" v="197"/>
        <pc:sldMkLst>
          <pc:docMk/>
          <pc:sldMk cId="0" sldId="917"/>
        </pc:sldMkLst>
        <pc:spChg chg="mod">
          <ac:chgData name="" userId="" providerId="" clId="Web-{9CE576A5-87E3-40FA-A655-15C1337AA08D}" dt="2018-04-02T18:31:22.773" v="132"/>
          <ac:spMkLst>
            <pc:docMk/>
            <pc:sldMk cId="0" sldId="917"/>
            <ac:spMk id="4" creationId="{00000000-0000-0000-0000-000000000000}"/>
          </ac:spMkLst>
        </pc:spChg>
      </pc:sldChg>
      <pc:sldChg chg="modSp modNotes">
        <pc:chgData name="" userId="" providerId="" clId="Web-{9CE576A5-87E3-40FA-A655-15C1337AA08D}" dt="2018-04-02T18:48:12.817" v="232"/>
        <pc:sldMkLst>
          <pc:docMk/>
          <pc:sldMk cId="0" sldId="921"/>
        </pc:sldMkLst>
        <pc:spChg chg="mod">
          <ac:chgData name="" userId="" providerId="" clId="Web-{9CE576A5-87E3-40FA-A655-15C1337AA08D}" dt="2018-04-02T18:45:31.326" v="210"/>
          <ac:spMkLst>
            <pc:docMk/>
            <pc:sldMk cId="0" sldId="921"/>
            <ac:spMk id="358" creationId="{00000000-0000-0000-0000-000000000000}"/>
          </ac:spMkLst>
        </pc:spChg>
      </pc:sldChg>
      <pc:sldChg chg="modSp modNotes">
        <pc:chgData name="" userId="" providerId="" clId="Web-{9CE576A5-87E3-40FA-A655-15C1337AA08D}" dt="2018-04-02T18:40:31.811" v="187"/>
        <pc:sldMkLst>
          <pc:docMk/>
          <pc:sldMk cId="0" sldId="989"/>
        </pc:sldMkLst>
        <pc:spChg chg="mod">
          <ac:chgData name="" userId="" providerId="" clId="Web-{9CE576A5-87E3-40FA-A655-15C1337AA08D}" dt="2018-04-02T18:22:06.591" v="80"/>
          <ac:spMkLst>
            <pc:docMk/>
            <pc:sldMk cId="0" sldId="989"/>
            <ac:spMk id="8195" creationId="{00000000-0000-0000-0000-000000000000}"/>
          </ac:spMkLst>
        </pc:spChg>
      </pc:sldChg>
    </pc:docChg>
  </pc:docChgLst>
  <pc:docChgLst>
    <pc:chgData clId="Web-{E9467004-4EFB-4855-AC22-308B5C1C433E}"/>
    <pc:docChg chg="modSld">
      <pc:chgData name="" userId="" providerId="" clId="Web-{E9467004-4EFB-4855-AC22-308B5C1C433E}" dt="2018-04-02T14:30:51.463" v="5"/>
      <pc:docMkLst>
        <pc:docMk/>
      </pc:docMkLst>
      <pc:sldChg chg="modNotes">
        <pc:chgData name="" userId="" providerId="" clId="Web-{E9467004-4EFB-4855-AC22-308B5C1C433E}" dt="2018-04-02T14:30:51.463" v="5"/>
        <pc:sldMkLst>
          <pc:docMk/>
          <pc:sldMk cId="1726731979" sldId="932"/>
        </pc:sldMkLst>
      </pc:sldChg>
    </pc:docChg>
  </pc:docChgLst>
  <pc:docChgLst>
    <pc:chgData clId="Web-{8BB997EE-9C1D-46F4-82F0-EE79A19C4957}"/>
    <pc:docChg chg="modSld">
      <pc:chgData name="" userId="" providerId="" clId="Web-{8BB997EE-9C1D-46F4-82F0-EE79A19C4957}" dt="2018-04-02T15:09:08.255" v="21"/>
      <pc:docMkLst>
        <pc:docMk/>
      </pc:docMkLst>
      <pc:sldChg chg="modNotes">
        <pc:chgData name="" userId="" providerId="" clId="Web-{8BB997EE-9C1D-46F4-82F0-EE79A19C4957}" dt="2018-04-02T15:09:08.255" v="21"/>
        <pc:sldMkLst>
          <pc:docMk/>
          <pc:sldMk cId="1726731979" sldId="93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337" cy="5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>
            <a:lvl1pPr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340" y="1"/>
            <a:ext cx="3077337" cy="5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>
            <a:lvl1pPr algn="r"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708"/>
            <a:ext cx="3077337" cy="5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b" anchorCtr="0" compatLnSpc="1">
            <a:prstTxWarp prst="textNoShape">
              <a:avLst/>
            </a:prstTxWarp>
          </a:bodyPr>
          <a:lstStyle>
            <a:lvl1pPr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340" y="9722708"/>
            <a:ext cx="3077337" cy="5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b" anchorCtr="0" compatLnSpc="1">
            <a:prstTxWarp prst="textNoShape">
              <a:avLst/>
            </a:prstTxWarp>
          </a:bodyPr>
          <a:lstStyle>
            <a:lvl1pPr algn="r" defTabSz="989801">
              <a:defRPr sz="1300"/>
            </a:lvl1pPr>
          </a:lstStyle>
          <a:p>
            <a:fld id="{370EF009-23CE-4081-AF56-082D82CEF6F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337" cy="5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>
            <a:lvl1pPr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340" y="1"/>
            <a:ext cx="3077337" cy="5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>
            <a:lvl1pPr algn="r"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905" y="4862233"/>
            <a:ext cx="5677492" cy="460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708"/>
            <a:ext cx="3077337" cy="5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b" anchorCtr="0" compatLnSpc="1">
            <a:prstTxWarp prst="textNoShape">
              <a:avLst/>
            </a:prstTxWarp>
          </a:bodyPr>
          <a:lstStyle>
            <a:lvl1pPr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340" y="9722708"/>
            <a:ext cx="3077337" cy="5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b" anchorCtr="0" compatLnSpc="1">
            <a:prstTxWarp prst="textNoShape">
              <a:avLst/>
            </a:prstTxWarp>
          </a:bodyPr>
          <a:lstStyle>
            <a:lvl1pPr algn="r" defTabSz="989801">
              <a:defRPr sz="1300"/>
            </a:lvl1pPr>
          </a:lstStyle>
          <a:p>
            <a:fld id="{72CC9163-7EC6-4747-8782-88871FDBE12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62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figura exibe um diagrama de transição</a:t>
            </a:r>
            <a:r>
              <a:rPr lang="pt-BR" baseline="0" dirty="0"/>
              <a:t> de estados para o PDM em questão. O modelo de transições desse PDM está apresentados nas arestas do diagrama (números em vermelho), assim como a função de recompensa (valores em verde).</a:t>
            </a:r>
          </a:p>
          <a:p>
            <a:endParaRPr lang="pt-BR" baseline="0" dirty="0"/>
          </a:p>
          <a:p>
            <a:r>
              <a:rPr lang="pt-BR" dirty="0"/>
              <a:t>Um agente racional irá tentar</a:t>
            </a:r>
            <a:r>
              <a:rPr lang="pt-BR" baseline="0" dirty="0"/>
              <a:t> não entrar no estado </a:t>
            </a:r>
            <a:r>
              <a:rPr lang="pt-BR" baseline="0" dirty="0" err="1"/>
              <a:t>Overheated</a:t>
            </a:r>
            <a:r>
              <a:rPr lang="pt-BR" baseline="0" dirty="0"/>
              <a:t>. </a:t>
            </a:r>
          </a:p>
          <a:p>
            <a:endParaRPr lang="pt-BR" baseline="0" dirty="0"/>
          </a:p>
          <a:p>
            <a:r>
              <a:rPr lang="pt-BR" dirty="0"/>
              <a:t>R(Cool, </a:t>
            </a:r>
            <a:r>
              <a:rPr lang="pt-BR" dirty="0" err="1"/>
              <a:t>Fast</a:t>
            </a:r>
            <a:r>
              <a:rPr lang="pt-BR" dirty="0"/>
              <a:t>,</a:t>
            </a:r>
            <a:r>
              <a:rPr lang="pt-BR" baseline="0" dirty="0"/>
              <a:t> Cool</a:t>
            </a:r>
            <a:r>
              <a:rPr lang="pt-BR" dirty="0"/>
              <a:t>) = +2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R(Cool, </a:t>
            </a:r>
            <a:r>
              <a:rPr lang="pt-BR" dirty="0" err="1"/>
              <a:t>Fast</a:t>
            </a:r>
            <a:r>
              <a:rPr lang="pt-BR" dirty="0"/>
              <a:t>,</a:t>
            </a:r>
            <a:r>
              <a:rPr lang="pt-BR" baseline="0" dirty="0"/>
              <a:t> </a:t>
            </a:r>
            <a:r>
              <a:rPr lang="pt-BR" baseline="0" dirty="0" err="1"/>
              <a:t>Warm</a:t>
            </a:r>
            <a:r>
              <a:rPr lang="pt-BR" dirty="0"/>
              <a:t>) = +2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R(Cool, </a:t>
            </a:r>
            <a:r>
              <a:rPr lang="pt-BR" dirty="0" err="1"/>
              <a:t>Slow</a:t>
            </a:r>
            <a:r>
              <a:rPr lang="pt-BR" dirty="0"/>
              <a:t>,</a:t>
            </a:r>
            <a:r>
              <a:rPr lang="pt-BR" baseline="0" dirty="0"/>
              <a:t> Cool</a:t>
            </a:r>
            <a:r>
              <a:rPr lang="pt-BR" dirty="0"/>
              <a:t>) = +1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R(</a:t>
            </a:r>
            <a:r>
              <a:rPr lang="pt-BR" dirty="0" err="1"/>
              <a:t>Warm</a:t>
            </a:r>
            <a:r>
              <a:rPr lang="pt-BR" dirty="0"/>
              <a:t>, </a:t>
            </a:r>
            <a:r>
              <a:rPr lang="pt-BR" dirty="0" err="1"/>
              <a:t>Fast</a:t>
            </a:r>
            <a:r>
              <a:rPr lang="pt-BR" dirty="0"/>
              <a:t>,</a:t>
            </a:r>
            <a:r>
              <a:rPr lang="pt-BR" baseline="0" dirty="0"/>
              <a:t> </a:t>
            </a:r>
            <a:r>
              <a:rPr lang="pt-BR" baseline="0" dirty="0" err="1"/>
              <a:t>Overheated</a:t>
            </a:r>
            <a:r>
              <a:rPr lang="pt-BR" dirty="0"/>
              <a:t>) = -10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R(</a:t>
            </a:r>
            <a:r>
              <a:rPr lang="pt-BR" dirty="0" err="1"/>
              <a:t>Warm</a:t>
            </a:r>
            <a:r>
              <a:rPr lang="pt-BR" dirty="0"/>
              <a:t>, </a:t>
            </a:r>
            <a:r>
              <a:rPr lang="pt-BR" dirty="0" err="1"/>
              <a:t>Slow</a:t>
            </a:r>
            <a:r>
              <a:rPr lang="pt-BR" dirty="0"/>
              <a:t>,</a:t>
            </a:r>
            <a:r>
              <a:rPr lang="pt-BR" baseline="0" dirty="0"/>
              <a:t> Cool</a:t>
            </a:r>
            <a:r>
              <a:rPr lang="pt-BR" dirty="0"/>
              <a:t>) = +1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R(</a:t>
            </a:r>
            <a:r>
              <a:rPr lang="pt-BR" dirty="0" err="1"/>
              <a:t>Warm</a:t>
            </a:r>
            <a:r>
              <a:rPr lang="pt-BR" dirty="0"/>
              <a:t>, </a:t>
            </a:r>
            <a:r>
              <a:rPr lang="pt-BR" dirty="0" err="1"/>
              <a:t>Slow</a:t>
            </a:r>
            <a:r>
              <a:rPr lang="pt-BR" dirty="0"/>
              <a:t>,</a:t>
            </a:r>
            <a:r>
              <a:rPr lang="pt-BR" baseline="0" dirty="0"/>
              <a:t> </a:t>
            </a:r>
            <a:r>
              <a:rPr lang="pt-BR" baseline="0" dirty="0" err="1"/>
              <a:t>Warm</a:t>
            </a:r>
            <a:r>
              <a:rPr lang="pt-BR" dirty="0"/>
              <a:t>) = +1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27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problema anterior poderia ser resolvido com expectimax. Em geral, podemos pensar que </a:t>
            </a:r>
            <a:r>
              <a:rPr lang="pt-BR" dirty="0" err="1"/>
              <a:t>qq</a:t>
            </a:r>
            <a:r>
              <a:rPr lang="pt-BR" dirty="0"/>
              <a:t> PDM define</a:t>
            </a:r>
            <a:r>
              <a:rPr lang="pt-BR" baseline="0" dirty="0"/>
              <a:t> uma árvore de busca. Por exemplo, se o agente se encontra no estado Cool, há duas ações, assim como em uma árvore </a:t>
            </a:r>
            <a:r>
              <a:rPr lang="pt-BR" dirty="0"/>
              <a:t>expectimax</a:t>
            </a:r>
            <a:r>
              <a:rPr lang="pt-BR" baseline="0" dirty="0"/>
              <a:t>. Se o agente selecionar </a:t>
            </a:r>
            <a:r>
              <a:rPr lang="pt-BR" baseline="0" dirty="0" err="1"/>
              <a:t>Slow</a:t>
            </a:r>
            <a:r>
              <a:rPr lang="pt-BR" baseline="0" dirty="0"/>
              <a:t>, ele continua em Cool, se não, há duas possibilidades. E assim por diante. </a:t>
            </a:r>
          </a:p>
          <a:p>
            <a:endParaRPr lang="pt-BR" baseline="0" dirty="0"/>
          </a:p>
          <a:p>
            <a:r>
              <a:rPr lang="pt-BR" baseline="0" dirty="0"/>
              <a:t>Mas porque não é adequado usar expectimax para resolver PDMs em geral? Porque esse é um caso em que expectimax iria realizar muito trabalho desnecessário, pois há muitas subárvores iguais aparecendo na árvore de busca.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29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dirty="0">
                <a:ea typeface="ＭＳ Ｐゴシック" pitchFamily="34" charset="-128"/>
              </a:rPr>
              <a:t>Um MDP está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dirty="0">
                <a:ea typeface="ＭＳ Ｐゴシック" pitchFamily="34" charset="-128"/>
              </a:rPr>
              <a:t>associado a uma árvore de busca cujo esquema é representado na figura ao centro. Na árvore de busca de um MDP, cada nó de acaso (chance </a:t>
            </a:r>
            <a:r>
              <a:rPr lang="pt-BR" noProof="0" dirty="0">
                <a:ea typeface="ＭＳ Ｐゴシック" pitchFamily="34" charset="-128"/>
              </a:rPr>
              <a:t>node</a:t>
            </a:r>
            <a:r>
              <a:rPr lang="pt-BR" dirty="0">
                <a:ea typeface="ＭＳ Ｐゴシック" pitchFamily="34" charset="-128"/>
              </a:rPr>
              <a:t>, q-estado)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dirty="0">
                <a:ea typeface="ＭＳ Ｐゴシック" pitchFamily="34" charset="-128"/>
              </a:rPr>
              <a:t>representa incerteza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dirty="0">
                <a:ea typeface="ＭＳ Ｐゴシック" pitchFamily="34" charset="-128"/>
              </a:rPr>
              <a:t>acerca do que pode acontecer com base em </a:t>
            </a:r>
            <a:r>
              <a:rPr lang="pt-BR" noProof="0" dirty="0">
                <a:ea typeface="ＭＳ Ｐゴシック" pitchFamily="34" charset="-128"/>
              </a:rPr>
              <a:t>(</a:t>
            </a:r>
            <a:r>
              <a:rPr lang="pt-BR" noProof="0" dirty="0" err="1">
                <a:ea typeface="ＭＳ Ｐゴシック" pitchFamily="34" charset="-128"/>
              </a:rPr>
              <a:t>s,a</a:t>
            </a:r>
            <a:r>
              <a:rPr lang="pt-BR" dirty="0">
                <a:ea typeface="ＭＳ Ｐゴシック" pitchFamily="34" charset="-128"/>
              </a:rPr>
              <a:t>). Note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dirty="0">
                <a:ea typeface="ＭＳ Ｐゴシック" pitchFamily="34" charset="-128"/>
              </a:rPr>
              <a:t>a diferença com relação à busca competitiva, na qual cada nó de acaso representa um adversário que seleciona ações de forma aleatória.</a:t>
            </a:r>
            <a:endParaRPr lang="pt-BR" noProof="0" dirty="0">
              <a:ea typeface="ＭＳ Ｐゴシック" pitchFamily="34" charset="-128"/>
              <a:cs typeface="Arial"/>
            </a:endParaRPr>
          </a:p>
          <a:p>
            <a:endParaRPr lang="pt-BR" noProof="0" dirty="0">
              <a:ea typeface="ＭＳ Ｐゴシック" pitchFamily="34" charset="-128"/>
            </a:endParaRPr>
          </a:p>
          <a:p>
            <a:r>
              <a:rPr lang="pt-BR" dirty="0"/>
              <a:t>Se o agente está em s, há diversas ações possíveis. Para cada uma delas, o resultado é incerto (i.e., não determinístico). Cada estado s’ que o agente pode alcançar a partir de s está sujeito à incerteza inerente ao ambiente.</a:t>
            </a:r>
            <a:endParaRPr lang="en-US" dirty="0">
              <a:cs typeface="Arial"/>
            </a:endParaRPr>
          </a:p>
          <a:p>
            <a:endParaRPr lang="pt-BR" dirty="0">
              <a:cs typeface="Arial"/>
            </a:endParaRPr>
          </a:p>
          <a:p>
            <a:r>
              <a:rPr lang="pt-BR" noProof="0" dirty="0">
                <a:ea typeface="ＭＳ Ｐゴシック" pitchFamily="34" charset="-128"/>
              </a:rPr>
              <a:t>Q-</a:t>
            </a:r>
            <a:r>
              <a:rPr lang="pt-BR" noProof="0" dirty="0" err="1">
                <a:ea typeface="ＭＳ Ｐゴシック" pitchFamily="34" charset="-128"/>
              </a:rPr>
              <a:t>state</a:t>
            </a:r>
            <a:r>
              <a:rPr lang="pt-BR" noProof="0" dirty="0">
                <a:ea typeface="ＭＳ Ｐゴシック" pitchFamily="34" charset="-128"/>
              </a:rPr>
              <a:t> (</a:t>
            </a:r>
            <a:r>
              <a:rPr lang="pt-BR" noProof="0" dirty="0" err="1">
                <a:ea typeface="ＭＳ Ｐゴシック" pitchFamily="34" charset="-128"/>
              </a:rPr>
              <a:t>s,a</a:t>
            </a:r>
            <a:r>
              <a:rPr lang="pt-BR" noProof="0" dirty="0">
                <a:ea typeface="ＭＳ Ｐゴシック" pitchFamily="34" charset="-128"/>
              </a:rPr>
              <a:t>) </a:t>
            </a:r>
            <a:r>
              <a:rPr lang="pt-BR" noProof="0" dirty="0" err="1">
                <a:ea typeface="ＭＳ Ｐゴシック" pitchFamily="34" charset="-128"/>
              </a:rPr>
              <a:t>is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when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you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were</a:t>
            </a:r>
            <a:r>
              <a:rPr lang="pt-BR" noProof="0" dirty="0">
                <a:ea typeface="ＭＳ Ｐゴシック" pitchFamily="34" charset="-128"/>
              </a:rPr>
              <a:t> in a </a:t>
            </a:r>
            <a:r>
              <a:rPr lang="pt-BR" noProof="0" dirty="0" err="1">
                <a:ea typeface="ＭＳ Ｐゴシック" pitchFamily="34" charset="-128"/>
              </a:rPr>
              <a:t>state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and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took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an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action</a:t>
            </a:r>
            <a:r>
              <a:rPr lang="pt-BR" noProof="0" dirty="0">
                <a:ea typeface="ＭＳ Ｐゴシック" pitchFamily="34" charset="-128"/>
              </a:rPr>
              <a:t>. Repare que o q-estado é um</a:t>
            </a:r>
            <a:r>
              <a:rPr lang="pt-BR" baseline="0" noProof="0" dirty="0">
                <a:ea typeface="ＭＳ Ｐゴシック" pitchFamily="34" charset="-128"/>
              </a:rPr>
              <a:t> par estado/ação.</a:t>
            </a:r>
            <a:r>
              <a:rPr lang="pt-BR" dirty="0">
                <a:ea typeface="ＭＳ Ｐゴシック" pitchFamily="34" charset="-128"/>
                <a:cs typeface="Arial"/>
              </a:rPr>
              <a:t> </a:t>
            </a:r>
            <a:r>
              <a:rPr lang="pt-BR" dirty="0"/>
              <a:t>Quando o agente está em um estado s e toma uma ação a, este agente é levado a um q-estado.</a:t>
            </a:r>
            <a:r>
              <a:rPr lang="pt-BR" dirty="0">
                <a:cs typeface="Arial"/>
              </a:rPr>
              <a:t> </a:t>
            </a:r>
            <a:r>
              <a:rPr lang="pt-BR" dirty="0"/>
              <a:t>Os q-estados são análogos aos nós de acaso no </a:t>
            </a:r>
            <a:r>
              <a:rPr lang="pt-BR" dirty="0" err="1"/>
              <a:t>expectimax</a:t>
            </a:r>
            <a:r>
              <a:rPr lang="pt-BR" dirty="0"/>
              <a:t>.</a:t>
            </a:r>
            <a:endParaRPr lang="en-US" dirty="0"/>
          </a:p>
          <a:p>
            <a:endParaRPr lang="pt-BR" dirty="0">
              <a:cs typeface="Arial"/>
            </a:endParaRPr>
          </a:p>
          <a:p>
            <a:r>
              <a:rPr lang="pt-BR" baseline="0" noProof="0" dirty="0">
                <a:ea typeface="ＭＳ Ｐゴシック" pitchFamily="34" charset="-128"/>
              </a:rPr>
              <a:t>Cada transição (s, a, s’) tem uma probabilidade associada. Essa probabilidade é </a:t>
            </a:r>
            <a:r>
              <a:rPr lang="pt-BR" dirty="0">
                <a:ea typeface="ＭＳ Ｐゴシック" pitchFamily="34" charset="-128"/>
              </a:rPr>
              <a:t>representada pela função </a:t>
            </a:r>
            <a:r>
              <a:rPr lang="pt-BR" baseline="0" noProof="0" dirty="0">
                <a:ea typeface="ＭＳ Ｐゴシック" pitchFamily="34" charset="-128"/>
              </a:rPr>
              <a:t>T(</a:t>
            </a:r>
            <a:r>
              <a:rPr lang="pt-BR" baseline="0" noProof="0" dirty="0" err="1">
                <a:ea typeface="ＭＳ Ｐゴシック" pitchFamily="34" charset="-128"/>
              </a:rPr>
              <a:t>s,a,s</a:t>
            </a:r>
            <a:r>
              <a:rPr lang="pt-BR" baseline="0" noProof="0" dirty="0">
                <a:ea typeface="ＭＳ Ｐゴシック" pitchFamily="34" charset="-128"/>
              </a:rPr>
              <a:t>’). </a:t>
            </a:r>
            <a:r>
              <a:rPr lang="pt-BR" dirty="0">
                <a:ea typeface="ＭＳ Ｐゴシック" pitchFamily="34" charset="-128"/>
                <a:cs typeface="Arial"/>
              </a:rPr>
              <a:t>Repare que </a:t>
            </a:r>
            <a:r>
              <a:rPr lang="pt-BR" dirty="0"/>
              <a:t>T(</a:t>
            </a:r>
            <a:r>
              <a:rPr lang="pt-BR" b="1" dirty="0" err="1"/>
              <a:t>s,a,s</a:t>
            </a:r>
            <a:r>
              <a:rPr lang="pt-BR" b="1" dirty="0"/>
              <a:t>’</a:t>
            </a:r>
            <a:r>
              <a:rPr lang="pt-BR" dirty="0"/>
              <a:t>)</a:t>
            </a:r>
            <a:r>
              <a:rPr lang="pt-BR" dirty="0">
                <a:ea typeface="ＭＳ Ｐゴシック" pitchFamily="34" charset="-128"/>
                <a:cs typeface="Arial"/>
              </a:rPr>
              <a:t> é a probabilidade de o agente chegar ao estado </a:t>
            </a:r>
            <a:r>
              <a:rPr lang="pt-BR" b="1" dirty="0"/>
              <a:t>s’</a:t>
            </a:r>
            <a:r>
              <a:rPr lang="pt-BR" dirty="0">
                <a:ea typeface="ＭＳ Ｐゴシック" pitchFamily="34" charset="-128"/>
                <a:cs typeface="Arial"/>
              </a:rPr>
              <a:t> no próximo passo de tempo dado que no passo de tempo atual ele se encontra no estado </a:t>
            </a:r>
            <a:r>
              <a:rPr lang="pt-BR" b="1" dirty="0">
                <a:ea typeface="ＭＳ Ｐゴシック" pitchFamily="34" charset="-128"/>
                <a:cs typeface="Arial"/>
              </a:rPr>
              <a:t>s</a:t>
            </a:r>
            <a:r>
              <a:rPr lang="pt-BR" dirty="0">
                <a:ea typeface="ＭＳ Ｐゴシック" pitchFamily="34" charset="-128"/>
                <a:cs typeface="Arial"/>
              </a:rPr>
              <a:t> e decide tomar a ação </a:t>
            </a:r>
            <a:r>
              <a:rPr lang="pt-BR" b="1" dirty="0">
                <a:ea typeface="ＭＳ Ｐゴシック" pitchFamily="34" charset="-128"/>
                <a:cs typeface="Arial"/>
              </a:rPr>
              <a:t>a</a:t>
            </a:r>
            <a:r>
              <a:rPr lang="pt-BR" dirty="0">
                <a:ea typeface="ＭＳ Ｐゴシック" pitchFamily="34" charset="-128"/>
                <a:cs typeface="Arial"/>
              </a:rPr>
              <a:t>.</a:t>
            </a:r>
            <a:endParaRPr lang="pt-BR">
              <a:ea typeface="ＭＳ Ｐゴシック" pitchFamily="34" charset="-128"/>
              <a:cs typeface="Arial"/>
            </a:endParaRPr>
          </a:p>
          <a:p>
            <a:endParaRPr lang="pt-BR" dirty="0">
              <a:ea typeface="ＭＳ Ｐゴシック" pitchFamily="34" charset="-128"/>
            </a:endParaRPr>
          </a:p>
          <a:p>
            <a:r>
              <a:rPr lang="pt-BR" dirty="0">
                <a:ea typeface="ＭＳ Ｐゴシック" pitchFamily="34" charset="-128"/>
              </a:rPr>
              <a:t>Cada</a:t>
            </a:r>
            <a:r>
              <a:rPr lang="pt-BR" baseline="0" noProof="0" dirty="0">
                <a:ea typeface="ＭＳ Ｐゴシック" pitchFamily="34" charset="-128"/>
              </a:rPr>
              <a:t> transição também tem uma recompensa associada, que é</a:t>
            </a:r>
            <a:r>
              <a:rPr lang="pt-BR" dirty="0">
                <a:ea typeface="ＭＳ Ｐゴシック" pitchFamily="34" charset="-128"/>
              </a:rPr>
              <a:t> representada pela função</a:t>
            </a:r>
            <a:r>
              <a:rPr lang="pt-BR" baseline="0" noProof="0" dirty="0">
                <a:ea typeface="ＭＳ Ｐゴシック" pitchFamily="34" charset="-128"/>
              </a:rPr>
              <a:t> R(s,a,s’), que pode </a:t>
            </a:r>
            <a:r>
              <a:rPr lang="pt-BR" dirty="0">
                <a:ea typeface="ＭＳ Ｐゴシック" pitchFamily="34" charset="-128"/>
              </a:rPr>
              <a:t>produzir valores positivos</a:t>
            </a:r>
            <a:r>
              <a:rPr lang="pt-BR" baseline="0" noProof="0" dirty="0">
                <a:ea typeface="ＭＳ Ｐゴシック" pitchFamily="34" charset="-128"/>
              </a:rPr>
              <a:t> ou </a:t>
            </a:r>
            <a:r>
              <a:rPr lang="pt-BR" dirty="0">
                <a:ea typeface="ＭＳ Ｐゴシック" pitchFamily="34" charset="-128"/>
              </a:rPr>
              <a:t>negativos</a:t>
            </a:r>
            <a:r>
              <a:rPr lang="pt-BR" baseline="0" noProof="0" dirty="0">
                <a:ea typeface="ＭＳ Ｐゴシック" pitchFamily="34" charset="-128"/>
              </a:rPr>
              <a:t>.</a:t>
            </a:r>
            <a:r>
              <a:rPr lang="pt-BR" dirty="0">
                <a:ea typeface="ＭＳ Ｐゴシック" pitchFamily="34" charset="-128"/>
                <a:cs typeface="Arial"/>
              </a:rPr>
              <a:t> Desse modo, </a:t>
            </a:r>
            <a:r>
              <a:rPr lang="pt-BR" dirty="0"/>
              <a:t>R(</a:t>
            </a:r>
            <a:r>
              <a:rPr lang="pt-BR" b="1" dirty="0" err="1"/>
              <a:t>s,a,s</a:t>
            </a:r>
            <a:r>
              <a:rPr lang="pt-BR" b="1" dirty="0"/>
              <a:t>’</a:t>
            </a:r>
            <a:r>
              <a:rPr lang="pt-BR" dirty="0"/>
              <a:t>) é a recompensa que o agente recebe quando aterrissa</a:t>
            </a:r>
            <a:r>
              <a:rPr lang="pt-BR" dirty="0">
                <a:ea typeface="ＭＳ Ｐゴシック" pitchFamily="34" charset="-128"/>
                <a:cs typeface="Arial"/>
              </a:rPr>
              <a:t> em </a:t>
            </a:r>
            <a:r>
              <a:rPr lang="pt-BR" b="1" dirty="0">
                <a:ea typeface="ＭＳ Ｐゴシック" pitchFamily="34" charset="-128"/>
                <a:cs typeface="Arial"/>
              </a:rPr>
              <a:t>s'</a:t>
            </a:r>
            <a:r>
              <a:rPr lang="pt-BR" dirty="0">
                <a:ea typeface="ＭＳ Ｐゴシック" pitchFamily="34" charset="-128"/>
                <a:cs typeface="Arial"/>
              </a:rPr>
              <a:t> após ter selecionado a ação </a:t>
            </a:r>
            <a:r>
              <a:rPr lang="pt-BR" b="1" dirty="0">
                <a:ea typeface="ＭＳ Ｐゴシック" pitchFamily="34" charset="-128"/>
                <a:cs typeface="Arial"/>
              </a:rPr>
              <a:t>a</a:t>
            </a:r>
            <a:r>
              <a:rPr lang="pt-BR" dirty="0">
                <a:ea typeface="ＭＳ Ｐゴシック" pitchFamily="34" charset="-128"/>
                <a:cs typeface="Arial"/>
              </a:rPr>
              <a:t> no estado </a:t>
            </a:r>
            <a:r>
              <a:rPr lang="pt-BR" b="1" dirty="0">
                <a:ea typeface="ＭＳ Ｐゴシック" pitchFamily="34" charset="-128"/>
                <a:cs typeface="Arial"/>
              </a:rPr>
              <a:t>s</a:t>
            </a:r>
            <a:r>
              <a:rPr lang="pt-BR" dirty="0">
                <a:ea typeface="ＭＳ Ｐゴシック" pitchFamily="34" charset="-128"/>
                <a:cs typeface="Arial"/>
              </a:rPr>
              <a:t>.</a:t>
            </a:r>
            <a:endParaRPr lang="pt-BR" noProof="0" dirty="0">
              <a:ea typeface="ＭＳ Ｐゴシック" pitchFamily="34" charset="-128"/>
              <a:cs typeface="Arial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381D20B8-C290-4C94-8C7F-0277B9D2F6EE}" type="slidenum">
              <a:rPr lang="en-US"/>
              <a:pPr defTabSz="988101"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17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Em um PDM, as recompensas são fornecidas</a:t>
            </a:r>
            <a:r>
              <a:rPr lang="pt-BR" baseline="0" dirty="0"/>
              <a:t> ao agente a cada passo. Por conta disso, devemos determinar a função de utilidade a ser usada. No caso mais simples, poderíamos apenas adicionar as recompensas a partir de s para obter U(s). </a:t>
            </a:r>
          </a:p>
          <a:p>
            <a:endParaRPr lang="pt-BR" baseline="0" dirty="0"/>
          </a:p>
          <a:p>
            <a:r>
              <a:rPr lang="pt-BR" baseline="0" dirty="0"/>
              <a:t>Mas há algumas sutilezas a serem consideradas, conforme apresentado no próximo slide. 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/>
              <a:t>Por exemplo, na figura, o que é melhor para o agente, receber uma gema (recompensa) a cada passo, ou receber todas as gemas no fim? Isso levanta uma questão geral no uso de PDM: quais preferências um agente deve ter quando estiver comparando sequências de recompensas?</a:t>
            </a:r>
          </a:p>
          <a:p>
            <a:endParaRPr lang="pt-BR" baseline="0" dirty="0"/>
          </a:p>
          <a:p>
            <a:r>
              <a:rPr lang="pt-BR" baseline="0" dirty="0"/>
              <a:t>No caso da comparação entre [1,2,2] e [2,3,4], a simples adição das recompensas seria suficiente para selecionar uma das sequências (a primeira tem total igual a 5, e a segunda tem total igual a 9</a:t>
            </a:r>
            <a:r>
              <a:rPr lang="pt-BR" dirty="0"/>
              <a:t>; logo, a segunda sequência é preferível à primeira).</a:t>
            </a:r>
            <a:endParaRPr lang="pt-BR" baseline="0">
              <a:cs typeface="Arial"/>
            </a:endParaRPr>
          </a:p>
          <a:p>
            <a:endParaRPr lang="pt-BR" baseline="0" dirty="0"/>
          </a:p>
          <a:p>
            <a:r>
              <a:rPr lang="pt-BR" baseline="0" dirty="0"/>
              <a:t>Mas, e no caso das sequências [0,0,1] e [1,0,0]? A escolha aqui não é tão óbvia (</a:t>
            </a:r>
            <a:r>
              <a:rPr lang="pt-BR" dirty="0"/>
              <a:t>pois o</a:t>
            </a:r>
            <a:r>
              <a:rPr lang="pt-BR" baseline="0" dirty="0"/>
              <a:t> total em ambas é igual).</a:t>
            </a:r>
            <a:r>
              <a:rPr lang="pt-BR" dirty="0"/>
              <a:t> </a:t>
            </a:r>
            <a:r>
              <a:rPr lang="pt-BR" baseline="0" dirty="0"/>
              <a:t>A solução para </a:t>
            </a:r>
            <a:r>
              <a:rPr lang="pt-BR" dirty="0"/>
              <a:t>esse tipo de situação </a:t>
            </a:r>
            <a:r>
              <a:rPr lang="pt-BR" baseline="0" dirty="0"/>
              <a:t>é descrita no próximo slide.</a:t>
            </a:r>
            <a:endParaRPr lang="pt-BR" baseline="0" dirty="0">
              <a:cs typeface="Arial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62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noProof="0" dirty="0" err="1">
                <a:ea typeface="ＭＳ Ｐゴシック" pitchFamily="34" charset="-128"/>
              </a:rPr>
              <a:t>Rewards</a:t>
            </a:r>
            <a:r>
              <a:rPr lang="pt-BR" noProof="0" dirty="0">
                <a:ea typeface="ＭＳ Ｐゴシック" pitchFamily="34" charset="-128"/>
              </a:rPr>
              <a:t> in </a:t>
            </a:r>
            <a:r>
              <a:rPr lang="pt-BR" noProof="0" dirty="0" err="1">
                <a:ea typeface="ＭＳ Ｐゴシック" pitchFamily="34" charset="-128"/>
              </a:rPr>
              <a:t>the</a:t>
            </a:r>
            <a:r>
              <a:rPr lang="pt-BR" noProof="0" dirty="0">
                <a:ea typeface="ＭＳ Ｐゴシック" pitchFamily="34" charset="-128"/>
              </a:rPr>
              <a:t> future (</a:t>
            </a:r>
            <a:r>
              <a:rPr lang="pt-BR" noProof="0" dirty="0" err="1">
                <a:ea typeface="ＭＳ Ｐゴシック" pitchFamily="34" charset="-128"/>
              </a:rPr>
              <a:t>deeper</a:t>
            </a:r>
            <a:r>
              <a:rPr lang="pt-BR" noProof="0" dirty="0">
                <a:ea typeface="ＭＳ Ｐゴシック" pitchFamily="34" charset="-128"/>
              </a:rPr>
              <a:t> in </a:t>
            </a:r>
            <a:r>
              <a:rPr lang="pt-BR" noProof="0" dirty="0" err="1">
                <a:ea typeface="ＭＳ Ｐゴシック" pitchFamily="34" charset="-128"/>
              </a:rPr>
              <a:t>the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tree</a:t>
            </a:r>
            <a:r>
              <a:rPr lang="pt-BR" noProof="0" dirty="0">
                <a:ea typeface="ＭＳ Ｐゴシック" pitchFamily="34" charset="-128"/>
              </a:rPr>
              <a:t>) </a:t>
            </a:r>
            <a:r>
              <a:rPr lang="pt-BR" noProof="0" dirty="0" err="1">
                <a:ea typeface="ＭＳ Ｐゴシック" pitchFamily="34" charset="-128"/>
              </a:rPr>
              <a:t>matter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less</a:t>
            </a:r>
            <a:endParaRPr lang="pt-BR" noProof="0" dirty="0">
              <a:ea typeface="ＭＳ Ｐゴシック" pitchFamily="34" charset="-128"/>
            </a:endParaRPr>
          </a:p>
          <a:p>
            <a:endParaRPr lang="pt-BR" noProof="0" dirty="0">
              <a:ea typeface="ＭＳ Ｐゴシック" pitchFamily="34" charset="-128"/>
            </a:endParaRPr>
          </a:p>
          <a:p>
            <a:r>
              <a:rPr lang="pt-BR" noProof="0" dirty="0" err="1">
                <a:ea typeface="ＭＳ Ｐゴシック" pitchFamily="34" charset="-128"/>
              </a:rPr>
              <a:t>Interesting</a:t>
            </a:r>
            <a:r>
              <a:rPr lang="pt-BR" noProof="0" dirty="0">
                <a:ea typeface="ＭＳ Ｐゴシック" pitchFamily="34" charset="-128"/>
              </a:rPr>
              <a:t>: running expectimax, </a:t>
            </a:r>
            <a:r>
              <a:rPr lang="pt-BR" noProof="0" dirty="0" err="1">
                <a:ea typeface="ＭＳ Ｐゴシック" pitchFamily="34" charset="-128"/>
              </a:rPr>
              <a:t>if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having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to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truncate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the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search</a:t>
            </a:r>
            <a:r>
              <a:rPr lang="pt-BR" noProof="0" dirty="0">
                <a:ea typeface="ＭＳ Ｐゴシック" pitchFamily="34" charset="-128"/>
              </a:rPr>
              <a:t>, </a:t>
            </a:r>
            <a:r>
              <a:rPr lang="pt-BR" noProof="0" dirty="0" err="1">
                <a:ea typeface="ＭＳ Ｐゴシック" pitchFamily="34" charset="-128"/>
              </a:rPr>
              <a:t>then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not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losing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much</a:t>
            </a:r>
            <a:r>
              <a:rPr lang="pt-BR" noProof="0" dirty="0">
                <a:ea typeface="ＭＳ Ｐゴシック" pitchFamily="34" charset="-128"/>
              </a:rPr>
              <a:t>; e.g.,</a:t>
            </a:r>
            <a:r>
              <a:rPr lang="pt-BR" dirty="0">
                <a:ea typeface="ＭＳ Ｐゴシック" pitchFamily="34" charset="-128"/>
              </a:rPr>
              <a:t> 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less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then</a:t>
            </a:r>
            <a:r>
              <a:rPr lang="pt-BR" noProof="0" dirty="0">
                <a:ea typeface="ＭＳ Ｐゴシック" pitchFamily="34" charset="-128"/>
              </a:rPr>
              <a:t> \</a:t>
            </a:r>
            <a:r>
              <a:rPr lang="pt-BR" noProof="0" dirty="0" err="1">
                <a:ea typeface="ＭＳ Ｐゴシック" pitchFamily="34" charset="-128"/>
              </a:rPr>
              <a:t>gamma^d</a:t>
            </a:r>
            <a:r>
              <a:rPr lang="pt-BR" noProof="0" dirty="0">
                <a:ea typeface="ＭＳ Ｐゴシック" pitchFamily="34" charset="-128"/>
              </a:rPr>
              <a:t> / (1-\</a:t>
            </a:r>
            <a:r>
              <a:rPr lang="pt-BR" noProof="0" dirty="0" err="1">
                <a:ea typeface="ＭＳ Ｐゴシック" pitchFamily="34" charset="-128"/>
              </a:rPr>
              <a:t>gamma</a:t>
            </a:r>
            <a:r>
              <a:rPr lang="pt-BR" noProof="0" dirty="0">
                <a:ea typeface="ＭＳ Ｐゴシック" pitchFamily="34" charset="-128"/>
              </a:rPr>
              <a:t>)</a:t>
            </a:r>
            <a:endParaRPr lang="pt-BR" noProof="0" dirty="0">
              <a:ea typeface="ＭＳ Ｐゴシック" pitchFamily="34" charset="-128"/>
              <a:cs typeface="Arial"/>
            </a:endParaRPr>
          </a:p>
          <a:p>
            <a:endParaRPr lang="pt-BR" noProof="0" dirty="0">
              <a:ea typeface="ＭＳ Ｐゴシック" pitchFamily="34" charset="-128"/>
            </a:endParaRPr>
          </a:p>
          <a:p>
            <a:r>
              <a:rPr lang="pt-BR" noProof="0" dirty="0">
                <a:ea typeface="ＭＳ Ｐゴシック" pitchFamily="34" charset="-128"/>
              </a:rPr>
              <a:t>Por que usar decaimento exponencial?</a:t>
            </a:r>
            <a:r>
              <a:rPr lang="pt-BR" baseline="0" noProof="0" dirty="0">
                <a:ea typeface="ＭＳ Ｐゴシック" pitchFamily="34" charset="-128"/>
              </a:rPr>
              <a:t> Inspirado em transações financeiras.</a:t>
            </a:r>
          </a:p>
          <a:p>
            <a:endParaRPr lang="pt-BR" baseline="0" noProof="0" dirty="0">
              <a:ea typeface="ＭＳ Ｐゴシック" pitchFamily="34" charset="-128"/>
            </a:endParaRPr>
          </a:p>
          <a:p>
            <a:r>
              <a:rPr lang="pt-BR" baseline="0" noProof="0" dirty="0">
                <a:ea typeface="ＭＳ Ｐゴシック" pitchFamily="34" charset="-128"/>
              </a:rPr>
              <a:t>No exemplo, mesmo que a soma das recompensas seja a mesma, o agente iria preferir [3,2,1] para um valor de </a:t>
            </a:r>
            <a:r>
              <a:rPr lang="pt-BR" baseline="0" noProof="0" dirty="0" err="1">
                <a:ea typeface="ＭＳ Ｐゴシック" pitchFamily="34" charset="-128"/>
              </a:rPr>
              <a:t>gamma</a:t>
            </a:r>
            <a:r>
              <a:rPr lang="pt-BR" baseline="0" noProof="0" dirty="0">
                <a:ea typeface="ＭＳ Ｐゴシック" pitchFamily="34" charset="-128"/>
              </a:rPr>
              <a:t> menor do que 1 e maior do que 0.</a:t>
            </a:r>
            <a:r>
              <a:rPr lang="pt-BR" dirty="0">
                <a:ea typeface="ＭＳ Ｐゴシック" pitchFamily="34" charset="-128"/>
                <a:cs typeface="Arial"/>
              </a:rPr>
              <a:t> Repare que os valores 1, 0,5 e 0,25 são resultantes de </a:t>
            </a:r>
            <a:r>
              <a:rPr lang="pt-BR" dirty="0"/>
              <a:t>(0,5)^0, (0,5)^1 e (0,5)^2, respectivamente.</a:t>
            </a:r>
            <a:endParaRPr lang="pt-BR" noProof="0" dirty="0">
              <a:cs typeface="Arial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DDD6D-317B-4886-9A60-0B722A074D75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que deveríamos esperar de um agente que está</a:t>
            </a:r>
            <a:r>
              <a:rPr lang="pt-BR" baseline="0" dirty="0"/>
              <a:t> diante de uma sequência de ações, de forma a podermos considerar que esse agente é racional?</a:t>
            </a:r>
          </a:p>
          <a:p>
            <a:endParaRPr lang="pt-BR" baseline="0" dirty="0"/>
          </a:p>
          <a:p>
            <a:r>
              <a:rPr lang="pt-BR" baseline="0" dirty="0"/>
              <a:t>Dizemos que preferências são estacionárias quando, dadas duas sequências de recompensas A e B, se prefixamos uma subsequência r tanto em A quanto em B, a preferência das sequencias resultantes permanece a mesma. Ou seja, se o agente prefere A quando compara com B agora, ele também irá fazer a mesma escolha se essa decisão for apresentada para ele no futuro, e vice-versa.</a:t>
            </a:r>
          </a:p>
          <a:p>
            <a:endParaRPr lang="pt-BR" baseline="0" dirty="0"/>
          </a:p>
          <a:p>
            <a:r>
              <a:rPr lang="pt-BR" baseline="0" dirty="0"/>
              <a:t>Repare que há caso em que preferências não são estacionárias. Por exemplo, quando o valor da recompensa de um estado muda em função do tempo. Mas isso está fora do escopo de nosso estudo.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393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Neste exemplo de mundo,</a:t>
            </a:r>
            <a:r>
              <a:rPr lang="pt-BR" baseline="0" dirty="0"/>
              <a:t> há </a:t>
            </a:r>
            <a:r>
              <a:rPr lang="pt-BR" dirty="0"/>
              <a:t>6</a:t>
            </a:r>
            <a:r>
              <a:rPr lang="pt-BR" baseline="0" dirty="0"/>
              <a:t> estados possíveis, a, b, c, d, e</a:t>
            </a:r>
            <a:r>
              <a:rPr lang="pt-BR" dirty="0"/>
              <a:t>, End</a:t>
            </a:r>
            <a:r>
              <a:rPr lang="pt-BR" baseline="0" dirty="0"/>
              <a:t>.</a:t>
            </a:r>
          </a:p>
          <a:p>
            <a:endParaRPr lang="pt-BR" baseline="0" dirty="0"/>
          </a:p>
          <a:p>
            <a:r>
              <a:rPr lang="pt-BR" baseline="0" dirty="0"/>
              <a:t>Em qualquer desses estados</a:t>
            </a:r>
            <a:r>
              <a:rPr lang="pt-BR" dirty="0"/>
              <a:t> em {a, b, c, d, e},</a:t>
            </a:r>
            <a:r>
              <a:rPr lang="pt-BR" baseline="0" dirty="0"/>
              <a:t> o agente pode escolher entre duas ações a tomar: “West” ou “</a:t>
            </a:r>
            <a:r>
              <a:rPr lang="pt-BR" baseline="0" dirty="0" err="1"/>
              <a:t>East</a:t>
            </a:r>
            <a:r>
              <a:rPr lang="pt-BR" baseline="0" dirty="0"/>
              <a:t>”. Além disso, se o agente está no estados </a:t>
            </a:r>
            <a:r>
              <a:rPr lang="pt-BR" b="1" baseline="0" dirty="0"/>
              <a:t>a</a:t>
            </a:r>
            <a:r>
              <a:rPr lang="pt-BR" baseline="0" dirty="0"/>
              <a:t> ou </a:t>
            </a:r>
            <a:r>
              <a:rPr lang="pt-BR" b="1" baseline="0" dirty="0"/>
              <a:t>e</a:t>
            </a:r>
            <a:r>
              <a:rPr lang="pt-BR" baseline="0" dirty="0"/>
              <a:t>, há uma ação adicional, “</a:t>
            </a:r>
            <a:r>
              <a:rPr lang="pt-BR" baseline="0" dirty="0" err="1"/>
              <a:t>Exit</a:t>
            </a:r>
            <a:r>
              <a:rPr lang="pt-BR" baseline="0" dirty="0"/>
              <a:t>”. Escolher essa</a:t>
            </a:r>
            <a:r>
              <a:rPr lang="pt-BR" dirty="0"/>
              <a:t> última ação</a:t>
            </a:r>
            <a:r>
              <a:rPr lang="pt-BR" baseline="0" dirty="0"/>
              <a:t> nos estados </a:t>
            </a:r>
            <a:r>
              <a:rPr lang="pt-BR" b="1" baseline="0" dirty="0"/>
              <a:t>a</a:t>
            </a:r>
            <a:r>
              <a:rPr lang="pt-BR" baseline="0" dirty="0"/>
              <a:t> ou </a:t>
            </a:r>
            <a:r>
              <a:rPr lang="pt-BR" b="1" baseline="0" dirty="0"/>
              <a:t>e</a:t>
            </a:r>
            <a:r>
              <a:rPr lang="pt-BR" baseline="0" dirty="0"/>
              <a:t> dá a recompensa +</a:t>
            </a:r>
            <a:r>
              <a:rPr lang="pt-BR" dirty="0"/>
              <a:t>10</a:t>
            </a:r>
            <a:r>
              <a:rPr lang="pt-BR" baseline="0" dirty="0"/>
              <a:t> </a:t>
            </a:r>
            <a:r>
              <a:rPr lang="pt-BR" dirty="0"/>
              <a:t>e +1 ao</a:t>
            </a:r>
            <a:r>
              <a:rPr lang="pt-BR" baseline="0" dirty="0"/>
              <a:t> agente</a:t>
            </a:r>
            <a:r>
              <a:rPr lang="pt-BR" dirty="0"/>
              <a:t>, respectivamente</a:t>
            </a:r>
            <a:r>
              <a:rPr lang="pt-BR" baseline="0" dirty="0"/>
              <a:t>. Para tornar os cálculos mais fáceis, considere que as transições são determinísticas.</a:t>
            </a:r>
            <a:endParaRPr lang="pt-BR" baseline="0" dirty="0">
              <a:cs typeface="Arial"/>
            </a:endParaRPr>
          </a:p>
          <a:p>
            <a:endParaRPr lang="pt-BR" baseline="0" dirty="0"/>
          </a:p>
          <a:p>
            <a:r>
              <a:rPr lang="pt-BR" baseline="0" dirty="0"/>
              <a:t>As perguntas realizadas tem a ver com fornecer a política ótima, para cada valor de gama. </a:t>
            </a:r>
          </a:p>
          <a:p>
            <a:endParaRPr lang="pt-BR" baseline="0" dirty="0"/>
          </a:p>
          <a:p>
            <a:r>
              <a:rPr lang="pt-BR" baseline="0" dirty="0"/>
              <a:t>Q1 </a:t>
            </a:r>
            <a:r>
              <a:rPr lang="pt-BR" baseline="0" dirty="0">
                <a:sym typeface="Wingdings" panose="05000000000000000000" pitchFamily="2" charset="2"/>
              </a:rPr>
              <a:t></a:t>
            </a:r>
            <a:r>
              <a:rPr lang="pt-BR" baseline="0" dirty="0"/>
              <a:t> “West” para b, c, d, e. “</a:t>
            </a:r>
            <a:r>
              <a:rPr lang="pt-BR" baseline="0" dirty="0" err="1"/>
              <a:t>Exit</a:t>
            </a:r>
            <a:r>
              <a:rPr lang="pt-BR" baseline="0" dirty="0"/>
              <a:t>” para a.</a:t>
            </a:r>
          </a:p>
          <a:p>
            <a:endParaRPr lang="pt-BR" baseline="0" dirty="0"/>
          </a:p>
          <a:p>
            <a:r>
              <a:rPr lang="pt-BR" baseline="0" dirty="0"/>
              <a:t>Q2 </a:t>
            </a:r>
            <a:r>
              <a:rPr lang="pt-BR" baseline="0" dirty="0">
                <a:sym typeface="Wingdings" panose="05000000000000000000" pitchFamily="2" charset="2"/>
              </a:rPr>
              <a:t></a:t>
            </a:r>
            <a:r>
              <a:rPr lang="pt-BR" baseline="0" dirty="0"/>
              <a:t> “West” para b, c; “</a:t>
            </a:r>
            <a:r>
              <a:rPr lang="pt-BR" baseline="0" dirty="0" err="1"/>
              <a:t>East</a:t>
            </a:r>
            <a:r>
              <a:rPr lang="pt-BR" baseline="0" dirty="0"/>
              <a:t>” para d; “Sair” para 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Q3 </a:t>
            </a:r>
            <a:r>
              <a:rPr lang="pt-BR" baseline="0" dirty="0">
                <a:sym typeface="Wingdings" panose="05000000000000000000" pitchFamily="2" charset="2"/>
              </a:rPr>
              <a:t></a:t>
            </a:r>
            <a:r>
              <a:rPr lang="pt-BR" baseline="0" dirty="0"/>
              <a:t> duas soluções “igualmente boas” significa que ambas as soluções fornecem a mesma soma de recompensas amortizadas a partir do estado </a:t>
            </a:r>
            <a:r>
              <a:rPr lang="pt-BR" b="1" baseline="0" dirty="0"/>
              <a:t>d</a:t>
            </a:r>
            <a:r>
              <a:rPr lang="pt-BR" baseline="0" dirty="0"/>
              <a:t>. Sendo assim, o valor de gama deve ser tal que  (</a:t>
            </a:r>
            <a:r>
              <a:rPr lang="pt-BR" b="1" baseline="0" dirty="0"/>
              <a:t>gama^3) * 10 = (gama^1) * 1</a:t>
            </a:r>
            <a:r>
              <a:rPr lang="pt-BR" baseline="0" dirty="0"/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baseline="0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12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noProof="0" dirty="0" err="1"/>
              <a:t>Please</a:t>
            </a:r>
            <a:r>
              <a:rPr lang="pt-BR" noProof="0" dirty="0"/>
              <a:t> </a:t>
            </a:r>
            <a:r>
              <a:rPr lang="pt-BR" noProof="0" dirty="0" err="1"/>
              <a:t>retain</a:t>
            </a:r>
            <a:r>
              <a:rPr lang="pt-BR" noProof="0" dirty="0"/>
              <a:t> </a:t>
            </a:r>
            <a:r>
              <a:rPr lang="pt-BR" noProof="0" dirty="0" err="1"/>
              <a:t>proper</a:t>
            </a:r>
            <a:r>
              <a:rPr lang="pt-BR" baseline="0" noProof="0" dirty="0"/>
              <a:t> </a:t>
            </a:r>
            <a:r>
              <a:rPr lang="pt-BR" baseline="0" noProof="0" dirty="0" err="1"/>
              <a:t>attribution</a:t>
            </a:r>
            <a:r>
              <a:rPr lang="pt-BR" baseline="0" noProof="0" dirty="0"/>
              <a:t>, </a:t>
            </a:r>
            <a:r>
              <a:rPr lang="pt-BR" baseline="0" noProof="0" dirty="0" err="1"/>
              <a:t>including</a:t>
            </a:r>
            <a:r>
              <a:rPr lang="pt-BR" baseline="0" noProof="0" dirty="0"/>
              <a:t> </a:t>
            </a:r>
            <a:r>
              <a:rPr lang="pt-BR" baseline="0" noProof="0" dirty="0" err="1"/>
              <a:t>the</a:t>
            </a:r>
            <a:r>
              <a:rPr lang="pt-BR" baseline="0" noProof="0" dirty="0"/>
              <a:t> </a:t>
            </a:r>
            <a:r>
              <a:rPr lang="pt-BR" baseline="0" noProof="0" dirty="0" err="1"/>
              <a:t>reference</a:t>
            </a:r>
            <a:r>
              <a:rPr lang="pt-BR" baseline="0" noProof="0" dirty="0"/>
              <a:t> to ai.berkeley.edu.  </a:t>
            </a:r>
            <a:r>
              <a:rPr lang="pt-BR" baseline="0" noProof="0" dirty="0" err="1"/>
              <a:t>Thanks</a:t>
            </a:r>
            <a:r>
              <a:rPr lang="pt-BR" baseline="0" noProof="0" dirty="0"/>
              <a:t>!</a:t>
            </a:r>
            <a:endParaRPr lang="pt-BR" sz="1200" noProof="0" dirty="0">
              <a:latin typeface="Calibri"/>
              <a:cs typeface="Calibri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alibri"/>
                <a:cs typeface="Calibri"/>
              </a:rPr>
              <a:t>[These slides were created by Dan Klein and Pieter </a:t>
            </a:r>
            <a:r>
              <a:rPr lang="en-US" sz="1200" dirty="0" err="1">
                <a:latin typeface="Calibri"/>
                <a:cs typeface="Calibri"/>
              </a:rPr>
              <a:t>Abbeel</a:t>
            </a:r>
            <a:r>
              <a:rPr lang="en-US" sz="1200" dirty="0">
                <a:latin typeface="Calibri"/>
                <a:cs typeface="Calibri"/>
              </a:rPr>
              <a:t> for CS188 Intro to AI at UC Berkeley.  All CS188 materials are available at http://ai.berkeley.edu.]</a:t>
            </a:r>
            <a:endParaRPr lang="pt-BR" dirty="0"/>
          </a:p>
          <a:p>
            <a:endParaRPr lang="pt-BR" noProof="0" dirty="0"/>
          </a:p>
          <a:p>
            <a:r>
              <a:rPr lang="pt-BR" noProof="0" dirty="0"/>
              <a:t>PDMs são uma forma de</a:t>
            </a:r>
            <a:r>
              <a:rPr lang="pt-BR" baseline="0" noProof="0" dirty="0"/>
              <a:t> formalizar a ideia de busca não-determinística, que é o tipo de busca em que os resultados das ações do agente são incertos.</a:t>
            </a:r>
          </a:p>
          <a:p>
            <a:endParaRPr lang="pt-BR" baseline="0" noProof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noProof="0" dirty="0"/>
              <a:t>Um PDM é um problema de decisão sequencial.</a:t>
            </a:r>
          </a:p>
          <a:p>
            <a:endParaRPr lang="pt-B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943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Há situações</a:t>
            </a:r>
            <a:r>
              <a:rPr lang="pt-BR" baseline="0" dirty="0"/>
              <a:t> em que o agente pode “viver” para sempre no ambiente. </a:t>
            </a:r>
            <a:r>
              <a:rPr lang="pt-BR" dirty="0">
                <a:cs typeface="Arial"/>
              </a:rPr>
              <a:t>Isso pode acontecer em situações em que o agente nunca alcança um estado terminal, ou em ambientes em que simplesmente não exista um estado terminal.</a:t>
            </a:r>
            <a:endParaRPr lang="pt-BR" dirty="0"/>
          </a:p>
          <a:p>
            <a:endParaRPr lang="pt-BR" dirty="0"/>
          </a:p>
          <a:p>
            <a:r>
              <a:rPr lang="pt-BR" baseline="0" dirty="0"/>
              <a:t>Por exemplo, no caso do carro robô, o agente pode escolher a ação </a:t>
            </a:r>
            <a:r>
              <a:rPr lang="pt-BR" baseline="0" dirty="0" err="1"/>
              <a:t>Slow</a:t>
            </a:r>
            <a:r>
              <a:rPr lang="pt-BR" baseline="0" dirty="0"/>
              <a:t> a cada passo de tempo e, nesse caso, nunca irá chegar ao estado </a:t>
            </a:r>
            <a:r>
              <a:rPr lang="en-US" dirty="0">
                <a:latin typeface="Calibri"/>
                <a:cs typeface="Calibri"/>
              </a:rPr>
              <a:t>Overheated. </a:t>
            </a:r>
            <a:r>
              <a:rPr lang="pt-BR" noProof="0" dirty="0">
                <a:latin typeface="Calibri"/>
                <a:cs typeface="Calibri"/>
              </a:rPr>
              <a:t>Nessas</a:t>
            </a:r>
            <a:r>
              <a:rPr lang="pt-BR" baseline="0" noProof="0" dirty="0">
                <a:latin typeface="Calibri"/>
                <a:cs typeface="Calibri"/>
              </a:rPr>
              <a:t> situações o agente irá obter um valor de recompensa infinito e seria impossível decidir entre duas politicas quaisquer, qual seria a melhor.</a:t>
            </a:r>
            <a:endParaRPr lang="pt-BR"/>
          </a:p>
          <a:p>
            <a:endParaRPr lang="pt-BR" sz="1200" baseline="0" noProof="0" dirty="0">
              <a:latin typeface="Calibri"/>
              <a:cs typeface="Calibri"/>
            </a:endParaRPr>
          </a:p>
          <a:p>
            <a:r>
              <a:rPr lang="pt-BR" sz="1200" baseline="0" noProof="0" dirty="0">
                <a:latin typeface="Calibri"/>
                <a:cs typeface="Calibri"/>
              </a:rPr>
              <a:t>Há múltiplas soluções para o problema descrito acima. </a:t>
            </a:r>
            <a:endParaRPr lang="pt-BR" noProof="0" dirty="0"/>
          </a:p>
          <a:p>
            <a:endParaRPr lang="pt-BR" dirty="0"/>
          </a:p>
          <a:p>
            <a:r>
              <a:rPr lang="pt-BR" dirty="0"/>
              <a:t>1) A</a:t>
            </a:r>
            <a:r>
              <a:rPr lang="pt-BR" baseline="0" dirty="0"/>
              <a:t> primeira delas é definir um </a:t>
            </a:r>
            <a:r>
              <a:rPr lang="pt-BR" b="1" baseline="0" dirty="0"/>
              <a:t>horizonte finito</a:t>
            </a:r>
            <a:r>
              <a:rPr lang="pt-BR" baseline="0" dirty="0"/>
              <a:t> para a vida do agente. No exemplo do carro robô novamente, isso pode ser análogo à quantidade de combustível disponível. Como desvantagem, essa solução pode gerar políticas não estacionárias, i.e., o que o agente escolhe fazer depende da quantidade de tempo que lhe resta. Nesse cenário, teríamos que decidir uma ação para cada estado e para cada quantidade de passos necessários para o final.</a:t>
            </a:r>
            <a:endParaRPr lang="pt-BR" baseline="0" dirty="0">
              <a:cs typeface="Arial"/>
            </a:endParaRPr>
          </a:p>
          <a:p>
            <a:endParaRPr lang="pt-BR" dirty="0"/>
          </a:p>
          <a:p>
            <a:r>
              <a:rPr lang="pt-BR" dirty="0"/>
              <a:t>2) A segunda solução é usar </a:t>
            </a:r>
            <a:r>
              <a:rPr lang="pt-BR" b="1" dirty="0"/>
              <a:t>recompensas</a:t>
            </a:r>
            <a:r>
              <a:rPr lang="pt-BR" b="1" baseline="0" dirty="0"/>
              <a:t> amortizadas</a:t>
            </a:r>
            <a:r>
              <a:rPr lang="pt-BR" baseline="0" dirty="0"/>
              <a:t> (i.e., descontadas no tempo). Dessa forma, mesmo que o agente tenha uma sequência infinita de recompensas infinitas, a amortização garante que a soma converge para um valor finito. Mudar o valor de \</a:t>
            </a:r>
            <a:r>
              <a:rPr lang="pt-BR" baseline="0" dirty="0" err="1"/>
              <a:t>gamma</a:t>
            </a:r>
            <a:r>
              <a:rPr lang="pt-BR" baseline="0" dirty="0"/>
              <a:t> altera o que chamamos de “horizonte” do agente</a:t>
            </a:r>
            <a:r>
              <a:rPr lang="pt-BR" dirty="0"/>
              <a:t>: quanto maior o valor de </a:t>
            </a:r>
            <a:r>
              <a:rPr lang="pt-BR" dirty="0" err="1"/>
              <a:t>gamma</a:t>
            </a:r>
            <a:r>
              <a:rPr lang="pt-BR" dirty="0"/>
              <a:t>, maior o horizonte.</a:t>
            </a:r>
            <a:r>
              <a:rPr lang="pt-BR" dirty="0">
                <a:cs typeface="Arial"/>
              </a:rPr>
              <a:t> Na desigualdade acima, $R_{</a:t>
            </a:r>
            <a:r>
              <a:rPr lang="pt-BR" dirty="0" err="1">
                <a:cs typeface="Arial"/>
              </a:rPr>
              <a:t>max</a:t>
            </a:r>
            <a:r>
              <a:rPr lang="pt-BR" dirty="0">
                <a:cs typeface="Arial"/>
              </a:rPr>
              <a:t>}$ significa o máximo valor de recompensa que o agente pode obter. Essa desigualdade pode ser comprovada por meio da expressão correspondente à soma dos termos de uma progressão geométrica cuja razão é menor do que 1.</a:t>
            </a:r>
            <a:endParaRPr lang="pt-BR" baseline="0" dirty="0">
              <a:cs typeface="Arial"/>
            </a:endParaRPr>
          </a:p>
          <a:p>
            <a:endParaRPr lang="pt-BR" dirty="0"/>
          </a:p>
          <a:p>
            <a:r>
              <a:rPr lang="pt-BR" dirty="0"/>
              <a:t>3) Como um caso especial, temos a terceira solução possível: definir</a:t>
            </a:r>
            <a:r>
              <a:rPr lang="pt-BR" baseline="0" dirty="0"/>
              <a:t> um estado absorvente.</a:t>
            </a:r>
            <a:endParaRPr lang="pt-BR" dirty="0">
              <a:cs typeface="Arial"/>
            </a:endParaRPr>
          </a:p>
          <a:p>
            <a:endParaRPr lang="pt-BR" dirty="0"/>
          </a:p>
          <a:p>
            <a:r>
              <a:rPr lang="pt-BR" dirty="0"/>
              <a:t>Em geral, iremos usar amortização para resolver esse problema.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970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Essa página resume os</a:t>
            </a:r>
            <a:r>
              <a:rPr lang="pt-BR" baseline="0" dirty="0"/>
              <a:t> conceitos que vimos até aqui.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9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Agora que sabemos o que</a:t>
            </a:r>
            <a:r>
              <a:rPr lang="pt-BR" baseline="0" dirty="0"/>
              <a:t> são PDMs, podemos descrever de que forma resolvê-los.</a:t>
            </a:r>
          </a:p>
          <a:p>
            <a:endParaRPr lang="pt-BR" dirty="0"/>
          </a:p>
          <a:p>
            <a:r>
              <a:rPr lang="pt-BR" dirty="0"/>
              <a:t>Resolver um PDM significa encontrar uma política ótima para esse PDM.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No </a:t>
            </a:r>
            <a:r>
              <a:rPr lang="en-US" dirty="0" err="1">
                <a:latin typeface="Calibri"/>
                <a:cs typeface="Calibri"/>
              </a:rPr>
              <a:t>exemplo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apresentado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acima</a:t>
            </a:r>
            <a:r>
              <a:rPr lang="en-US" dirty="0">
                <a:latin typeface="Calibri"/>
                <a:cs typeface="Calibri"/>
              </a:rPr>
              <a:t>, a </a:t>
            </a:r>
            <a:r>
              <a:rPr lang="en-US" dirty="0" err="1">
                <a:latin typeface="Calibri"/>
                <a:cs typeface="Calibri"/>
              </a:rPr>
              <a:t>política</a:t>
            </a:r>
            <a:r>
              <a:rPr lang="en-US" dirty="0">
                <a:latin typeface="Calibri"/>
                <a:cs typeface="Calibri"/>
              </a:rPr>
              <a:t> é </a:t>
            </a:r>
            <a:r>
              <a:rPr lang="en-US" dirty="0" err="1">
                <a:latin typeface="Calibri"/>
                <a:cs typeface="Calibri"/>
              </a:rPr>
              <a:t>representada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pelas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setas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 err="1">
                <a:latin typeface="Calibri"/>
                <a:cs typeface="Calibri"/>
              </a:rPr>
              <a:t>cada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uma</a:t>
            </a:r>
            <a:r>
              <a:rPr lang="en-US" dirty="0">
                <a:latin typeface="Calibri"/>
                <a:cs typeface="Calibri"/>
              </a:rPr>
              <a:t> das </a:t>
            </a:r>
            <a:r>
              <a:rPr lang="en-US" dirty="0" err="1">
                <a:latin typeface="Calibri"/>
                <a:cs typeface="Calibri"/>
              </a:rPr>
              <a:t>quais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indica</a:t>
            </a:r>
            <a:r>
              <a:rPr lang="en-US" dirty="0">
                <a:latin typeface="Calibri"/>
                <a:cs typeface="Calibri"/>
              </a:rPr>
              <a:t> a </a:t>
            </a:r>
            <a:r>
              <a:rPr lang="en-US" dirty="0" err="1">
                <a:latin typeface="Calibri"/>
                <a:cs typeface="Calibri"/>
              </a:rPr>
              <a:t>ação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recomendada</a:t>
            </a:r>
            <a:r>
              <a:rPr lang="en-US" dirty="0">
                <a:latin typeface="Calibri"/>
                <a:cs typeface="Calibri"/>
              </a:rPr>
              <a:t> pela </a:t>
            </a:r>
            <a:r>
              <a:rPr lang="en-US" dirty="0" err="1">
                <a:latin typeface="Calibri"/>
                <a:cs typeface="Calibri"/>
              </a:rPr>
              <a:t>política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em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cada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estado</a:t>
            </a:r>
            <a:r>
              <a:rPr lang="en-US" dirty="0">
                <a:latin typeface="Calibri"/>
                <a:cs typeface="Calibri"/>
              </a:rPr>
              <a:t> do PDM.</a:t>
            </a: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213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noProof="0" dirty="0"/>
              <a:t>Para resolve</a:t>
            </a:r>
            <a:r>
              <a:rPr lang="pt-BR" baseline="0" noProof="0" dirty="0"/>
              <a:t>r um PDM, há algumas quantidades que precisamos definir formalmente</a:t>
            </a:r>
            <a:r>
              <a:rPr lang="pt-BR" dirty="0"/>
              <a:t> e computar: V*(s) e Q*(s, a).</a:t>
            </a:r>
            <a:endParaRPr lang="pt-BR" baseline="0" noProof="0" dirty="0">
              <a:cs typeface="Arial"/>
            </a:endParaRPr>
          </a:p>
          <a:p>
            <a:endParaRPr lang="pt-BR" baseline="0" noProof="0" dirty="0"/>
          </a:p>
          <a:p>
            <a:r>
              <a:rPr lang="pt-BR" baseline="0" noProof="0" dirty="0"/>
              <a:t>V</a:t>
            </a:r>
            <a:r>
              <a:rPr lang="pt-BR" dirty="0"/>
              <a:t>*(</a:t>
            </a:r>
            <a:r>
              <a:rPr lang="pt-BR" baseline="0" noProof="0" dirty="0"/>
              <a:t>s</a:t>
            </a:r>
            <a:r>
              <a:rPr lang="pt-BR" dirty="0"/>
              <a:t>) </a:t>
            </a:r>
            <a:r>
              <a:rPr lang="pt-BR" baseline="0" noProof="0" dirty="0"/>
              <a:t>é o valor que seria calculado </a:t>
            </a:r>
            <a:r>
              <a:rPr lang="pt-BR" dirty="0"/>
              <a:t>para o estado s se</a:t>
            </a:r>
            <a:r>
              <a:rPr lang="pt-BR" baseline="0" noProof="0" dirty="0"/>
              <a:t> estivéssemos usando o </a:t>
            </a:r>
            <a:r>
              <a:rPr lang="pt-BR" baseline="0" noProof="0" dirty="0" err="1"/>
              <a:t>expectimax</a:t>
            </a:r>
            <a:r>
              <a:rPr lang="pt-BR" baseline="0" noProof="0" dirty="0"/>
              <a:t>. O símbolo “*” significa que esse é o valor sob ação ótima. Sendo assim, cada estado possui estados associados, que correspondem às utilidades que seriam computadas pelo algoritmo </a:t>
            </a:r>
            <a:r>
              <a:rPr lang="pt-BR" baseline="0" noProof="0" dirty="0" err="1"/>
              <a:t>expectimax</a:t>
            </a:r>
            <a:r>
              <a:rPr lang="pt-BR" baseline="0" noProof="0" dirty="0"/>
              <a:t>.</a:t>
            </a:r>
            <a:r>
              <a:rPr lang="pt-BR" dirty="0"/>
              <a:t> </a:t>
            </a:r>
            <a:endParaRPr lang="pt-BR">
              <a:cs typeface="Arial"/>
            </a:endParaRPr>
          </a:p>
          <a:p>
            <a:endParaRPr lang="pt-BR" dirty="0">
              <a:cs typeface="Arial"/>
            </a:endParaRPr>
          </a:p>
          <a:p>
            <a:r>
              <a:rPr lang="pt-BR" dirty="0"/>
              <a:t>A ideia subjacente a V*(s) é a seguinte:</a:t>
            </a:r>
            <a:r>
              <a:rPr lang="pt-BR" baseline="0" noProof="0" dirty="0"/>
              <a:t> se o agente agir otimamente a partir de s, ele irá receber diferentes valores de utilidade em diferentes episódios, porque o agente não controla completamente os resultados de suas ações</a:t>
            </a:r>
            <a:r>
              <a:rPr lang="pt-BR" dirty="0"/>
              <a:t>.</a:t>
            </a:r>
            <a:r>
              <a:rPr lang="pt-BR" baseline="0" noProof="0" dirty="0"/>
              <a:t> </a:t>
            </a:r>
            <a:r>
              <a:rPr lang="pt-BR" dirty="0"/>
              <a:t>Entretanto</a:t>
            </a:r>
            <a:r>
              <a:rPr lang="pt-BR" baseline="0" noProof="0" dirty="0"/>
              <a:t>, </a:t>
            </a:r>
            <a:r>
              <a:rPr lang="pt-BR" b="1" baseline="0" noProof="0" dirty="0"/>
              <a:t>em média</a:t>
            </a:r>
            <a:r>
              <a:rPr lang="pt-BR" baseline="0" noProof="0" dirty="0"/>
              <a:t>, V</a:t>
            </a:r>
            <a:r>
              <a:rPr lang="pt-BR" dirty="0"/>
              <a:t>*(</a:t>
            </a:r>
            <a:r>
              <a:rPr lang="pt-BR" baseline="0" noProof="0" dirty="0"/>
              <a:t>s</a:t>
            </a:r>
            <a:r>
              <a:rPr lang="pt-BR" dirty="0"/>
              <a:t>)</a:t>
            </a:r>
            <a:r>
              <a:rPr lang="pt-BR" baseline="0" noProof="0" dirty="0"/>
              <a:t> é o valor que o agente irá receber.</a:t>
            </a:r>
            <a:endParaRPr lang="pt-BR" baseline="0" noProof="0" dirty="0">
              <a:cs typeface="Arial"/>
            </a:endParaRPr>
          </a:p>
          <a:p>
            <a:endParaRPr lang="pt-BR" baseline="0" noProof="0" dirty="0"/>
          </a:p>
          <a:p>
            <a:r>
              <a:rPr lang="pt-BR" baseline="0" noProof="0" dirty="0"/>
              <a:t>Um q-estado (</a:t>
            </a:r>
            <a:r>
              <a:rPr lang="pt-BR" baseline="0" noProof="0" dirty="0" err="1"/>
              <a:t>s,a</a:t>
            </a:r>
            <a:r>
              <a:rPr lang="pt-BR" baseline="0" noProof="0" dirty="0"/>
              <a:t>) </a:t>
            </a:r>
            <a:r>
              <a:rPr lang="pt-BR" dirty="0"/>
              <a:t>representa </a:t>
            </a:r>
            <a:r>
              <a:rPr lang="pt-BR" baseline="0" noProof="0" dirty="0"/>
              <a:t>uma situação em que o agente </a:t>
            </a:r>
            <a:r>
              <a:rPr lang="pt-BR" dirty="0"/>
              <a:t>se encontra no estado </a:t>
            </a:r>
            <a:r>
              <a:rPr lang="pt-BR" b="1" dirty="0"/>
              <a:t>s</a:t>
            </a:r>
            <a:r>
              <a:rPr lang="pt-BR" dirty="0"/>
              <a:t> e já</a:t>
            </a:r>
            <a:r>
              <a:rPr lang="pt-BR" baseline="0" noProof="0" dirty="0"/>
              <a:t> decidiu tomar a ação </a:t>
            </a:r>
            <a:r>
              <a:rPr lang="pt-BR" b="1" baseline="0" noProof="0" dirty="0"/>
              <a:t>a</a:t>
            </a:r>
            <a:r>
              <a:rPr lang="pt-BR" baseline="0" noProof="0" dirty="0"/>
              <a:t>, mas não a executou ainda. O valor (ou utilidade) desse </a:t>
            </a:r>
            <a:r>
              <a:rPr lang="pt-BR" dirty="0"/>
              <a:t>q-estado </a:t>
            </a:r>
            <a:r>
              <a:rPr lang="pt-BR" baseline="0" noProof="0" dirty="0"/>
              <a:t>é denotado por Q</a:t>
            </a:r>
            <a:r>
              <a:rPr lang="pt-BR" dirty="0"/>
              <a:t>*(</a:t>
            </a:r>
            <a:r>
              <a:rPr lang="pt-BR" baseline="0" noProof="0" dirty="0"/>
              <a:t>s, a</a:t>
            </a:r>
            <a:r>
              <a:rPr lang="pt-BR" dirty="0"/>
              <a:t>).</a:t>
            </a:r>
            <a:endParaRPr lang="pt-BR" baseline="0" noProof="0" dirty="0">
              <a:cs typeface="Arial"/>
            </a:endParaRPr>
          </a:p>
          <a:p>
            <a:endParaRPr lang="pt-BR" baseline="0" noProof="0" dirty="0"/>
          </a:p>
          <a:p>
            <a:r>
              <a:rPr lang="pt-BR" dirty="0"/>
              <a:t>Recomendação é feita com base em V*(s) --&gt; [</a:t>
            </a:r>
            <a:r>
              <a:rPr lang="en-US" dirty="0"/>
              <a:t>AIMA] Section 17.1.2 defined the utility of being in a state as the expected sum of discounted rewards from that point onwards. From this, it follows that there is a direct relationship between the utility of a state and the utility of its neighbors: the utility of a state is the immediate reward for that state plus the expected discounted utility of the next state, assuming that the agent chooses the optimal action.</a:t>
            </a:r>
            <a:endParaRPr lang="en-US" dirty="0">
              <a:cs typeface="Arial"/>
            </a:endParaRPr>
          </a:p>
          <a:p>
            <a:endParaRPr lang="pt-BR" noProof="0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812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noProof="0" dirty="0"/>
              <a:t>Os valores apresentados são utilidades de cada estado. Cada seta é a ação (direção) recomendada pela política a partir do estado correspondente.</a:t>
            </a:r>
          </a:p>
          <a:p>
            <a:endParaRPr lang="pt-BR" baseline="0" noProof="0" dirty="0"/>
          </a:p>
          <a:p>
            <a:r>
              <a:rPr lang="pt-BR" baseline="0" noProof="0" dirty="0"/>
              <a:t>O que significa, por exemplo, o valor 0,49 na esquerda inferior? Resposta: se o agente partir diversas vezes dessa célula, em média, ele deve esperar uma recompensa total de 0,49.</a:t>
            </a:r>
          </a:p>
          <a:p>
            <a:endParaRPr lang="pt-BR" baseline="0" noProof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noProof="0" dirty="0"/>
              <a:t>Comparar 0,49 com 0,85 </a:t>
            </a:r>
            <a:r>
              <a:rPr lang="pt-BR" baseline="0" noProof="0" dirty="0">
                <a:sym typeface="Wingdings" pitchFamily="2" charset="2"/>
              </a:rPr>
              <a:t> é melhor para o agente estar na célula com 0,85 do que na célula com 0,49, por que, nesta última, ele deve “pagar” o living </a:t>
            </a:r>
            <a:r>
              <a:rPr lang="pt-BR" baseline="0" noProof="0" dirty="0" err="1">
                <a:sym typeface="Wingdings" pitchFamily="2" charset="2"/>
              </a:rPr>
              <a:t>reward</a:t>
            </a:r>
            <a:r>
              <a:rPr lang="pt-BR" baseline="0" noProof="0" dirty="0">
                <a:sym typeface="Wingdings" pitchFamily="2" charset="2"/>
              </a:rPr>
              <a:t> (nesse exemplo igual a zero, mas maior do que zero em geral) por cada célula até a saída.</a:t>
            </a:r>
            <a:endParaRPr lang="pt-BR" noProof="0" dirty="0"/>
          </a:p>
          <a:p>
            <a:endParaRPr lang="pt-BR" baseline="0" noProof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noProof="0" dirty="0"/>
              <a:t>Comparar 0,57 com 0,74 </a:t>
            </a:r>
            <a:r>
              <a:rPr lang="pt-BR" baseline="0" noProof="0" dirty="0">
                <a:sym typeface="Wingdings" pitchFamily="2" charset="2"/>
              </a:rPr>
              <a:t> é melhor para o agente estar na célula com 0,74 do que na célula com 0,57, por que, nesta última, se algo der errado, ele cai no precipício e perde.</a:t>
            </a:r>
            <a:endParaRPr lang="pt-BR" noProof="0" dirty="0"/>
          </a:p>
          <a:p>
            <a:endParaRPr lang="pt-B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846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noProof="0" dirty="0"/>
              <a:t>Outro exemplo de mundo grade,</a:t>
            </a:r>
            <a:r>
              <a:rPr lang="pt-BR" baseline="0" noProof="0" dirty="0"/>
              <a:t> dessa vez com living </a:t>
            </a:r>
            <a:r>
              <a:rPr lang="pt-BR" baseline="0" noProof="0" dirty="0" err="1"/>
              <a:t>reward</a:t>
            </a:r>
            <a:r>
              <a:rPr lang="pt-BR" baseline="0" noProof="0" dirty="0"/>
              <a:t> diferente de zero.</a:t>
            </a:r>
            <a:endParaRPr lang="pt-B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846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noProof="0" dirty="0"/>
              <a:t>Essa figura apresenta q-estados referentes ao mundo grade da página</a:t>
            </a:r>
            <a:r>
              <a:rPr lang="pt-BR" baseline="0" noProof="0" dirty="0"/>
              <a:t> anterior</a:t>
            </a:r>
            <a:r>
              <a:rPr lang="pt-BR" noProof="0" dirty="0"/>
              <a:t>. </a:t>
            </a:r>
          </a:p>
          <a:p>
            <a:endParaRPr lang="pt-BR" noProof="0" dirty="0"/>
          </a:p>
          <a:p>
            <a:r>
              <a:rPr lang="pt-BR" noProof="0" dirty="0"/>
              <a:t>Repare que, para</a:t>
            </a:r>
            <a:r>
              <a:rPr lang="pt-BR" baseline="0" noProof="0" dirty="0"/>
              <a:t> cada estado, há 4 q-estados (correspondentes às 4 ações possíveis).</a:t>
            </a:r>
          </a:p>
          <a:p>
            <a:endParaRPr lang="pt-BR" baseline="0" noProof="0" dirty="0"/>
          </a:p>
          <a:p>
            <a:r>
              <a:rPr lang="pt-BR" baseline="0" noProof="0" dirty="0"/>
              <a:t>Conforme a definição recursiva apresentada na próxima página, a utilidade de um estado é o máximo entre os q-valores correspondentes àquele estado.</a:t>
            </a:r>
            <a:endParaRPr lang="pt-B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283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Para resolver um</a:t>
            </a:r>
            <a:r>
              <a:rPr lang="pt-BR" baseline="0" dirty="0"/>
              <a:t> PDM, devemos calcular os valores das utilidades dos estados componentes de S.</a:t>
            </a:r>
          </a:p>
          <a:p>
            <a:endParaRPr lang="pt-BR" baseline="0" dirty="0"/>
          </a:p>
          <a:p>
            <a:r>
              <a:rPr lang="pt-BR" baseline="0" dirty="0"/>
              <a:t>Precisamos definir equações que equivalem à computação que o expectimax realiza. É como se tivéssemos o expectimax traduzido para equações.</a:t>
            </a:r>
          </a:p>
          <a:p>
            <a:endParaRPr lang="pt-BR" baseline="0" dirty="0"/>
          </a:p>
          <a:p>
            <a:r>
              <a:rPr lang="pt-BR" baseline="0" dirty="0"/>
              <a:t>Começamos por pensar qual é o valor expectimax da raiz da árvore, s. Nesse caso, aplicamos a mesma fórmula usada no expectimax.</a:t>
            </a:r>
          </a:p>
          <a:p>
            <a:endParaRPr lang="pt-BR" dirty="0"/>
          </a:p>
          <a:p>
            <a:r>
              <a:rPr lang="pt-BR" dirty="0"/>
              <a:t>Justificativa do fator $\</a:t>
            </a:r>
            <a:r>
              <a:rPr lang="pt-BR" dirty="0" err="1"/>
              <a:t>gamma</a:t>
            </a:r>
            <a:r>
              <a:rPr lang="pt-BR" dirty="0"/>
              <a:t>$ multiplicando V*: V* seria o valor obtido sem amortização. Mas ele acontece</a:t>
            </a:r>
            <a:r>
              <a:rPr lang="pt-BR" baseline="0" dirty="0"/>
              <a:t> um passo adiante, daí a multiplicação pelo fator de desconto.</a:t>
            </a:r>
            <a:endParaRPr lang="pt-BR" baseline="0" dirty="0">
              <a:cs typeface="Arial"/>
            </a:endParaRPr>
          </a:p>
          <a:p>
            <a:endParaRPr lang="pt-BR" baseline="0" dirty="0"/>
          </a:p>
          <a:p>
            <a:r>
              <a:rPr lang="pt-BR" baseline="0" dirty="0"/>
              <a:t>Componentes: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t-BR" dirty="0"/>
              <a:t>V* é a recompensa</a:t>
            </a:r>
            <a:r>
              <a:rPr lang="pt-BR" baseline="0" dirty="0"/>
              <a:t> sobre um valor futuro.</a:t>
            </a:r>
            <a:endParaRPr lang="pt-BR" baseline="0" dirty="0">
              <a:cs typeface="Arial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pt-BR" dirty="0"/>
              <a:t>$\</a:t>
            </a:r>
            <a:r>
              <a:rPr lang="pt-BR" dirty="0" err="1"/>
              <a:t>gamma</a:t>
            </a:r>
            <a:r>
              <a:rPr lang="pt-BR" dirty="0"/>
              <a:t>$: d</a:t>
            </a:r>
            <a:r>
              <a:rPr lang="pt-BR" baseline="0" dirty="0"/>
              <a:t>esconto sobre o valor futuro</a:t>
            </a:r>
          </a:p>
          <a:p>
            <a:pPr marL="0" indent="0">
              <a:buFont typeface="Arial" pitchFamily="34" charset="0"/>
              <a:buNone/>
            </a:pPr>
            <a:endParaRPr lang="pt-BR" baseline="0" dirty="0"/>
          </a:p>
          <a:p>
            <a:pPr marL="0" indent="0">
              <a:buFont typeface="Arial" pitchFamily="34" charset="0"/>
              <a:buNone/>
            </a:pPr>
            <a:r>
              <a:rPr lang="pt-BR" baseline="0" dirty="0"/>
              <a:t>A ultima equação apenas apresenta um valor V em termos de outros valores V. Ou seja, Q(</a:t>
            </a:r>
            <a:r>
              <a:rPr lang="pt-BR" baseline="0" dirty="0" err="1"/>
              <a:t>s,a</a:t>
            </a:r>
            <a:r>
              <a:rPr lang="pt-BR" baseline="0" dirty="0"/>
              <a:t>) é embutido (“</a:t>
            </a:r>
            <a:r>
              <a:rPr lang="pt-BR" baseline="0" dirty="0" err="1"/>
              <a:t>inline</a:t>
            </a:r>
            <a:r>
              <a:rPr lang="pt-BR" baseline="0" dirty="0"/>
              <a:t>”).</a:t>
            </a:r>
          </a:p>
          <a:p>
            <a:endParaRPr lang="pt-BR" dirty="0"/>
          </a:p>
          <a:p>
            <a:pPr marL="0" indent="0">
              <a:buFont typeface="Arial" pitchFamily="34" charset="0"/>
              <a:buNone/>
            </a:pPr>
            <a:r>
              <a:rPr lang="pt-BR" baseline="0" dirty="0"/>
              <a:t>Repare que nas equações apresentadas, há uma recursão mútua (i.e., uma depende da outra).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044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Repare que essa árvore pode ficar muito grande</a:t>
            </a:r>
            <a:r>
              <a:rPr lang="pt-BR" baseline="0" dirty="0"/>
              <a:t> rapidamente, o que inibe o uso do expectimax. Isso porque o expectimax iria repetir diversas computações iguais.</a:t>
            </a:r>
            <a:endParaRPr lang="pt-BR" dirty="0"/>
          </a:p>
          <a:p>
            <a:endParaRPr lang="pt-BR" dirty="0"/>
          </a:p>
          <a:p>
            <a:r>
              <a:rPr lang="pt-BR" dirty="0"/>
              <a:t>A razão para o que está escrito na </a:t>
            </a:r>
            <a:r>
              <a:rPr lang="pt-BR" b="1" dirty="0"/>
              <a:t>Nota</a:t>
            </a:r>
            <a:r>
              <a:rPr lang="pt-BR" dirty="0"/>
              <a:t> é a</a:t>
            </a:r>
            <a:r>
              <a:rPr lang="pt-BR" baseline="0" dirty="0"/>
              <a:t> seguinte: conforme nos aprofundamos na árvore, vemos as mesmas recompensas, só que elas serão </a:t>
            </a:r>
            <a:r>
              <a:rPr lang="pt-BR" dirty="0"/>
              <a:t>multiplicadas</a:t>
            </a:r>
            <a:r>
              <a:rPr lang="pt-BR" baseline="0" dirty="0"/>
              <a:t> pelo fator de </a:t>
            </a:r>
            <a:r>
              <a:rPr lang="pt-BR" dirty="0"/>
              <a:t>desconto (um valor menor do que 1),</a:t>
            </a:r>
            <a:r>
              <a:rPr lang="pt-BR" baseline="0" dirty="0"/>
              <a:t> fazendo com que a recompensa </a:t>
            </a:r>
            <a:r>
              <a:rPr lang="pt-BR" dirty="0"/>
              <a:t>efetivamente recebida pelo agente</a:t>
            </a:r>
            <a:r>
              <a:rPr lang="pt-BR" baseline="0" dirty="0"/>
              <a:t> </a:t>
            </a:r>
            <a:r>
              <a:rPr lang="pt-BR" dirty="0"/>
              <a:t>se</a:t>
            </a:r>
            <a:r>
              <a:rPr lang="pt-BR" baseline="0" dirty="0"/>
              <a:t> </a:t>
            </a:r>
            <a:r>
              <a:rPr lang="pt-BR" dirty="0"/>
              <a:t>torne </a:t>
            </a:r>
            <a:r>
              <a:rPr lang="pt-BR" baseline="0" dirty="0"/>
              <a:t>cada vez menor. Por exemplo, se nos movermos 100 </a:t>
            </a:r>
            <a:r>
              <a:rPr lang="pt-BR" dirty="0"/>
              <a:t>passos</a:t>
            </a:r>
            <a:r>
              <a:rPr lang="pt-BR" baseline="0" dirty="0"/>
              <a:t> na árvore</a:t>
            </a:r>
            <a:r>
              <a:rPr lang="pt-BR" dirty="0"/>
              <a:t>,</a:t>
            </a:r>
            <a:r>
              <a:rPr lang="pt-BR" baseline="0" dirty="0"/>
              <a:t> veremos valores de recompensa multiplicados por $\</a:t>
            </a:r>
            <a:r>
              <a:rPr lang="pt-BR" baseline="0" dirty="0" err="1"/>
              <a:t>gamma</a:t>
            </a:r>
            <a:r>
              <a:rPr lang="pt-BR" baseline="0" dirty="0"/>
              <a:t>^{100}$!</a:t>
            </a:r>
            <a:endParaRPr lang="pt-BR" baseline="0" dirty="0">
              <a:cs typeface="Arial"/>
            </a:endParaRPr>
          </a:p>
          <a:p>
            <a:endParaRPr lang="pt-BR" baseline="0" dirty="0"/>
          </a:p>
          <a:p>
            <a:r>
              <a:rPr lang="pt-BR" baseline="0" dirty="0"/>
              <a:t>Então, a questão é como realizar a mesma computação que expectimax realiza e ao mesmo desviando dos dois problemas acima. Resposta descrita no próximo slide.</a:t>
            </a:r>
          </a:p>
          <a:p>
            <a:endParaRPr lang="pt-BR" baseline="0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63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Até aqui (na verdade, até antes de estudarmos</a:t>
            </a:r>
            <a:r>
              <a:rPr lang="pt-BR" baseline="0" dirty="0"/>
              <a:t> expectimax), estudamos estratégias de </a:t>
            </a:r>
            <a:r>
              <a:rPr lang="pt-BR" b="1" baseline="0" dirty="0"/>
              <a:t>busca determinística</a:t>
            </a:r>
            <a:r>
              <a:rPr lang="pt-BR" baseline="0" dirty="0"/>
              <a:t>. Nessa família de algoritmos de busca, dada uma entrada particular, o mesmo resultado é sempre produzido.</a:t>
            </a:r>
          </a:p>
          <a:p>
            <a:endParaRPr lang="pt-BR" baseline="0" dirty="0"/>
          </a:p>
          <a:p>
            <a:r>
              <a:rPr lang="pt-BR" baseline="0" dirty="0"/>
              <a:t>Na </a:t>
            </a:r>
            <a:r>
              <a:rPr lang="pt-BR" b="1" baseline="0" dirty="0"/>
              <a:t>busca não-determinística</a:t>
            </a:r>
            <a:r>
              <a:rPr lang="pt-BR" baseline="0" dirty="0"/>
              <a:t>, os resultados das ações de uma gente são incertos.</a:t>
            </a:r>
          </a:p>
          <a:p>
            <a:endParaRPr lang="pt-BR" dirty="0"/>
          </a:p>
          <a:p>
            <a:r>
              <a:rPr lang="pt-BR" dirty="0"/>
              <a:t>Por</a:t>
            </a:r>
            <a:r>
              <a:rPr lang="pt-BR" baseline="0" dirty="0"/>
              <a:t> que pode haver incerteza acerca do resultado de uma ação? A Figura ilustra a situação. O agente pode decidir cruzar a ribanceira para pegar o diamante, mas essa ação pode fazer com que ele caia no precipício, em vez de obter a pedra preciosa. Na prática, leituras incorretas dos sensores ou mal funcionamento dos seus acionadores podem levar a situações em que uma ação tomada pelo agente não produza o resultado por ele esperado.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noProof="0" dirty="0"/>
              <a:t>Em vez de pensar em computar o valor exato de V</a:t>
            </a:r>
            <a:r>
              <a:rPr lang="pt-BR" dirty="0"/>
              <a:t>*(</a:t>
            </a:r>
            <a:r>
              <a:rPr lang="pt-BR" baseline="0" noProof="0" dirty="0"/>
              <a:t>s</a:t>
            </a:r>
            <a:r>
              <a:rPr lang="pt-BR" dirty="0"/>
              <a:t>),</a:t>
            </a:r>
            <a:r>
              <a:rPr lang="pt-BR" baseline="0" noProof="0" dirty="0"/>
              <a:t> que levaria a calcular </a:t>
            </a:r>
            <a:r>
              <a:rPr lang="pt-BR" i="1" baseline="0" noProof="0" dirty="0"/>
              <a:t>ad </a:t>
            </a:r>
            <a:r>
              <a:rPr lang="pt-BR" i="1" baseline="0" noProof="0" dirty="0" err="1"/>
              <a:t>infinitum</a:t>
            </a:r>
            <a:r>
              <a:rPr lang="pt-BR" baseline="0" noProof="0" dirty="0"/>
              <a:t>, iremos pensar em uma quantidade mais concreta e aproximada, que denotaremos por $</a:t>
            </a:r>
            <a:r>
              <a:rPr lang="pt-BR" baseline="0" noProof="0" dirty="0" err="1"/>
              <a:t>V_k</a:t>
            </a:r>
            <a:r>
              <a:rPr lang="pt-BR" baseline="0" noProof="0" dirty="0"/>
              <a:t>(s)$</a:t>
            </a:r>
          </a:p>
          <a:p>
            <a:endParaRPr lang="pt-BR" baseline="0" noProof="0" dirty="0"/>
          </a:p>
          <a:p>
            <a:r>
              <a:rPr lang="pt-BR" baseline="0" noProof="0" dirty="0"/>
              <a:t>O passo de tempo aqui é exatamente uma recompensa; k passos de tempo são iguais a k recompensas.</a:t>
            </a:r>
          </a:p>
          <a:p>
            <a:endParaRPr lang="pt-BR" baseline="0" noProof="0" dirty="0"/>
          </a:p>
          <a:p>
            <a:r>
              <a:rPr lang="pt-BR" baseline="0" noProof="0" dirty="0"/>
              <a:t>A árvore apresentada acima não é a árvore completa a partir do estado Cool (que seria infinita). Em vez disso, é uma árvore de profundidade igual a 2.</a:t>
            </a:r>
            <a:endParaRPr lang="pt-BR" noProof="0" dirty="0">
              <a:cs typeface="Arial"/>
            </a:endParaRPr>
          </a:p>
          <a:p>
            <a:endParaRPr lang="pt-BR" dirty="0">
              <a:cs typeface="Arial"/>
            </a:endParaRPr>
          </a:p>
          <a:p>
            <a:r>
              <a:rPr lang="pt-BR" dirty="0">
                <a:cs typeface="Arial"/>
              </a:rPr>
              <a:t>A ideia do algoritmo aproximado é computar </a:t>
            </a:r>
            <a:r>
              <a:rPr lang="pt-BR" dirty="0"/>
              <a:t>$</a:t>
            </a:r>
            <a:r>
              <a:rPr lang="pt-BR" dirty="0" err="1"/>
              <a:t>V_k</a:t>
            </a:r>
            <a:r>
              <a:rPr lang="pt-BR" dirty="0"/>
              <a:t>(s)$</a:t>
            </a:r>
            <a:r>
              <a:rPr lang="pt-BR" dirty="0">
                <a:cs typeface="Arial"/>
              </a:rPr>
              <a:t> para sucessivos valores de k, começando com k igual a zero.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015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noProof="0" dirty="0"/>
              <a:t>O que a figura apresenta é, para cada estado, o valor que pode ser alcançado pelo agente (agindo</a:t>
            </a:r>
            <a:r>
              <a:rPr lang="pt-BR" baseline="0" noProof="0" dirty="0"/>
              <a:t> otimamente) se a este agente é permitido realização zero ações adicionais.</a:t>
            </a:r>
            <a:endParaRPr lang="pt-B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noProof="0" dirty="0"/>
              <a:t>O que acontece se o agente pode</a:t>
            </a:r>
            <a:r>
              <a:rPr lang="pt-BR" baseline="0" noProof="0" dirty="0"/>
              <a:t> realizar um passo adicional, i.e., o agente pode realizar mais k ações (k=1)?</a:t>
            </a:r>
          </a:p>
          <a:p>
            <a:endParaRPr lang="pt-BR" baseline="0" noProof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noProof="0" dirty="0"/>
              <a:t>Resposta: se o agente está na posição (coluna=4, linha=3), ele pode selecionar a ação </a:t>
            </a:r>
            <a:r>
              <a:rPr lang="pt-BR" baseline="0" noProof="0" dirty="0" err="1"/>
              <a:t>Exit</a:t>
            </a:r>
            <a:r>
              <a:rPr lang="pt-BR" baseline="0" noProof="0" dirty="0"/>
              <a:t> e ganhar a recompensa +1. Se o agente está na posição (coluna=4, linha=2), ele pode selecionar a ação </a:t>
            </a:r>
            <a:r>
              <a:rPr lang="pt-BR" baseline="0" noProof="0" dirty="0" err="1"/>
              <a:t>Exit</a:t>
            </a:r>
            <a:r>
              <a:rPr lang="pt-BR" baseline="0" noProof="0" dirty="0"/>
              <a:t> e “ganhar” a recompensa -1. Em </a:t>
            </a:r>
            <a:r>
              <a:rPr lang="pt-BR" baseline="0" noProof="0" dirty="0" err="1"/>
              <a:t>qq</a:t>
            </a:r>
            <a:r>
              <a:rPr lang="pt-BR" baseline="0" noProof="0" dirty="0"/>
              <a:t> outro estado, o agente ganha uma recompensa igual a 0, </a:t>
            </a:r>
            <a:r>
              <a:rPr lang="pt-BR" baseline="0" noProof="0" dirty="0" err="1"/>
              <a:t>qq</a:t>
            </a:r>
            <a:r>
              <a:rPr lang="pt-BR" baseline="0" noProof="0" dirty="0"/>
              <a:t> que seja a ação que ele selecione.</a:t>
            </a:r>
            <a:endParaRPr lang="pt-BR" noProof="0" dirty="0"/>
          </a:p>
          <a:p>
            <a:endParaRPr lang="pt-B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noProof="0" dirty="0"/>
              <a:t>Se o agente pode</a:t>
            </a:r>
            <a:r>
              <a:rPr lang="pt-BR" baseline="0" noProof="0" dirty="0"/>
              <a:t> realizar dois passos adicionais iniciando na célula (coluna=3, linha=3), ele pode se direcionar para a célula (coluna=4, linha=3) com a 1ª ação e depois tomar a saída (2ª ação). Então, em média, esse agente irá receber 0,72 naquele estado (coluna=3, linha=3).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seis</a:t>
            </a:r>
            <a:r>
              <a:rPr lang="en-US" baseline="0" dirty="0"/>
              <a:t> </a:t>
            </a:r>
            <a:r>
              <a:rPr lang="en-US" baseline="0" dirty="0" err="1"/>
              <a:t>passos</a:t>
            </a:r>
            <a:r>
              <a:rPr lang="en-US" baseline="0" dirty="0"/>
              <a:t>, </a:t>
            </a:r>
            <a:r>
              <a:rPr lang="en-US" baseline="0" dirty="0" err="1"/>
              <a:t>começamos</a:t>
            </a:r>
            <a:r>
              <a:rPr lang="en-US" baseline="0" dirty="0"/>
              <a:t> a </a:t>
            </a:r>
            <a:r>
              <a:rPr lang="en-US" baseline="0" dirty="0" err="1"/>
              <a:t>ver</a:t>
            </a:r>
            <a:r>
              <a:rPr lang="en-US" baseline="0" dirty="0"/>
              <a:t> </a:t>
            </a:r>
            <a:r>
              <a:rPr lang="en-US" baseline="0" dirty="0" err="1"/>
              <a:t>valores</a:t>
            </a:r>
            <a:r>
              <a:rPr lang="en-US" baseline="0" dirty="0"/>
              <a:t> </a:t>
            </a:r>
            <a:r>
              <a:rPr lang="en-US" baseline="0" dirty="0" err="1"/>
              <a:t>maiores</a:t>
            </a:r>
            <a:r>
              <a:rPr lang="en-US" baseline="0" dirty="0"/>
              <a:t> </a:t>
            </a:r>
            <a:r>
              <a:rPr lang="en-US" baseline="0" dirty="0" err="1"/>
              <a:t>que</a:t>
            </a:r>
            <a:r>
              <a:rPr lang="en-US" baseline="0" dirty="0"/>
              <a:t> zero </a:t>
            </a:r>
            <a:r>
              <a:rPr lang="en-US" baseline="0" dirty="0" err="1"/>
              <a:t>na</a:t>
            </a:r>
            <a:r>
              <a:rPr lang="en-US" baseline="0" dirty="0"/>
              <a:t> </a:t>
            </a:r>
            <a:r>
              <a:rPr lang="en-US" baseline="0" dirty="0" err="1"/>
              <a:t>célula</a:t>
            </a:r>
            <a:r>
              <a:rPr lang="en-US" baseline="0" dirty="0"/>
              <a:t> </a:t>
            </a:r>
            <a:r>
              <a:rPr lang="en-US" baseline="0" dirty="0" err="1"/>
              <a:t>coluna</a:t>
            </a:r>
            <a:r>
              <a:rPr lang="en-US" baseline="0" dirty="0"/>
              <a:t>=1, </a:t>
            </a:r>
            <a:r>
              <a:rPr lang="en-US" baseline="0" dirty="0" err="1"/>
              <a:t>linha</a:t>
            </a:r>
            <a:r>
              <a:rPr lang="en-US" baseline="0" dirty="0"/>
              <a:t>=1.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noProof="0" dirty="0"/>
              <a:t>Com sete passos, o agente pode não apenas</a:t>
            </a:r>
            <a:r>
              <a:rPr lang="pt-BR" baseline="0" noProof="0" dirty="0"/>
              <a:t> chegar ao objetivo no caminho em que não acontece de errado, mas também chegar lá por caminhos onde algo dá errado uma vez. Por isso, o valor na célula coluna1= linha=1 continua crescendo.</a:t>
            </a:r>
            <a:endParaRPr lang="pt-B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noProof="0" dirty="0">
                <a:ea typeface="ＭＳ Ｐゴシック" pitchFamily="34" charset="-128"/>
              </a:rPr>
              <a:t>Para</a:t>
            </a:r>
            <a:r>
              <a:rPr lang="pt-BR" baseline="0" noProof="0" dirty="0">
                <a:ea typeface="ＭＳ Ｐゴシック" pitchFamily="34" charset="-128"/>
              </a:rPr>
              <a:t> formalizar o conceito de busca não determinística, considere o exemplo do mundo grade (</a:t>
            </a:r>
            <a:r>
              <a:rPr lang="pt-BR" i="1" baseline="0" noProof="0" dirty="0" err="1">
                <a:ea typeface="ＭＳ Ｐゴシック" pitchFamily="34" charset="-128"/>
              </a:rPr>
              <a:t>grid</a:t>
            </a:r>
            <a:r>
              <a:rPr lang="pt-BR" i="1" baseline="0" noProof="0" dirty="0">
                <a:ea typeface="ＭＳ Ｐゴシック" pitchFamily="34" charset="-128"/>
              </a:rPr>
              <a:t> world</a:t>
            </a:r>
            <a:r>
              <a:rPr lang="pt-BR" baseline="0" noProof="0" dirty="0">
                <a:ea typeface="ＭＳ Ｐゴシック" pitchFamily="34" charset="-128"/>
              </a:rPr>
              <a:t>).</a:t>
            </a:r>
          </a:p>
          <a:p>
            <a:endParaRPr lang="pt-BR" baseline="0" noProof="0" dirty="0">
              <a:ea typeface="ＭＳ Ｐゴシック" pitchFamily="34" charset="-128"/>
            </a:endParaRPr>
          </a:p>
          <a:p>
            <a:r>
              <a:rPr lang="pt-BR" baseline="0" noProof="0" dirty="0">
                <a:ea typeface="ＭＳ Ｐゴシック" pitchFamily="34" charset="-128"/>
              </a:rPr>
              <a:t>A grande diferença para os problemas abordados na busca determinística é que, agora, as ações do agente podem falhar (i.e., produzir resultados diferentes do desejado). </a:t>
            </a:r>
          </a:p>
          <a:p>
            <a:endParaRPr lang="pt-BR" baseline="0" noProof="0" dirty="0">
              <a:ea typeface="ＭＳ Ｐゴシック" pitchFamily="34" charset="-128"/>
            </a:endParaRPr>
          </a:p>
          <a:p>
            <a:r>
              <a:rPr lang="pt-BR" baseline="0" noProof="0" dirty="0">
                <a:ea typeface="ＭＳ Ｐゴシック" pitchFamily="34" charset="-128"/>
              </a:rPr>
              <a:t>Por exemplo, Norte é uma ação possível no mundo grade. O agente pode decidir tomar esta ação, mas isso não significa que ele irá efetivamente para norte; com 80% de chance, isso irá acontecer, mas com 20% de chance, o agente irá se mover em uma direção perpendicular à desejada.</a:t>
            </a:r>
            <a:endParaRPr lang="pt-BR" noProof="0" dirty="0">
              <a:ea typeface="ＭＳ Ｐゴシック" pitchFamily="34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552C0BAA-F2C0-47C6-A20B-733CA31DCFFD}" type="slidenum">
              <a:rPr lang="en-US"/>
              <a:pPr defTabSz="988101"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noProof="0" dirty="0"/>
              <a:t>De que forma $</a:t>
            </a:r>
            <a:r>
              <a:rPr lang="pt-BR" noProof="0" dirty="0" err="1"/>
              <a:t>V_k</a:t>
            </a:r>
            <a:r>
              <a:rPr lang="pt-BR" noProof="0" dirty="0"/>
              <a:t>$ está relacionado à árvore que o expectimax geraria?</a:t>
            </a:r>
          </a:p>
          <a:p>
            <a:endParaRPr lang="pt-BR" noProof="0" dirty="0"/>
          </a:p>
          <a:p>
            <a:r>
              <a:rPr lang="pt-BR" noProof="0" dirty="0"/>
              <a:t>Suponha que a figura representa esquematicamente a árvore que o expectimax</a:t>
            </a:r>
            <a:r>
              <a:rPr lang="pt-BR" baseline="0" noProof="0" dirty="0"/>
              <a:t> geraria (obviamente essa árvore </a:t>
            </a:r>
            <a:r>
              <a:rPr lang="pt-BR" noProof="0" dirty="0"/>
              <a:t>seria infinita…). Na parte inferior</a:t>
            </a:r>
            <a:r>
              <a:rPr lang="pt-BR" baseline="0" noProof="0" dirty="0"/>
              <a:t> dessa árvore, há um números infinito de folhas, mas apenas um número finito de estados (neste exemplo, três estados) cujos valores devem ser calculados. Esse são os valores $V_0(.)$</a:t>
            </a:r>
          </a:p>
          <a:p>
            <a:endParaRPr lang="pt-BR" baseline="0" noProof="0" dirty="0"/>
          </a:p>
          <a:p>
            <a:r>
              <a:rPr lang="pt-BR" baseline="0" noProof="0" dirty="0"/>
              <a:t>Na camada de cima, teríamos diversas cópias de $V_1(.)$. E assim por diante.</a:t>
            </a:r>
          </a:p>
          <a:p>
            <a:endParaRPr lang="pt-BR" baseline="0" noProof="0" dirty="0"/>
          </a:p>
          <a:p>
            <a:r>
              <a:rPr lang="pt-BR" baseline="0" noProof="0" dirty="0"/>
              <a:t>Ou seja, em cada camada, teríamos que calcular $</a:t>
            </a:r>
            <a:r>
              <a:rPr lang="pt-BR" baseline="0" noProof="0" dirty="0" err="1"/>
              <a:t>V_k</a:t>
            </a:r>
            <a:r>
              <a:rPr lang="pt-BR" baseline="0" noProof="0" dirty="0"/>
              <a:t>(.)$</a:t>
            </a:r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675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Esse</a:t>
            </a:r>
            <a:r>
              <a:rPr lang="pt-BR" baseline="0" dirty="0"/>
              <a:t> algoritmo produz o mesmo resultado que o expectimax (i.e., calcula os valores $V^{*}(s)$ de cada estado s), mas sem realizar uma quantidade imensa de cálculos de valores de estados.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001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noProof="0" dirty="0">
                <a:ea typeface="ＭＳ Ｐゴシック" pitchFamily="34" charset="-128"/>
              </a:rPr>
              <a:t>Discussão sobre a complexidade  computacional: S * A * S   vezes a quantidade de iterações</a:t>
            </a:r>
          </a:p>
          <a:p>
            <a:endParaRPr lang="pt-BR" noProof="0" dirty="0">
              <a:ea typeface="ＭＳ Ｐゴシック" pitchFamily="34" charset="-128"/>
            </a:endParaRPr>
          </a:p>
          <a:p>
            <a:r>
              <a:rPr lang="pt-BR" noProof="0" dirty="0">
                <a:ea typeface="ＭＳ Ｐゴシック" pitchFamily="34" charset="-128"/>
              </a:rPr>
              <a:t>Justificativa da complexidade: Temos</a:t>
            </a:r>
            <a:r>
              <a:rPr lang="pt-BR" baseline="0" noProof="0" dirty="0">
                <a:ea typeface="ＭＳ Ｐゴシック" pitchFamily="34" charset="-128"/>
              </a:rPr>
              <a:t> que calcular a fórmula acima para cada estado. Existem |S| estados. Então, para cada estado, realizamos um “</a:t>
            </a:r>
            <a:r>
              <a:rPr lang="pt-BR" baseline="0" noProof="0" dirty="0" err="1">
                <a:ea typeface="ＭＳ Ｐゴシック" pitchFamily="34" charset="-128"/>
              </a:rPr>
              <a:t>mini-expectimax</a:t>
            </a:r>
            <a:r>
              <a:rPr lang="pt-BR" baseline="0" noProof="0" dirty="0">
                <a:ea typeface="ＭＳ Ｐゴシック" pitchFamily="34" charset="-128"/>
              </a:rPr>
              <a:t>”. Temos que considerar cada ação, de tal forma que deve haver um loop de |A| iterações. Por fim, deve haver uma soma sobre os possíveis estados resultantes, o que, no pior caso, leva |S|.</a:t>
            </a:r>
            <a:endParaRPr lang="pt-BR" noProof="0" dirty="0">
              <a:ea typeface="ＭＳ Ｐゴシック" pitchFamily="34" charset="-128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noProof="0" dirty="0"/>
              <a:t>Esse exemplo ilustra a aplicação do</a:t>
            </a:r>
            <a:r>
              <a:rPr lang="pt-BR" baseline="0" noProof="0" dirty="0"/>
              <a:t> algoritmo “Iteração de Valor”</a:t>
            </a:r>
            <a:r>
              <a:rPr lang="pt-BR" noProof="0" dirty="0"/>
              <a:t>.</a:t>
            </a:r>
          </a:p>
          <a:p>
            <a:endParaRPr lang="pt-BR" sz="1200" noProof="0" dirty="0">
              <a:ea typeface="ＭＳ Ｐゴシック" pitchFamily="34" charset="-128"/>
            </a:endParaRPr>
          </a:p>
          <a:p>
            <a:r>
              <a:rPr lang="pt-BR" sz="1200" noProof="0" dirty="0">
                <a:ea typeface="ＭＳ Ｐゴシック" pitchFamily="34" charset="-128"/>
              </a:rPr>
              <a:t>O algoritmo</a:t>
            </a:r>
            <a:r>
              <a:rPr lang="pt-BR" sz="1200" baseline="0" noProof="0" dirty="0">
                <a:ea typeface="ＭＳ Ｐゴシック" pitchFamily="34" charset="-128"/>
              </a:rPr>
              <a:t> inicia com o caso base (i.e., k = 0).</a:t>
            </a:r>
          </a:p>
          <a:p>
            <a:endParaRPr lang="pt-BR" sz="1200" noProof="0" dirty="0">
              <a:ea typeface="ＭＳ Ｐゴシック" pitchFamily="34" charset="-128"/>
            </a:endParaRPr>
          </a:p>
          <a:p>
            <a:r>
              <a:rPr lang="pt-BR" sz="1200" noProof="0" dirty="0">
                <a:ea typeface="ＭＳ Ｐゴシック" pitchFamily="34" charset="-128"/>
              </a:rPr>
              <a:t>T(</a:t>
            </a:r>
            <a:r>
              <a:rPr lang="pt-BR" altLang="ja-JP" sz="1200" noProof="0" dirty="0">
                <a:ea typeface="ＭＳ Ｐゴシック" pitchFamily="34" charset="-128"/>
              </a:rPr>
              <a:t>s, a, </a:t>
            </a:r>
            <a:r>
              <a:rPr lang="pt-BR" sz="1200" noProof="0" dirty="0">
                <a:ea typeface="ＭＳ Ｐゴシック" pitchFamily="34" charset="-128"/>
              </a:rPr>
              <a:t>s</a:t>
            </a:r>
            <a:r>
              <a:rPr lang="pt-BR" altLang="ja-JP" sz="1200" noProof="0" dirty="0">
                <a:ea typeface="ＭＳ Ｐゴシック" pitchFamily="34" charset="-128"/>
              </a:rPr>
              <a:t>’) = </a:t>
            </a:r>
            <a:r>
              <a:rPr lang="pt-BR" sz="1200" noProof="0" dirty="0" err="1">
                <a:ea typeface="ＭＳ Ｐゴシック" pitchFamily="34" charset="-128"/>
              </a:rPr>
              <a:t>Pr</a:t>
            </a:r>
            <a:r>
              <a:rPr lang="pt-BR" sz="1200" noProof="0" dirty="0">
                <a:ea typeface="ＭＳ Ｐゴシック" pitchFamily="34" charset="-128"/>
              </a:rPr>
              <a:t>(s</a:t>
            </a:r>
            <a:r>
              <a:rPr lang="pt-BR" altLang="ja-JP" sz="1200" noProof="0" dirty="0">
                <a:ea typeface="ＭＳ Ｐゴシック" pitchFamily="34" charset="-128"/>
              </a:rPr>
              <a:t>’ | s, a)</a:t>
            </a:r>
          </a:p>
          <a:p>
            <a:endParaRPr lang="pt-BR" sz="1200" noProof="0" dirty="0">
              <a:ea typeface="ＭＳ Ｐゴシック" pitchFamily="34" charset="-128"/>
            </a:endParaRPr>
          </a:p>
          <a:p>
            <a:r>
              <a:rPr lang="pt-BR" sz="1200" noProof="0" dirty="0">
                <a:ea typeface="ＭＳ Ｐゴシック" pitchFamily="34" charset="-128"/>
              </a:rPr>
              <a:t>Algumas entradas da tabela correspondente à função de transição são:</a:t>
            </a:r>
          </a:p>
          <a:p>
            <a:r>
              <a:rPr lang="pt-BR" sz="1200" noProof="0" dirty="0">
                <a:ea typeface="ＭＳ Ｐゴシック" pitchFamily="34" charset="-128"/>
              </a:rPr>
              <a:t>T(Cool, </a:t>
            </a:r>
            <a:r>
              <a:rPr lang="pt-BR" sz="1200" noProof="0" dirty="0" err="1">
                <a:ea typeface="ＭＳ Ｐゴシック" pitchFamily="34" charset="-128"/>
              </a:rPr>
              <a:t>Slow</a:t>
            </a:r>
            <a:r>
              <a:rPr lang="pt-BR" sz="1200" noProof="0" dirty="0">
                <a:ea typeface="ＭＳ Ｐゴシック" pitchFamily="34" charset="-128"/>
              </a:rPr>
              <a:t>, Cool) = </a:t>
            </a:r>
            <a:r>
              <a:rPr lang="pt-BR" sz="1200" noProof="0" dirty="0" err="1">
                <a:ea typeface="ＭＳ Ｐゴシック" pitchFamily="34" charset="-128"/>
              </a:rPr>
              <a:t>Pr</a:t>
            </a:r>
            <a:r>
              <a:rPr lang="pt-BR" sz="1200" noProof="0" dirty="0">
                <a:ea typeface="ＭＳ Ｐゴシック" pitchFamily="34" charset="-128"/>
              </a:rPr>
              <a:t>(Cool | Cool, </a:t>
            </a:r>
            <a:r>
              <a:rPr lang="pt-BR" sz="1200" noProof="0" dirty="0" err="1">
                <a:ea typeface="ＭＳ Ｐゴシック" pitchFamily="34" charset="-128"/>
              </a:rPr>
              <a:t>Slow</a:t>
            </a:r>
            <a:r>
              <a:rPr lang="pt-BR" sz="1200" noProof="0" dirty="0">
                <a:ea typeface="ＭＳ Ｐゴシック" pitchFamily="34" charset="-128"/>
              </a:rPr>
              <a:t>) = 1,0		</a:t>
            </a:r>
          </a:p>
          <a:p>
            <a:r>
              <a:rPr lang="pt-BR" sz="1200" noProof="0" dirty="0">
                <a:ea typeface="ＭＳ Ｐゴシック" pitchFamily="34" charset="-128"/>
              </a:rPr>
              <a:t>T(Cool, </a:t>
            </a:r>
            <a:r>
              <a:rPr lang="pt-BR" sz="1200" noProof="0" dirty="0" err="1">
                <a:ea typeface="ＭＳ Ｐゴシック" pitchFamily="34" charset="-128"/>
              </a:rPr>
              <a:t>Fast</a:t>
            </a:r>
            <a:r>
              <a:rPr lang="pt-BR" sz="1200" noProof="0" dirty="0">
                <a:ea typeface="ＭＳ Ｐゴシック" pitchFamily="34" charset="-128"/>
              </a:rPr>
              <a:t>, Cool) = </a:t>
            </a:r>
            <a:r>
              <a:rPr lang="pt-BR" sz="1200" noProof="0" dirty="0" err="1">
                <a:ea typeface="ＭＳ Ｐゴシック" pitchFamily="34" charset="-128"/>
              </a:rPr>
              <a:t>Pr</a:t>
            </a:r>
            <a:r>
              <a:rPr lang="pt-BR" sz="1200" noProof="0" dirty="0">
                <a:ea typeface="ＭＳ Ｐゴシック" pitchFamily="34" charset="-128"/>
              </a:rPr>
              <a:t>(Cool | Cool, </a:t>
            </a:r>
            <a:r>
              <a:rPr lang="pt-BR" sz="1200" noProof="0" dirty="0" err="1">
                <a:ea typeface="ＭＳ Ｐゴシック" pitchFamily="34" charset="-128"/>
              </a:rPr>
              <a:t>Fast</a:t>
            </a:r>
            <a:r>
              <a:rPr lang="pt-BR" sz="1200" noProof="0" dirty="0">
                <a:ea typeface="ＭＳ Ｐゴシック" pitchFamily="34" charset="-128"/>
              </a:rPr>
              <a:t>) = 0,5		</a:t>
            </a:r>
          </a:p>
          <a:p>
            <a:r>
              <a:rPr lang="pt-BR" sz="1200" noProof="0" dirty="0">
                <a:ea typeface="ＭＳ Ｐゴシック" pitchFamily="34" charset="-128"/>
              </a:rPr>
              <a:t>T(Cool, </a:t>
            </a:r>
            <a:r>
              <a:rPr lang="pt-BR" sz="1200" noProof="0" dirty="0" err="1">
                <a:ea typeface="ＭＳ Ｐゴシック" pitchFamily="34" charset="-128"/>
              </a:rPr>
              <a:t>Fast</a:t>
            </a:r>
            <a:r>
              <a:rPr lang="pt-BR" sz="1200" noProof="0" dirty="0">
                <a:ea typeface="ＭＳ Ｐゴシック" pitchFamily="34" charset="-128"/>
              </a:rPr>
              <a:t>, </a:t>
            </a:r>
            <a:r>
              <a:rPr lang="pt-BR" sz="1200" noProof="0" dirty="0" err="1">
                <a:ea typeface="ＭＳ Ｐゴシック" pitchFamily="34" charset="-128"/>
              </a:rPr>
              <a:t>Warm</a:t>
            </a:r>
            <a:r>
              <a:rPr lang="pt-BR" sz="1200" noProof="0" dirty="0">
                <a:ea typeface="ＭＳ Ｐゴシック" pitchFamily="34" charset="-128"/>
              </a:rPr>
              <a:t>) = </a:t>
            </a:r>
            <a:r>
              <a:rPr lang="pt-BR" sz="1200" noProof="0" dirty="0" err="1">
                <a:ea typeface="ＭＳ Ｐゴシック" pitchFamily="34" charset="-128"/>
              </a:rPr>
              <a:t>Pr</a:t>
            </a:r>
            <a:r>
              <a:rPr lang="pt-BR" sz="1200" noProof="0" dirty="0">
                <a:ea typeface="ＭＳ Ｐゴシック" pitchFamily="34" charset="-128"/>
              </a:rPr>
              <a:t>(</a:t>
            </a:r>
            <a:r>
              <a:rPr lang="pt-BR" sz="1200" noProof="0" dirty="0" err="1">
                <a:ea typeface="ＭＳ Ｐゴシック" pitchFamily="34" charset="-128"/>
              </a:rPr>
              <a:t>Warm</a:t>
            </a:r>
            <a:r>
              <a:rPr lang="pt-BR" sz="1200" noProof="0" dirty="0">
                <a:ea typeface="ＭＳ Ｐゴシック" pitchFamily="34" charset="-128"/>
              </a:rPr>
              <a:t> | Cool, </a:t>
            </a:r>
            <a:r>
              <a:rPr lang="pt-BR" sz="1200" noProof="0" dirty="0" err="1">
                <a:ea typeface="ＭＳ Ｐゴシック" pitchFamily="34" charset="-128"/>
              </a:rPr>
              <a:t>Fast</a:t>
            </a:r>
            <a:r>
              <a:rPr lang="pt-BR" sz="1200" noProof="0" dirty="0">
                <a:ea typeface="ＭＳ Ｐゴシック" pitchFamily="34" charset="-128"/>
              </a:rPr>
              <a:t>) = 0,5</a:t>
            </a:r>
            <a:endParaRPr lang="pt-BR" noProof="0" dirty="0"/>
          </a:p>
          <a:p>
            <a:endParaRPr lang="pt-BR" noProof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noProof="0" dirty="0">
                <a:ea typeface="ＭＳ Ｐゴシック" pitchFamily="34" charset="-128"/>
              </a:rPr>
              <a:t>Algumas entradas da tabela correspondente à função de recompensas são:</a:t>
            </a:r>
          </a:p>
          <a:p>
            <a:r>
              <a:rPr lang="pt-BR" noProof="0" dirty="0" err="1"/>
              <a:t>R</a:t>
            </a:r>
            <a:r>
              <a:rPr lang="pt-BR" noProof="0" dirty="0"/>
              <a:t>(Cool, </a:t>
            </a:r>
            <a:r>
              <a:rPr lang="pt-BR" noProof="0" dirty="0" err="1"/>
              <a:t>Fast</a:t>
            </a:r>
            <a:r>
              <a:rPr lang="pt-BR" noProof="0" dirty="0"/>
              <a:t>,</a:t>
            </a:r>
            <a:r>
              <a:rPr lang="pt-BR" baseline="0" noProof="0" dirty="0"/>
              <a:t> Cool</a:t>
            </a:r>
            <a:r>
              <a:rPr lang="pt-BR" noProof="0" dirty="0"/>
              <a:t>) = +2		</a:t>
            </a:r>
          </a:p>
          <a:p>
            <a:r>
              <a:rPr lang="pt-BR" noProof="0" dirty="0"/>
              <a:t>R(Cool, </a:t>
            </a:r>
            <a:r>
              <a:rPr lang="pt-BR" noProof="0" dirty="0" err="1"/>
              <a:t>Fast</a:t>
            </a:r>
            <a:r>
              <a:rPr lang="pt-BR" noProof="0" dirty="0"/>
              <a:t>,</a:t>
            </a:r>
            <a:r>
              <a:rPr lang="pt-BR" baseline="0" noProof="0" dirty="0"/>
              <a:t> </a:t>
            </a:r>
            <a:r>
              <a:rPr lang="pt-BR" baseline="0" noProof="0" dirty="0" err="1"/>
              <a:t>Warm</a:t>
            </a:r>
            <a:r>
              <a:rPr lang="pt-BR" noProof="0" dirty="0"/>
              <a:t>) = +2		</a:t>
            </a:r>
          </a:p>
          <a:p>
            <a:r>
              <a:rPr lang="pt-BR" noProof="0" dirty="0"/>
              <a:t>R(Cool, </a:t>
            </a:r>
            <a:r>
              <a:rPr lang="pt-BR" noProof="0" dirty="0" err="1"/>
              <a:t>Slow</a:t>
            </a:r>
            <a:r>
              <a:rPr lang="pt-BR" noProof="0" dirty="0"/>
              <a:t>,</a:t>
            </a:r>
            <a:r>
              <a:rPr lang="pt-BR" baseline="0" noProof="0" dirty="0"/>
              <a:t> Cool</a:t>
            </a:r>
            <a:r>
              <a:rPr lang="pt-BR" noProof="0" dirty="0"/>
              <a:t>) = +1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noProof="0" dirty="0"/>
              <a:t>R(Cool, </a:t>
            </a:r>
            <a:r>
              <a:rPr lang="pt-BR" noProof="0" dirty="0" err="1"/>
              <a:t>Slow</a:t>
            </a:r>
            <a:r>
              <a:rPr lang="pt-BR" noProof="0" dirty="0"/>
              <a:t>, </a:t>
            </a:r>
            <a:r>
              <a:rPr lang="pt-BR" noProof="0" dirty="0" err="1"/>
              <a:t>Warm</a:t>
            </a:r>
            <a:r>
              <a:rPr lang="pt-BR" noProof="0" dirty="0"/>
              <a:t>) </a:t>
            </a:r>
            <a:r>
              <a:rPr lang="pt-BR" baseline="0" noProof="0" dirty="0"/>
              <a:t> = 0</a:t>
            </a:r>
            <a:endParaRPr lang="pt-BR" noProof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noProof="0" dirty="0"/>
              <a:t>R(</a:t>
            </a:r>
            <a:r>
              <a:rPr lang="pt-BR" noProof="0" dirty="0" err="1"/>
              <a:t>Warm</a:t>
            </a:r>
            <a:r>
              <a:rPr lang="pt-BR" noProof="0" dirty="0"/>
              <a:t>, </a:t>
            </a:r>
            <a:r>
              <a:rPr lang="pt-BR" noProof="0" dirty="0" err="1"/>
              <a:t>Fast</a:t>
            </a:r>
            <a:r>
              <a:rPr lang="pt-BR" noProof="0" dirty="0"/>
              <a:t>,</a:t>
            </a:r>
            <a:r>
              <a:rPr lang="pt-BR" baseline="0" noProof="0" dirty="0"/>
              <a:t> </a:t>
            </a:r>
            <a:r>
              <a:rPr lang="pt-BR" baseline="0" noProof="0" dirty="0" err="1"/>
              <a:t>Overheated</a:t>
            </a:r>
            <a:r>
              <a:rPr lang="pt-BR" noProof="0" dirty="0"/>
              <a:t>) = -10	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noProof="0" dirty="0"/>
              <a:t>R(</a:t>
            </a:r>
            <a:r>
              <a:rPr lang="pt-BR" noProof="0" dirty="0" err="1"/>
              <a:t>Warm</a:t>
            </a:r>
            <a:r>
              <a:rPr lang="pt-BR" noProof="0" dirty="0"/>
              <a:t>, </a:t>
            </a:r>
            <a:r>
              <a:rPr lang="pt-BR" noProof="0" dirty="0" err="1"/>
              <a:t>Slow</a:t>
            </a:r>
            <a:r>
              <a:rPr lang="pt-BR" noProof="0" dirty="0"/>
              <a:t>,</a:t>
            </a:r>
            <a:r>
              <a:rPr lang="pt-BR" baseline="0" noProof="0" dirty="0"/>
              <a:t> Cool</a:t>
            </a:r>
            <a:r>
              <a:rPr lang="pt-BR" noProof="0" dirty="0"/>
              <a:t>) = +1		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noProof="0" dirty="0"/>
              <a:t>R(</a:t>
            </a:r>
            <a:r>
              <a:rPr lang="pt-BR" noProof="0" dirty="0" err="1"/>
              <a:t>Warm</a:t>
            </a:r>
            <a:r>
              <a:rPr lang="pt-BR" noProof="0" dirty="0"/>
              <a:t>, </a:t>
            </a:r>
            <a:r>
              <a:rPr lang="pt-BR" noProof="0" dirty="0" err="1"/>
              <a:t>Slow</a:t>
            </a:r>
            <a:r>
              <a:rPr lang="pt-BR" noProof="0" dirty="0"/>
              <a:t>,</a:t>
            </a:r>
            <a:r>
              <a:rPr lang="pt-BR" baseline="0" noProof="0" dirty="0"/>
              <a:t> </a:t>
            </a:r>
            <a:r>
              <a:rPr lang="pt-BR" baseline="0" noProof="0" dirty="0" err="1"/>
              <a:t>Warm</a:t>
            </a:r>
            <a:r>
              <a:rPr lang="pt-BR" noProof="0" dirty="0"/>
              <a:t>) = +1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noProof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noProof="0" dirty="0"/>
              <a:t>Esse exemplo também ilustra a situação em que as políticas convergem rapidamente.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22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As ações no mundo grade têm resultados incertos (figura à direita). Quando o agente planejar, ele deve levar todos os possíveis resultados de uma ação em consideração.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MDPs are non-deterministic search problems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One way to solve them is with expectimax search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We’</a:t>
            </a:r>
            <a:r>
              <a:rPr lang="en-US" altLang="ja-JP" sz="2000" dirty="0">
                <a:ea typeface="ＭＳ Ｐゴシック" pitchFamily="34" charset="-128"/>
              </a:rPr>
              <a:t>ll have a new tool soon</a:t>
            </a:r>
            <a:endParaRPr lang="en-US" sz="2000" dirty="0">
              <a:ea typeface="ＭＳ Ｐゴシック" pitchFamily="34" charset="-128"/>
            </a:endParaRPr>
          </a:p>
          <a:p>
            <a:endParaRPr lang="pt-BR" dirty="0"/>
          </a:p>
          <a:p>
            <a:r>
              <a:rPr lang="pt-BR" dirty="0"/>
              <a:t>Em PDMs, procuramos</a:t>
            </a:r>
            <a:r>
              <a:rPr lang="pt-BR" baseline="0" dirty="0"/>
              <a:t> maximizar R(s, a, s’).</a:t>
            </a:r>
          </a:p>
          <a:p>
            <a:endParaRPr lang="pt-BR" dirty="0"/>
          </a:p>
          <a:p>
            <a:r>
              <a:rPr lang="en-US" dirty="0">
                <a:ea typeface="ＭＳ Ｐゴシック" pitchFamily="34" charset="-128"/>
              </a:rPr>
              <a:t>In search problems: did not talk about actions, but about successor functions --- now the information inside the successor function is unpacked into actions, transitions and reward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Write out S, A, example entry in T, entry in R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Reward function different from the book : R(</a:t>
            </a:r>
            <a:r>
              <a:rPr lang="en-US" dirty="0" err="1">
                <a:ea typeface="ＭＳ Ｐゴシック" pitchFamily="34" charset="-128"/>
              </a:rPr>
              <a:t>s,a,s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). </a:t>
            </a:r>
            <a:r>
              <a:rPr lang="en-US" dirty="0">
                <a:ea typeface="ＭＳ Ｐゴシック" pitchFamily="34" charset="-128"/>
              </a:rPr>
              <a:t>In book simpler for equations, but not useful for the projects.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Need to modify expectimax a tiny little bit to account for rewards along the way, but that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s something you should be able to do, and so you can already solve MDP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s  (not in most efficient way)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sz="2000" dirty="0"/>
              <a:t>PDMs seguem a propriedade</a:t>
            </a:r>
            <a:r>
              <a:rPr lang="pt-BR" sz="2000" baseline="0" dirty="0"/>
              <a:t> de Markov: 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rPr>
              <a:t>o efeito de uma ação em um estado depende apenas da ação e do estado atual do sistema (e não de como o processo chegou a tal estado).</a:t>
            </a:r>
            <a:endParaRPr lang="pt-BR" sz="3200" baseline="0" dirty="0"/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2000" baseline="0" dirty="0"/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/>
              <a:t>Propriedade de Markov: a probabilidade </a:t>
            </a:r>
            <a:r>
              <a:rPr lang="en-US" sz="2000" dirty="0">
                <a:ea typeface="ＭＳ Ｐゴシック" pitchFamily="34" charset="-128"/>
              </a:rPr>
              <a:t>P(s</a:t>
            </a:r>
            <a:r>
              <a:rPr lang="en-US" altLang="ja-JP" sz="2000" dirty="0">
                <a:ea typeface="ＭＳ Ｐゴシック" pitchFamily="34" charset="-128"/>
              </a:rPr>
              <a:t>’| s, a) </a:t>
            </a:r>
            <a:r>
              <a:rPr lang="pt-BR" sz="2000" dirty="0"/>
              <a:t>depende apenas de </a:t>
            </a:r>
            <a:r>
              <a:rPr lang="pt-BR" sz="2000" b="1" i="1" dirty="0">
                <a:latin typeface="Times New Roman" pitchFamily="18" charset="0"/>
              </a:rPr>
              <a:t>s</a:t>
            </a:r>
            <a:r>
              <a:rPr lang="pt-BR" sz="2000" dirty="0"/>
              <a:t> e </a:t>
            </a:r>
            <a:r>
              <a:rPr lang="pt-BR" sz="2000" b="1" i="1" dirty="0">
                <a:latin typeface="Times New Roman" pitchFamily="18" charset="0"/>
              </a:rPr>
              <a:t>a </a:t>
            </a:r>
            <a:r>
              <a:rPr lang="pt-BR" sz="2000" dirty="0"/>
              <a:t>e não do histórico de estados e ações.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Like search: successor function only depended on current state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Can make this happen by stuffing more into the state;  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Very similar to search problems: when solving a maze with food pellets, we stored which food pellets were eaten 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 err="1">
                <a:ea typeface="ＭＳ Ｐゴシック" pitchFamily="34" charset="-128"/>
              </a:rPr>
              <a:t>Por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que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essa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propriedade</a:t>
            </a:r>
            <a:r>
              <a:rPr lang="en-US" dirty="0">
                <a:ea typeface="ＭＳ Ｐゴシック" pitchFamily="34" charset="-128"/>
              </a:rPr>
              <a:t> é </a:t>
            </a:r>
            <a:r>
              <a:rPr lang="en-US" dirty="0" err="1">
                <a:ea typeface="ＭＳ Ｐゴシック" pitchFamily="34" charset="-128"/>
              </a:rPr>
              <a:t>importante</a:t>
            </a:r>
            <a:r>
              <a:rPr lang="en-US" dirty="0">
                <a:ea typeface="ＭＳ Ｐゴシック" pitchFamily="34" charset="-128"/>
              </a:rPr>
              <a:t>? </a:t>
            </a:r>
            <a:r>
              <a:rPr lang="en-US" dirty="0" err="1">
                <a:ea typeface="ＭＳ Ｐゴシック" pitchFamily="34" charset="-128"/>
              </a:rPr>
              <a:t>Resposta</a:t>
            </a:r>
            <a:r>
              <a:rPr lang="en-US" dirty="0">
                <a:ea typeface="ＭＳ Ｐゴシック" pitchFamily="34" charset="-128"/>
              </a:rPr>
              <a:t>: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ela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permite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reduzir</a:t>
            </a:r>
            <a:r>
              <a:rPr lang="en-US" baseline="0" dirty="0">
                <a:ea typeface="ＭＳ Ｐゴシック" pitchFamily="34" charset="-128"/>
              </a:rPr>
              <a:t> a </a:t>
            </a:r>
            <a:r>
              <a:rPr lang="en-US" baseline="0" dirty="0" err="1">
                <a:ea typeface="ＭＳ Ｐゴシック" pitchFamily="34" charset="-128"/>
              </a:rPr>
              <a:t>complexidade</a:t>
            </a:r>
            <a:r>
              <a:rPr lang="en-US" baseline="0" dirty="0">
                <a:ea typeface="ＭＳ Ｐゴシック" pitchFamily="34" charset="-128"/>
              </a:rPr>
              <a:t> de </a:t>
            </a:r>
            <a:r>
              <a:rPr lang="en-US" baseline="0" dirty="0" err="1">
                <a:ea typeface="ＭＳ Ｐゴシック" pitchFamily="34" charset="-128"/>
              </a:rPr>
              <a:t>representação</a:t>
            </a:r>
            <a:r>
              <a:rPr lang="en-US" baseline="0" dirty="0">
                <a:ea typeface="ＭＳ Ｐゴシック" pitchFamily="34" charset="-128"/>
              </a:rPr>
              <a:t> dos </a:t>
            </a:r>
            <a:r>
              <a:rPr lang="en-US" baseline="0" dirty="0" err="1">
                <a:ea typeface="ＭＳ Ｐゴシック" pitchFamily="34" charset="-128"/>
              </a:rPr>
              <a:t>estados</a:t>
            </a:r>
            <a:r>
              <a:rPr lang="en-US" baseline="0" dirty="0">
                <a:ea typeface="ＭＳ Ｐゴシック" pitchFamily="34" charset="-128"/>
              </a:rPr>
              <a:t> de um </a:t>
            </a:r>
            <a:r>
              <a:rPr lang="en-US" baseline="0" dirty="0" err="1">
                <a:ea typeface="ＭＳ Ｐゴシック" pitchFamily="34" charset="-128"/>
              </a:rPr>
              <a:t>problema</a:t>
            </a:r>
            <a:r>
              <a:rPr lang="en-US" baseline="0" dirty="0">
                <a:ea typeface="ＭＳ Ｐゴシック" pitchFamily="34" charset="-128"/>
              </a:rPr>
              <a:t>, </a:t>
            </a:r>
            <a:r>
              <a:rPr lang="en-US" baseline="0" dirty="0" err="1">
                <a:ea typeface="ＭＳ Ｐゴシック" pitchFamily="34" charset="-128"/>
              </a:rPr>
              <a:t>pois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permite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representar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cada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estado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por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meio</a:t>
            </a:r>
            <a:r>
              <a:rPr lang="en-US" baseline="0" dirty="0">
                <a:ea typeface="ＭＳ Ｐゴシック" pitchFamily="34" charset="-128"/>
              </a:rPr>
              <a:t> do </a:t>
            </a:r>
            <a:r>
              <a:rPr lang="en-US" baseline="0" dirty="0" err="1">
                <a:ea typeface="ＭＳ Ｐゴシック" pitchFamily="34" charset="-128"/>
              </a:rPr>
              <a:t>estado</a:t>
            </a:r>
            <a:r>
              <a:rPr lang="en-US" baseline="0" dirty="0">
                <a:ea typeface="ＭＳ Ｐゴシック" pitchFamily="34" charset="-128"/>
              </a:rPr>
              <a:t> anterior e </a:t>
            </a:r>
            <a:r>
              <a:rPr lang="en-US" baseline="0" dirty="0" err="1">
                <a:ea typeface="ＭＳ Ｐゴシック" pitchFamily="34" charset="-128"/>
              </a:rPr>
              <a:t>da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ação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necessária</a:t>
            </a:r>
            <a:r>
              <a:rPr lang="en-US" baseline="0" dirty="0">
                <a:ea typeface="ＭＳ Ｐゴシック" pitchFamily="34" charset="-128"/>
              </a:rPr>
              <a:t>, </a:t>
            </a:r>
            <a:r>
              <a:rPr lang="en-US" baseline="0" dirty="0" err="1">
                <a:ea typeface="ＭＳ Ｐゴシック" pitchFamily="34" charset="-128"/>
              </a:rPr>
              <a:t>em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vez</a:t>
            </a:r>
            <a:r>
              <a:rPr lang="en-US" baseline="0" dirty="0">
                <a:ea typeface="ＭＳ Ｐゴシック" pitchFamily="34" charset="-128"/>
              </a:rPr>
              <a:t> de </a:t>
            </a:r>
            <a:r>
              <a:rPr lang="en-US" baseline="0" dirty="0" err="1">
                <a:ea typeface="ＭＳ Ｐゴシック" pitchFamily="34" charset="-128"/>
              </a:rPr>
              <a:t>representar</a:t>
            </a:r>
            <a:r>
              <a:rPr lang="en-US" baseline="0" dirty="0">
                <a:ea typeface="ＭＳ Ｐゴシック" pitchFamily="34" charset="-128"/>
              </a:rPr>
              <a:t> o </a:t>
            </a:r>
            <a:r>
              <a:rPr lang="en-US" baseline="0" dirty="0" err="1">
                <a:ea typeface="ＭＳ Ｐゴシック" pitchFamily="34" charset="-128"/>
              </a:rPr>
              <a:t>histórico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completo</a:t>
            </a:r>
            <a:r>
              <a:rPr lang="en-US" baseline="0" dirty="0">
                <a:ea typeface="ＭＳ Ｐゴシック" pitchFamily="34" charset="-128"/>
              </a:rPr>
              <a:t> de </a:t>
            </a:r>
            <a:r>
              <a:rPr lang="en-US" baseline="0" dirty="0" err="1">
                <a:ea typeface="ＭＳ Ｐゴシック" pitchFamily="34" charset="-128"/>
              </a:rPr>
              <a:t>ações</a:t>
            </a:r>
            <a:r>
              <a:rPr lang="en-US" baseline="0" dirty="0">
                <a:ea typeface="ＭＳ Ｐゴシック" pitchFamily="34" charset="-128"/>
              </a:rPr>
              <a:t> e </a:t>
            </a:r>
            <a:r>
              <a:rPr lang="en-US" baseline="0" dirty="0" err="1">
                <a:ea typeface="ＭＳ Ｐゴシック" pitchFamily="34" charset="-128"/>
              </a:rPr>
              <a:t>estados</a:t>
            </a:r>
            <a:r>
              <a:rPr lang="en-US" baseline="0" dirty="0">
                <a:ea typeface="ＭＳ Ｐゴシック" pitchFamily="34" charset="-128"/>
              </a:rPr>
              <a:t>.</a:t>
            </a:r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CAB68C1-092D-468B-8690-7D27B27041C8}" type="slidenum">
              <a:rPr lang="en-US"/>
              <a:pPr defTabSz="988101"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noProof="0" dirty="0">
                <a:ea typeface="ＭＳ Ｐゴシック" pitchFamily="34" charset="-128"/>
              </a:rPr>
              <a:t>Por que plano (da</a:t>
            </a:r>
            <a:r>
              <a:rPr lang="pt-BR" baseline="0" noProof="0" dirty="0">
                <a:ea typeface="ＭＳ Ｐゴシック" pitchFamily="34" charset="-128"/>
              </a:rPr>
              <a:t> maneira como foi definido para busca determinística) não funcionam em busca não determinística?</a:t>
            </a:r>
          </a:p>
          <a:p>
            <a:endParaRPr lang="pt-BR" baseline="0" noProof="0" dirty="0">
              <a:ea typeface="ＭＳ Ｐゴシック" pitchFamily="34" charset="-128"/>
            </a:endParaRPr>
          </a:p>
          <a:p>
            <a:r>
              <a:rPr lang="pt-BR" baseline="0" noProof="0" dirty="0">
                <a:ea typeface="ＭＳ Ｐゴシック" pitchFamily="34" charset="-128"/>
              </a:rPr>
              <a:t>Uma política define um agente reflexivo (</a:t>
            </a:r>
            <a:r>
              <a:rPr lang="pt-BR" i="1" baseline="0" noProof="0" dirty="0" err="1">
                <a:ea typeface="ＭＳ Ｐゴシック" pitchFamily="34" charset="-128"/>
              </a:rPr>
              <a:t>reflex</a:t>
            </a:r>
            <a:r>
              <a:rPr lang="pt-BR" i="1" baseline="0" noProof="0" dirty="0">
                <a:ea typeface="ＭＳ Ｐゴシック" pitchFamily="34" charset="-128"/>
              </a:rPr>
              <a:t> </a:t>
            </a:r>
            <a:r>
              <a:rPr lang="pt-BR" i="1" baseline="0" noProof="0" dirty="0" err="1">
                <a:ea typeface="ＭＳ Ｐゴシック" pitchFamily="34" charset="-128"/>
              </a:rPr>
              <a:t>agent</a:t>
            </a:r>
            <a:r>
              <a:rPr lang="pt-BR" baseline="0" noProof="0" dirty="0">
                <a:ea typeface="ＭＳ Ｐゴシック" pitchFamily="34" charset="-128"/>
              </a:rPr>
              <a:t>), que, para cada estado possível, tem uma regra do que fazer.</a:t>
            </a:r>
          </a:p>
          <a:p>
            <a:endParaRPr lang="pt-BR" baseline="0" noProof="0" dirty="0">
              <a:ea typeface="ＭＳ Ｐゴシック" pitchFamily="34" charset="-128"/>
            </a:endParaRPr>
          </a:p>
          <a:p>
            <a:r>
              <a:rPr lang="pt-BR" baseline="0" noProof="0" dirty="0">
                <a:ea typeface="ＭＳ Ｐゴシック" pitchFamily="34" charset="-128"/>
              </a:rPr>
              <a:t>O algoritmo expectimax não computa políticas explicitamente. O que podemos fazer nesse tipo de problema é executar o expectimax para um estado específico, obter o resultado, e rodar expectimax novamente no próximo estado. Portanto, expectimax por um lado é uma maneira de resolver PDMs. Por outro lado, esse algoritmo não computa uma política explícita. Isso pode ser vantajoso ou desvantajoso…</a:t>
            </a:r>
            <a:endParaRPr lang="pt-BR" noProof="0" dirty="0">
              <a:ea typeface="ＭＳ Ｐゴシック" pitchFamily="34" charset="-128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1600E29C-1E14-41D6-ACAF-300C17152C85}" type="slidenum">
              <a:rPr lang="en-US"/>
              <a:pPr defTabSz="988101"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noProof="0" dirty="0">
                <a:ea typeface="ＭＳ Ｐゴシック" pitchFamily="34" charset="-128"/>
              </a:rPr>
              <a:t>Essa página apresenta 4 exemplo</a:t>
            </a:r>
            <a:r>
              <a:rPr lang="pt-BR" baseline="0" noProof="0" dirty="0">
                <a:ea typeface="ＭＳ Ｐゴシック" pitchFamily="34" charset="-128"/>
              </a:rPr>
              <a:t>s de políticas ótimas para o Mundo Grade.</a:t>
            </a:r>
          </a:p>
          <a:p>
            <a:endParaRPr lang="pt-BR" noProof="0" dirty="0">
              <a:ea typeface="ＭＳ Ｐゴシック" pitchFamily="34" charset="-128"/>
            </a:endParaRPr>
          </a:p>
          <a:p>
            <a:r>
              <a:rPr lang="pt-BR" noProof="0" dirty="0">
                <a:ea typeface="ＭＳ Ｐゴシック" pitchFamily="34" charset="-128"/>
              </a:rPr>
              <a:t>R(s) = </a:t>
            </a:r>
            <a:r>
              <a:rPr lang="pt-BR" noProof="0" dirty="0" err="1">
                <a:ea typeface="ＭＳ Ｐゴシック" pitchFamily="34" charset="-128"/>
              </a:rPr>
              <a:t>the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altLang="ja-JP" noProof="0" dirty="0">
                <a:ea typeface="ＭＳ Ｐゴシック" pitchFamily="34" charset="-128"/>
              </a:rPr>
              <a:t>“living </a:t>
            </a:r>
            <a:r>
              <a:rPr lang="pt-BR" altLang="ja-JP" noProof="0" dirty="0" err="1">
                <a:ea typeface="ＭＳ Ｐゴシック" pitchFamily="34" charset="-128"/>
              </a:rPr>
              <a:t>reward</a:t>
            </a:r>
            <a:r>
              <a:rPr lang="pt-BR" altLang="ja-JP" noProof="0" dirty="0">
                <a:ea typeface="ＭＳ Ｐゴシック" pitchFamily="34" charset="-128"/>
              </a:rPr>
              <a:t>” (recompensa)</a:t>
            </a:r>
          </a:p>
          <a:p>
            <a:endParaRPr lang="pt-BR" altLang="ja-JP" noProof="0" dirty="0">
              <a:ea typeface="ＭＳ Ｐゴシック" pitchFamily="34" charset="-128"/>
            </a:endParaRPr>
          </a:p>
          <a:p>
            <a:r>
              <a:rPr lang="pt-BR" altLang="ja-JP" noProof="0" dirty="0">
                <a:ea typeface="ＭＳ Ｐゴシック" pitchFamily="34" charset="-128"/>
              </a:rPr>
              <a:t>Notar</a:t>
            </a:r>
            <a:r>
              <a:rPr lang="pt-BR" altLang="ja-JP" baseline="0" noProof="0" dirty="0">
                <a:ea typeface="ＭＳ Ｐゴシック" pitchFamily="34" charset="-128"/>
              </a:rPr>
              <a:t> para a política com R(s) = -0.01, a recomendação da política no quadrado (3, 2). Nesse caso, o agente está sendo conservativo, porque cada passo de tempo custo um valor pequeno. Lembrar do </a:t>
            </a:r>
            <a:r>
              <a:rPr lang="pt-BR" altLang="ja-JP" baseline="0" noProof="0" dirty="0" err="1">
                <a:ea typeface="ＭＳ Ｐゴシック" pitchFamily="34" charset="-128"/>
              </a:rPr>
              <a:t>ibot</a:t>
            </a:r>
            <a:r>
              <a:rPr lang="pt-BR" altLang="ja-JP" baseline="0" noProof="0" dirty="0">
                <a:ea typeface="ＭＳ Ｐゴシック" pitchFamily="34" charset="-128"/>
              </a:rPr>
              <a:t> que joga a bola de futebol por baixo de suas pernas!</a:t>
            </a:r>
            <a:endParaRPr lang="pt-BR" altLang="ja-JP" noProof="0" dirty="0">
              <a:ea typeface="ＭＳ Ｐゴシック" pitchFamily="34" charset="-128"/>
            </a:endParaRPr>
          </a:p>
          <a:p>
            <a:endParaRPr lang="pt-BR" noProof="0" dirty="0">
              <a:ea typeface="ＭＳ Ｐゴシック" pitchFamily="34" charset="-128"/>
            </a:endParaRPr>
          </a:p>
          <a:p>
            <a:r>
              <a:rPr lang="pt-BR" noProof="0" dirty="0">
                <a:ea typeface="ＭＳ Ｐゴシック" pitchFamily="34" charset="-128"/>
              </a:rPr>
              <a:t>Nesses exemplos, R(s) fornece valores fixos de recompensa para os estados </a:t>
            </a:r>
            <a:r>
              <a:rPr lang="pt-BR" noProof="0" dirty="0" err="1">
                <a:ea typeface="ＭＳ Ｐゴシック" pitchFamily="34" charset="-128"/>
              </a:rPr>
              <a:t>não-terminais</a:t>
            </a:r>
            <a:r>
              <a:rPr lang="pt-BR" noProof="0" dirty="0">
                <a:ea typeface="ＭＳ Ｐゴシック" pitchFamily="34" charset="-128"/>
              </a:rPr>
              <a:t>. Para os estados terminais, R(s)</a:t>
            </a:r>
            <a:r>
              <a:rPr lang="pt-BR" baseline="0" noProof="0" dirty="0">
                <a:ea typeface="ＭＳ Ｐゴシック" pitchFamily="34" charset="-128"/>
              </a:rPr>
              <a:t> é igual a 1 ou -1.</a:t>
            </a:r>
            <a:endParaRPr lang="pt-BR" noProof="0" dirty="0"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FB0DC0F6-EF13-4C52-ACF2-48065D1392E1}" type="slidenum">
              <a:rPr lang="en-US"/>
              <a:pPr defTabSz="988101"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7.xml"/><Relationship Id="rId7" Type="http://schemas.openxmlformats.org/officeDocument/2006/relationships/image" Target="../media/image31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3.png"/><Relationship Id="rId5" Type="http://schemas.openxmlformats.org/officeDocument/2006/relationships/notesSlide" Target="../notesSlides/notesSlide16.xml"/><Relationship Id="rId10" Type="http://schemas.openxmlformats.org/officeDocument/2006/relationships/image" Target="../media/image3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10.xml"/><Relationship Id="rId7" Type="http://schemas.openxmlformats.org/officeDocument/2006/relationships/image" Target="../media/image35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34.png"/><Relationship Id="rId5" Type="http://schemas.openxmlformats.org/officeDocument/2006/relationships/notesSlide" Target="../notesSlides/notesSlide17.xml"/><Relationship Id="rId10" Type="http://schemas.openxmlformats.org/officeDocument/2006/relationships/image" Target="../media/image3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tags" Target="../tags/tag13.xml"/><Relationship Id="rId7" Type="http://schemas.openxmlformats.org/officeDocument/2006/relationships/notesSlide" Target="../notesSlides/notesSlide18.xml"/><Relationship Id="rId12" Type="http://schemas.openxmlformats.org/officeDocument/2006/relationships/image" Target="../media/image4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1.png"/><Relationship Id="rId5" Type="http://schemas.openxmlformats.org/officeDocument/2006/relationships/tags" Target="../tags/tag15.xml"/><Relationship Id="rId10" Type="http://schemas.openxmlformats.org/officeDocument/2006/relationships/image" Target="../media/image40.png"/><Relationship Id="rId4" Type="http://schemas.openxmlformats.org/officeDocument/2006/relationships/tags" Target="../tags/tag14.xml"/><Relationship Id="rId9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tags" Target="../tags/tag19.xml"/><Relationship Id="rId7" Type="http://schemas.openxmlformats.org/officeDocument/2006/relationships/image" Target="../media/image56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55.png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image" Target="../media/image59.png"/><Relationship Id="rId26" Type="http://schemas.openxmlformats.org/officeDocument/2006/relationships/image" Target="../media/image84.png"/><Relationship Id="rId3" Type="http://schemas.openxmlformats.org/officeDocument/2006/relationships/tags" Target="../tags/tag23.xml"/><Relationship Id="rId21" Type="http://schemas.openxmlformats.org/officeDocument/2006/relationships/image" Target="../media/image62.png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notesSlide" Target="../notesSlides/notesSlide45.xml"/><Relationship Id="rId25" Type="http://schemas.openxmlformats.org/officeDocument/2006/relationships/image" Target="../media/image65.png"/><Relationship Id="rId2" Type="http://schemas.openxmlformats.org/officeDocument/2006/relationships/tags" Target="../tags/tag2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61.png"/><Relationship Id="rId29" Type="http://schemas.openxmlformats.org/officeDocument/2006/relationships/image" Target="../media/image86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24" Type="http://schemas.openxmlformats.org/officeDocument/2006/relationships/image" Target="../media/image66.png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23" Type="http://schemas.openxmlformats.org/officeDocument/2006/relationships/image" Target="../media/image64.png"/><Relationship Id="rId28" Type="http://schemas.openxmlformats.org/officeDocument/2006/relationships/image" Target="../media/image85.png"/><Relationship Id="rId10" Type="http://schemas.openxmlformats.org/officeDocument/2006/relationships/tags" Target="../tags/tag30.xml"/><Relationship Id="rId19" Type="http://schemas.openxmlformats.org/officeDocument/2006/relationships/image" Target="../media/image60.png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image" Target="../media/image83.png"/><Relationship Id="rId27" Type="http://schemas.openxmlformats.org/officeDocument/2006/relationships/image" Target="../media/image67.png"/><Relationship Id="rId30" Type="http://schemas.openxmlformats.org/officeDocument/2006/relationships/image" Target="../media/image8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8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tags" Target="../tags/tag39.xml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notesSlide" Target="../notesSlides/notesSlide48.xml"/><Relationship Id="rId11" Type="http://schemas.openxmlformats.org/officeDocument/2006/relationships/image" Target="../media/image9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3.png"/><Relationship Id="rId4" Type="http://schemas.openxmlformats.org/officeDocument/2006/relationships/tags" Target="../tags/tag40.xml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4.xml"/><Relationship Id="rId7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806575"/>
            <a:ext cx="121920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dirty="0"/>
              <a:t>CEFET/RJ</a:t>
            </a:r>
            <a:br>
              <a:rPr lang="pt-BR" dirty="0"/>
            </a:br>
            <a:r>
              <a:rPr lang="pt-BR" b="1" dirty="0"/>
              <a:t>Inteligência Artificial</a:t>
            </a:r>
            <a:r>
              <a:rPr lang="pt-BR" dirty="0"/>
              <a:t> </a:t>
            </a:r>
            <a:br>
              <a:rPr lang="pt-BR" dirty="0"/>
            </a:br>
            <a:r>
              <a:rPr lang="pt-BR" dirty="0"/>
              <a:t>(GTSI1306, GCC1734)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95600" y="4700736"/>
            <a:ext cx="6400800" cy="1752600"/>
          </a:xfrm>
        </p:spPr>
        <p:txBody>
          <a:bodyPr>
            <a:normAutofit/>
          </a:bodyPr>
          <a:lstStyle/>
          <a:p>
            <a:r>
              <a:rPr lang="pt-BR" dirty="0"/>
              <a:t>Prof. Eduardo Bezerra</a:t>
            </a:r>
          </a:p>
          <a:p>
            <a:r>
              <a:rPr lang="pt-BR" dirty="0"/>
              <a:t>ebezerra@cefet-rj.br</a:t>
            </a:r>
          </a:p>
        </p:txBody>
      </p:sp>
    </p:spTree>
    <p:extLst>
      <p:ext uri="{BB962C8B-B14F-4D97-AF65-F5344CB8AC3E}">
        <p14:creationId xmlns:p14="http://schemas.microsoft.com/office/powerpoint/2010/main" val="1160897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ＭＳ Ｐゴシック" pitchFamily="34" charset="-128"/>
                <a:sym typeface="Symbol" pitchFamily="18" charset="2"/>
              </a:rPr>
              <a:t>Exemplo: Políticas Ótimas</a:t>
            </a:r>
          </a:p>
        </p:txBody>
      </p:sp>
      <p:pic>
        <p:nvPicPr>
          <p:cNvPr id="1723396" name="Picture 4"/>
          <p:cNvPicPr>
            <a:picLocks noChangeAspect="1" noChangeArrowheads="1"/>
          </p:cNvPicPr>
          <p:nvPr/>
        </p:nvPicPr>
        <p:blipFill>
          <a:blip r:embed="rId3" cstate="print"/>
          <a:srcRect r="1050"/>
          <a:stretch>
            <a:fillRect/>
          </a:stretch>
        </p:blipFill>
        <p:spPr bwMode="auto">
          <a:xfrm>
            <a:off x="7239000" y="1360487"/>
            <a:ext cx="2766237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360487"/>
            <a:ext cx="2795588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3398" name="Picture 6"/>
          <p:cNvPicPr>
            <a:picLocks noChangeAspect="1" noChangeArrowheads="1"/>
          </p:cNvPicPr>
          <p:nvPr/>
        </p:nvPicPr>
        <p:blipFill>
          <a:blip r:embed="rId5" cstate="print"/>
          <a:srcRect r="1141"/>
          <a:stretch>
            <a:fillRect/>
          </a:stretch>
        </p:blipFill>
        <p:spPr bwMode="auto">
          <a:xfrm>
            <a:off x="2233613" y="4165599"/>
            <a:ext cx="2763689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3399" name="Picture 7"/>
          <p:cNvPicPr>
            <a:picLocks noChangeAspect="1" noChangeArrowheads="1"/>
          </p:cNvPicPr>
          <p:nvPr/>
        </p:nvPicPr>
        <p:blipFill>
          <a:blip r:embed="rId6" cstate="print"/>
          <a:srcRect r="1521"/>
          <a:stretch>
            <a:fillRect/>
          </a:stretch>
        </p:blipFill>
        <p:spPr bwMode="auto">
          <a:xfrm>
            <a:off x="7262813" y="4165599"/>
            <a:ext cx="2753057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3400" name="Text Box 8"/>
          <p:cNvSpPr txBox="1">
            <a:spLocks noChangeArrowheads="1"/>
          </p:cNvSpPr>
          <p:nvPr/>
        </p:nvSpPr>
        <p:spPr bwMode="auto">
          <a:xfrm>
            <a:off x="8024813" y="6313487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R(s) = -2.0</a:t>
            </a:r>
          </a:p>
        </p:txBody>
      </p:sp>
      <p:sp>
        <p:nvSpPr>
          <p:cNvPr id="1723401" name="Text Box 9"/>
          <p:cNvSpPr txBox="1">
            <a:spLocks noChangeArrowheads="1"/>
          </p:cNvSpPr>
          <p:nvPr/>
        </p:nvSpPr>
        <p:spPr bwMode="auto">
          <a:xfrm>
            <a:off x="3048000" y="6299199"/>
            <a:ext cx="1347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R(s) = -0.4</a:t>
            </a:r>
          </a:p>
        </p:txBody>
      </p:sp>
      <p:sp>
        <p:nvSpPr>
          <p:cNvPr id="1723402" name="Text Box 10"/>
          <p:cNvSpPr txBox="1">
            <a:spLocks noChangeArrowheads="1"/>
          </p:cNvSpPr>
          <p:nvPr/>
        </p:nvSpPr>
        <p:spPr bwMode="auto">
          <a:xfrm>
            <a:off x="7977188" y="3494087"/>
            <a:ext cx="167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R(s) = -0.03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2947988" y="3494087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R(s) = -0.01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3400" grpId="0"/>
      <p:bldP spid="1723401" grpId="0"/>
      <p:bldP spid="17234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Exemplo: Carro Robô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6681" y="1353401"/>
            <a:ext cx="9418638" cy="5047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Exemplo: Carro Robô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11379200" cy="4729164"/>
          </a:xfrm>
        </p:spPr>
        <p:txBody>
          <a:bodyPr/>
          <a:lstStyle/>
          <a:p>
            <a:pPr>
              <a:buClrTx/>
            </a:pPr>
            <a:r>
              <a:rPr lang="pt-BR" sz="2400" dirty="0">
                <a:solidFill>
                  <a:schemeClr val="tx1"/>
                </a:solidFill>
                <a:latin typeface="Calibri"/>
                <a:cs typeface="Calibri"/>
              </a:rPr>
              <a:t>Um carro robô deve dirigir a longas distâncias e, tanto quanto possível, rapidamente.</a:t>
            </a:r>
          </a:p>
          <a:p>
            <a:pPr>
              <a:buClrTx/>
            </a:pPr>
            <a:r>
              <a:rPr lang="pt-BR" sz="2400" dirty="0">
                <a:solidFill>
                  <a:schemeClr val="tx1"/>
                </a:solidFill>
                <a:latin typeface="Calibri"/>
                <a:cs typeface="Calibri"/>
              </a:rPr>
              <a:t>Estados: {</a:t>
            </a:r>
            <a:r>
              <a:rPr lang="pt-BR" sz="2400" b="1" dirty="0" err="1">
                <a:solidFill>
                  <a:srgbClr val="00B0F0"/>
                </a:solidFill>
                <a:latin typeface="Calibri"/>
                <a:cs typeface="Calibri"/>
              </a:rPr>
              <a:t>Cool</a:t>
            </a:r>
            <a:r>
              <a:rPr lang="pt-BR" sz="2400" b="1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pt-BR" sz="2400" b="1" dirty="0" err="1">
                <a:solidFill>
                  <a:srgbClr val="7F2727"/>
                </a:solidFill>
                <a:latin typeface="Calibri"/>
                <a:cs typeface="Calibri"/>
              </a:rPr>
              <a:t>Warm</a:t>
            </a:r>
            <a:r>
              <a:rPr lang="pt-BR" sz="2400" b="1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pt-BR" sz="2400" b="1" dirty="0" err="1">
                <a:solidFill>
                  <a:schemeClr val="tx1"/>
                </a:solidFill>
                <a:latin typeface="Calibri"/>
                <a:cs typeface="Calibri"/>
              </a:rPr>
              <a:t>Overheated</a:t>
            </a:r>
            <a:r>
              <a:rPr lang="pt-BR" sz="2400" dirty="0">
                <a:solidFill>
                  <a:schemeClr val="tx1"/>
                </a:solidFill>
                <a:latin typeface="Calibri"/>
                <a:cs typeface="Calibri"/>
              </a:rPr>
              <a:t>}; Ações: {</a:t>
            </a:r>
            <a:r>
              <a:rPr lang="pt-BR" sz="2400" b="1" i="1" dirty="0" err="1">
                <a:latin typeface="Calibri"/>
                <a:cs typeface="Calibri"/>
              </a:rPr>
              <a:t>Slow</a:t>
            </a:r>
            <a:r>
              <a:rPr lang="pt-BR" sz="2400" b="1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pt-BR" sz="2400" b="1" i="1" dirty="0" err="1">
                <a:solidFill>
                  <a:srgbClr val="C00000"/>
                </a:solidFill>
                <a:latin typeface="Calibri"/>
                <a:cs typeface="Calibri"/>
              </a:rPr>
              <a:t>Fast</a:t>
            </a:r>
            <a:r>
              <a:rPr lang="pt-BR" sz="2400" dirty="0">
                <a:solidFill>
                  <a:schemeClr val="tx1"/>
                </a:solidFill>
                <a:latin typeface="Calibri"/>
                <a:cs typeface="Calibri"/>
              </a:rPr>
              <a:t>}</a:t>
            </a:r>
            <a:endParaRPr lang="pt-BR" sz="2400" b="1" i="1" dirty="0">
              <a:solidFill>
                <a:srgbClr val="0000FF"/>
              </a:solidFill>
              <a:latin typeface="Calibri"/>
              <a:cs typeface="Calibri"/>
            </a:endParaRPr>
          </a:p>
          <a:p>
            <a:pPr>
              <a:buClrTx/>
            </a:pPr>
            <a:r>
              <a:rPr lang="pt-BR" sz="2400" dirty="0">
                <a:solidFill>
                  <a:schemeClr val="tx1"/>
                </a:solidFill>
                <a:latin typeface="Calibri"/>
                <a:cs typeface="Calibri"/>
              </a:rPr>
              <a:t>Ir mais rápido fornece maior recompensa.</a:t>
            </a:r>
            <a:endParaRPr lang="pt-BR" sz="2400" dirty="0">
              <a:latin typeface="Calibri"/>
              <a:cs typeface="Calibri"/>
            </a:endParaRPr>
          </a:p>
        </p:txBody>
      </p:sp>
      <p:grpSp>
        <p:nvGrpSpPr>
          <p:cNvPr id="36" name="Grupo 35"/>
          <p:cNvGrpSpPr/>
          <p:nvPr/>
        </p:nvGrpSpPr>
        <p:grpSpPr>
          <a:xfrm>
            <a:off x="1936107" y="3450692"/>
            <a:ext cx="9489589" cy="2823797"/>
            <a:chOff x="1936107" y="3450692"/>
            <a:chExt cx="9489589" cy="2823797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36107" y="4552662"/>
              <a:ext cx="2333017" cy="1446335"/>
            </a:xfrm>
            <a:prstGeom prst="rect">
              <a:avLst/>
            </a:prstGeom>
            <a:noFill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35436" y="3450692"/>
              <a:ext cx="2550246" cy="1515208"/>
            </a:xfrm>
            <a:prstGeom prst="rect">
              <a:avLst/>
            </a:prstGeom>
            <a:noFill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50395" y="4414915"/>
              <a:ext cx="2475301" cy="1652954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006931" y="5809650"/>
              <a:ext cx="2191370" cy="361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B0F0"/>
                  </a:solidFill>
                  <a:latin typeface="Calibri"/>
                  <a:cs typeface="Calibri"/>
                </a:rPr>
                <a:t>Cool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32260" y="4742008"/>
              <a:ext cx="2191370" cy="361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7F2727"/>
                  </a:solidFill>
                  <a:latin typeface="Calibri"/>
                  <a:cs typeface="Calibri"/>
                </a:rPr>
                <a:t>Warm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946269" y="5912851"/>
              <a:ext cx="2191370" cy="361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Overheated</a:t>
              </a: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3102616" y="3048000"/>
            <a:ext cx="3214009" cy="1562988"/>
            <a:chOff x="3102616" y="3048000"/>
            <a:chExt cx="3214009" cy="1562988"/>
          </a:xfrm>
        </p:grpSpPr>
        <p:cxnSp>
          <p:nvCxnSpPr>
            <p:cNvPr id="29" name="Curved Connector 12"/>
            <p:cNvCxnSpPr>
              <a:stCxn id="6" idx="1"/>
              <a:endCxn id="14338" idx="0"/>
            </p:cNvCxnSpPr>
            <p:nvPr/>
          </p:nvCxnSpPr>
          <p:spPr>
            <a:xfrm rot="10800000" flipV="1">
              <a:off x="3102616" y="4208296"/>
              <a:ext cx="2629644" cy="344365"/>
            </a:xfrm>
            <a:prstGeom prst="curvedConnector2">
              <a:avLst/>
            </a:prstGeom>
            <a:ln w="762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344392" y="3795058"/>
              <a:ext cx="876548" cy="344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6"/>
                  </a:solidFill>
                  <a:latin typeface="Calibri"/>
                  <a:cs typeface="Calibri"/>
                </a:rPr>
                <a:t>Slow</a:t>
              </a:r>
            </a:p>
          </p:txBody>
        </p:sp>
        <p:cxnSp>
          <p:nvCxnSpPr>
            <p:cNvPr id="60" name="Curved Connector 12"/>
            <p:cNvCxnSpPr/>
            <p:nvPr/>
          </p:nvCxnSpPr>
          <p:spPr>
            <a:xfrm rot="16200000" flipH="1" flipV="1">
              <a:off x="5754694" y="4048116"/>
              <a:ext cx="137746" cy="182614"/>
            </a:xfrm>
            <a:prstGeom prst="curvedConnector4">
              <a:avLst>
                <a:gd name="adj1" fmla="val -635217"/>
                <a:gd name="adj2" fmla="val 482610"/>
              </a:avLst>
            </a:prstGeom>
            <a:ln w="7620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4417438" y="4277169"/>
              <a:ext cx="584365" cy="333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636575" y="3048000"/>
              <a:ext cx="584365" cy="333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467844" y="3953896"/>
              <a:ext cx="584365" cy="333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732260" y="3048000"/>
              <a:ext cx="584365" cy="333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838200" y="4897027"/>
            <a:ext cx="5989744" cy="1732373"/>
            <a:chOff x="838200" y="4897027"/>
            <a:chExt cx="5989744" cy="1732373"/>
          </a:xfrm>
        </p:grpSpPr>
        <p:cxnSp>
          <p:nvCxnSpPr>
            <p:cNvPr id="13" name="Curved Connector 12"/>
            <p:cNvCxnSpPr>
              <a:stCxn id="14338" idx="3"/>
              <a:endCxn id="8" idx="2"/>
            </p:cNvCxnSpPr>
            <p:nvPr/>
          </p:nvCxnSpPr>
          <p:spPr>
            <a:xfrm flipH="1">
              <a:off x="3102616" y="5275829"/>
              <a:ext cx="1168731" cy="895458"/>
            </a:xfrm>
            <a:prstGeom prst="curvedConnector4">
              <a:avLst>
                <a:gd name="adj1" fmla="val -18750"/>
                <a:gd name="adj2" fmla="val 153572"/>
              </a:avLst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2"/>
            <p:cNvCxnSpPr>
              <a:stCxn id="14338" idx="3"/>
              <a:endCxn id="9" idx="2"/>
            </p:cNvCxnSpPr>
            <p:nvPr/>
          </p:nvCxnSpPr>
          <p:spPr>
            <a:xfrm flipV="1">
              <a:off x="4271346" y="5103646"/>
              <a:ext cx="2556598" cy="172183"/>
            </a:xfrm>
            <a:prstGeom prst="curvedConnector2">
              <a:avLst/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563529" y="5310265"/>
              <a:ext cx="876548" cy="344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C00000"/>
                  </a:solidFill>
                  <a:latin typeface="Calibri"/>
                  <a:cs typeface="Calibri"/>
                </a:rPr>
                <a:t>Fast</a:t>
              </a:r>
            </a:p>
          </p:txBody>
        </p:sp>
        <p:cxnSp>
          <p:nvCxnSpPr>
            <p:cNvPr id="23" name="Curved Connector 12"/>
            <p:cNvCxnSpPr>
              <a:stCxn id="14338" idx="1"/>
            </p:cNvCxnSpPr>
            <p:nvPr/>
          </p:nvCxnSpPr>
          <p:spPr>
            <a:xfrm rot="10800000" flipH="1" flipV="1">
              <a:off x="1933885" y="5275829"/>
              <a:ext cx="146091" cy="172183"/>
            </a:xfrm>
            <a:prstGeom prst="curvedConnector4">
              <a:avLst>
                <a:gd name="adj1" fmla="val -635217"/>
                <a:gd name="adj2" fmla="val 482610"/>
              </a:avLst>
            </a:prstGeom>
            <a:ln w="762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984291" y="4897027"/>
              <a:ext cx="876548" cy="344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6"/>
                  </a:solidFill>
                  <a:latin typeface="Calibri"/>
                  <a:cs typeface="Calibri"/>
                </a:rPr>
                <a:t>Slow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563529" y="5802923"/>
              <a:ext cx="584365" cy="333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659214" y="5310265"/>
              <a:ext cx="584365" cy="333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38200" y="6067869"/>
              <a:ext cx="584365" cy="333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Calibri"/>
                  <a:cs typeface="Calibri"/>
                </a:rPr>
                <a:t>1.0 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860839" y="5940669"/>
              <a:ext cx="584365" cy="333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490483" y="6295581"/>
              <a:ext cx="584365" cy="333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+2 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243579" y="5309798"/>
              <a:ext cx="584365" cy="333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+2 </a:t>
              </a: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7010558" y="3354265"/>
            <a:ext cx="3834898" cy="1446335"/>
            <a:chOff x="7010558" y="3312946"/>
            <a:chExt cx="3834898" cy="1446335"/>
          </a:xfrm>
        </p:grpSpPr>
        <p:cxnSp>
          <p:nvCxnSpPr>
            <p:cNvPr id="19" name="Curved Connector 12"/>
            <p:cNvCxnSpPr>
              <a:stCxn id="6" idx="0"/>
            </p:cNvCxnSpPr>
            <p:nvPr/>
          </p:nvCxnSpPr>
          <p:spPr>
            <a:xfrm rot="16200000" flipH="1">
              <a:off x="7835439" y="2625812"/>
              <a:ext cx="1308588" cy="2958350"/>
            </a:xfrm>
            <a:prstGeom prst="curvedConnector4">
              <a:avLst>
                <a:gd name="adj1" fmla="val -15789"/>
                <a:gd name="adj2" fmla="val 105099"/>
              </a:avLst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8800178" y="3450692"/>
              <a:ext cx="876548" cy="344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C00000"/>
                  </a:solidFill>
                  <a:latin typeface="Calibri"/>
                  <a:cs typeface="Calibri"/>
                </a:rPr>
                <a:t>Fast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9822817" y="3312946"/>
              <a:ext cx="584365" cy="333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alibri"/>
                  <a:cs typeface="Calibri"/>
                </a:rPr>
                <a:t>1.0 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261091" y="3805604"/>
              <a:ext cx="584365" cy="333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-10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Carro Robô: Árvore de Busca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3362" y="1295400"/>
            <a:ext cx="928190" cy="61028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4642" y="3124200"/>
            <a:ext cx="1014614" cy="63934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24561" y="4941332"/>
            <a:ext cx="984797" cy="697468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17706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904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5" idx="2"/>
            <a:endCxn id="9" idx="1"/>
          </p:cNvCxnSpPr>
          <p:nvPr/>
        </p:nvCxnSpPr>
        <p:spPr>
          <a:xfrm>
            <a:off x="5207457" y="1905685"/>
            <a:ext cx="2627658" cy="3487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8" idx="7"/>
          </p:cNvCxnSpPr>
          <p:nvPr/>
        </p:nvCxnSpPr>
        <p:spPr>
          <a:xfrm flipH="1">
            <a:off x="2030841" y="1905685"/>
            <a:ext cx="3176616" cy="3487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6004" y="3124200"/>
            <a:ext cx="928190" cy="610285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>
            <a:stCxn id="9" idx="4"/>
            <a:endCxn id="16" idx="0"/>
          </p:cNvCxnSpPr>
          <p:nvPr/>
        </p:nvCxnSpPr>
        <p:spPr>
          <a:xfrm flipH="1">
            <a:off x="6030099" y="2514600"/>
            <a:ext cx="1912779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4"/>
            <a:endCxn id="6" idx="0"/>
          </p:cNvCxnSpPr>
          <p:nvPr/>
        </p:nvCxnSpPr>
        <p:spPr>
          <a:xfrm>
            <a:off x="7942878" y="2514600"/>
            <a:ext cx="2219072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204" y="3123515"/>
            <a:ext cx="928190" cy="610285"/>
          </a:xfrm>
          <a:prstGeom prst="rect">
            <a:avLst/>
          </a:prstGeom>
          <a:noFill/>
        </p:spPr>
      </p:pic>
      <p:cxnSp>
        <p:nvCxnSpPr>
          <p:cNvPr id="26" name="Straight Arrow Connector 25"/>
          <p:cNvCxnSpPr>
            <a:stCxn id="8" idx="4"/>
            <a:endCxn id="25" idx="0"/>
          </p:cNvCxnSpPr>
          <p:nvPr/>
        </p:nvCxnSpPr>
        <p:spPr>
          <a:xfrm flipH="1">
            <a:off x="1915299" y="2514600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2842" y="5029200"/>
            <a:ext cx="1014614" cy="639346"/>
          </a:xfrm>
          <a:prstGeom prst="rect">
            <a:avLst/>
          </a:prstGeom>
          <a:noFill/>
        </p:spPr>
      </p:pic>
      <p:sp>
        <p:nvSpPr>
          <p:cNvPr id="30" name="Oval 29"/>
          <p:cNvSpPr/>
          <p:nvPr/>
        </p:nvSpPr>
        <p:spPr>
          <a:xfrm>
            <a:off x="76452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800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25" idx="2"/>
            <a:endCxn id="31" idx="1"/>
          </p:cNvCxnSpPr>
          <p:nvPr/>
        </p:nvCxnSpPr>
        <p:spPr>
          <a:xfrm>
            <a:off x="1915299" y="3733800"/>
            <a:ext cx="909378" cy="4249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2"/>
            <a:endCxn id="30" idx="7"/>
          </p:cNvCxnSpPr>
          <p:nvPr/>
        </p:nvCxnSpPr>
        <p:spPr>
          <a:xfrm flipH="1">
            <a:off x="1024683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8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35" name="Straight Arrow Connector 34"/>
          <p:cNvCxnSpPr>
            <a:stCxn id="31" idx="4"/>
            <a:endCxn id="34" idx="0"/>
          </p:cNvCxnSpPr>
          <p:nvPr/>
        </p:nvCxnSpPr>
        <p:spPr>
          <a:xfrm flipH="1">
            <a:off x="25248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4"/>
            <a:endCxn id="29" idx="0"/>
          </p:cNvCxnSpPr>
          <p:nvPr/>
        </p:nvCxnSpPr>
        <p:spPr>
          <a:xfrm>
            <a:off x="29324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604" y="5027830"/>
            <a:ext cx="928190" cy="610285"/>
          </a:xfrm>
          <a:prstGeom prst="rect">
            <a:avLst/>
          </a:prstGeom>
          <a:noFill/>
        </p:spPr>
      </p:pic>
      <p:cxnSp>
        <p:nvCxnSpPr>
          <p:cNvPr id="38" name="Straight Arrow Connector 37"/>
          <p:cNvCxnSpPr>
            <a:stCxn id="30" idx="4"/>
            <a:endCxn id="37" idx="0"/>
          </p:cNvCxnSpPr>
          <p:nvPr/>
        </p:nvCxnSpPr>
        <p:spPr>
          <a:xfrm>
            <a:off x="916920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863762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endCxn id="53" idx="7"/>
          </p:cNvCxnSpPr>
          <p:nvPr/>
        </p:nvCxnSpPr>
        <p:spPr>
          <a:xfrm flipH="1">
            <a:off x="5123925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9846" y="5027830"/>
            <a:ext cx="928190" cy="610285"/>
          </a:xfrm>
          <a:prstGeom prst="rect">
            <a:avLst/>
          </a:prstGeom>
          <a:noFill/>
        </p:spPr>
      </p:pic>
      <p:cxnSp>
        <p:nvCxnSpPr>
          <p:cNvPr id="61" name="Straight Arrow Connector 60"/>
          <p:cNvCxnSpPr>
            <a:stCxn id="53" idx="4"/>
            <a:endCxn id="60" idx="0"/>
          </p:cNvCxnSpPr>
          <p:nvPr/>
        </p:nvCxnSpPr>
        <p:spPr>
          <a:xfrm>
            <a:off x="5016162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7642" y="5029200"/>
            <a:ext cx="1014614" cy="639346"/>
          </a:xfrm>
          <a:prstGeom prst="rect">
            <a:avLst/>
          </a:prstGeom>
          <a:noFill/>
        </p:spPr>
      </p:pic>
      <p:sp>
        <p:nvSpPr>
          <p:cNvPr id="65" name="Oval 64"/>
          <p:cNvSpPr/>
          <p:nvPr/>
        </p:nvSpPr>
        <p:spPr>
          <a:xfrm>
            <a:off x="68948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stCxn id="16" idx="2"/>
            <a:endCxn id="65" idx="1"/>
          </p:cNvCxnSpPr>
          <p:nvPr/>
        </p:nvCxnSpPr>
        <p:spPr>
          <a:xfrm>
            <a:off x="6030099" y="3734485"/>
            <a:ext cx="909378" cy="424267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6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68" name="Straight Arrow Connector 67"/>
          <p:cNvCxnSpPr>
            <a:stCxn id="65" idx="4"/>
            <a:endCxn id="67" idx="0"/>
          </p:cNvCxnSpPr>
          <p:nvPr/>
        </p:nvCxnSpPr>
        <p:spPr>
          <a:xfrm flipH="1">
            <a:off x="66396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5" idx="4"/>
            <a:endCxn id="64" idx="0"/>
          </p:cNvCxnSpPr>
          <p:nvPr/>
        </p:nvCxnSpPr>
        <p:spPr>
          <a:xfrm>
            <a:off x="70472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5042" y="5028515"/>
            <a:ext cx="1014614" cy="639346"/>
          </a:xfrm>
          <a:prstGeom prst="rect">
            <a:avLst/>
          </a:prstGeom>
          <a:noFill/>
        </p:spPr>
      </p:pic>
      <p:sp>
        <p:nvSpPr>
          <p:cNvPr id="72" name="Oval 71"/>
          <p:cNvSpPr/>
          <p:nvPr/>
        </p:nvSpPr>
        <p:spPr>
          <a:xfrm>
            <a:off x="8952240" y="411343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6" idx="2"/>
            <a:endCxn id="72" idx="7"/>
          </p:cNvCxnSpPr>
          <p:nvPr/>
        </p:nvCxnSpPr>
        <p:spPr>
          <a:xfrm flipH="1">
            <a:off x="9212403" y="3763546"/>
            <a:ext cx="949547" cy="394521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3004" y="5028515"/>
            <a:ext cx="928190" cy="610285"/>
          </a:xfrm>
          <a:prstGeom prst="rect">
            <a:avLst/>
          </a:prstGeom>
          <a:noFill/>
        </p:spPr>
      </p:pic>
      <p:cxnSp>
        <p:nvCxnSpPr>
          <p:cNvPr id="75" name="Straight Arrow Connector 74"/>
          <p:cNvCxnSpPr>
            <a:stCxn id="72" idx="4"/>
            <a:endCxn id="74" idx="0"/>
          </p:cNvCxnSpPr>
          <p:nvPr/>
        </p:nvCxnSpPr>
        <p:spPr>
          <a:xfrm flipH="1">
            <a:off x="8697099" y="4418230"/>
            <a:ext cx="407541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2" idx="4"/>
            <a:endCxn id="71" idx="0"/>
          </p:cNvCxnSpPr>
          <p:nvPr/>
        </p:nvCxnSpPr>
        <p:spPr>
          <a:xfrm>
            <a:off x="9104640" y="4418230"/>
            <a:ext cx="447710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11119941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stCxn id="6" idx="2"/>
            <a:endCxn id="79" idx="1"/>
          </p:cNvCxnSpPr>
          <p:nvPr/>
        </p:nvCxnSpPr>
        <p:spPr>
          <a:xfrm>
            <a:off x="10161950" y="3763546"/>
            <a:ext cx="1002628" cy="395206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9" idx="4"/>
          </p:cNvCxnSpPr>
          <p:nvPr/>
        </p:nvCxnSpPr>
        <p:spPr>
          <a:xfrm>
            <a:off x="11272341" y="4418915"/>
            <a:ext cx="7779" cy="60891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/>
          <p:cNvSpPr/>
          <p:nvPr/>
        </p:nvSpPr>
        <p:spPr>
          <a:xfrm>
            <a:off x="8458200" y="1219200"/>
            <a:ext cx="358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Expectimax iria realizar muito trabalho desnecessário, pois há muitas subárvores iguais aparecendo na árvore de busca.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0" grpId="0" animBg="1"/>
      <p:bldP spid="31" grpId="0" animBg="1"/>
      <p:bldP spid="53" grpId="0" animBg="1"/>
      <p:bldP spid="65" grpId="0" animBg="1"/>
      <p:bldP spid="72" grpId="0" animBg="1"/>
      <p:bldP spid="79" grpId="0" animBg="1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ea typeface="ＭＳ Ｐゴシック" pitchFamily="34" charset="-128"/>
                <a:cs typeface="Calibri"/>
              </a:rPr>
              <a:t>Árvores de Busca em PDMs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5237"/>
            <a:ext cx="6324600" cy="4525963"/>
          </a:xfrm>
        </p:spPr>
        <p:txBody>
          <a:bodyPr/>
          <a:lstStyle/>
          <a:p>
            <a:r>
              <a:rPr lang="pt-BR" sz="2400" dirty="0">
                <a:latin typeface="Calibri"/>
                <a:ea typeface="ＭＳ Ｐゴシック" pitchFamily="34" charset="-128"/>
                <a:cs typeface="Calibri"/>
              </a:rPr>
              <a:t>Em geral, cada PDM está associado a uma árvore similar à gerada com a busca expectimax.</a:t>
            </a:r>
          </a:p>
        </p:txBody>
      </p:sp>
      <p:sp>
        <p:nvSpPr>
          <p:cNvPr id="35843" name="AutoShape 4"/>
          <p:cNvSpPr>
            <a:spLocks noChangeArrowheads="1"/>
          </p:cNvSpPr>
          <p:nvPr/>
        </p:nvSpPr>
        <p:spPr bwMode="auto">
          <a:xfrm>
            <a:off x="5486400" y="2133600"/>
            <a:ext cx="457200" cy="365125"/>
          </a:xfrm>
          <a:prstGeom prst="triangle">
            <a:avLst>
              <a:gd name="adj" fmla="val 50000"/>
            </a:avLst>
          </a:prstGeom>
          <a:solidFill>
            <a:srgbClr val="8FA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5844" name="AutoShape 5"/>
          <p:cNvSpPr>
            <a:spLocks noChangeArrowheads="1"/>
          </p:cNvSpPr>
          <p:nvPr/>
        </p:nvSpPr>
        <p:spPr bwMode="auto">
          <a:xfrm>
            <a:off x="5334000" y="5121275"/>
            <a:ext cx="457200" cy="365125"/>
          </a:xfrm>
          <a:prstGeom prst="triangle">
            <a:avLst>
              <a:gd name="adj" fmla="val 50000"/>
            </a:avLst>
          </a:prstGeom>
          <a:solidFill>
            <a:srgbClr val="8FA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>
              <a:latin typeface="Calibri"/>
              <a:cs typeface="Calibri"/>
            </a:endParaRPr>
          </a:p>
        </p:txBody>
      </p:sp>
      <p:grpSp>
        <p:nvGrpSpPr>
          <p:cNvPr id="35845" name="Group 6"/>
          <p:cNvGrpSpPr>
            <a:grpSpLocks/>
          </p:cNvGrpSpPr>
          <p:nvPr/>
        </p:nvGrpSpPr>
        <p:grpSpPr bwMode="auto">
          <a:xfrm>
            <a:off x="3886200" y="2514600"/>
            <a:ext cx="3733800" cy="1066800"/>
            <a:chOff x="1584" y="1680"/>
            <a:chExt cx="2352" cy="336"/>
          </a:xfrm>
        </p:grpSpPr>
        <p:sp>
          <p:nvSpPr>
            <p:cNvPr id="35869" name="Line 7"/>
            <p:cNvSpPr>
              <a:spLocks noChangeShapeType="1"/>
            </p:cNvSpPr>
            <p:nvPr/>
          </p:nvSpPr>
          <p:spPr bwMode="auto">
            <a:xfrm flipH="1">
              <a:off x="1584" y="1680"/>
              <a:ext cx="115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70" name="Line 8"/>
            <p:cNvSpPr>
              <a:spLocks noChangeShapeType="1"/>
            </p:cNvSpPr>
            <p:nvPr/>
          </p:nvSpPr>
          <p:spPr bwMode="auto">
            <a:xfrm>
              <a:off x="2736" y="1680"/>
              <a:ext cx="120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71" name="Line 9"/>
            <p:cNvSpPr>
              <a:spLocks noChangeShapeType="1"/>
            </p:cNvSpPr>
            <p:nvPr/>
          </p:nvSpPr>
          <p:spPr bwMode="auto">
            <a:xfrm flipH="1">
              <a:off x="2304" y="1680"/>
              <a:ext cx="43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72" name="Line 10"/>
            <p:cNvSpPr>
              <a:spLocks noChangeShapeType="1"/>
            </p:cNvSpPr>
            <p:nvPr/>
          </p:nvSpPr>
          <p:spPr bwMode="auto">
            <a:xfrm>
              <a:off x="2736" y="168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35846" name="Oval 11"/>
          <p:cNvSpPr>
            <a:spLocks noChangeArrowheads="1"/>
          </p:cNvSpPr>
          <p:nvPr/>
        </p:nvSpPr>
        <p:spPr bwMode="auto">
          <a:xfrm>
            <a:off x="4876800" y="3581400"/>
            <a:ext cx="381000" cy="381000"/>
          </a:xfrm>
          <a:prstGeom prst="ellipse">
            <a:avLst/>
          </a:prstGeom>
          <a:solidFill>
            <a:srgbClr val="B8EA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35847" name="Group 12"/>
          <p:cNvGrpSpPr>
            <a:grpSpLocks/>
          </p:cNvGrpSpPr>
          <p:nvPr/>
        </p:nvGrpSpPr>
        <p:grpSpPr bwMode="auto">
          <a:xfrm>
            <a:off x="3505200" y="3962400"/>
            <a:ext cx="3124200" cy="1143000"/>
            <a:chOff x="1536" y="2400"/>
            <a:chExt cx="1584" cy="624"/>
          </a:xfrm>
        </p:grpSpPr>
        <p:sp>
          <p:nvSpPr>
            <p:cNvPr id="35865" name="Line 13"/>
            <p:cNvSpPr>
              <a:spLocks noChangeShapeType="1"/>
            </p:cNvSpPr>
            <p:nvPr/>
          </p:nvSpPr>
          <p:spPr bwMode="auto">
            <a:xfrm flipH="1">
              <a:off x="1536" y="2400"/>
              <a:ext cx="77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6" name="Line 14"/>
            <p:cNvSpPr>
              <a:spLocks noChangeShapeType="1"/>
            </p:cNvSpPr>
            <p:nvPr/>
          </p:nvSpPr>
          <p:spPr bwMode="auto">
            <a:xfrm>
              <a:off x="2312" y="2400"/>
              <a:ext cx="80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7" name="Line 15"/>
            <p:cNvSpPr>
              <a:spLocks noChangeShapeType="1"/>
            </p:cNvSpPr>
            <p:nvPr/>
          </p:nvSpPr>
          <p:spPr bwMode="auto">
            <a:xfrm flipH="1">
              <a:off x="2021" y="2400"/>
              <a:ext cx="291" cy="62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8" name="Line 16"/>
            <p:cNvSpPr>
              <a:spLocks noChangeShapeType="1"/>
            </p:cNvSpPr>
            <p:nvPr/>
          </p:nvSpPr>
          <p:spPr bwMode="auto">
            <a:xfrm>
              <a:off x="2312" y="2400"/>
              <a:ext cx="28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35848" name="Text Box 17"/>
          <p:cNvSpPr txBox="1">
            <a:spLocks noChangeArrowheads="1"/>
          </p:cNvSpPr>
          <p:nvPr/>
        </p:nvSpPr>
        <p:spPr bwMode="auto">
          <a:xfrm>
            <a:off x="5410200" y="2833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a</a:t>
            </a:r>
          </a:p>
        </p:txBody>
      </p:sp>
      <p:sp>
        <p:nvSpPr>
          <p:cNvPr id="35849" name="Text Box 18"/>
          <p:cNvSpPr txBox="1">
            <a:spLocks noChangeArrowheads="1"/>
          </p:cNvSpPr>
          <p:nvPr/>
        </p:nvSpPr>
        <p:spPr bwMode="auto">
          <a:xfrm>
            <a:off x="5943600" y="2133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35850" name="Text Box 19"/>
          <p:cNvSpPr txBox="1">
            <a:spLocks noChangeArrowheads="1"/>
          </p:cNvSpPr>
          <p:nvPr/>
        </p:nvSpPr>
        <p:spPr bwMode="auto">
          <a:xfrm>
            <a:off x="5791200" y="5105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latin typeface="Calibri"/>
                <a:cs typeface="Calibri"/>
              </a:rPr>
              <a:t>s</a:t>
            </a:r>
            <a:r>
              <a:rPr lang="ja-JP" altLang="en-US">
                <a:solidFill>
                  <a:schemeClr val="accent2"/>
                </a:solidFill>
                <a:latin typeface="Calibri"/>
                <a:cs typeface="Calibri"/>
              </a:rPr>
              <a:t>’</a:t>
            </a: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35851" name="Text Box 20"/>
          <p:cNvSpPr txBox="1">
            <a:spLocks noChangeArrowheads="1"/>
          </p:cNvSpPr>
          <p:nvPr/>
        </p:nvSpPr>
        <p:spPr bwMode="auto">
          <a:xfrm>
            <a:off x="5257800" y="3581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s, a</a:t>
            </a:r>
          </a:p>
        </p:txBody>
      </p:sp>
      <p:grpSp>
        <p:nvGrpSpPr>
          <p:cNvPr id="35852" name="Group 21"/>
          <p:cNvGrpSpPr>
            <a:grpSpLocks/>
          </p:cNvGrpSpPr>
          <p:nvPr/>
        </p:nvGrpSpPr>
        <p:grpSpPr bwMode="auto">
          <a:xfrm>
            <a:off x="3733800" y="5486400"/>
            <a:ext cx="3733800" cy="533400"/>
            <a:chOff x="1584" y="1680"/>
            <a:chExt cx="2352" cy="336"/>
          </a:xfrm>
        </p:grpSpPr>
        <p:sp>
          <p:nvSpPr>
            <p:cNvPr id="35861" name="Line 22"/>
            <p:cNvSpPr>
              <a:spLocks noChangeShapeType="1"/>
            </p:cNvSpPr>
            <p:nvPr/>
          </p:nvSpPr>
          <p:spPr bwMode="auto">
            <a:xfrm flipH="1">
              <a:off x="1584" y="1680"/>
              <a:ext cx="115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2" name="Line 23"/>
            <p:cNvSpPr>
              <a:spLocks noChangeShapeType="1"/>
            </p:cNvSpPr>
            <p:nvPr/>
          </p:nvSpPr>
          <p:spPr bwMode="auto">
            <a:xfrm>
              <a:off x="2736" y="1680"/>
              <a:ext cx="120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3" name="Line 24"/>
            <p:cNvSpPr>
              <a:spLocks noChangeShapeType="1"/>
            </p:cNvSpPr>
            <p:nvPr/>
          </p:nvSpPr>
          <p:spPr bwMode="auto">
            <a:xfrm flipH="1">
              <a:off x="2304" y="1680"/>
              <a:ext cx="43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4" name="Line 25"/>
            <p:cNvSpPr>
              <a:spLocks noChangeShapeType="1"/>
            </p:cNvSpPr>
            <p:nvPr/>
          </p:nvSpPr>
          <p:spPr bwMode="auto">
            <a:xfrm>
              <a:off x="2736" y="168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35853" name="Freeform 26"/>
          <p:cNvSpPr>
            <a:spLocks/>
          </p:cNvSpPr>
          <p:nvPr/>
        </p:nvSpPr>
        <p:spPr bwMode="auto">
          <a:xfrm>
            <a:off x="5486400" y="4167188"/>
            <a:ext cx="2133600" cy="404812"/>
          </a:xfrm>
          <a:custGeom>
            <a:avLst/>
            <a:gdLst>
              <a:gd name="T0" fmla="*/ 0 w 1344"/>
              <a:gd name="T1" fmla="*/ 2147483647 h 255"/>
              <a:gd name="T2" fmla="*/ 2147483647 w 1344"/>
              <a:gd name="T3" fmla="*/ 2147483647 h 255"/>
              <a:gd name="T4" fmla="*/ 2147483647 w 1344"/>
              <a:gd name="T5" fmla="*/ 2147483647 h 255"/>
              <a:gd name="T6" fmla="*/ 0 60000 65536"/>
              <a:gd name="T7" fmla="*/ 0 60000 65536"/>
              <a:gd name="T8" fmla="*/ 0 60000 65536"/>
              <a:gd name="T9" fmla="*/ 0 w 1344"/>
              <a:gd name="T10" fmla="*/ 0 h 255"/>
              <a:gd name="T11" fmla="*/ 1344 w 1344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255">
                <a:moveTo>
                  <a:pt x="0" y="255"/>
                </a:moveTo>
                <a:cubicBezTo>
                  <a:pt x="79" y="219"/>
                  <a:pt x="251" y="80"/>
                  <a:pt x="475" y="40"/>
                </a:cubicBezTo>
                <a:cubicBezTo>
                  <a:pt x="699" y="0"/>
                  <a:pt x="1199" y="19"/>
                  <a:pt x="1344" y="15"/>
                </a:cubicBezTo>
              </a:path>
            </a:pathLst>
          </a:custGeom>
          <a:noFill/>
          <a:ln w="50800">
            <a:solidFill>
              <a:srgbClr val="C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854" name="Text Box 27"/>
          <p:cNvSpPr txBox="1">
            <a:spLocks noChangeArrowheads="1"/>
          </p:cNvSpPr>
          <p:nvPr/>
        </p:nvSpPr>
        <p:spPr bwMode="auto">
          <a:xfrm>
            <a:off x="7772400" y="3962400"/>
            <a:ext cx="251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rgbClr val="C00000"/>
                </a:solidFill>
                <a:latin typeface="Calibri"/>
                <a:cs typeface="Calibri"/>
              </a:rPr>
              <a:t>(s, a, s’</a:t>
            </a:r>
            <a:r>
              <a:rPr lang="pt-BR" altLang="ja-JP">
                <a:solidFill>
                  <a:srgbClr val="C00000"/>
                </a:solidFill>
                <a:latin typeface="Calibri"/>
                <a:cs typeface="Calibri"/>
              </a:rPr>
              <a:t>) é uma </a:t>
            </a:r>
            <a:r>
              <a:rPr lang="pt-BR" altLang="ja-JP" i="1">
                <a:solidFill>
                  <a:srgbClr val="C00000"/>
                </a:solidFill>
                <a:latin typeface="Calibri"/>
                <a:cs typeface="Calibri"/>
              </a:rPr>
              <a:t>transição</a:t>
            </a:r>
          </a:p>
          <a:p>
            <a:pPr>
              <a:spcBef>
                <a:spcPct val="50000"/>
              </a:spcBef>
            </a:pPr>
            <a:r>
              <a:rPr lang="pt-BR">
                <a:solidFill>
                  <a:srgbClr val="C00000"/>
                </a:solidFill>
                <a:latin typeface="Calibri"/>
                <a:cs typeface="Calibri"/>
              </a:rPr>
              <a:t>T(s, a, s’</a:t>
            </a:r>
            <a:r>
              <a:rPr lang="pt-BR" altLang="ja-JP">
                <a:solidFill>
                  <a:srgbClr val="C00000"/>
                </a:solidFill>
                <a:latin typeface="Calibri"/>
                <a:cs typeface="Calibri"/>
              </a:rPr>
              <a:t>) = P(s’ | s, a)</a:t>
            </a:r>
          </a:p>
          <a:p>
            <a:pPr>
              <a:spcBef>
                <a:spcPct val="50000"/>
              </a:spcBef>
            </a:pPr>
            <a:r>
              <a:rPr lang="pt-BR">
                <a:solidFill>
                  <a:srgbClr val="C00000"/>
                </a:solidFill>
                <a:latin typeface="Calibri"/>
                <a:cs typeface="Calibri"/>
              </a:rPr>
              <a:t>R(s,a,s’</a:t>
            </a:r>
            <a:r>
              <a:rPr lang="pt-BR" altLang="ja-JP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endParaRPr lang="pt-BR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35855" name="Text Box 28"/>
          <p:cNvSpPr txBox="1">
            <a:spLocks noChangeArrowheads="1"/>
          </p:cNvSpPr>
          <p:nvPr/>
        </p:nvSpPr>
        <p:spPr bwMode="auto">
          <a:xfrm>
            <a:off x="4495800" y="44196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s,a,s</a:t>
            </a:r>
            <a:r>
              <a:rPr lang="ja-JP" altLang="en-US">
                <a:latin typeface="Calibri"/>
                <a:cs typeface="Calibri"/>
              </a:rPr>
              <a:t>’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35856" name="Freeform 29"/>
          <p:cNvSpPr>
            <a:spLocks/>
          </p:cNvSpPr>
          <p:nvPr/>
        </p:nvSpPr>
        <p:spPr bwMode="auto">
          <a:xfrm>
            <a:off x="6332538" y="2301875"/>
            <a:ext cx="1744662" cy="60325"/>
          </a:xfrm>
          <a:custGeom>
            <a:avLst/>
            <a:gdLst>
              <a:gd name="T0" fmla="*/ 0 w 1387"/>
              <a:gd name="T1" fmla="*/ 2147483647 h 38"/>
              <a:gd name="T2" fmla="*/ 2147483647 w 1387"/>
              <a:gd name="T3" fmla="*/ 2147483647 h 38"/>
              <a:gd name="T4" fmla="*/ 2147483647 w 1387"/>
              <a:gd name="T5" fmla="*/ 0 h 38"/>
              <a:gd name="T6" fmla="*/ 0 60000 65536"/>
              <a:gd name="T7" fmla="*/ 0 60000 65536"/>
              <a:gd name="T8" fmla="*/ 0 60000 65536"/>
              <a:gd name="T9" fmla="*/ 0 w 1387"/>
              <a:gd name="T10" fmla="*/ 0 h 38"/>
              <a:gd name="T11" fmla="*/ 1387 w 1387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7" h="38">
                <a:moveTo>
                  <a:pt x="0" y="38"/>
                </a:moveTo>
                <a:cubicBezTo>
                  <a:pt x="86" y="36"/>
                  <a:pt x="287" y="31"/>
                  <a:pt x="518" y="25"/>
                </a:cubicBezTo>
                <a:cubicBezTo>
                  <a:pt x="749" y="19"/>
                  <a:pt x="1242" y="4"/>
                  <a:pt x="1387" y="0"/>
                </a:cubicBez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857" name="Text Box 30"/>
          <p:cNvSpPr txBox="1">
            <a:spLocks noChangeArrowheads="1"/>
          </p:cNvSpPr>
          <p:nvPr/>
        </p:nvSpPr>
        <p:spPr bwMode="auto">
          <a:xfrm>
            <a:off x="8153400" y="2100262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rgbClr val="0000FF"/>
                </a:solidFill>
                <a:latin typeface="Calibri"/>
                <a:cs typeface="Calibri"/>
              </a:rPr>
              <a:t>s é um estado</a:t>
            </a:r>
            <a:endParaRPr lang="pt-BR" i="1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35858" name="Freeform 31"/>
          <p:cNvSpPr>
            <a:spLocks/>
          </p:cNvSpPr>
          <p:nvPr/>
        </p:nvSpPr>
        <p:spPr bwMode="auto">
          <a:xfrm flipH="1">
            <a:off x="3429000" y="3733800"/>
            <a:ext cx="1295400" cy="76200"/>
          </a:xfrm>
          <a:custGeom>
            <a:avLst/>
            <a:gdLst>
              <a:gd name="T0" fmla="*/ 0 w 1387"/>
              <a:gd name="T1" fmla="*/ 2147483647 h 38"/>
              <a:gd name="T2" fmla="*/ 2147483647 w 1387"/>
              <a:gd name="T3" fmla="*/ 2147483647 h 38"/>
              <a:gd name="T4" fmla="*/ 2147483647 w 1387"/>
              <a:gd name="T5" fmla="*/ 0 h 38"/>
              <a:gd name="T6" fmla="*/ 0 60000 65536"/>
              <a:gd name="T7" fmla="*/ 0 60000 65536"/>
              <a:gd name="T8" fmla="*/ 0 60000 65536"/>
              <a:gd name="T9" fmla="*/ 0 w 1387"/>
              <a:gd name="T10" fmla="*/ 0 h 38"/>
              <a:gd name="T11" fmla="*/ 1387 w 1387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7" h="38">
                <a:moveTo>
                  <a:pt x="0" y="38"/>
                </a:moveTo>
                <a:cubicBezTo>
                  <a:pt x="86" y="36"/>
                  <a:pt x="287" y="31"/>
                  <a:pt x="518" y="25"/>
                </a:cubicBezTo>
                <a:cubicBezTo>
                  <a:pt x="749" y="19"/>
                  <a:pt x="1242" y="4"/>
                  <a:pt x="1387" y="0"/>
                </a:cubicBezTo>
              </a:path>
            </a:pathLst>
          </a:custGeom>
          <a:noFill/>
          <a:ln w="50800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859" name="Text Box 32"/>
          <p:cNvSpPr txBox="1">
            <a:spLocks noChangeArrowheads="1"/>
          </p:cNvSpPr>
          <p:nvPr/>
        </p:nvSpPr>
        <p:spPr bwMode="auto">
          <a:xfrm>
            <a:off x="1752600" y="34290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(s, a) is a </a:t>
            </a:r>
            <a:r>
              <a:rPr lang="en-US" i="1" dirty="0">
                <a:solidFill>
                  <a:srgbClr val="008000"/>
                </a:solidFill>
                <a:latin typeface="Calibri"/>
                <a:cs typeface="Calibri"/>
              </a:rPr>
              <a:t>q-state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743429"/>
            <a:ext cx="3017838" cy="2259698"/>
          </a:xfrm>
          <a:prstGeom prst="rect">
            <a:avLst/>
          </a:prstGeom>
          <a:noFill/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34600" y="4345616"/>
            <a:ext cx="1844538" cy="1595768"/>
          </a:xfrm>
          <a:prstGeom prst="rect">
            <a:avLst/>
          </a:prstGeom>
          <a:noFill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0" y="1448716"/>
            <a:ext cx="2057400" cy="1442614"/>
          </a:xfrm>
          <a:prstGeom prst="rect">
            <a:avLst/>
          </a:prstGeom>
          <a:noFill/>
        </p:spPr>
      </p:pic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1456265" y="3539067"/>
            <a:ext cx="2167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(s, a) é um q-</a:t>
            </a:r>
            <a:r>
              <a:rPr lang="en-US" dirty="0" err="1">
                <a:solidFill>
                  <a:srgbClr val="008000"/>
                </a:solidFill>
                <a:latin typeface="Calibri"/>
                <a:cs typeface="Calibri"/>
              </a:rPr>
              <a:t>estado</a:t>
            </a:r>
            <a:endParaRPr lang="en-US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Utilidades de Sequências</a:t>
            </a:r>
            <a:r>
              <a:rPr lang="pt-BR" dirty="0">
                <a:cs typeface="Calibri"/>
              </a:rPr>
              <a:t> de Recompensas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9012" y="1248279"/>
            <a:ext cx="7875588" cy="4999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Utilidades de Sequências</a:t>
            </a:r>
            <a:r>
              <a:rPr lang="pt-BR" dirty="0">
                <a:cs typeface="Calibri"/>
              </a:rPr>
              <a:t> de Recompensas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Em um PDM, as recompensas são fornecidas ao agente a cada passo. </a:t>
            </a:r>
          </a:p>
          <a:p>
            <a:pPr marL="742911" lvl="2" indent="-342882"/>
            <a:r>
              <a:rPr lang="pt-BR" sz="2800" dirty="0"/>
              <a:t>Nesse contexto, devemos determinar a </a:t>
            </a:r>
            <a:r>
              <a:rPr lang="pt-BR" sz="2800" dirty="0">
                <a:solidFill>
                  <a:srgbClr val="FF0000"/>
                </a:solidFill>
              </a:rPr>
              <a:t>função de utilidade</a:t>
            </a:r>
            <a:r>
              <a:rPr lang="pt-BR" sz="2800" dirty="0"/>
              <a:t> a ser usada. </a:t>
            </a:r>
          </a:p>
          <a:p>
            <a:r>
              <a:rPr lang="pt-BR" dirty="0"/>
              <a:t>Isso levanta a seguinte questão: que preferências um agente deve ter quando está diante de </a:t>
            </a:r>
            <a:r>
              <a:rPr lang="pt-BR" b="1" dirty="0"/>
              <a:t>sequências de recompensas</a:t>
            </a:r>
            <a:r>
              <a:rPr lang="pt-BR" dirty="0"/>
              <a:t>?</a:t>
            </a:r>
          </a:p>
          <a:p>
            <a:r>
              <a:rPr lang="pt-BR" dirty="0"/>
              <a:t>No caso mais simples, poderíamos apenas </a:t>
            </a:r>
            <a:r>
              <a:rPr lang="pt-BR" u="sng" dirty="0"/>
              <a:t>adicionar</a:t>
            </a:r>
            <a:r>
              <a:rPr lang="pt-BR" dirty="0"/>
              <a:t> as recompensas a partir de s para obter U(s). </a:t>
            </a:r>
          </a:p>
          <a:p>
            <a:pPr lvl="1"/>
            <a:r>
              <a:rPr lang="pt-BR" dirty="0"/>
              <a:t>Mas há algumas sutilezas a considerar... </a:t>
            </a:r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6800" y="4687176"/>
            <a:ext cx="3299533" cy="2094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Utilidades de Sequências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Que preferências um agente deve ter quando se trata de </a:t>
            </a:r>
            <a:r>
              <a:rPr lang="pt-BR" b="1" dirty="0"/>
              <a:t>sequências de recompensas</a:t>
            </a:r>
            <a:r>
              <a:rPr lang="pt-BR" dirty="0"/>
              <a:t>?</a:t>
            </a:r>
          </a:p>
          <a:p>
            <a:endParaRPr lang="pt-BR" dirty="0"/>
          </a:p>
          <a:p>
            <a:r>
              <a:rPr lang="pt-BR" dirty="0"/>
              <a:t>Mais ou menos?</a:t>
            </a:r>
          </a:p>
          <a:p>
            <a:endParaRPr lang="pt-BR" dirty="0"/>
          </a:p>
          <a:p>
            <a:r>
              <a:rPr lang="pt-BR" dirty="0"/>
              <a:t>Agora ou depois?</a:t>
            </a:r>
          </a:p>
          <a:p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200" y="3505497"/>
            <a:ext cx="4648200" cy="29507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15831" y="3055513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[1, 2, 2]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15210" y="3055513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[2, 3, 4]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0594" y="3055513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>
                <a:latin typeface="Calibri" pitchFamily="34" charset="0"/>
              </a:rPr>
              <a:t> ou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15831" y="4192191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[0, 0, 1]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15210" y="4192191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[1, 0, 0]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0789" y="4192191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>
                <a:latin typeface="Calibri" pitchFamily="34" charset="0"/>
              </a:rPr>
              <a:t> 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Descontos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252200" cy="4729164"/>
          </a:xfrm>
        </p:spPr>
        <p:txBody>
          <a:bodyPr/>
          <a:lstStyle/>
          <a:p>
            <a:pPr marL="342265" indent="-342265"/>
            <a:r>
              <a:rPr lang="pt-BR" sz="2800" dirty="0"/>
              <a:t>É razoável </a:t>
            </a:r>
            <a:r>
              <a:rPr lang="pt-BR" sz="2800" dirty="0">
                <a:cs typeface="Calibri"/>
              </a:rPr>
              <a:t>(para um agente racional)</a:t>
            </a:r>
            <a:endParaRPr lang="pt-BR" dirty="0"/>
          </a:p>
          <a:p>
            <a:pPr marL="742315" lvl="1" indent="-285115"/>
            <a:r>
              <a:rPr lang="pt-BR" sz="2400" dirty="0"/>
              <a:t>procurar maximizar a soma das recompensas obtidas.</a:t>
            </a:r>
            <a:endParaRPr lang="pt-BR" sz="2400" dirty="0">
              <a:solidFill>
                <a:srgbClr val="333399"/>
              </a:solidFill>
              <a:cs typeface="Calibri"/>
            </a:endParaRPr>
          </a:p>
          <a:p>
            <a:pPr marL="742315" lvl="1" indent="-285115"/>
            <a:r>
              <a:rPr lang="pt-BR" sz="2400" dirty="0">
                <a:solidFill>
                  <a:srgbClr val="333399"/>
                </a:solidFill>
              </a:rPr>
              <a:t>preferir recompensas mais cedo do que recompensas mais tarde.</a:t>
            </a:r>
            <a:endParaRPr lang="pt-BR" sz="2400" dirty="0">
              <a:solidFill>
                <a:srgbClr val="333399"/>
              </a:solidFill>
              <a:cs typeface="Calibri"/>
            </a:endParaRPr>
          </a:p>
          <a:p>
            <a:pPr marL="342265" indent="-342265"/>
            <a:r>
              <a:rPr lang="pt-BR" sz="2800" dirty="0"/>
              <a:t>Uma solução: fazer valores de recompensas decaírem exponencialmente com o tempo usando um </a:t>
            </a:r>
            <a:r>
              <a:rPr lang="pt-BR" sz="2800" dirty="0">
                <a:solidFill>
                  <a:srgbClr val="FF0000"/>
                </a:solidFill>
              </a:rPr>
              <a:t>fator de desconto</a:t>
            </a:r>
            <a:r>
              <a:rPr lang="pt-BR" sz="2800" dirty="0">
                <a:solidFill>
                  <a:srgbClr val="333399"/>
                </a:solidFill>
              </a:rPr>
              <a:t>.</a:t>
            </a:r>
            <a:endParaRPr lang="pt-BR" sz="2800" dirty="0">
              <a:cs typeface="Calibri"/>
            </a:endParaRPr>
          </a:p>
          <a:p>
            <a:pPr marL="342265" indent="-342265"/>
            <a:endParaRPr lang="en-US" sz="2800" dirty="0">
              <a:cs typeface="Calibri"/>
            </a:endParaRPr>
          </a:p>
        </p:txBody>
      </p:sp>
      <p:pic>
        <p:nvPicPr>
          <p:cNvPr id="7171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6" cstate="print"/>
          <a:srcRect l="73764" t="76543" r="1569"/>
          <a:stretch>
            <a:fillRect/>
          </a:stretch>
        </p:blipFill>
        <p:spPr bwMode="auto">
          <a:xfrm>
            <a:off x="8003286" y="3881735"/>
            <a:ext cx="2283714" cy="14478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3427278"/>
            <a:ext cx="2283714" cy="1975713"/>
          </a:xfrm>
          <a:prstGeom prst="rect">
            <a:avLst/>
          </a:prstGeom>
          <a:noFill/>
        </p:spPr>
      </p:pic>
      <p:pic>
        <p:nvPicPr>
          <p:cNvPr id="8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6" cstate="print"/>
          <a:srcRect l="73764" t="38272" r="1569" b="35802"/>
          <a:stretch>
            <a:fillRect/>
          </a:stretch>
        </p:blipFill>
        <p:spPr bwMode="auto">
          <a:xfrm>
            <a:off x="4802886" y="3653135"/>
            <a:ext cx="2283714" cy="1600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447800" y="6015335"/>
            <a:ext cx="20574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sz="2400" dirty="0">
                <a:latin typeface="Calibri" pitchFamily="34" charset="0"/>
              </a:rPr>
              <a:t>Valor agora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48200" y="6015335"/>
            <a:ext cx="243840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sz="2400" dirty="0">
                <a:latin typeface="Calibri" pitchFamily="34" charset="0"/>
              </a:rPr>
              <a:t>Valor no próximo estado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2400" y="6015335"/>
            <a:ext cx="304800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sz="2400" dirty="0">
                <a:latin typeface="Calibri" pitchFamily="34" charset="0"/>
              </a:rPr>
              <a:t>Valor daqui a dois estados</a:t>
            </a:r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362200" y="5357811"/>
            <a:ext cx="211138" cy="351897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5791200" y="5458851"/>
            <a:ext cx="280688" cy="327002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8915165" y="5253335"/>
            <a:ext cx="514651" cy="56092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Descontos</a:t>
            </a:r>
            <a:endParaRPr lang="pt-BR">
              <a:ea typeface="ＭＳ Ｐゴシック" pitchFamily="34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6279523" cy="4525963"/>
          </a:xfrm>
        </p:spPr>
        <p:txBody>
          <a:bodyPr/>
          <a:lstStyle/>
          <a:p>
            <a:pPr marL="342265" indent="-342265"/>
            <a:r>
              <a:rPr lang="pt-BR" sz="2400" dirty="0">
                <a:ea typeface="ＭＳ Ｐゴシック" pitchFamily="34" charset="-128"/>
              </a:rPr>
              <a:t>Como descontar?</a:t>
            </a:r>
            <a:endParaRPr lang="pt-BR"/>
          </a:p>
          <a:p>
            <a:pPr marL="742315" lvl="1" indent="-285115"/>
            <a:r>
              <a:rPr lang="pt-BR" sz="2000" dirty="0">
                <a:ea typeface="ＭＳ Ｐゴシック" pitchFamily="34" charset="-128"/>
              </a:rPr>
              <a:t>A cada vez que avançamos (descemos) um nível, multiplicamos uma vez pela taxa de desconto.</a:t>
            </a:r>
            <a:endParaRPr lang="pt-BR" sz="2000" dirty="0">
              <a:ea typeface="ＭＳ Ｐゴシック" pitchFamily="34" charset="-128"/>
              <a:cs typeface="Calibri"/>
            </a:endParaRPr>
          </a:p>
          <a:p>
            <a:pPr marL="342265" indent="-342265"/>
            <a:r>
              <a:rPr lang="pt-BR" sz="2400" dirty="0">
                <a:ea typeface="ＭＳ Ｐゴシック" pitchFamily="34" charset="-128"/>
              </a:rPr>
              <a:t>Por que descontar?</a:t>
            </a:r>
            <a:endParaRPr lang="pt-BR" sz="2400" dirty="0">
              <a:ea typeface="ＭＳ Ｐゴシック" pitchFamily="34" charset="-128"/>
              <a:cs typeface="Calibri"/>
            </a:endParaRPr>
          </a:p>
          <a:p>
            <a:pPr marL="742315" lvl="1" indent="-285115"/>
            <a:r>
              <a:rPr lang="pt-BR" sz="2000" dirty="0">
                <a:ea typeface="ＭＳ Ｐゴシック" pitchFamily="34" charset="-128"/>
                <a:sym typeface="Symbol" pitchFamily="18" charset="2"/>
              </a:rPr>
              <a:t>Recompensas mais cedo provavelmente possuem mais utilidades do que recompensas tardias.</a:t>
            </a:r>
            <a:endParaRPr lang="pt-BR" sz="2000" dirty="0">
              <a:ea typeface="ＭＳ Ｐゴシック" pitchFamily="34" charset="-128"/>
              <a:cs typeface="Calibri"/>
            </a:endParaRPr>
          </a:p>
          <a:p>
            <a:pPr marL="742315" lvl="1" indent="-285115"/>
            <a:r>
              <a:rPr lang="pt-BR" sz="2000" dirty="0">
                <a:ea typeface="ＭＳ Ｐゴシック" pitchFamily="34" charset="-128"/>
                <a:sym typeface="Symbol" pitchFamily="18" charset="2"/>
              </a:rPr>
              <a:t>Ajuda na convergência dos algoritmos.</a:t>
            </a:r>
            <a:endParaRPr lang="pt-BR" sz="2000" dirty="0">
              <a:ea typeface="ＭＳ Ｐゴシック" pitchFamily="34" charset="-128"/>
              <a:cs typeface="Calibri"/>
            </a:endParaRPr>
          </a:p>
          <a:p>
            <a:pPr marL="342265" indent="-342265"/>
            <a:r>
              <a:rPr lang="pt-BR" sz="2400" dirty="0">
                <a:ea typeface="ＭＳ Ｐゴシック" pitchFamily="34" charset="-128"/>
                <a:sym typeface="Symbol" pitchFamily="18" charset="2"/>
              </a:rPr>
              <a:t>Exemplo (considerando desconto de 0,5</a:t>
            </a:r>
            <a:r>
              <a:rPr lang="pt-BR" sz="2400" dirty="0">
                <a:ea typeface="ＭＳ Ｐゴシック" pitchFamily="34" charset="-128"/>
                <a:cs typeface="Calibri"/>
              </a:rPr>
              <a:t>): qual sequência é mais preferível, [1,2,3] ou [3,2,1]?</a:t>
            </a:r>
          </a:p>
          <a:p>
            <a:pPr marL="742315" lvl="1" indent="-285115">
              <a:buClr>
                <a:srgbClr val="000000"/>
              </a:buClr>
            </a:pPr>
            <a:r>
              <a:rPr lang="pt-BR" sz="2000" dirty="0">
                <a:solidFill>
                  <a:srgbClr val="000000"/>
                </a:solidFill>
                <a:ea typeface="ＭＳ Ｐゴシック" pitchFamily="34" charset="-128"/>
                <a:cs typeface="Calibri"/>
              </a:rPr>
              <a:t>U([1,2,3]) = 1*1 + 0,5*2 + 0,25*3 = </a:t>
            </a:r>
            <a:r>
              <a:rPr lang="pt-BR" sz="2000" b="1" dirty="0">
                <a:solidFill>
                  <a:srgbClr val="000000"/>
                </a:solidFill>
                <a:ea typeface="ＭＳ Ｐゴシック" pitchFamily="34" charset="-128"/>
                <a:cs typeface="Calibri"/>
              </a:rPr>
              <a:t>2,75</a:t>
            </a:r>
          </a:p>
          <a:p>
            <a:pPr marL="742315" lvl="1" indent="-285115"/>
            <a:r>
              <a:rPr lang="pt-BR" sz="2000" dirty="0">
                <a:ea typeface="ＭＳ Ｐゴシック" pitchFamily="34" charset="-128"/>
                <a:sym typeface="Symbol" pitchFamily="18" charset="2"/>
              </a:rPr>
              <a:t>U([3,2,1]) = 1*3 + 0,5*2 + 0,25*1</a:t>
            </a:r>
            <a:r>
              <a:rPr lang="pt-BR" sz="2000" dirty="0">
                <a:ea typeface="ＭＳ Ｐゴシック" pitchFamily="34" charset="-128"/>
                <a:cs typeface="Calibri"/>
              </a:rPr>
              <a:t> = </a:t>
            </a:r>
            <a:r>
              <a:rPr lang="pt-BR" sz="2000" b="1" dirty="0">
                <a:ea typeface="ＭＳ Ｐゴシック" pitchFamily="34" charset="-128"/>
                <a:cs typeface="Calibri"/>
              </a:rPr>
              <a:t>4,25</a:t>
            </a:r>
          </a:p>
          <a:p>
            <a:pPr marL="742315" lvl="1" indent="-285115"/>
            <a:r>
              <a:rPr lang="pt-BR" sz="2000" dirty="0">
                <a:ea typeface="ＭＳ Ｐゴシック" pitchFamily="34" charset="-128"/>
                <a:sym typeface="Symbol" pitchFamily="18" charset="2"/>
              </a:rPr>
              <a:t>Sendo assim, U([1,2,3]) &lt; U([3,2,1])</a:t>
            </a:r>
            <a:endParaRPr lang="pt-BR" sz="2000" dirty="0">
              <a:ea typeface="ＭＳ Ｐゴシック" pitchFamily="34" charset="-128"/>
              <a:cs typeface="Calibri"/>
            </a:endParaRPr>
          </a:p>
        </p:txBody>
      </p:sp>
      <p:grpSp>
        <p:nvGrpSpPr>
          <p:cNvPr id="39939" name="Group 4"/>
          <p:cNvGrpSpPr>
            <a:grpSpLocks/>
          </p:cNvGrpSpPr>
          <p:nvPr/>
        </p:nvGrpSpPr>
        <p:grpSpPr bwMode="auto">
          <a:xfrm>
            <a:off x="9656493" y="1371600"/>
            <a:ext cx="2135187" cy="4875213"/>
            <a:chOff x="4085" y="960"/>
            <a:chExt cx="1345" cy="3071"/>
          </a:xfrm>
        </p:grpSpPr>
        <p:grpSp>
          <p:nvGrpSpPr>
            <p:cNvPr id="39947" name="Group 5"/>
            <p:cNvGrpSpPr>
              <a:grpSpLocks/>
            </p:cNvGrpSpPr>
            <p:nvPr/>
          </p:nvGrpSpPr>
          <p:grpSpPr bwMode="auto">
            <a:xfrm>
              <a:off x="4085" y="960"/>
              <a:ext cx="1291" cy="1202"/>
              <a:chOff x="2400" y="1401"/>
              <a:chExt cx="1392" cy="1296"/>
            </a:xfrm>
          </p:grpSpPr>
          <p:sp>
            <p:nvSpPr>
              <p:cNvPr id="39986" name="AutoShape 6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87" name="Group 7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40000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1" name="Line 9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2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3" name="Line 11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88" name="Oval 12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89" name="Group 13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9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7" name="Line 15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8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9" name="Line 17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90" name="Text Box 18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91" name="Text Box 19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92" name="Text Box 20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93" name="Text Box 21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94" name="AutoShape 22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95" name="Text Box 23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9948" name="Group 24"/>
            <p:cNvGrpSpPr>
              <a:grpSpLocks/>
            </p:cNvGrpSpPr>
            <p:nvPr/>
          </p:nvGrpSpPr>
          <p:grpSpPr bwMode="auto">
            <a:xfrm flipH="1">
              <a:off x="4128" y="1895"/>
              <a:ext cx="1302" cy="1201"/>
              <a:chOff x="2400" y="1401"/>
              <a:chExt cx="1392" cy="1296"/>
            </a:xfrm>
          </p:grpSpPr>
          <p:sp>
            <p:nvSpPr>
              <p:cNvPr id="39968" name="AutoShape 25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69" name="Group 26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39982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3" name="Line 28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4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5" name="Line 30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70" name="Oval 31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71" name="Group 32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78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79" name="Line 34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0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1" name="Line 36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72" name="Text Box 37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73" name="Text Box 38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74" name="Text Box 39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75" name="Text Box 40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76" name="AutoShape 41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77" name="Text Box 42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9949" name="Group 43"/>
            <p:cNvGrpSpPr>
              <a:grpSpLocks/>
            </p:cNvGrpSpPr>
            <p:nvPr/>
          </p:nvGrpSpPr>
          <p:grpSpPr bwMode="auto">
            <a:xfrm>
              <a:off x="4085" y="2829"/>
              <a:ext cx="1291" cy="1202"/>
              <a:chOff x="2400" y="1401"/>
              <a:chExt cx="1392" cy="1296"/>
            </a:xfrm>
          </p:grpSpPr>
          <p:sp>
            <p:nvSpPr>
              <p:cNvPr id="39950" name="AutoShape 44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51" name="Group 45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39964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5" name="Line 47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6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7" name="Line 49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52" name="Oval 50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53" name="Group 51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60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1" name="Line 53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2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3" name="Line 55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54" name="Text Box 56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55" name="Text Box 57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56" name="Text Box 58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57" name="Text Box 59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58" name="AutoShape 60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59" name="Text Box 61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</p:grpSp>
      <p:sp>
        <p:nvSpPr>
          <p:cNvPr id="39940" name="AutoShape 62"/>
          <p:cNvSpPr>
            <a:spLocks/>
          </p:cNvSpPr>
          <p:nvPr/>
        </p:nvSpPr>
        <p:spPr bwMode="auto">
          <a:xfrm>
            <a:off x="9124682" y="3505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AutoShape 63"/>
          <p:cNvSpPr>
            <a:spLocks/>
          </p:cNvSpPr>
          <p:nvPr/>
        </p:nvSpPr>
        <p:spPr bwMode="auto">
          <a:xfrm>
            <a:off x="9124682" y="1981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AutoShape 64"/>
          <p:cNvSpPr>
            <a:spLocks/>
          </p:cNvSpPr>
          <p:nvPr/>
        </p:nvSpPr>
        <p:spPr bwMode="auto">
          <a:xfrm>
            <a:off x="9124682" y="5029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2" name="Picture 7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8515083" y="2312690"/>
            <a:ext cx="211138" cy="351897"/>
          </a:xfrm>
          <a:prstGeom prst="rect">
            <a:avLst/>
          </a:prstGeom>
          <a:noFill/>
          <a:ln/>
          <a:effectLst/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8489978" y="3856766"/>
            <a:ext cx="280688" cy="327002"/>
          </a:xfrm>
          <a:prstGeom prst="rect">
            <a:avLst/>
          </a:prstGeom>
          <a:noFill/>
          <a:ln/>
          <a:effectLst/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8408652" y="5225060"/>
            <a:ext cx="514651" cy="560927"/>
          </a:xfrm>
          <a:prstGeom prst="rect">
            <a:avLst/>
          </a:prstGeom>
          <a:noFill/>
          <a:ln/>
          <a:effectLst/>
        </p:spPr>
      </p:pic>
      <p:pic>
        <p:nvPicPr>
          <p:cNvPr id="69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9" cstate="print"/>
          <a:srcRect l="73764" t="76543" r="1569"/>
          <a:stretch>
            <a:fillRect/>
          </a:stretch>
        </p:blipFill>
        <p:spPr bwMode="auto">
          <a:xfrm>
            <a:off x="6838682" y="5181599"/>
            <a:ext cx="1562540" cy="990600"/>
          </a:xfrm>
          <a:prstGeom prst="rect">
            <a:avLst/>
          </a:prstGeom>
          <a:noFill/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4883" y="1676400"/>
            <a:ext cx="1761584" cy="1524000"/>
          </a:xfrm>
          <a:prstGeom prst="rect">
            <a:avLst/>
          </a:prstGeom>
          <a:noFill/>
        </p:spPr>
      </p:pic>
      <p:pic>
        <p:nvPicPr>
          <p:cNvPr id="71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9" cstate="print"/>
          <a:srcRect l="73764" t="38272" r="1569" b="35802"/>
          <a:stretch>
            <a:fillRect/>
          </a:stretch>
        </p:blipFill>
        <p:spPr bwMode="auto">
          <a:xfrm>
            <a:off x="6914883" y="3429000"/>
            <a:ext cx="1566128" cy="1097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Créditos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Essa apresentação é material traduzido e/ou adaptado pelo prof. Eduardo Bezerra (ebezerra@cefet-rj.br), e utiliza material cuja autoria é dos professores a seguir:</a:t>
            </a:r>
          </a:p>
          <a:p>
            <a:pPr lvl="1"/>
            <a:r>
              <a:rPr lang="pt-BR" b="1" dirty="0"/>
              <a:t>Dan Klein</a:t>
            </a:r>
            <a:r>
              <a:rPr lang="pt-BR" dirty="0"/>
              <a:t> e </a:t>
            </a:r>
            <a:r>
              <a:rPr lang="pt-BR" b="1" dirty="0" err="1"/>
              <a:t>Pieter</a:t>
            </a:r>
            <a:r>
              <a:rPr lang="pt-BR" b="1" dirty="0"/>
              <a:t> </a:t>
            </a:r>
            <a:r>
              <a:rPr lang="pt-BR" b="1" dirty="0" err="1"/>
              <a:t>Abbeel</a:t>
            </a:r>
            <a:r>
              <a:rPr lang="pt-BR" b="1" dirty="0"/>
              <a:t>, UC Berkeley</a:t>
            </a:r>
            <a:r>
              <a:rPr lang="pt-BR" dirty="0"/>
              <a:t>. O material original é usado no curso CS 188 (</a:t>
            </a:r>
            <a:r>
              <a:rPr lang="pt-BR" dirty="0" err="1"/>
              <a:t>Introduction</a:t>
            </a:r>
            <a:r>
              <a:rPr lang="pt-BR" dirty="0"/>
              <a:t> to Artificial </a:t>
            </a:r>
            <a:r>
              <a:rPr lang="pt-BR" dirty="0" err="1"/>
              <a:t>Intelligence</a:t>
            </a:r>
            <a:r>
              <a:rPr lang="pt-BR" dirty="0"/>
              <a:t>). (https://www.cs.berkeley.edu/~russell/classes/cs188/f14/)</a:t>
            </a:r>
          </a:p>
          <a:p>
            <a:pPr lvl="1"/>
            <a:r>
              <a:rPr lang="pt-BR" b="1" dirty="0">
                <a:solidFill>
                  <a:schemeClr val="tx1"/>
                </a:solidFill>
              </a:rPr>
              <a:t>Bianca </a:t>
            </a:r>
            <a:r>
              <a:rPr lang="pt-BR" b="1" dirty="0" err="1">
                <a:solidFill>
                  <a:schemeClr val="tx1"/>
                </a:solidFill>
              </a:rPr>
              <a:t>Zadrozny</a:t>
            </a:r>
            <a:r>
              <a:rPr lang="pt-BR" b="1" dirty="0">
                <a:solidFill>
                  <a:schemeClr val="tx1"/>
                </a:solidFill>
              </a:rPr>
              <a:t>, UFF</a:t>
            </a:r>
            <a:r>
              <a:rPr lang="pt-BR" dirty="0">
                <a:solidFill>
                  <a:schemeClr val="tx1"/>
                </a:solidFill>
              </a:rPr>
              <a:t> (http://www.ic.uff.br/~bianca/ia)</a:t>
            </a:r>
          </a:p>
          <a:p>
            <a:pPr lvl="1"/>
            <a:endParaRPr lang="pt-BR" dirty="0"/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9677400" y="6245225"/>
            <a:ext cx="2133600" cy="476251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B5FF1561-1732-4AFE-BD38-1F907188A60F}" type="slidenum">
              <a:rPr lang="en-US" smtClean="0"/>
              <a:pPr algn="r"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676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ＭＳ Ｐゴシック" pitchFamily="34" charset="-128"/>
              </a:rPr>
              <a:t>Preferências Estacionárias</a:t>
            </a:r>
          </a:p>
        </p:txBody>
      </p:sp>
      <p:sp>
        <p:nvSpPr>
          <p:cNvPr id="17244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9296400" cy="4525963"/>
          </a:xfrm>
        </p:spPr>
        <p:txBody>
          <a:bodyPr/>
          <a:lstStyle/>
          <a:p>
            <a:pPr marL="342265" indent="-342265">
              <a:lnSpc>
                <a:spcPct val="90000"/>
              </a:lnSpc>
            </a:pPr>
            <a:r>
              <a:rPr lang="pt-BR" sz="2800" b="1" dirty="0">
                <a:ea typeface="ＭＳ Ｐゴシック" pitchFamily="34" charset="-128"/>
              </a:rPr>
              <a:t>Teorema</a:t>
            </a:r>
            <a:r>
              <a:rPr lang="pt-BR" sz="2800" dirty="0">
                <a:ea typeface="ＭＳ Ｐゴシック" pitchFamily="34" charset="-128"/>
              </a:rPr>
              <a:t>: se consideramos </a:t>
            </a:r>
            <a:r>
              <a:rPr lang="pt-BR" sz="2800" dirty="0">
                <a:solidFill>
                  <a:srgbClr val="C00000"/>
                </a:solidFill>
                <a:ea typeface="ＭＳ Ｐゴシック" pitchFamily="34" charset="-128"/>
              </a:rPr>
              <a:t>preferências estacionárias</a:t>
            </a:r>
            <a:r>
              <a:rPr lang="pt-BR" sz="2800" dirty="0">
                <a:ea typeface="ＭＳ Ｐゴシック" pitchFamily="34" charset="-128"/>
              </a:rPr>
              <a:t>...</a:t>
            </a:r>
            <a:endParaRPr lang="pt-BR"/>
          </a:p>
          <a:p>
            <a:pPr marL="342265" indent="-342265">
              <a:lnSpc>
                <a:spcPct val="90000"/>
              </a:lnSpc>
            </a:pPr>
            <a:endParaRPr lang="pt-BR" sz="2800" dirty="0">
              <a:ea typeface="ＭＳ Ｐゴシック" pitchFamily="34" charset="-128"/>
              <a:cs typeface="Calibri"/>
            </a:endParaRPr>
          </a:p>
          <a:p>
            <a:pPr marL="342265" indent="-342265">
              <a:lnSpc>
                <a:spcPct val="90000"/>
              </a:lnSpc>
            </a:pPr>
            <a:endParaRPr lang="pt-BR" sz="2800" dirty="0">
              <a:ea typeface="ＭＳ Ｐゴシック" pitchFamily="34" charset="-128"/>
              <a:cs typeface="Calibri"/>
            </a:endParaRPr>
          </a:p>
          <a:p>
            <a:pPr marL="342265" indent="-342265">
              <a:lnSpc>
                <a:spcPct val="90000"/>
              </a:lnSpc>
            </a:pPr>
            <a:endParaRPr lang="pt-BR" sz="2400" dirty="0">
              <a:ea typeface="ＭＳ Ｐゴシック" pitchFamily="34" charset="-128"/>
              <a:cs typeface="Calibri"/>
            </a:endParaRPr>
          </a:p>
          <a:p>
            <a:pPr marL="342265" indent="-342265">
              <a:lnSpc>
                <a:spcPct val="90000"/>
              </a:lnSpc>
            </a:pPr>
            <a:endParaRPr lang="pt-BR" sz="2400" dirty="0">
              <a:ea typeface="ＭＳ Ｐゴシック" pitchFamily="34" charset="-128"/>
              <a:cs typeface="Calibri"/>
            </a:endParaRPr>
          </a:p>
          <a:p>
            <a:pPr marL="342265" indent="-342265">
              <a:lnSpc>
                <a:spcPct val="90000"/>
              </a:lnSpc>
            </a:pPr>
            <a:endParaRPr lang="pt-BR" sz="2400" dirty="0">
              <a:ea typeface="ＭＳ Ｐゴシック" pitchFamily="34" charset="-128"/>
              <a:cs typeface="Calibri"/>
            </a:endParaRPr>
          </a:p>
          <a:p>
            <a:pPr marL="342265" indent="-342265">
              <a:lnSpc>
                <a:spcPct val="90000"/>
              </a:lnSpc>
            </a:pPr>
            <a:endParaRPr lang="pt-BR" sz="2800" dirty="0">
              <a:ea typeface="ＭＳ Ｐゴシック" pitchFamily="34" charset="-128"/>
              <a:cs typeface="Calibri"/>
            </a:endParaRPr>
          </a:p>
          <a:p>
            <a:pPr marL="342265" indent="-342265">
              <a:lnSpc>
                <a:spcPct val="90000"/>
              </a:lnSpc>
            </a:pPr>
            <a:r>
              <a:rPr lang="pt-BR" sz="2800" dirty="0">
                <a:ea typeface="ＭＳ Ｐゴシック" pitchFamily="34" charset="-128"/>
              </a:rPr>
              <a:t>...então, há apenas duas maneiras de definir utilidades:</a:t>
            </a:r>
            <a:endParaRPr lang="pt-BR" sz="2800" dirty="0">
              <a:ea typeface="ＭＳ Ｐゴシック" pitchFamily="34" charset="-128"/>
              <a:cs typeface="Calibri"/>
            </a:endParaRPr>
          </a:p>
          <a:p>
            <a:pPr marL="742315" lvl="1" indent="-285115">
              <a:lnSpc>
                <a:spcPct val="90000"/>
              </a:lnSpc>
            </a:pPr>
            <a:endParaRPr lang="pt-BR" sz="1100" dirty="0">
              <a:ea typeface="ＭＳ Ｐゴシック" pitchFamily="34" charset="-128"/>
              <a:cs typeface="Calibri"/>
            </a:endParaRPr>
          </a:p>
          <a:p>
            <a:pPr marL="742315" lvl="1" indent="-285115">
              <a:lnSpc>
                <a:spcPct val="90000"/>
              </a:lnSpc>
            </a:pPr>
            <a:r>
              <a:rPr lang="pt-BR" sz="2400" dirty="0">
                <a:ea typeface="ＭＳ Ｐゴシック" pitchFamily="34" charset="-128"/>
              </a:rPr>
              <a:t>Utilidade aditiva:</a:t>
            </a:r>
            <a:endParaRPr lang="pt-BR" sz="2400" dirty="0">
              <a:ea typeface="ＭＳ Ｐゴシック" pitchFamily="34" charset="-128"/>
              <a:cs typeface="Calibri"/>
            </a:endParaRPr>
          </a:p>
          <a:p>
            <a:pPr marL="742315" lvl="1" indent="-285115">
              <a:lnSpc>
                <a:spcPct val="90000"/>
              </a:lnSpc>
            </a:pPr>
            <a:endParaRPr lang="pt-BR" sz="1200" dirty="0">
              <a:ea typeface="ＭＳ Ｐゴシック" pitchFamily="34" charset="-128"/>
              <a:cs typeface="Calibri"/>
            </a:endParaRPr>
          </a:p>
          <a:p>
            <a:pPr marL="742315" lvl="1" indent="-285115">
              <a:lnSpc>
                <a:spcPct val="90000"/>
              </a:lnSpc>
            </a:pPr>
            <a:r>
              <a:rPr lang="pt-BR" sz="2400" dirty="0">
                <a:ea typeface="ＭＳ Ｐゴシック" pitchFamily="34" charset="-128"/>
              </a:rPr>
              <a:t>Utilidade amortizada:</a:t>
            </a:r>
            <a:endParaRPr lang="pt-BR" sz="2400" dirty="0">
              <a:ea typeface="ＭＳ Ｐゴシック" pitchFamily="34" charset="-128"/>
              <a:cs typeface="Calibri"/>
            </a:endParaRPr>
          </a:p>
        </p:txBody>
      </p:sp>
      <p:pic>
        <p:nvPicPr>
          <p:cNvPr id="172442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 l="45437" t="34977" r="45475" b="36323"/>
          <a:stretch>
            <a:fillRect/>
          </a:stretch>
        </p:blipFill>
        <p:spPr bwMode="auto">
          <a:xfrm rot="5400000">
            <a:off x="4191000" y="2755900"/>
            <a:ext cx="5080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22124" y="5167176"/>
            <a:ext cx="5795912" cy="31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26676" y="5715000"/>
            <a:ext cx="5955524" cy="36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9600" y="1447800"/>
            <a:ext cx="3927056" cy="3276600"/>
          </a:xfrm>
          <a:prstGeom prst="rect">
            <a:avLst/>
          </a:prstGeom>
          <a:noFill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2514600" y="2184808"/>
            <a:ext cx="3733800" cy="405992"/>
          </a:xfrm>
          <a:prstGeom prst="rect">
            <a:avLst/>
          </a:prstGeom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2209800" y="3327888"/>
            <a:ext cx="4398499" cy="40591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Exemplo: Descontos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480800" cy="4729164"/>
          </a:xfrm>
        </p:spPr>
        <p:txBody>
          <a:bodyPr/>
          <a:lstStyle/>
          <a:p>
            <a:r>
              <a:rPr lang="pt-BR" sz="2800" dirty="0"/>
              <a:t>Dados:</a:t>
            </a:r>
          </a:p>
          <a:p>
            <a:pPr lvl="1"/>
            <a:endParaRPr lang="pt-BR" sz="2400" dirty="0"/>
          </a:p>
          <a:p>
            <a:pPr lvl="1"/>
            <a:r>
              <a:rPr lang="pt-BR" sz="2400" dirty="0"/>
              <a:t>Ações: </a:t>
            </a:r>
            <a:r>
              <a:rPr lang="pt-BR" sz="2400" dirty="0" err="1"/>
              <a:t>East</a:t>
            </a:r>
            <a:r>
              <a:rPr lang="pt-BR" sz="2400" dirty="0"/>
              <a:t>, West, </a:t>
            </a:r>
            <a:r>
              <a:rPr lang="pt-BR" sz="2400" dirty="0" err="1"/>
              <a:t>Exit</a:t>
            </a:r>
            <a:r>
              <a:rPr lang="pt-BR" sz="2400" dirty="0"/>
              <a:t> (esta última disponível apenas nos estados do conjunto {a, e})</a:t>
            </a:r>
          </a:p>
          <a:p>
            <a:pPr lvl="1"/>
            <a:r>
              <a:rPr lang="pt-BR" sz="2400" dirty="0"/>
              <a:t>Transições: determinísticas</a:t>
            </a:r>
          </a:p>
          <a:p>
            <a:pPr lvl="1"/>
            <a:r>
              <a:rPr lang="pt-BR" sz="2400" dirty="0"/>
              <a:t>Recompensas iguais a zero nos estados não terminais.</a:t>
            </a:r>
          </a:p>
          <a:p>
            <a:pPr lvl="1"/>
            <a:endParaRPr lang="pt-BR" sz="2800" dirty="0"/>
          </a:p>
          <a:p>
            <a:r>
              <a:rPr lang="pt-BR" sz="2800" dirty="0"/>
              <a:t>Q1: Para </a:t>
            </a:r>
            <a:r>
              <a:rPr lang="pt-BR" sz="2800" dirty="0">
                <a:sym typeface="Symbol" charset="0"/>
              </a:rPr>
              <a:t></a:t>
            </a:r>
            <a:r>
              <a:rPr lang="pt-BR" sz="2800" dirty="0"/>
              <a:t> = 1, qual a política ótima?</a:t>
            </a:r>
          </a:p>
          <a:p>
            <a:pPr lvl="2"/>
            <a:endParaRPr lang="pt-BR" sz="2000" dirty="0"/>
          </a:p>
          <a:p>
            <a:r>
              <a:rPr lang="pt-BR" sz="2800" dirty="0"/>
              <a:t>Q2: Para </a:t>
            </a:r>
            <a:r>
              <a:rPr lang="pt-BR" sz="2800" dirty="0">
                <a:sym typeface="Symbol" charset="0"/>
              </a:rPr>
              <a:t></a:t>
            </a:r>
            <a:r>
              <a:rPr lang="pt-BR" sz="2800" dirty="0"/>
              <a:t> = 0.1, qual a política ótima?</a:t>
            </a:r>
          </a:p>
          <a:p>
            <a:pPr lvl="2"/>
            <a:endParaRPr lang="pt-BR" sz="2000" dirty="0"/>
          </a:p>
          <a:p>
            <a:r>
              <a:rPr lang="pt-BR" sz="2800" dirty="0"/>
              <a:t>Q3: Para que valor de </a:t>
            </a:r>
            <a:r>
              <a:rPr lang="pt-BR" sz="2800" dirty="0">
                <a:sym typeface="Symbol" charset="0"/>
              </a:rPr>
              <a:t></a:t>
            </a:r>
            <a:r>
              <a:rPr lang="pt-BR" sz="2800" dirty="0">
                <a:latin typeface="cmmi10"/>
                <a:ea typeface="cmmi10"/>
                <a:cs typeface="cmmi10"/>
              </a:rPr>
              <a:t> </a:t>
            </a:r>
            <a:r>
              <a:rPr lang="pt-BR" sz="2800" dirty="0"/>
              <a:t>as ações West e </a:t>
            </a:r>
            <a:r>
              <a:rPr lang="pt-BR" sz="2800" dirty="0" err="1"/>
              <a:t>East</a:t>
            </a:r>
            <a:r>
              <a:rPr lang="pt-BR" sz="2800" dirty="0"/>
              <a:t> são igualmente boas quando o agente se encontra no estado d?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276600" y="1219200"/>
            <a:ext cx="3594100" cy="1168400"/>
            <a:chOff x="3352800" y="3505200"/>
            <a:chExt cx="3594100" cy="1168400"/>
          </a:xfrm>
        </p:grpSpPr>
        <p:pic>
          <p:nvPicPr>
            <p:cNvPr id="4" name="Picture 3" descr="discountin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3505200"/>
              <a:ext cx="3594100" cy="11684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486400" y="3733800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9372600" y="16764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8229600" y="3657600"/>
            <a:ext cx="3289300" cy="685800"/>
            <a:chOff x="7870815" y="3645405"/>
            <a:chExt cx="3289300" cy="685800"/>
          </a:xfrm>
        </p:grpSpPr>
        <p:pic>
          <p:nvPicPr>
            <p:cNvPr id="17" name="Picture 16" descr="discounting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0815" y="3645405"/>
              <a:ext cx="3289300" cy="6858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9886156" y="3760395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229600" y="4572000"/>
            <a:ext cx="3289300" cy="685800"/>
            <a:chOff x="7870815" y="3645405"/>
            <a:chExt cx="3289300" cy="685800"/>
          </a:xfrm>
        </p:grpSpPr>
        <p:pic>
          <p:nvPicPr>
            <p:cNvPr id="21" name="Picture 20" descr="discounting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0815" y="3645405"/>
              <a:ext cx="3289300" cy="68580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9886156" y="3760395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6731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ea typeface="ＭＳ Ｐゴシック" pitchFamily="34" charset="-128"/>
              </a:rPr>
              <a:t>Problema: Utilidades Infinitas?!</a:t>
            </a:r>
          </a:p>
        </p:txBody>
      </p:sp>
      <p:sp>
        <p:nvSpPr>
          <p:cNvPr id="1725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10896600" cy="5105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342265" indent="-342265">
              <a:buFont typeface="Wingdings" charset="0"/>
              <a:buChar char="§"/>
              <a:defRPr/>
            </a:pPr>
            <a:r>
              <a:rPr lang="pt-BR" sz="2800" dirty="0"/>
              <a:t>Problema: e se o jogo durar para sempre?  Como comparar sequências infinitas?!</a:t>
            </a:r>
            <a:endParaRPr lang="pt-BR"/>
          </a:p>
          <a:p>
            <a:pPr marL="1599565" lvl="3" indent="-227965">
              <a:buFont typeface="Wingdings" charset="0"/>
              <a:buChar char="§"/>
              <a:defRPr/>
            </a:pPr>
            <a:endParaRPr lang="pt-BR" sz="1000" dirty="0">
              <a:cs typeface="Calibri"/>
            </a:endParaRPr>
          </a:p>
          <a:p>
            <a:pPr marL="342265" indent="-342265">
              <a:buFont typeface="Wingdings" charset="0"/>
              <a:buChar char="§"/>
              <a:defRPr/>
            </a:pPr>
            <a:r>
              <a:rPr lang="pt-BR" sz="2800" dirty="0"/>
              <a:t>Três soluções alternativas:</a:t>
            </a:r>
            <a:endParaRPr lang="pt-BR" sz="2800" dirty="0">
              <a:cs typeface="Calibri"/>
            </a:endParaRPr>
          </a:p>
          <a:p>
            <a:pPr marL="913765" lvl="1" indent="-457200">
              <a:buFont typeface="+mj-lt"/>
              <a:buAutoNum type="arabicPeriod"/>
              <a:defRPr/>
            </a:pPr>
            <a:r>
              <a:rPr lang="pt-BR" sz="2400" dirty="0"/>
              <a:t>Usar </a:t>
            </a:r>
            <a:r>
              <a:rPr lang="pt-BR" sz="2400" b="1" dirty="0"/>
              <a:t>horizonte finito</a:t>
            </a:r>
            <a:r>
              <a:rPr lang="pt-BR" sz="2400" dirty="0"/>
              <a:t> (similar ao DFS com altura limite)</a:t>
            </a:r>
            <a:endParaRPr lang="pt-BR" sz="2400" dirty="0">
              <a:cs typeface="Calibri"/>
            </a:endParaRPr>
          </a:p>
          <a:p>
            <a:pPr marL="1142365" lvl="2" indent="-227965">
              <a:buFont typeface="Wingdings" charset="0"/>
              <a:buChar char="§"/>
              <a:defRPr/>
            </a:pPr>
            <a:r>
              <a:rPr lang="pt-BR" sz="2000" dirty="0"/>
              <a:t>Terminar episódios após uma quantidade fixa de passos.</a:t>
            </a:r>
            <a:endParaRPr lang="pt-BR" sz="2000" dirty="0">
              <a:cs typeface="Calibri"/>
            </a:endParaRPr>
          </a:p>
          <a:p>
            <a:pPr marL="1142365" lvl="2" indent="-227965">
              <a:buFont typeface="Wingdings" charset="0"/>
              <a:buChar char="§"/>
              <a:defRPr/>
            </a:pPr>
            <a:r>
              <a:rPr lang="pt-BR" sz="2000" dirty="0"/>
              <a:t>Resulta em políticas não-estacionárias (</a:t>
            </a:r>
            <a:r>
              <a:rPr lang="pt-BR" sz="2000" dirty="0">
                <a:sym typeface="Symbol" charset="0"/>
              </a:rPr>
              <a:t> depende do tempo restante)</a:t>
            </a:r>
            <a:endParaRPr lang="pt-BR" sz="2000" dirty="0">
              <a:cs typeface="Calibri"/>
            </a:endParaRPr>
          </a:p>
          <a:p>
            <a:pPr marL="913765" lvl="1" indent="-457200">
              <a:buFont typeface="+mj-lt"/>
              <a:buAutoNum type="arabicPeriod"/>
              <a:defRPr/>
            </a:pPr>
            <a:r>
              <a:rPr lang="pt-BR" sz="2400" dirty="0">
                <a:sym typeface="Symbol" charset="0"/>
              </a:rPr>
              <a:t>Aplicar </a:t>
            </a:r>
            <a:r>
              <a:rPr lang="pt-BR" sz="2400" b="1" dirty="0">
                <a:sym typeface="Symbol" charset="0"/>
              </a:rPr>
              <a:t>amortização</a:t>
            </a:r>
            <a:r>
              <a:rPr lang="pt-BR" sz="2400" dirty="0">
                <a:sym typeface="Symbol" charset="0"/>
              </a:rPr>
              <a:t> (descontos): usar 0 &lt;  &lt; 1</a:t>
            </a:r>
            <a:endParaRPr lang="pt-BR" sz="2400" dirty="0">
              <a:cs typeface="Calibri"/>
            </a:endParaRPr>
          </a:p>
          <a:p>
            <a:pPr marL="1142365" lvl="2" indent="-227965">
              <a:defRPr/>
            </a:pPr>
            <a:r>
              <a:rPr lang="en-US" sz="2000" dirty="0">
                <a:sym typeface="Symbol" charset="0"/>
              </a:rPr>
              <a:t>Valor </a:t>
            </a:r>
            <a:r>
              <a:rPr lang="pt-BR" sz="2000" dirty="0">
                <a:sym typeface="Symbol" charset="0"/>
              </a:rPr>
              <a:t>menor</a:t>
            </a:r>
            <a:r>
              <a:rPr lang="en-US" sz="2000" dirty="0">
                <a:sym typeface="Symbol" charset="0"/>
              </a:rPr>
              <a:t> de  </a:t>
            </a:r>
            <a:r>
              <a:rPr lang="pt-BR" sz="2000" dirty="0">
                <a:sym typeface="Symbol" charset="0"/>
              </a:rPr>
              <a:t>significa</a:t>
            </a:r>
            <a:r>
              <a:rPr lang="en-US" sz="2000" dirty="0">
                <a:sym typeface="Symbol" charset="0"/>
              </a:rPr>
              <a:t> </a:t>
            </a:r>
            <a:r>
              <a:rPr lang="ja-JP" altLang="en-US" sz="2000" dirty="0">
                <a:sym typeface="Symbol" charset="0"/>
              </a:rPr>
              <a:t>“</a:t>
            </a:r>
            <a:r>
              <a:rPr lang="pt-BR" altLang="ja-JP" sz="2000" dirty="0">
                <a:sym typeface="Symbol" charset="0"/>
              </a:rPr>
              <a:t>horizonte</a:t>
            </a:r>
            <a:r>
              <a:rPr lang="ja-JP" altLang="en-US" sz="2000" dirty="0">
                <a:sym typeface="Symbol" charset="0"/>
              </a:rPr>
              <a:t>”</a:t>
            </a:r>
            <a:r>
              <a:rPr lang="en-US" altLang="ja-JP" sz="2000" dirty="0">
                <a:sym typeface="Symbol" charset="0"/>
              </a:rPr>
              <a:t> </a:t>
            </a:r>
            <a:r>
              <a:rPr lang="pt-BR" altLang="ja-JP" sz="2000" dirty="0">
                <a:sym typeface="Symbol" charset="0"/>
              </a:rPr>
              <a:t>menor</a:t>
            </a:r>
            <a:r>
              <a:rPr lang="en-US" altLang="ja-JP" sz="2000" dirty="0">
                <a:sym typeface="Symbol" charset="0"/>
              </a:rPr>
              <a:t> – </a:t>
            </a:r>
            <a:r>
              <a:rPr lang="pt-BR" altLang="ja-JP" sz="2000" dirty="0">
                <a:sym typeface="Symbol" charset="0"/>
              </a:rPr>
              <a:t>agente prioriza curto prazo</a:t>
            </a:r>
            <a:r>
              <a:rPr lang="en-US" altLang="ja-JP" sz="2000" dirty="0">
                <a:sym typeface="Symbol" charset="0"/>
              </a:rPr>
              <a:t>.</a:t>
            </a:r>
            <a:endParaRPr lang="en-US" altLang="ja-JP" sz="2000" dirty="0">
              <a:cs typeface="Calibri"/>
            </a:endParaRPr>
          </a:p>
          <a:p>
            <a:pPr marL="913765" lvl="1" indent="-457200">
              <a:buFont typeface="+mj-lt"/>
              <a:buAutoNum type="arabicPeriod"/>
              <a:defRPr/>
            </a:pPr>
            <a:endParaRPr lang="pt-BR" sz="2400" dirty="0">
              <a:solidFill>
                <a:srgbClr val="000000"/>
              </a:solidFill>
              <a:cs typeface="Calibri"/>
            </a:endParaRPr>
          </a:p>
          <a:p>
            <a:pPr marL="913765" lvl="1" indent="-457200">
              <a:buFont typeface="+mj-lt"/>
              <a:buAutoNum type="arabicPeriod"/>
              <a:defRPr/>
            </a:pPr>
            <a:endParaRPr lang="pt-BR" sz="2400" dirty="0">
              <a:solidFill>
                <a:srgbClr val="000000"/>
              </a:solidFill>
              <a:cs typeface="Calibri"/>
            </a:endParaRPr>
          </a:p>
          <a:p>
            <a:pPr marL="913765" lvl="1" indent="-457200">
              <a:buFont typeface="+mj-lt"/>
              <a:buAutoNum type="arabicPeriod"/>
              <a:defRPr/>
            </a:pPr>
            <a:r>
              <a:rPr lang="pt-BR" sz="2400" dirty="0">
                <a:solidFill>
                  <a:srgbClr val="000000"/>
                </a:solidFill>
                <a:sym typeface="Symbol" charset="0"/>
              </a:rPr>
              <a:t>Adicionar um </a:t>
            </a:r>
            <a:r>
              <a:rPr lang="pt-BR" sz="2400" b="1" dirty="0">
                <a:solidFill>
                  <a:srgbClr val="000000"/>
                </a:solidFill>
                <a:sym typeface="Symbol" charset="0"/>
              </a:rPr>
              <a:t>estado absorvente</a:t>
            </a:r>
            <a:r>
              <a:rPr lang="pt-BR" sz="2400" dirty="0">
                <a:solidFill>
                  <a:srgbClr val="000000"/>
                </a:solidFill>
                <a:sym typeface="Symbol" charset="0"/>
              </a:rPr>
              <a:t>: garantir que, para qualquer política, um estado terminal será eventualmente alcançado.</a:t>
            </a:r>
            <a:endParaRPr lang="en-US" sz="2400" dirty="0">
              <a:cs typeface="Calibri"/>
            </a:endParaRPr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854580" y="5000986"/>
            <a:ext cx="5222620" cy="714014"/>
          </a:xfrm>
          <a:prstGeom prst="rect">
            <a:avLst/>
          </a:prstGeom>
          <a:noFill/>
          <a:ln/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56215" y="1828800"/>
            <a:ext cx="3759585" cy="17522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ＭＳ Ｐゴシック" pitchFamily="34" charset="-128"/>
              </a:rPr>
              <a:t>Resumo: definição de PDMs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443036"/>
            <a:ext cx="11379200" cy="4729164"/>
          </a:xfrm>
        </p:spPr>
        <p:txBody>
          <a:bodyPr/>
          <a:lstStyle/>
          <a:p>
            <a:pPr marL="342265" indent="-342265">
              <a:lnSpc>
                <a:spcPct val="80000"/>
              </a:lnSpc>
            </a:pPr>
            <a:r>
              <a:rPr lang="pt-BR" dirty="0">
                <a:ea typeface="ＭＳ Ｐゴシック" pitchFamily="34" charset="-128"/>
              </a:rPr>
              <a:t>PDMs:</a:t>
            </a:r>
            <a:endParaRPr lang="pt-BR">
              <a:cs typeface="Calibri"/>
            </a:endParaRPr>
          </a:p>
          <a:p>
            <a:pPr marL="742315" lvl="1" indent="-285115">
              <a:lnSpc>
                <a:spcPct val="80000"/>
              </a:lnSpc>
            </a:pPr>
            <a:r>
              <a:rPr lang="pt-BR" dirty="0">
                <a:ea typeface="ＭＳ Ｐゴシック" pitchFamily="34" charset="-128"/>
              </a:rPr>
              <a:t>Conjunto de estados S</a:t>
            </a:r>
            <a:endParaRPr lang="pt-BR" dirty="0">
              <a:ea typeface="ＭＳ Ｐゴシック" pitchFamily="34" charset="-128"/>
              <a:cs typeface="Calibri"/>
            </a:endParaRPr>
          </a:p>
          <a:p>
            <a:pPr marL="742315" lvl="1" indent="-285115">
              <a:lnSpc>
                <a:spcPct val="80000"/>
              </a:lnSpc>
            </a:pPr>
            <a:r>
              <a:rPr lang="pt-BR" dirty="0">
                <a:ea typeface="ＭＳ Ｐゴシック" pitchFamily="34" charset="-128"/>
              </a:rPr>
              <a:t>Estado inicial s</a:t>
            </a:r>
            <a:r>
              <a:rPr lang="pt-BR" baseline="-25000" dirty="0">
                <a:ea typeface="ＭＳ Ｐゴシック" pitchFamily="34" charset="-128"/>
              </a:rPr>
              <a:t>0</a:t>
            </a:r>
            <a:endParaRPr lang="pt-BR" baseline="-25000" dirty="0">
              <a:ea typeface="ＭＳ Ｐゴシック" pitchFamily="34" charset="-128"/>
              <a:cs typeface="Calibri"/>
            </a:endParaRPr>
          </a:p>
          <a:p>
            <a:pPr marL="742315" lvl="1" indent="-285115">
              <a:lnSpc>
                <a:spcPct val="80000"/>
              </a:lnSpc>
            </a:pPr>
            <a:r>
              <a:rPr lang="pt-BR" dirty="0">
                <a:ea typeface="ＭＳ Ｐゴシック" pitchFamily="34" charset="-128"/>
              </a:rPr>
              <a:t>Conjunto de ações A</a:t>
            </a:r>
            <a:endParaRPr lang="pt-BR" dirty="0">
              <a:ea typeface="ＭＳ Ｐゴシック" pitchFamily="34" charset="-128"/>
              <a:cs typeface="Calibri"/>
            </a:endParaRPr>
          </a:p>
          <a:p>
            <a:pPr marL="742315" lvl="1" indent="-285115">
              <a:lnSpc>
                <a:spcPct val="80000"/>
              </a:lnSpc>
            </a:pPr>
            <a:r>
              <a:rPr lang="pt-BR" dirty="0">
                <a:ea typeface="ＭＳ Ｐゴシック" pitchFamily="34" charset="-128"/>
              </a:rPr>
              <a:t>Modelo de Transições P(s’</a:t>
            </a:r>
            <a:r>
              <a:rPr lang="pt-BR" altLang="ja-JP" dirty="0">
                <a:ea typeface="ＭＳ Ｐゴシック" pitchFamily="34" charset="-128"/>
              </a:rPr>
              <a:t>|</a:t>
            </a:r>
            <a:r>
              <a:rPr lang="pt-BR" altLang="ja-JP" dirty="0" err="1">
                <a:ea typeface="ＭＳ Ｐゴシック" pitchFamily="34" charset="-128"/>
              </a:rPr>
              <a:t>s,a</a:t>
            </a:r>
            <a:r>
              <a:rPr lang="pt-BR" altLang="ja-JP" dirty="0">
                <a:ea typeface="ＭＳ Ｐゴシック" pitchFamily="34" charset="-128"/>
              </a:rPr>
              <a:t>) (ou T(s,a,s’))</a:t>
            </a:r>
            <a:endParaRPr lang="pt-BR" altLang="ja-JP" dirty="0">
              <a:ea typeface="ＭＳ Ｐゴシック" pitchFamily="34" charset="-128"/>
              <a:cs typeface="Calibri"/>
            </a:endParaRPr>
          </a:p>
          <a:p>
            <a:pPr marL="742315" lvl="1" indent="-285115">
              <a:lnSpc>
                <a:spcPct val="80000"/>
              </a:lnSpc>
            </a:pPr>
            <a:r>
              <a:rPr lang="pt-BR" dirty="0">
                <a:ea typeface="ＭＳ Ｐゴシック" pitchFamily="34" charset="-128"/>
              </a:rPr>
              <a:t>Recompensas R(s,a,s’</a:t>
            </a:r>
            <a:r>
              <a:rPr lang="pt-BR" altLang="ja-JP" dirty="0">
                <a:ea typeface="ＭＳ Ｐゴシック" pitchFamily="34" charset="-128"/>
              </a:rPr>
              <a:t>) (e desconto </a:t>
            </a:r>
            <a:r>
              <a:rPr lang="pt-BR" altLang="ja-JP" dirty="0">
                <a:ea typeface="ＭＳ Ｐゴシック" pitchFamily="34" charset="-128"/>
                <a:sym typeface="Symbol" pitchFamily="18" charset="2"/>
              </a:rPr>
              <a:t></a:t>
            </a:r>
            <a:r>
              <a:rPr lang="pt-BR" altLang="ja-JP" dirty="0">
                <a:ea typeface="ＭＳ Ｐゴシック" pitchFamily="34" charset="-128"/>
              </a:rPr>
              <a:t>)</a:t>
            </a:r>
            <a:endParaRPr lang="pt-BR" altLang="ja-JP" dirty="0">
              <a:ea typeface="ＭＳ Ｐゴシック" pitchFamily="34" charset="-128"/>
              <a:cs typeface="Calibri"/>
            </a:endParaRPr>
          </a:p>
          <a:p>
            <a:pPr marL="742315" lvl="1" indent="-285115">
              <a:lnSpc>
                <a:spcPct val="80000"/>
              </a:lnSpc>
            </a:pPr>
            <a:endParaRPr lang="pt-BR" baseline="-25000" dirty="0">
              <a:ea typeface="ＭＳ Ｐゴシック" pitchFamily="34" charset="-128"/>
              <a:cs typeface="Calibri"/>
            </a:endParaRPr>
          </a:p>
          <a:p>
            <a:pPr marL="742315" lvl="1" indent="-285115">
              <a:lnSpc>
                <a:spcPct val="80000"/>
              </a:lnSpc>
            </a:pPr>
            <a:endParaRPr lang="pt-BR" baseline="-25000" dirty="0">
              <a:ea typeface="ＭＳ Ｐゴシック" pitchFamily="34" charset="-128"/>
              <a:cs typeface="Calibri"/>
            </a:endParaRPr>
          </a:p>
          <a:p>
            <a:pPr marL="342265" indent="-342265">
              <a:lnSpc>
                <a:spcPct val="80000"/>
              </a:lnSpc>
            </a:pPr>
            <a:r>
              <a:rPr lang="pt-BR" dirty="0">
                <a:ea typeface="ＭＳ Ｐゴシック" pitchFamily="34" charset="-128"/>
              </a:rPr>
              <a:t>Conceitos importantes até aqui:</a:t>
            </a:r>
            <a:endParaRPr lang="pt-BR" dirty="0">
              <a:ea typeface="ＭＳ Ｐゴシック" pitchFamily="34" charset="-128"/>
              <a:cs typeface="Calibri"/>
            </a:endParaRPr>
          </a:p>
          <a:p>
            <a:pPr marL="742315" lvl="1" indent="-285115">
              <a:lnSpc>
                <a:spcPct val="80000"/>
              </a:lnSpc>
            </a:pPr>
            <a:r>
              <a:rPr lang="pt-BR" dirty="0">
                <a:ea typeface="ＭＳ Ｐゴシック" pitchFamily="34" charset="-128"/>
              </a:rPr>
              <a:t>Política = função que recomenda uma ação para cada estado.</a:t>
            </a:r>
            <a:endParaRPr lang="pt-BR" dirty="0">
              <a:ea typeface="ＭＳ Ｐゴシック" pitchFamily="34" charset="-128"/>
              <a:cs typeface="Calibri"/>
            </a:endParaRPr>
          </a:p>
          <a:p>
            <a:pPr marL="742315" lvl="1" indent="-285115">
              <a:lnSpc>
                <a:spcPct val="80000"/>
              </a:lnSpc>
            </a:pPr>
            <a:r>
              <a:rPr lang="pt-BR" dirty="0">
                <a:ea typeface="ＭＳ Ｐゴシック" pitchFamily="34" charset="-128"/>
              </a:rPr>
              <a:t>Utilidade = soma de recompensas (amortizadas).</a:t>
            </a:r>
            <a:endParaRPr lang="pt-BR" dirty="0">
              <a:ea typeface="ＭＳ Ｐゴシック" pitchFamily="34" charset="-128"/>
              <a:cs typeface="Calibri"/>
            </a:endParaRPr>
          </a:p>
        </p:txBody>
      </p:sp>
      <p:grpSp>
        <p:nvGrpSpPr>
          <p:cNvPr id="41987" name="Group 4"/>
          <p:cNvGrpSpPr>
            <a:grpSpLocks/>
          </p:cNvGrpSpPr>
          <p:nvPr/>
        </p:nvGrpSpPr>
        <p:grpSpPr bwMode="auto">
          <a:xfrm>
            <a:off x="8001000" y="1600200"/>
            <a:ext cx="3048000" cy="2754586"/>
            <a:chOff x="2400" y="1401"/>
            <a:chExt cx="1392" cy="1258"/>
          </a:xfrm>
        </p:grpSpPr>
        <p:sp>
          <p:nvSpPr>
            <p:cNvPr id="41989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41990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003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4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5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6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41991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41992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41999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0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1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2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41993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41994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41995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41996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 dirty="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41997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1998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Resolução de PDMs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6187" y="1667339"/>
            <a:ext cx="7313613" cy="4275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Resolução de PDMs</a:t>
            </a:r>
            <a:endParaRPr lang="en-US" dirty="0"/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265" indent="-342265"/>
            <a:r>
              <a:rPr lang="pt-BR" dirty="0"/>
              <a:t>Resolver um PDM significa encontrar uma </a:t>
            </a:r>
            <a:r>
              <a:rPr lang="pt-BR" dirty="0">
                <a:solidFill>
                  <a:srgbClr val="FF0000"/>
                </a:solidFill>
              </a:rPr>
              <a:t>política ótima</a:t>
            </a:r>
            <a:r>
              <a:rPr lang="pt-BR" dirty="0"/>
              <a:t> para esse PDM.</a:t>
            </a:r>
            <a:endParaRPr lang="pt-BR"/>
          </a:p>
          <a:p>
            <a:pPr marL="342265" indent="-342265"/>
            <a:r>
              <a:rPr lang="pt-BR" dirty="0"/>
              <a:t>Exemplo: a política a seguir é ótima quando os estados não terminais têm recompensa </a:t>
            </a:r>
            <a:r>
              <a:rPr lang="pt-BR" b="1" i="1" dirty="0">
                <a:latin typeface="Times New Roman" pitchFamily="18" charset="0"/>
              </a:rPr>
              <a:t>R</a:t>
            </a:r>
            <a:r>
              <a:rPr lang="pt-BR" dirty="0"/>
              <a:t>(</a:t>
            </a:r>
            <a:r>
              <a:rPr lang="pt-BR" b="1" i="1" dirty="0">
                <a:latin typeface="Times New Roman" pitchFamily="18" charset="0"/>
              </a:rPr>
              <a:t>s</a:t>
            </a:r>
            <a:r>
              <a:rPr lang="pt-BR" dirty="0"/>
              <a:t>) = -0.04.</a:t>
            </a:r>
            <a:endParaRPr lang="pt-BR" dirty="0">
              <a:cs typeface="Calibri"/>
            </a:endParaRPr>
          </a:p>
          <a:p>
            <a:pPr marL="342265" indent="-342265"/>
            <a:endParaRPr lang="pt-BR" dirty="0">
              <a:cs typeface="Calibri"/>
            </a:endParaRPr>
          </a:p>
          <a:p>
            <a:pPr marL="342265" indent="-342265"/>
            <a:endParaRPr lang="pt-BR" dirty="0">
              <a:cs typeface="Calibri"/>
            </a:endParaRPr>
          </a:p>
          <a:p>
            <a:pPr marL="342265" indent="-342265"/>
            <a:endParaRPr lang="pt-BR" dirty="0">
              <a:cs typeface="Calibri"/>
            </a:endParaRPr>
          </a:p>
          <a:p>
            <a:pPr marL="342265" indent="-342265"/>
            <a:endParaRPr lang="pt-BR" dirty="0">
              <a:cs typeface="Calibri"/>
            </a:endParaRPr>
          </a:p>
          <a:p>
            <a:pPr marL="342265" indent="-342265"/>
            <a:r>
              <a:rPr lang="pt-BR" dirty="0"/>
              <a:t>Para resolver um PDM, devemos calcular as </a:t>
            </a:r>
            <a:r>
              <a:rPr lang="pt-BR" dirty="0">
                <a:solidFill>
                  <a:srgbClr val="FF0000"/>
                </a:solidFill>
              </a:rPr>
              <a:t>utilidades dos seus estados</a:t>
            </a:r>
            <a:r>
              <a:rPr lang="pt-BR" dirty="0"/>
              <a:t>.</a:t>
            </a:r>
            <a:endParaRPr lang="en-US" dirty="0">
              <a:cs typeface="Calibri"/>
            </a:endParaRP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581400"/>
            <a:ext cx="3907366" cy="220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Quantidades V</a:t>
            </a:r>
            <a:r>
              <a:rPr lang="pt-BR" baseline="30000" dirty="0">
                <a:sym typeface="Symbol" pitchFamily="18" charset="2"/>
              </a:rPr>
              <a:t>*</a:t>
            </a:r>
            <a:r>
              <a:rPr lang="pt-BR" dirty="0"/>
              <a:t>(s) e Q</a:t>
            </a:r>
            <a:r>
              <a:rPr lang="pt-BR" baseline="30000" dirty="0">
                <a:sym typeface="Symbol" pitchFamily="18" charset="2"/>
              </a:rPr>
              <a:t>*</a:t>
            </a:r>
            <a:r>
              <a:rPr lang="pt-BR" dirty="0"/>
              <a:t>(s,a)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7696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265" marR="0" lvl="0" indent="-34226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800" b="0" i="0" u="none" strike="noStrike" kern="0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Valor </a:t>
            </a:r>
            <a:r>
              <a:rPr kumimoji="0" lang="pt-BR" sz="2800" b="0" i="0" u="none" strike="noStrike" kern="0" cap="none" spc="0" normalizeH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pt-BR" sz="2800" b="0" i="0" u="none" strike="noStrike" kern="0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utilidade) de um estado s:</a:t>
            </a:r>
            <a:endParaRPr lang="pt-BR">
              <a:ea typeface="+mn-ea"/>
              <a:cs typeface="+mn-cs"/>
            </a:endParaRPr>
          </a:p>
          <a:p>
            <a:pPr marL="742315" marR="0" lvl="1" indent="-28511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28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V</a:t>
            </a:r>
            <a:r>
              <a:rPr kumimoji="0" lang="pt-BR" sz="2800" b="0" i="0" u="none" strike="noStrike" kern="0" cap="none" spc="0" normalizeH="0" baseline="3000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pt-BR" sz="28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utilidade</a:t>
            </a:r>
            <a:r>
              <a:rPr kumimoji="0" lang="pt-BR" sz="2800" b="0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pt-BR" sz="2800" b="0" i="0" u="sng" strike="noStrike" kern="0" cap="none" spc="0" normalizeH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esperada</a:t>
            </a:r>
            <a:r>
              <a:rPr kumimoji="0" lang="pt-BR" sz="28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começando em s e agindo </a:t>
            </a:r>
            <a:r>
              <a:rPr kumimoji="0" lang="pt-BR" sz="2800" b="0" i="1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otimamente</a:t>
            </a:r>
            <a:r>
              <a:rPr kumimoji="0" lang="pt-BR" sz="28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(i.e., </a:t>
            </a:r>
            <a:r>
              <a:rPr kumimoji="0" lang="pt-BR" sz="2800" b="0" i="1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racionalmente</a:t>
            </a:r>
            <a:r>
              <a:rPr kumimoji="0" lang="pt-BR" sz="28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).</a:t>
            </a:r>
            <a:endParaRPr lang="pt-BR" sz="2800" b="0" i="0" u="none" strike="noStrike" kern="0" cap="none" spc="0" baseline="0" dirty="0">
              <a:latin typeface="Calibri" pitchFamily="34" charset="0"/>
              <a:cs typeface="Calibri"/>
            </a:endParaRPr>
          </a:p>
          <a:p>
            <a:pPr marL="342265" marR="0" lvl="0" indent="-34226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lang="pt-BR" sz="2800" b="0" i="0" u="none" strike="noStrike" kern="0" cap="none" spc="0" baseline="0" dirty="0">
              <a:solidFill>
                <a:schemeClr val="accent2"/>
              </a:solidFill>
              <a:latin typeface="Calibri" pitchFamily="34" charset="0"/>
              <a:ea typeface="+mn-ea"/>
              <a:cs typeface="Calibri"/>
            </a:endParaRPr>
          </a:p>
          <a:p>
            <a:pPr marL="342265" marR="0" lvl="0" indent="-34226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800" b="0" i="0" u="none" strike="noStrike" kern="0" cap="none" spc="0" normalizeH="0" baseline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Valor (utilidade) de um q-estado (s,a):</a:t>
            </a:r>
            <a:endParaRPr lang="pt-BR" sz="2800" b="0" i="0" u="none" strike="noStrike" kern="0" cap="none" spc="0" baseline="0" dirty="0">
              <a:solidFill>
                <a:srgbClr val="008000"/>
              </a:solidFill>
              <a:latin typeface="Calibri" pitchFamily="34" charset="0"/>
              <a:ea typeface="+mn-ea"/>
              <a:cs typeface="Calibri"/>
            </a:endParaRPr>
          </a:p>
          <a:p>
            <a:pPr marL="742315" lvl="1" indent="-285115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0" lang="pt-BR" sz="28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Q</a:t>
            </a:r>
            <a:r>
              <a:rPr kumimoji="0" lang="pt-BR" sz="2800" b="0" i="0" u="none" strike="noStrike" kern="0" cap="none" spc="0" normalizeH="0" baseline="3000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pt-BR" sz="28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(s,a) = utilidade esperada começando</a:t>
            </a:r>
            <a:r>
              <a:rPr kumimoji="0" lang="pt-BR" sz="2800" b="0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por tomar a ação </a:t>
            </a:r>
            <a:r>
              <a:rPr lang="pt-BR" sz="2800" kern="0" dirty="0">
                <a:solidFill>
                  <a:srgbClr val="008000"/>
                </a:solidFill>
                <a:latin typeface="Calibri" pitchFamily="34" charset="0"/>
              </a:rPr>
              <a:t>a</a:t>
            </a:r>
            <a:r>
              <a:rPr kumimoji="0" lang="pt-BR" sz="2800" b="0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pt-BR" sz="28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partindo</a:t>
            </a:r>
            <a:r>
              <a:rPr kumimoji="0" lang="pt-BR" sz="2800" b="0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pt-BR" sz="28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do estado </a:t>
            </a:r>
            <a:r>
              <a:rPr lang="pt-BR" sz="2800" kern="0" dirty="0">
                <a:solidFill>
                  <a:srgbClr val="008000"/>
                </a:solidFill>
                <a:latin typeface="Calibri" pitchFamily="34" charset="0"/>
              </a:rPr>
              <a:t>s</a:t>
            </a:r>
            <a:r>
              <a:rPr kumimoji="0" lang="pt-BR" sz="28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e, desse estado em diante, agindo otimamente.</a:t>
            </a:r>
            <a:endParaRPr lang="pt-BR" sz="2800" b="0" i="0" u="none" strike="noStrike" kern="0" cap="none" spc="0" baseline="0" dirty="0">
              <a:solidFill>
                <a:srgbClr val="CC0000"/>
              </a:solidFill>
              <a:latin typeface="Calibri" pitchFamily="34" charset="0"/>
              <a:cs typeface="Calibri"/>
            </a:endParaRPr>
          </a:p>
          <a:p>
            <a:pPr marL="342265" marR="0" lvl="0" indent="-34226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lang="pt-BR" sz="2800" b="0" i="0" u="none" strike="noStrike" kern="0" cap="none" spc="0" baseline="0" dirty="0">
              <a:solidFill>
                <a:schemeClr val="accent2"/>
              </a:solidFill>
              <a:latin typeface="Calibri" pitchFamily="34" charset="0"/>
              <a:ea typeface="+mn-ea"/>
              <a:cs typeface="Calibri"/>
            </a:endParaRPr>
          </a:p>
          <a:p>
            <a:pPr marL="342265" lvl="0" indent="-342265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kumimoji="0" lang="pt-BR" sz="2800" b="0" i="0" u="none" strike="noStrike" kern="0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Política ótima </a:t>
            </a:r>
            <a:r>
              <a:rPr lang="pt-BR" sz="2800" kern="0" dirty="0">
                <a:latin typeface="Calibri" pitchFamily="34" charset="0"/>
                <a:sym typeface="Symbol" pitchFamily="18" charset="2"/>
              </a:rPr>
              <a:t></a:t>
            </a:r>
            <a:r>
              <a:rPr lang="pt-BR" sz="2800" kern="0" baseline="30000" dirty="0">
                <a:latin typeface="Calibri" pitchFamily="34" charset="0"/>
                <a:sym typeface="Symbol" pitchFamily="18" charset="2"/>
              </a:rPr>
              <a:t>*</a:t>
            </a:r>
            <a:r>
              <a:rPr lang="pt-BR" sz="2800" kern="0" dirty="0">
                <a:latin typeface="Calibri" pitchFamily="34" charset="0"/>
              </a:rPr>
              <a:t>(s)</a:t>
            </a:r>
            <a:r>
              <a:rPr kumimoji="0" lang="pt-BR" sz="2800" b="0" i="0" u="none" strike="noStrike" kern="0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</a:t>
            </a:r>
            <a:endParaRPr lang="pt-BR" sz="2800" b="0" i="0" u="none" strike="noStrike" kern="0" cap="none" spc="0" baseline="0" dirty="0">
              <a:solidFill>
                <a:schemeClr val="accent2"/>
              </a:solidFill>
              <a:latin typeface="Calibri" pitchFamily="34" charset="0"/>
              <a:ea typeface="+mn-ea"/>
              <a:cs typeface="Calibri"/>
            </a:endParaRPr>
          </a:p>
          <a:p>
            <a:pPr marL="799465" lvl="1" indent="-342265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kumimoji="0" lang="pt-BR" sz="24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Recomenda ação ótima a</a:t>
            </a:r>
            <a:r>
              <a:rPr kumimoji="0" lang="pt-BR" sz="2400" b="0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partir de s</a:t>
            </a:r>
            <a:endParaRPr lang="pt-BR" sz="2400" b="0" i="0" u="none" strike="noStrike" kern="0" cap="none" spc="0" dirty="0">
              <a:latin typeface="Calibri" pitchFamily="34" charset="0"/>
              <a:cs typeface="Calibri"/>
            </a:endParaRPr>
          </a:p>
          <a:p>
            <a:pPr marL="799465" lvl="1" indent="-342265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400" kern="0" baseline="0" dirty="0">
                <a:latin typeface="Calibri" pitchFamily="34" charset="0"/>
              </a:rPr>
              <a:t>Recomendação</a:t>
            </a:r>
            <a:r>
              <a:rPr lang="pt-BR" sz="2400" kern="0" dirty="0">
                <a:latin typeface="Calibri" pitchFamily="34" charset="0"/>
              </a:rPr>
              <a:t> é feita com base em V</a:t>
            </a:r>
            <a:r>
              <a:rPr lang="pt-BR" sz="2400" kern="0" baseline="30000" dirty="0">
                <a:latin typeface="Calibri" pitchFamily="34" charset="0"/>
                <a:sym typeface="Symbol" pitchFamily="18" charset="2"/>
              </a:rPr>
              <a:t>*</a:t>
            </a:r>
            <a:r>
              <a:rPr lang="pt-BR" sz="2400" kern="0" dirty="0">
                <a:latin typeface="Calibri" pitchFamily="34" charset="0"/>
              </a:rPr>
              <a:t>(s)</a:t>
            </a:r>
            <a:endParaRPr lang="pt-BR" sz="2400" b="0" i="0" u="none" strike="noStrike" kern="0" cap="none" spc="0" baseline="0" dirty="0">
              <a:latin typeface="Calibri" pitchFamily="34" charset="0"/>
              <a:cs typeface="Calibri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9571038" y="2209800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9453563" y="4468813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>
              <a:latin typeface="Calibri"/>
              <a:cs typeface="Calibri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8342313" y="2498725"/>
            <a:ext cx="1403350" cy="806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9220200" y="2498725"/>
            <a:ext cx="525463" cy="806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9745663" y="2498725"/>
            <a:ext cx="525462" cy="6905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9102725" y="3305175"/>
            <a:ext cx="292100" cy="28733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8534400" y="3592513"/>
            <a:ext cx="690563" cy="4651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9224963" y="3592513"/>
            <a:ext cx="757237" cy="3889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8783638" y="3592513"/>
            <a:ext cx="441325" cy="8636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9224963" y="3592513"/>
            <a:ext cx="423862" cy="8636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9512300" y="2740025"/>
            <a:ext cx="29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a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9921875" y="2209800"/>
            <a:ext cx="29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9829800" y="4456113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alibri"/>
                <a:cs typeface="Calibri"/>
              </a:rPr>
              <a:t>s’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9394825" y="3305175"/>
            <a:ext cx="58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s, a</a:t>
            </a: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H="1">
            <a:off x="8226425" y="4745038"/>
            <a:ext cx="1401763" cy="403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flipH="1">
            <a:off x="9102725" y="4745038"/>
            <a:ext cx="525463" cy="403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9628188" y="4745038"/>
            <a:ext cx="527050" cy="3444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10561638" y="4016375"/>
            <a:ext cx="15541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dirty="0">
                <a:solidFill>
                  <a:srgbClr val="C00000"/>
                </a:solidFill>
                <a:latin typeface="Calibri"/>
                <a:cs typeface="Calibri"/>
              </a:rPr>
              <a:t>(s,a,s’) é uma transição</a:t>
            </a:r>
            <a:endParaRPr lang="pt-BR" sz="2000" i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8763000" y="4008438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s,a,s’</a:t>
            </a: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10561638" y="2076450"/>
            <a:ext cx="10525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>
                <a:solidFill>
                  <a:srgbClr val="0000FF"/>
                </a:solidFill>
                <a:latin typeface="Calibri"/>
                <a:cs typeface="Calibri"/>
              </a:rPr>
              <a:t>s é um estado</a:t>
            </a:r>
            <a:endParaRPr lang="pt-BR" sz="2000" i="1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10561638" y="3048000"/>
            <a:ext cx="129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>
                <a:solidFill>
                  <a:srgbClr val="008000"/>
                </a:solidFill>
                <a:latin typeface="Calibri"/>
                <a:cs typeface="Calibri"/>
              </a:rPr>
              <a:t>(s, a) é um </a:t>
            </a:r>
            <a:r>
              <a:rPr lang="pt-BR" sz="2000" i="1">
                <a:solidFill>
                  <a:srgbClr val="008000"/>
                </a:solidFill>
                <a:latin typeface="Calibri"/>
                <a:cs typeface="Calibri"/>
              </a:rPr>
              <a:t>q-estado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5867400" y="6488112"/>
            <a:ext cx="632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 –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gridworld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values (L8D4)]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Exemplo: valores V</a:t>
            </a:r>
            <a:r>
              <a:rPr lang="pt-BR" baseline="30000" dirty="0">
                <a:sym typeface="Symbol" pitchFamily="18" charset="2"/>
              </a:rPr>
              <a:t>*</a:t>
            </a:r>
            <a:r>
              <a:rPr lang="pt-BR" dirty="0"/>
              <a:t>(s) para o Mundo Grade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829800" y="5867400"/>
                <a:ext cx="2286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/>
                    <a:cs typeface="Calibri"/>
                  </a:rPr>
                  <a:t>Noise = 0.2</a:t>
                </a:r>
              </a:p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  <a:cs typeface="Calibri"/>
                      </a:rPr>
                      <m:t>𝛾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= 0.99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Living reward = 0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5867400"/>
                <a:ext cx="2286000" cy="9233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400" t="-3311" b="-927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creen Shot 2014-08-10 at 7.40.54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65" y="1134664"/>
            <a:ext cx="6215470" cy="572333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9829800" y="3105835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Valores </a:t>
            </a:r>
            <a:r>
              <a:rPr lang="pt-BR" dirty="0">
                <a:sym typeface="Wingdings" pitchFamily="2" charset="2"/>
              </a:rPr>
              <a:t></a:t>
            </a:r>
            <a:r>
              <a:rPr lang="pt-BR" dirty="0"/>
              <a:t> utilidades </a:t>
            </a:r>
          </a:p>
          <a:p>
            <a:r>
              <a:rPr lang="pt-BR" dirty="0"/>
              <a:t>Setas </a:t>
            </a:r>
            <a:r>
              <a:rPr lang="pt-BR" dirty="0">
                <a:sym typeface="Wingdings" pitchFamily="2" charset="2"/>
              </a:rPr>
              <a:t></a:t>
            </a:r>
            <a:r>
              <a:rPr lang="pt-BR" dirty="0"/>
              <a:t> política</a:t>
            </a:r>
          </a:p>
        </p:txBody>
      </p:sp>
    </p:spTree>
    <p:extLst>
      <p:ext uri="{BB962C8B-B14F-4D97-AF65-F5344CB8AC3E}">
        <p14:creationId xmlns:p14="http://schemas.microsoft.com/office/powerpoint/2010/main" val="631484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Exemplo: valores V</a:t>
            </a:r>
            <a:r>
              <a:rPr lang="pt-BR" baseline="30000" dirty="0">
                <a:sym typeface="Symbol" pitchFamily="18" charset="2"/>
              </a:rPr>
              <a:t>*</a:t>
            </a:r>
            <a:r>
              <a:rPr lang="pt-BR" dirty="0"/>
              <a:t>(s) para o Mundo Grade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829800" y="5867400"/>
                <a:ext cx="2286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/>
                    <a:cs typeface="Calibri"/>
                  </a:rPr>
                  <a:t>Noise = 0.2</a:t>
                </a:r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cs typeface="Calibri"/>
                      </a:rPr>
                      <m:t>𝛾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= 0.99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Living reward = -0.1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5867400"/>
                <a:ext cx="2286000" cy="9233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400" t="-3311" b="-927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creen Shot 2014-08-10 at 7.42.46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182" y="1143000"/>
            <a:ext cx="620563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84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  <a:r>
              <a:rPr lang="en-US" dirty="0"/>
              <a:t>: q-</a:t>
            </a:r>
            <a:r>
              <a:rPr lang="pt-BR" dirty="0"/>
              <a:t>valores para o Mundo Grade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829800" y="5867400"/>
                <a:ext cx="2286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/>
                    <a:cs typeface="Calibri"/>
                  </a:rPr>
                  <a:t>Noise = 0.2</a:t>
                </a:r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cs typeface="Calibri"/>
                      </a:rPr>
                      <m:t>𝛾</m:t>
                    </m:r>
                    <m:r>
                      <a:rPr lang="pt-BR" i="1">
                        <a:latin typeface="Cambria Math"/>
                        <a:cs typeface="Calibri"/>
                      </a:rPr>
                      <m:t> 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= 0.99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Living reward = -0.1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5867400"/>
                <a:ext cx="2286000" cy="9233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400" t="-3311" b="-927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creen Shot 2014-08-10 at 7.42.57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416" y="1175632"/>
            <a:ext cx="6161168" cy="568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66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200" y="1544224"/>
            <a:ext cx="7510462" cy="4018097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r>
              <a:rPr lang="pt-BR" sz="3600" dirty="0"/>
              <a:t>Processos de Decisão de Markov (PDM) – 1ª parte</a:t>
            </a:r>
            <a:endParaRPr lang="en-US" sz="3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Cálculo dos Valores (utilidades) dos Estados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/>
              <a:t>Operação fundamental: computar o valor (expectimax) de </a:t>
            </a:r>
            <a:r>
              <a:rPr lang="pt-BR" sz="2800" u="sng" dirty="0"/>
              <a:t>cada</a:t>
            </a:r>
            <a:r>
              <a:rPr lang="pt-BR" sz="2800" dirty="0"/>
              <a:t> estado</a:t>
            </a:r>
          </a:p>
          <a:p>
            <a:pPr lvl="1"/>
            <a:r>
              <a:rPr lang="pt-BR" sz="2400" dirty="0"/>
              <a:t>Utilidade esperada, considerando agente racional</a:t>
            </a:r>
          </a:p>
          <a:p>
            <a:pPr lvl="1"/>
            <a:r>
              <a:rPr lang="pt-BR" sz="2400" dirty="0"/>
              <a:t>Soma ponderada de recompensas (amortizadas)</a:t>
            </a:r>
          </a:p>
          <a:p>
            <a:pPr lvl="1"/>
            <a:r>
              <a:rPr lang="pt-BR" sz="2400" dirty="0"/>
              <a:t>Isso é o que o expectimax computa!</a:t>
            </a:r>
          </a:p>
          <a:p>
            <a:pPr lvl="1"/>
            <a:endParaRPr lang="pt-BR" sz="2400" dirty="0"/>
          </a:p>
          <a:p>
            <a:r>
              <a:rPr lang="pt-BR" sz="2800" dirty="0"/>
              <a:t>Definição recursiva do valor de um estado s:</a:t>
            </a:r>
          </a:p>
        </p:txBody>
      </p:sp>
      <p:pic>
        <p:nvPicPr>
          <p:cNvPr id="52" name="Picture 5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370835" y="4343400"/>
            <a:ext cx="3078105" cy="405370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371443" y="5727700"/>
            <a:ext cx="6950388" cy="690805"/>
          </a:xfrm>
          <a:prstGeom prst="rect">
            <a:avLst/>
          </a:prstGeom>
          <a:noFill/>
          <a:ln/>
          <a:effectLst/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378073" y="4986337"/>
            <a:ext cx="5556003" cy="593269"/>
          </a:xfrm>
          <a:prstGeom prst="rect">
            <a:avLst/>
          </a:prstGeom>
          <a:noFill/>
          <a:ln/>
          <a:effectLst/>
        </p:spPr>
      </p:pic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8229600" y="2133600"/>
            <a:ext cx="3048000" cy="2754586"/>
            <a:chOff x="2400" y="1401"/>
            <a:chExt cx="1392" cy="1258"/>
          </a:xfrm>
        </p:grpSpPr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grpSp>
          <p:nvGrpSpPr>
            <p:cNvPr id="29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3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4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5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grpSp>
          <p:nvGrpSpPr>
            <p:cNvPr id="31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0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a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</a:rPr>
                <a:t>s</a:t>
              </a: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</a:rPr>
                <a:t>s, a</a:t>
              </a: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/>
                <a:t>s,a,s</a:t>
              </a:r>
              <a:r>
                <a:rPr lang="ja-JP" altLang="en-US" sz="2400"/>
                <a:t>’</a:t>
              </a:r>
              <a:endParaRPr lang="en-US" sz="2400" dirty="0"/>
            </a:p>
          </p:txBody>
        </p:sp>
        <p:sp>
          <p:nvSpPr>
            <p:cNvPr id="36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/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</a:rPr>
                <a:t>’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1030" name="Picture 6" descr="http://ecx.images-amazon.com/images/I/41qHM4Pay9L._SY300_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5105400"/>
            <a:ext cx="1214865" cy="170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Árvore de Busca para o Carro Robô</a:t>
            </a:r>
            <a:endParaRPr lang="en-US" dirty="0"/>
          </a:p>
        </p:txBody>
      </p:sp>
      <p:sp>
        <p:nvSpPr>
          <p:cNvPr id="358" name="Content Placeholder 357"/>
          <p:cNvSpPr>
            <a:spLocks noGrp="1"/>
          </p:cNvSpPr>
          <p:nvPr>
            <p:ph idx="1"/>
          </p:nvPr>
        </p:nvSpPr>
        <p:spPr>
          <a:xfrm>
            <a:off x="304800" y="1397000"/>
            <a:ext cx="5029200" cy="5156199"/>
          </a:xfrm>
        </p:spPr>
        <p:txBody>
          <a:bodyPr/>
          <a:lstStyle/>
          <a:p>
            <a:pPr marL="342265" indent="-342265"/>
            <a:r>
              <a:rPr lang="pt-BR" sz="2400" dirty="0"/>
              <a:t>Para calcular V</a:t>
            </a:r>
            <a:r>
              <a:rPr lang="pt-BR" sz="2400" baseline="30000" dirty="0">
                <a:sym typeface="Symbol" pitchFamily="18" charset="2"/>
              </a:rPr>
              <a:t>*</a:t>
            </a:r>
            <a:r>
              <a:rPr lang="pt-BR" sz="2400" dirty="0"/>
              <a:t>(s), o algoritmo expectimax iria realizar muita computação desnecessária!</a:t>
            </a:r>
            <a:endParaRPr lang="pt-BR"/>
          </a:p>
          <a:p>
            <a:pPr marL="742315" lvl="1" indent="-285115"/>
            <a:endParaRPr lang="en-US" sz="1600" dirty="0">
              <a:cs typeface="Calibri"/>
            </a:endParaRPr>
          </a:p>
          <a:p>
            <a:pPr marL="342265" indent="-342265"/>
            <a:r>
              <a:rPr lang="pt-BR" sz="2400" dirty="0"/>
              <a:t>Problema 1: estados se repetem.</a:t>
            </a:r>
            <a:endParaRPr lang="pt-BR" sz="2400" dirty="0">
              <a:cs typeface="Calibri"/>
            </a:endParaRPr>
          </a:p>
          <a:p>
            <a:pPr marL="742315" lvl="1" indent="-285115"/>
            <a:r>
              <a:rPr lang="pt-BR" sz="2000" dirty="0"/>
              <a:t>Ideia: computar quantidades necessárias apenas uma vez</a:t>
            </a:r>
            <a:endParaRPr lang="pt-BR" sz="2000" dirty="0">
              <a:cs typeface="Calibri"/>
            </a:endParaRPr>
          </a:p>
          <a:p>
            <a:pPr marL="342265" indent="-342265"/>
            <a:r>
              <a:rPr lang="pt-BR" sz="2400" dirty="0"/>
              <a:t>Problema 2: árvore cresce </a:t>
            </a:r>
            <a:r>
              <a:rPr lang="pt-BR" sz="2400" i="1" dirty="0"/>
              <a:t>ad infinito</a:t>
            </a:r>
            <a:r>
              <a:rPr lang="pt-BR" sz="2400" dirty="0"/>
              <a:t>.</a:t>
            </a:r>
            <a:endParaRPr lang="pt-BR" sz="2400" dirty="0">
              <a:cs typeface="Calibri"/>
            </a:endParaRPr>
          </a:p>
          <a:p>
            <a:pPr marL="742315" lvl="1" indent="-285115"/>
            <a:r>
              <a:rPr lang="pt-BR" sz="2000" dirty="0"/>
              <a:t>Ideia: usar DFS com limite, mas com limites crescentes, até que mudanças se tornem pequenas.</a:t>
            </a:r>
            <a:endParaRPr lang="pt-BR" sz="2000" dirty="0">
              <a:cs typeface="Calibri"/>
            </a:endParaRPr>
          </a:p>
          <a:p>
            <a:pPr marL="742315" lvl="1" indent="-285115"/>
            <a:r>
              <a:rPr lang="pt-BR" sz="2000" b="1" dirty="0"/>
              <a:t>Nota</a:t>
            </a:r>
            <a:r>
              <a:rPr lang="pt-BR" sz="2000" dirty="0"/>
              <a:t>: partes profundas da árvore eventualmente não importam se</a:t>
            </a:r>
            <a:r>
              <a:rPr lang="en-US" sz="2000" dirty="0"/>
              <a:t>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dirty="0"/>
              <a:t> &lt; 1</a:t>
            </a:r>
            <a:endParaRPr lang="en-US" sz="2000" dirty="0">
              <a:cs typeface="Calibri"/>
            </a:endParaRPr>
          </a:p>
        </p:txBody>
      </p:sp>
      <p:pic>
        <p:nvPicPr>
          <p:cNvPr id="41" name="Picture 40" descr="RacingSubTre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59" y="3352800"/>
            <a:ext cx="5803005" cy="2822260"/>
          </a:xfrm>
          <a:prstGeom prst="rect">
            <a:avLst/>
          </a:prstGeom>
        </p:spPr>
      </p:pic>
      <p:grpSp>
        <p:nvGrpSpPr>
          <p:cNvPr id="22" name="Group 43"/>
          <p:cNvGrpSpPr/>
          <p:nvPr/>
        </p:nvGrpSpPr>
        <p:grpSpPr>
          <a:xfrm>
            <a:off x="5802400" y="1447800"/>
            <a:ext cx="6237200" cy="2286000"/>
            <a:chOff x="460604" y="1295400"/>
            <a:chExt cx="11931837" cy="437314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3" y="1295400"/>
              <a:ext cx="928189" cy="610285"/>
            </a:xfrm>
            <a:prstGeom prst="rect">
              <a:avLst/>
            </a:prstGeom>
            <a:noFill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12034" y="3124200"/>
              <a:ext cx="1014614" cy="639346"/>
            </a:xfrm>
            <a:prstGeom prst="rect">
              <a:avLst/>
            </a:prstGeom>
            <a:noFill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07647" y="4941332"/>
              <a:ext cx="984794" cy="697467"/>
            </a:xfrm>
            <a:prstGeom prst="rect">
              <a:avLst/>
            </a:prstGeom>
            <a:noFill/>
          </p:spPr>
        </p:pic>
        <p:sp>
          <p:nvSpPr>
            <p:cNvPr id="8" name="Oval 7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153453" y="2209801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5" idx="2"/>
              <a:endCxn id="9" idx="1"/>
            </p:cNvCxnSpPr>
            <p:nvPr/>
          </p:nvCxnSpPr>
          <p:spPr>
            <a:xfrm>
              <a:off x="5207456" y="1905685"/>
              <a:ext cx="2990634" cy="3487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5" idx="2"/>
              <a:endCxn id="8" idx="7"/>
            </p:cNvCxnSpPr>
            <p:nvPr/>
          </p:nvCxnSpPr>
          <p:spPr>
            <a:xfrm flipH="1">
              <a:off x="2030841" y="1905685"/>
              <a:ext cx="3176616" cy="3487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4" y="3124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17" name="Straight Arrow Connector 16"/>
            <p:cNvCxnSpPr>
              <a:stCxn id="9" idx="4"/>
              <a:endCxn id="16" idx="0"/>
            </p:cNvCxnSpPr>
            <p:nvPr/>
          </p:nvCxnSpPr>
          <p:spPr>
            <a:xfrm flipH="1">
              <a:off x="6030098" y="2514601"/>
              <a:ext cx="2275755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4"/>
              <a:endCxn id="6" idx="0"/>
            </p:cNvCxnSpPr>
            <p:nvPr/>
          </p:nvCxnSpPr>
          <p:spPr>
            <a:xfrm>
              <a:off x="8305854" y="2514601"/>
              <a:ext cx="2413488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3" y="3123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26" name="Straight Arrow Connector 25"/>
            <p:cNvCxnSpPr>
              <a:stCxn id="8" idx="4"/>
              <a:endCxn id="25" idx="0"/>
            </p:cNvCxnSpPr>
            <p:nvPr/>
          </p:nvCxnSpPr>
          <p:spPr>
            <a:xfrm flipH="1">
              <a:off x="1915299" y="2514600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8129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0" name="Oval 29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778807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>
              <a:stCxn id="25" idx="2"/>
              <a:endCxn id="31" idx="1"/>
            </p:cNvCxnSpPr>
            <p:nvPr/>
          </p:nvCxnSpPr>
          <p:spPr>
            <a:xfrm>
              <a:off x="1915298" y="3733800"/>
              <a:ext cx="908145" cy="424951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5" idx="2"/>
              <a:endCxn id="30" idx="7"/>
            </p:cNvCxnSpPr>
            <p:nvPr/>
          </p:nvCxnSpPr>
          <p:spPr>
            <a:xfrm flipH="1">
              <a:off x="1024683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2547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5" name="Straight Arrow Connector 34"/>
            <p:cNvCxnSpPr>
              <a:stCxn id="31" idx="4"/>
              <a:endCxn id="34" idx="0"/>
            </p:cNvCxnSpPr>
            <p:nvPr/>
          </p:nvCxnSpPr>
          <p:spPr>
            <a:xfrm flipH="1">
              <a:off x="2236642" y="4418915"/>
              <a:ext cx="694565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1" idx="4"/>
              <a:endCxn id="29" idx="0"/>
            </p:cNvCxnSpPr>
            <p:nvPr/>
          </p:nvCxnSpPr>
          <p:spPr>
            <a:xfrm>
              <a:off x="2931207" y="4418915"/>
              <a:ext cx="66423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>
              <a:stCxn id="30" idx="4"/>
              <a:endCxn id="37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>
              <a:endCxn id="53" idx="7"/>
            </p:cNvCxnSpPr>
            <p:nvPr/>
          </p:nvCxnSpPr>
          <p:spPr>
            <a:xfrm flipH="1">
              <a:off x="5123925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1" name="Straight Arrow Connector 60"/>
            <p:cNvCxnSpPr>
              <a:stCxn id="53" idx="4"/>
              <a:endCxn id="60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9733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65" name="Oval 64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/>
            <p:cNvCxnSpPr>
              <a:stCxn id="16" idx="2"/>
              <a:endCxn id="65" idx="1"/>
            </p:cNvCxnSpPr>
            <p:nvPr/>
          </p:nvCxnSpPr>
          <p:spPr>
            <a:xfrm>
              <a:off x="6030099" y="3734485"/>
              <a:ext cx="909378" cy="42426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9923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8" name="Straight Arrow Connector 67"/>
            <p:cNvCxnSpPr>
              <a:stCxn id="65" idx="4"/>
              <a:endCxn id="67" idx="0"/>
            </p:cNvCxnSpPr>
            <p:nvPr/>
          </p:nvCxnSpPr>
          <p:spPr>
            <a:xfrm flipH="1">
              <a:off x="6464016" y="4418915"/>
              <a:ext cx="583224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5" idx="4"/>
              <a:endCxn id="64" idx="0"/>
            </p:cNvCxnSpPr>
            <p:nvPr/>
          </p:nvCxnSpPr>
          <p:spPr>
            <a:xfrm>
              <a:off x="7047240" y="4418915"/>
              <a:ext cx="62980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0493" y="5028515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72" name="Oval 71"/>
            <p:cNvSpPr/>
            <p:nvPr/>
          </p:nvSpPr>
          <p:spPr>
            <a:xfrm>
              <a:off x="9478656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Arrow Connector 72"/>
            <p:cNvCxnSpPr>
              <a:stCxn id="6" idx="2"/>
              <a:endCxn id="72" idx="7"/>
            </p:cNvCxnSpPr>
            <p:nvPr/>
          </p:nvCxnSpPr>
          <p:spPr>
            <a:xfrm flipH="1">
              <a:off x="9738818" y="3763545"/>
              <a:ext cx="980524" cy="394521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49581" y="5028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75" name="Straight Arrow Connector 74"/>
            <p:cNvCxnSpPr>
              <a:stCxn id="72" idx="4"/>
              <a:endCxn id="74" idx="0"/>
            </p:cNvCxnSpPr>
            <p:nvPr/>
          </p:nvCxnSpPr>
          <p:spPr>
            <a:xfrm flipH="1">
              <a:off x="9013677" y="4418230"/>
              <a:ext cx="617379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72" idx="4"/>
              <a:endCxn id="71" idx="0"/>
            </p:cNvCxnSpPr>
            <p:nvPr/>
          </p:nvCxnSpPr>
          <p:spPr>
            <a:xfrm>
              <a:off x="9631056" y="4418230"/>
              <a:ext cx="796745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11651969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79"/>
            <p:cNvCxnSpPr>
              <a:stCxn id="6" idx="2"/>
              <a:endCxn id="79" idx="1"/>
            </p:cNvCxnSpPr>
            <p:nvPr/>
          </p:nvCxnSpPr>
          <p:spPr>
            <a:xfrm>
              <a:off x="10719342" y="3763545"/>
              <a:ext cx="977264" cy="39520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79" idx="4"/>
            </p:cNvCxnSpPr>
            <p:nvPr/>
          </p:nvCxnSpPr>
          <p:spPr>
            <a:xfrm>
              <a:off x="11804369" y="4418915"/>
              <a:ext cx="7778" cy="60891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Valores Limitados por Tempo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823200" cy="4729164"/>
          </a:xfrm>
        </p:spPr>
        <p:txBody>
          <a:bodyPr/>
          <a:lstStyle/>
          <a:p>
            <a:pPr marL="342265" indent="-342265"/>
            <a:r>
              <a:rPr lang="pt-BR" sz="2400" dirty="0"/>
              <a:t>Questão: como realizar a mesma computação que </a:t>
            </a:r>
            <a:r>
              <a:rPr lang="pt-BR" sz="2400" dirty="0" err="1"/>
              <a:t>expectimax</a:t>
            </a:r>
            <a:r>
              <a:rPr lang="pt-BR" sz="2400" dirty="0"/>
              <a:t> e ao mesmo evitar os dois problemas? </a:t>
            </a:r>
            <a:endParaRPr lang="pt-BR" dirty="0"/>
          </a:p>
          <a:p>
            <a:pPr marL="342265" lvl="4" indent="-342265"/>
            <a:endParaRPr lang="pt-BR" sz="1200" dirty="0">
              <a:cs typeface="Calibri"/>
            </a:endParaRPr>
          </a:p>
          <a:p>
            <a:pPr marL="342265" indent="-342265"/>
            <a:r>
              <a:rPr lang="pt-BR" sz="2400" dirty="0"/>
              <a:t>Ideia básica da solução: valores limitados por tempo</a:t>
            </a:r>
            <a:endParaRPr lang="pt-BR" sz="2400" dirty="0">
              <a:cs typeface="Calibri"/>
            </a:endParaRPr>
          </a:p>
          <a:p>
            <a:pPr marL="2056765" lvl="4" indent="-227965"/>
            <a:endParaRPr lang="pt-BR" sz="1200" dirty="0">
              <a:cs typeface="Calibri"/>
            </a:endParaRPr>
          </a:p>
          <a:p>
            <a:pPr marL="342265" indent="-342265"/>
            <a:r>
              <a:rPr lang="pt-BR" sz="2400" dirty="0"/>
              <a:t>Vamos definir </a:t>
            </a:r>
            <a:r>
              <a:rPr lang="pt-BR" sz="2400" dirty="0" err="1">
                <a:solidFill>
                  <a:srgbClr val="FF0000"/>
                </a:solidFill>
              </a:rPr>
              <a:t>V</a:t>
            </a:r>
            <a:r>
              <a:rPr lang="pt-BR" sz="2400" baseline="-25000" dirty="0" err="1">
                <a:solidFill>
                  <a:srgbClr val="FF0000"/>
                </a:solidFill>
              </a:rPr>
              <a:t>k</a:t>
            </a:r>
            <a:r>
              <a:rPr lang="pt-BR" sz="2400" dirty="0">
                <a:solidFill>
                  <a:srgbClr val="FF0000"/>
                </a:solidFill>
              </a:rPr>
              <a:t>(s)</a:t>
            </a:r>
            <a:r>
              <a:rPr lang="pt-BR" sz="2400" dirty="0"/>
              <a:t> como o valor ótimo de s, se o jogo termina em k passos no futuro.</a:t>
            </a:r>
            <a:endParaRPr lang="pt-BR" sz="2400" dirty="0">
              <a:cs typeface="Calibri"/>
            </a:endParaRPr>
          </a:p>
          <a:p>
            <a:pPr marL="742315" lvl="1" indent="-285115"/>
            <a:r>
              <a:rPr lang="pt-BR" sz="2000" dirty="0"/>
              <a:t>Equivalentemente: é o que o expectimax de profundidade k iria produzir a partir de s</a:t>
            </a:r>
            <a:endParaRPr lang="pt-BR" sz="2000" dirty="0">
              <a:cs typeface="Calibri"/>
            </a:endParaRPr>
          </a:p>
          <a:p>
            <a:pPr marL="342265" indent="-342265"/>
            <a:endParaRPr lang="pt-BR" sz="2400" dirty="0">
              <a:cs typeface="Calibri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9020" y="1264178"/>
            <a:ext cx="2248579" cy="2164822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1524350" y="4876800"/>
            <a:ext cx="4492280" cy="1731062"/>
            <a:chOff x="460604" y="1295400"/>
            <a:chExt cx="11348754" cy="437314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2" y="1295400"/>
              <a:ext cx="928190" cy="610286"/>
            </a:xfrm>
            <a:prstGeom prst="rect">
              <a:avLst/>
            </a:prstGeom>
            <a:noFill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654641" y="3124199"/>
              <a:ext cx="1014612" cy="639346"/>
            </a:xfrm>
            <a:prstGeom prst="rect">
              <a:avLst/>
            </a:prstGeom>
            <a:noFill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24561" y="4941331"/>
              <a:ext cx="984797" cy="697468"/>
            </a:xfrm>
            <a:prstGeom prst="rect">
              <a:avLst/>
            </a:prstGeom>
            <a:noFill/>
          </p:spPr>
        </p:pic>
        <p:sp>
          <p:nvSpPr>
            <p:cNvPr id="11" name="Oval 10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7904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8" idx="2"/>
              <a:endCxn id="12" idx="1"/>
            </p:cNvCxnSpPr>
            <p:nvPr/>
          </p:nvCxnSpPr>
          <p:spPr>
            <a:xfrm>
              <a:off x="5207457" y="1905685"/>
              <a:ext cx="2627658" cy="3487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2"/>
              <a:endCxn id="11" idx="7"/>
            </p:cNvCxnSpPr>
            <p:nvPr/>
          </p:nvCxnSpPr>
          <p:spPr>
            <a:xfrm flipH="1">
              <a:off x="2030841" y="1905685"/>
              <a:ext cx="3176616" cy="3487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5" y="3124199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16" name="Straight Arrow Connector 15"/>
            <p:cNvCxnSpPr>
              <a:stCxn id="12" idx="4"/>
              <a:endCxn id="15" idx="0"/>
            </p:cNvCxnSpPr>
            <p:nvPr/>
          </p:nvCxnSpPr>
          <p:spPr>
            <a:xfrm flipH="1">
              <a:off x="6030099" y="2514600"/>
              <a:ext cx="1912779" cy="60960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2" idx="4"/>
              <a:endCxn id="9" idx="0"/>
            </p:cNvCxnSpPr>
            <p:nvPr/>
          </p:nvCxnSpPr>
          <p:spPr>
            <a:xfrm>
              <a:off x="7942878" y="2514600"/>
              <a:ext cx="2219072" cy="60960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4" y="3123514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19" name="Straight Arrow Connector 18"/>
            <p:cNvCxnSpPr>
              <a:stCxn id="11" idx="4"/>
              <a:endCxn id="18" idx="0"/>
            </p:cNvCxnSpPr>
            <p:nvPr/>
          </p:nvCxnSpPr>
          <p:spPr>
            <a:xfrm flipH="1">
              <a:off x="1915299" y="2514600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72842" y="5029200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21" name="Oval 20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7800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stCxn id="18" idx="2"/>
              <a:endCxn id="22" idx="1"/>
            </p:cNvCxnSpPr>
            <p:nvPr/>
          </p:nvCxnSpPr>
          <p:spPr>
            <a:xfrm>
              <a:off x="1915299" y="3733800"/>
              <a:ext cx="909378" cy="4249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8" idx="2"/>
              <a:endCxn id="21" idx="7"/>
            </p:cNvCxnSpPr>
            <p:nvPr/>
          </p:nvCxnSpPr>
          <p:spPr>
            <a:xfrm flipH="1">
              <a:off x="1024683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60805" y="5029200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26" name="Straight Arrow Connector 25"/>
            <p:cNvCxnSpPr>
              <a:stCxn id="22" idx="4"/>
              <a:endCxn id="25" idx="0"/>
            </p:cNvCxnSpPr>
            <p:nvPr/>
          </p:nvCxnSpPr>
          <p:spPr>
            <a:xfrm flipH="1">
              <a:off x="2524899" y="4418915"/>
              <a:ext cx="407541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2" idx="4"/>
              <a:endCxn id="20" idx="0"/>
            </p:cNvCxnSpPr>
            <p:nvPr/>
          </p:nvCxnSpPr>
          <p:spPr>
            <a:xfrm>
              <a:off x="2932440" y="4418915"/>
              <a:ext cx="44771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1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29" name="Straight Arrow Connector 28"/>
            <p:cNvCxnSpPr>
              <a:stCxn id="21" idx="4"/>
              <a:endCxn id="28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>
              <a:endCxn id="30" idx="7"/>
            </p:cNvCxnSpPr>
            <p:nvPr/>
          </p:nvCxnSpPr>
          <p:spPr>
            <a:xfrm flipH="1">
              <a:off x="5123925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1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33" name="Straight Arrow Connector 32"/>
            <p:cNvCxnSpPr>
              <a:stCxn id="30" idx="4"/>
              <a:endCxn id="32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87643" y="5029200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35" name="Oval 34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>
              <a:stCxn id="15" idx="2"/>
              <a:endCxn id="35" idx="1"/>
            </p:cNvCxnSpPr>
            <p:nvPr/>
          </p:nvCxnSpPr>
          <p:spPr>
            <a:xfrm>
              <a:off x="6030099" y="3734485"/>
              <a:ext cx="909378" cy="42426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75604" y="5029200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>
              <a:stCxn id="35" idx="4"/>
              <a:endCxn id="37" idx="0"/>
            </p:cNvCxnSpPr>
            <p:nvPr/>
          </p:nvCxnSpPr>
          <p:spPr>
            <a:xfrm flipH="1">
              <a:off x="6639699" y="4418915"/>
              <a:ext cx="407541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5" idx="4"/>
              <a:endCxn id="34" idx="0"/>
            </p:cNvCxnSpPr>
            <p:nvPr/>
          </p:nvCxnSpPr>
          <p:spPr>
            <a:xfrm>
              <a:off x="7047240" y="4418915"/>
              <a:ext cx="44771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045042" y="5028516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41" name="Oval 40"/>
            <p:cNvSpPr/>
            <p:nvPr/>
          </p:nvSpPr>
          <p:spPr>
            <a:xfrm>
              <a:off x="8952240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>
              <a:stCxn id="9" idx="2"/>
              <a:endCxn id="41" idx="7"/>
            </p:cNvCxnSpPr>
            <p:nvPr/>
          </p:nvCxnSpPr>
          <p:spPr>
            <a:xfrm flipH="1">
              <a:off x="9212403" y="3763546"/>
              <a:ext cx="949547" cy="394521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33005" y="5028516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44" name="Straight Arrow Connector 43"/>
            <p:cNvCxnSpPr>
              <a:stCxn id="41" idx="4"/>
              <a:endCxn id="43" idx="0"/>
            </p:cNvCxnSpPr>
            <p:nvPr/>
          </p:nvCxnSpPr>
          <p:spPr>
            <a:xfrm flipH="1">
              <a:off x="8697099" y="4418230"/>
              <a:ext cx="407541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1" idx="4"/>
              <a:endCxn id="40" idx="0"/>
            </p:cNvCxnSpPr>
            <p:nvPr/>
          </p:nvCxnSpPr>
          <p:spPr>
            <a:xfrm>
              <a:off x="9104640" y="4418230"/>
              <a:ext cx="447710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11119941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Arrow Connector 46"/>
            <p:cNvCxnSpPr>
              <a:stCxn id="9" idx="2"/>
              <a:endCxn id="46" idx="1"/>
            </p:cNvCxnSpPr>
            <p:nvPr/>
          </p:nvCxnSpPr>
          <p:spPr>
            <a:xfrm>
              <a:off x="10161950" y="3763546"/>
              <a:ext cx="1002628" cy="39520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6" idx="4"/>
            </p:cNvCxnSpPr>
            <p:nvPr/>
          </p:nvCxnSpPr>
          <p:spPr>
            <a:xfrm>
              <a:off x="11272341" y="4418915"/>
              <a:ext cx="7779" cy="60891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ight Arrow 48"/>
          <p:cNvSpPr/>
          <p:nvPr/>
        </p:nvSpPr>
        <p:spPr>
          <a:xfrm>
            <a:off x="6629400" y="5257800"/>
            <a:ext cx="990600" cy="9144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>
            <a:off x="8229600" y="5181600"/>
            <a:ext cx="2057400" cy="1447800"/>
          </a:xfrm>
          <a:prstGeom prst="triangle">
            <a:avLst/>
          </a:prstGeom>
          <a:solidFill>
            <a:srgbClr val="8FAA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8763000" y="4876800"/>
            <a:ext cx="864110" cy="278892"/>
          </a:xfrm>
          <a:prstGeom prst="rect">
            <a:avLst/>
          </a:prstGeom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350" y="4876800"/>
            <a:ext cx="367414" cy="24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/>
                    <a:cs typeface="Calibri"/>
                  </a:rPr>
                  <a:t>Noise = 0.2</a:t>
                </a:r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cs typeface="Calibri"/>
                      </a:rPr>
                      <m:t>𝛾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= 0.9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Living reward = 0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133" t="-3311" b="-9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creen Shot 2014-08-10 at 7.47.46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91" y="1143000"/>
            <a:ext cx="62064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/>
                    <a:cs typeface="Calibri"/>
                  </a:rPr>
                  <a:t>Noise = 0.2</a:t>
                </a:r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cs typeface="Calibri"/>
                      </a:rPr>
                      <m:t>𝛾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= 0.9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Living reward = 0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133" t="-3311" b="-9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45" y="1143000"/>
            <a:ext cx="617691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/>
                    <a:cs typeface="Calibri"/>
                  </a:rPr>
                  <a:t>Noise = 0.2</a:t>
                </a:r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cs typeface="Calibri"/>
                      </a:rPr>
                      <m:t>𝛾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= 0.9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Living reward = 0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133" t="-3311" b="-9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creen Shot 2014-08-10 at 7.47.56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00" y="1143000"/>
            <a:ext cx="62072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/>
                    <a:cs typeface="Calibri"/>
                  </a:rPr>
                  <a:t>Noise = 0.2</a:t>
                </a:r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cs typeface="Calibri"/>
                      </a:rPr>
                      <m:t>𝛾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= 0.9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Living reward = 0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133" t="-3311" b="-9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creen Shot 2014-08-10 at 7.48.00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79" y="1143000"/>
            <a:ext cx="61776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/>
                    <a:cs typeface="Calibri"/>
                  </a:rPr>
                  <a:t>Noise = 0.2</a:t>
                </a:r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cs typeface="Calibri"/>
                      </a:rPr>
                      <m:t>𝛾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= 0.9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Living reward = 0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133" t="-3311" b="-9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creen Shot 2014-08-10 at 7.48.04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57098"/>
            <a:ext cx="6172200" cy="57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/>
                    <a:cs typeface="Calibri"/>
                  </a:rPr>
                  <a:t>Noise = 0.2</a:t>
                </a:r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cs typeface="Calibri"/>
                      </a:rPr>
                      <m:t>𝛾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= 0.9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Living reward = 0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133" t="-3311" b="-9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creen Shot 2014-08-10 at 7.48.09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44" y="1143000"/>
            <a:ext cx="6186713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/>
                    <a:cs typeface="Calibri"/>
                  </a:rPr>
                  <a:t>Noise = 0.2</a:t>
                </a:r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cs typeface="Calibri"/>
                      </a:rPr>
                      <m:t>𝛾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= 0.9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Living reward = 0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133" t="-3311" b="-9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creen Shot 2014-08-10 at 7.48.13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1173166"/>
            <a:ext cx="6154057" cy="56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ea typeface="ＭＳ Ｐゴシック" pitchFamily="34" charset="-128"/>
              </a:rPr>
              <a:t>Busca Não-Determinística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95" y="1219200"/>
            <a:ext cx="6150138" cy="5327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/>
                    <a:cs typeface="Calibri"/>
                  </a:rPr>
                  <a:t>Noise = 0.2</a:t>
                </a:r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cs typeface="Calibri"/>
                      </a:rPr>
                      <m:t>𝛾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= 0.9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Living reward = 0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133" t="-3311" b="-9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creen Shot 2014-08-10 at 7.48.19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48034"/>
            <a:ext cx="6172200" cy="570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/>
                    <a:cs typeface="Calibri"/>
                  </a:rPr>
                  <a:t>Noise = 0.2</a:t>
                </a:r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cs typeface="Calibri"/>
                      </a:rPr>
                      <m:t>𝛾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= 0.9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Living reward = 0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133" t="-3311" b="-9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creen Shot 2014-08-10 at 7.48.25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75224"/>
            <a:ext cx="6172200" cy="56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/>
                    <a:cs typeface="Calibri"/>
                  </a:rPr>
                  <a:t>Noise = 0.2</a:t>
                </a:r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cs typeface="Calibri"/>
                      </a:rPr>
                      <m:t>𝛾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= 0.9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Living reward = 0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133" t="-3311" b="-9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creen Shot 2014-08-10 at 7.48.28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98" y="1157224"/>
            <a:ext cx="6179605" cy="57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/>
                    <a:cs typeface="Calibri"/>
                  </a:rPr>
                  <a:t>Noise = 0.2</a:t>
                </a:r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cs typeface="Calibri"/>
                      </a:rPr>
                      <m:t>𝛾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= 0.9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Living reward = 0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133" t="-3311" b="-9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creen Shot 2014-08-10 at 7.48.32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/>
                    <a:cs typeface="Calibri"/>
                  </a:rPr>
                  <a:t>Noise = 0.2</a:t>
                </a:r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cs typeface="Calibri"/>
                      </a:rPr>
                      <m:t>𝛾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= 0.9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Living reward = 0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133" t="-3311" b="-9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creen Shot 2014-08-10 at 7.48.37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38306"/>
            <a:ext cx="6172200" cy="57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/>
                    <a:cs typeface="Calibri"/>
                  </a:rPr>
                  <a:t>Noise = 0.2</a:t>
                </a:r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cs typeface="Calibri"/>
                      </a:rPr>
                      <m:t>𝛾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= 0.9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Living reward = 0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133" t="-3311" b="-9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/>
                    <a:cs typeface="Calibri"/>
                  </a:rPr>
                  <a:t>Noise = 0.2</a:t>
                </a:r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cs typeface="Calibri"/>
                      </a:rPr>
                      <m:t>𝛾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= 0.9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Living reward = 0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133" t="-3311" b="-9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cingSubTree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657600"/>
            <a:ext cx="5803005" cy="2822260"/>
          </a:xfrm>
          <a:prstGeom prst="rect">
            <a:avLst/>
          </a:prstGeom>
        </p:spPr>
      </p:pic>
      <p:cxnSp>
        <p:nvCxnSpPr>
          <p:cNvPr id="951" name="Straight Arrow Connector 10"/>
          <p:cNvCxnSpPr>
            <a:stCxn id="309" idx="2"/>
            <a:endCxn id="313" idx="1"/>
          </p:cNvCxnSpPr>
          <p:nvPr/>
        </p:nvCxnSpPr>
        <p:spPr>
          <a:xfrm>
            <a:off x="7749492" y="1843018"/>
            <a:ext cx="1563311" cy="41090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Computação dos Valores Limitados por Tempo</a:t>
            </a:r>
            <a:endParaRPr lang="en-US" dirty="0"/>
          </a:p>
        </p:txBody>
      </p:sp>
      <p:grpSp>
        <p:nvGrpSpPr>
          <p:cNvPr id="308" name="Group 43"/>
          <p:cNvGrpSpPr/>
          <p:nvPr/>
        </p:nvGrpSpPr>
        <p:grpSpPr>
          <a:xfrm>
            <a:off x="5268141" y="1524000"/>
            <a:ext cx="6237200" cy="2514600"/>
            <a:chOff x="460604" y="858084"/>
            <a:chExt cx="11931837" cy="4810462"/>
          </a:xfrm>
        </p:grpSpPr>
        <p:pic>
          <p:nvPicPr>
            <p:cNvPr id="309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3" y="858084"/>
              <a:ext cx="928189" cy="610286"/>
            </a:xfrm>
            <a:prstGeom prst="rect">
              <a:avLst/>
            </a:prstGeom>
            <a:noFill/>
          </p:spPr>
        </p:pic>
        <p:pic>
          <p:nvPicPr>
            <p:cNvPr id="310" name="Picture 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12034" y="3044658"/>
              <a:ext cx="1014614" cy="639346"/>
            </a:xfrm>
            <a:prstGeom prst="rect">
              <a:avLst/>
            </a:prstGeom>
            <a:noFill/>
          </p:spPr>
        </p:pic>
        <p:pic>
          <p:nvPicPr>
            <p:cNvPr id="311" name="Picture 2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07647" y="4941331"/>
              <a:ext cx="984794" cy="697467"/>
            </a:xfrm>
            <a:prstGeom prst="rect">
              <a:avLst/>
            </a:prstGeom>
            <a:noFill/>
          </p:spPr>
        </p:pic>
        <p:sp>
          <p:nvSpPr>
            <p:cNvPr id="312" name="Oval 7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8"/>
            <p:cNvSpPr/>
            <p:nvPr/>
          </p:nvSpPr>
          <p:spPr>
            <a:xfrm>
              <a:off x="8153453" y="2209801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5" name="Straight Arrow Connector 12"/>
            <p:cNvCxnSpPr>
              <a:stCxn id="309" idx="2"/>
            </p:cNvCxnSpPr>
            <p:nvPr/>
          </p:nvCxnSpPr>
          <p:spPr>
            <a:xfrm flipH="1">
              <a:off x="2030842" y="1468370"/>
              <a:ext cx="3176615" cy="78606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6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4" y="3044658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17" name="Straight Arrow Connector 16"/>
            <p:cNvCxnSpPr/>
            <p:nvPr/>
          </p:nvCxnSpPr>
          <p:spPr>
            <a:xfrm flipH="1">
              <a:off x="6030098" y="2514601"/>
              <a:ext cx="2275755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Arrow Connector 17"/>
            <p:cNvCxnSpPr/>
            <p:nvPr/>
          </p:nvCxnSpPr>
          <p:spPr>
            <a:xfrm>
              <a:off x="8305854" y="2514601"/>
              <a:ext cx="2413488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9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3" y="3044658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20" name="Straight Arrow Connector 319"/>
            <p:cNvCxnSpPr>
              <a:endCxn id="319" idx="0"/>
            </p:cNvCxnSpPr>
            <p:nvPr/>
          </p:nvCxnSpPr>
          <p:spPr>
            <a:xfrm flipH="1">
              <a:off x="1915298" y="2435743"/>
              <a:ext cx="7778" cy="608916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1" name="Picture 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8129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22" name="Oval 321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>
              <a:off x="2778807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4" name="Straight Arrow Connector 323"/>
            <p:cNvCxnSpPr>
              <a:stCxn id="319" idx="2"/>
              <a:endCxn id="323" idx="1"/>
            </p:cNvCxnSpPr>
            <p:nvPr/>
          </p:nvCxnSpPr>
          <p:spPr>
            <a:xfrm>
              <a:off x="1915298" y="3654944"/>
              <a:ext cx="908145" cy="50380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Arrow Connector 324"/>
            <p:cNvCxnSpPr>
              <a:stCxn id="319" idx="2"/>
              <a:endCxn id="322" idx="7"/>
            </p:cNvCxnSpPr>
            <p:nvPr/>
          </p:nvCxnSpPr>
          <p:spPr>
            <a:xfrm flipH="1">
              <a:off x="1024684" y="3654944"/>
              <a:ext cx="890614" cy="50380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6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2547" y="502920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27" name="Straight Arrow Connector 326"/>
            <p:cNvCxnSpPr>
              <a:stCxn id="323" idx="4"/>
              <a:endCxn id="326" idx="0"/>
            </p:cNvCxnSpPr>
            <p:nvPr/>
          </p:nvCxnSpPr>
          <p:spPr>
            <a:xfrm flipH="1">
              <a:off x="2236642" y="4418915"/>
              <a:ext cx="694565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Arrow Connector 327"/>
            <p:cNvCxnSpPr>
              <a:stCxn id="323" idx="4"/>
              <a:endCxn id="321" idx="0"/>
            </p:cNvCxnSpPr>
            <p:nvPr/>
          </p:nvCxnSpPr>
          <p:spPr>
            <a:xfrm>
              <a:off x="2931207" y="4418915"/>
              <a:ext cx="66423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9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0" name="Straight Arrow Connector 329"/>
            <p:cNvCxnSpPr>
              <a:stCxn id="322" idx="4"/>
              <a:endCxn id="329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1" name="Oval 330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2" name="Straight Arrow Connector 331"/>
            <p:cNvCxnSpPr>
              <a:stCxn id="316" idx="2"/>
              <a:endCxn id="331" idx="7"/>
            </p:cNvCxnSpPr>
            <p:nvPr/>
          </p:nvCxnSpPr>
          <p:spPr>
            <a:xfrm flipH="1">
              <a:off x="5123926" y="3654944"/>
              <a:ext cx="906173" cy="50380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3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4" name="Straight Arrow Connector 333"/>
            <p:cNvCxnSpPr>
              <a:stCxn id="331" idx="4"/>
              <a:endCxn id="333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5" name="Picture 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9733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36" name="Oval 335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7" name="Straight Arrow Connector 336"/>
            <p:cNvCxnSpPr>
              <a:stCxn id="316" idx="2"/>
              <a:endCxn id="336" idx="1"/>
            </p:cNvCxnSpPr>
            <p:nvPr/>
          </p:nvCxnSpPr>
          <p:spPr>
            <a:xfrm>
              <a:off x="6030098" y="3654944"/>
              <a:ext cx="909379" cy="50380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8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9923" y="502920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9" name="Straight Arrow Connector 338"/>
            <p:cNvCxnSpPr>
              <a:stCxn id="336" idx="4"/>
              <a:endCxn id="338" idx="0"/>
            </p:cNvCxnSpPr>
            <p:nvPr/>
          </p:nvCxnSpPr>
          <p:spPr>
            <a:xfrm flipH="1">
              <a:off x="6464016" y="4418915"/>
              <a:ext cx="583224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Arrow Connector 339"/>
            <p:cNvCxnSpPr>
              <a:stCxn id="336" idx="4"/>
              <a:endCxn id="335" idx="0"/>
            </p:cNvCxnSpPr>
            <p:nvPr/>
          </p:nvCxnSpPr>
          <p:spPr>
            <a:xfrm>
              <a:off x="7047240" y="4418915"/>
              <a:ext cx="62980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1" name="Picture 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0493" y="5028515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42" name="Oval 341"/>
            <p:cNvSpPr/>
            <p:nvPr/>
          </p:nvSpPr>
          <p:spPr>
            <a:xfrm>
              <a:off x="9478656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3" name="Straight Arrow Connector 342"/>
            <p:cNvCxnSpPr>
              <a:stCxn id="310" idx="2"/>
              <a:endCxn id="342" idx="7"/>
            </p:cNvCxnSpPr>
            <p:nvPr/>
          </p:nvCxnSpPr>
          <p:spPr>
            <a:xfrm flipH="1">
              <a:off x="9738820" y="3684004"/>
              <a:ext cx="980522" cy="47406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49581" y="5028515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45" name="Straight Arrow Connector 344"/>
            <p:cNvCxnSpPr>
              <a:stCxn id="342" idx="4"/>
              <a:endCxn id="344" idx="0"/>
            </p:cNvCxnSpPr>
            <p:nvPr/>
          </p:nvCxnSpPr>
          <p:spPr>
            <a:xfrm flipH="1">
              <a:off x="9013677" y="4418230"/>
              <a:ext cx="617379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>
              <a:stCxn id="342" idx="4"/>
              <a:endCxn id="341" idx="0"/>
            </p:cNvCxnSpPr>
            <p:nvPr/>
          </p:nvCxnSpPr>
          <p:spPr>
            <a:xfrm>
              <a:off x="9631056" y="4418230"/>
              <a:ext cx="796745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Oval 346"/>
            <p:cNvSpPr/>
            <p:nvPr/>
          </p:nvSpPr>
          <p:spPr>
            <a:xfrm>
              <a:off x="11651969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8" name="Straight Arrow Connector 347"/>
            <p:cNvCxnSpPr>
              <a:stCxn id="310" idx="2"/>
              <a:endCxn id="347" idx="1"/>
            </p:cNvCxnSpPr>
            <p:nvPr/>
          </p:nvCxnSpPr>
          <p:spPr>
            <a:xfrm>
              <a:off x="10719342" y="3684004"/>
              <a:ext cx="977264" cy="47474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>
              <a:stCxn id="347" idx="4"/>
            </p:cNvCxnSpPr>
            <p:nvPr/>
          </p:nvCxnSpPr>
          <p:spPr>
            <a:xfrm>
              <a:off x="11804369" y="4418915"/>
              <a:ext cx="7778" cy="60891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0" name="Rounded Rectangle 349"/>
          <p:cNvSpPr/>
          <p:nvPr/>
        </p:nvSpPr>
        <p:spPr>
          <a:xfrm>
            <a:off x="4953000" y="58674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Right Arrow 350"/>
          <p:cNvSpPr/>
          <p:nvPr/>
        </p:nvSpPr>
        <p:spPr>
          <a:xfrm flipH="1">
            <a:off x="4038600" y="60256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4" name="Picture 35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53340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3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6096000"/>
            <a:ext cx="367414" cy="241575"/>
          </a:xfrm>
          <a:prstGeom prst="rect">
            <a:avLst/>
          </a:prstGeom>
          <a:noFill/>
        </p:spPr>
      </p:pic>
      <p:pic>
        <p:nvPicPr>
          <p:cNvPr id="355" name="Picture 35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164998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7" name="Picture 35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279298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9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6051604"/>
            <a:ext cx="389821" cy="276085"/>
          </a:xfrm>
          <a:prstGeom prst="rect">
            <a:avLst/>
          </a:prstGeom>
          <a:noFill/>
        </p:spPr>
      </p:pic>
      <p:pic>
        <p:nvPicPr>
          <p:cNvPr id="360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6087424"/>
            <a:ext cx="401623" cy="253078"/>
          </a:xfrm>
          <a:prstGeom prst="rect">
            <a:avLst/>
          </a:prstGeom>
          <a:noFill/>
        </p:spPr>
      </p:pic>
      <p:sp>
        <p:nvSpPr>
          <p:cNvPr id="361" name="Rounded Rectangle 360"/>
          <p:cNvSpPr/>
          <p:nvPr/>
        </p:nvSpPr>
        <p:spPr>
          <a:xfrm>
            <a:off x="381000" y="58674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Rounded Rectangle 361"/>
          <p:cNvSpPr/>
          <p:nvPr/>
        </p:nvSpPr>
        <p:spPr>
          <a:xfrm>
            <a:off x="4953000" y="47244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Right Arrow 362"/>
          <p:cNvSpPr/>
          <p:nvPr/>
        </p:nvSpPr>
        <p:spPr>
          <a:xfrm flipH="1">
            <a:off x="4038600" y="48826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1" name="Picture 37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53314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65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4953000"/>
            <a:ext cx="367414" cy="241575"/>
          </a:xfrm>
          <a:prstGeom prst="rect">
            <a:avLst/>
          </a:prstGeom>
          <a:noFill/>
        </p:spPr>
      </p:pic>
      <p:pic>
        <p:nvPicPr>
          <p:cNvPr id="372" name="Picture 371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164972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73" name="Picture 372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279272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68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4908604"/>
            <a:ext cx="389821" cy="276085"/>
          </a:xfrm>
          <a:prstGeom prst="rect">
            <a:avLst/>
          </a:prstGeom>
          <a:noFill/>
        </p:spPr>
      </p:pic>
      <p:pic>
        <p:nvPicPr>
          <p:cNvPr id="369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4944424"/>
            <a:ext cx="401623" cy="253078"/>
          </a:xfrm>
          <a:prstGeom prst="rect">
            <a:avLst/>
          </a:prstGeom>
          <a:noFill/>
        </p:spPr>
      </p:pic>
      <p:sp>
        <p:nvSpPr>
          <p:cNvPr id="370" name="Rounded Rectangle 369"/>
          <p:cNvSpPr/>
          <p:nvPr/>
        </p:nvSpPr>
        <p:spPr>
          <a:xfrm>
            <a:off x="381000" y="47244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Rounded Rectangle 373"/>
          <p:cNvSpPr/>
          <p:nvPr/>
        </p:nvSpPr>
        <p:spPr>
          <a:xfrm>
            <a:off x="4953000" y="3597302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Right Arrow 374"/>
          <p:cNvSpPr/>
          <p:nvPr/>
        </p:nvSpPr>
        <p:spPr>
          <a:xfrm flipH="1">
            <a:off x="4038600" y="3755564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3" name="Picture 382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532889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77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3825902"/>
            <a:ext cx="367414" cy="241575"/>
          </a:xfrm>
          <a:prstGeom prst="rect">
            <a:avLst/>
          </a:prstGeom>
          <a:noFill/>
        </p:spPr>
      </p:pic>
      <p:pic>
        <p:nvPicPr>
          <p:cNvPr id="384" name="Picture 383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1649469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85" name="Picture 384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2792468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80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3781506"/>
            <a:ext cx="389821" cy="276085"/>
          </a:xfrm>
          <a:prstGeom prst="rect">
            <a:avLst/>
          </a:prstGeom>
          <a:noFill/>
        </p:spPr>
      </p:pic>
      <p:pic>
        <p:nvPicPr>
          <p:cNvPr id="381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3817326"/>
            <a:ext cx="401623" cy="253078"/>
          </a:xfrm>
          <a:prstGeom prst="rect">
            <a:avLst/>
          </a:prstGeom>
          <a:noFill/>
        </p:spPr>
      </p:pic>
      <p:sp>
        <p:nvSpPr>
          <p:cNvPr id="382" name="Rounded Rectangle 381"/>
          <p:cNvSpPr/>
          <p:nvPr/>
        </p:nvSpPr>
        <p:spPr>
          <a:xfrm>
            <a:off x="381000" y="3597302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Rounded Rectangle 385"/>
          <p:cNvSpPr/>
          <p:nvPr/>
        </p:nvSpPr>
        <p:spPr>
          <a:xfrm>
            <a:off x="4953000" y="2474845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Right Arrow 386"/>
          <p:cNvSpPr/>
          <p:nvPr/>
        </p:nvSpPr>
        <p:spPr>
          <a:xfrm flipH="1">
            <a:off x="4038600" y="2633107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9" name="Picture 398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532633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389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2703445"/>
            <a:ext cx="367414" cy="241575"/>
          </a:xfrm>
          <a:prstGeom prst="rect">
            <a:avLst/>
          </a:prstGeom>
          <a:noFill/>
        </p:spPr>
      </p:pic>
      <p:pic>
        <p:nvPicPr>
          <p:cNvPr id="400" name="Picture 399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1649213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401" name="Picture 400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2792212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392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2659049"/>
            <a:ext cx="389821" cy="276085"/>
          </a:xfrm>
          <a:prstGeom prst="rect">
            <a:avLst/>
          </a:prstGeom>
          <a:noFill/>
        </p:spPr>
      </p:pic>
      <p:pic>
        <p:nvPicPr>
          <p:cNvPr id="393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2694869"/>
            <a:ext cx="401623" cy="253078"/>
          </a:xfrm>
          <a:prstGeom prst="rect">
            <a:avLst/>
          </a:prstGeom>
          <a:noFill/>
        </p:spPr>
      </p:pic>
      <p:sp>
        <p:nvSpPr>
          <p:cNvPr id="394" name="Rounded Rectangle 393"/>
          <p:cNvSpPr/>
          <p:nvPr/>
        </p:nvSpPr>
        <p:spPr>
          <a:xfrm>
            <a:off x="381000" y="2474845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Rounded Rectangle 401"/>
          <p:cNvSpPr/>
          <p:nvPr/>
        </p:nvSpPr>
        <p:spPr>
          <a:xfrm>
            <a:off x="4953000" y="13716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Right Arrow 402"/>
          <p:cNvSpPr/>
          <p:nvPr/>
        </p:nvSpPr>
        <p:spPr>
          <a:xfrm flipH="1">
            <a:off x="4038600" y="15298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4" name="Picture 953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532377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405" name="Picture 2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1600200"/>
            <a:ext cx="367414" cy="241575"/>
          </a:xfrm>
          <a:prstGeom prst="rect">
            <a:avLst/>
          </a:prstGeom>
          <a:noFill/>
        </p:spPr>
      </p:pic>
      <p:pic>
        <p:nvPicPr>
          <p:cNvPr id="955" name="Picture 954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1648957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956" name="Picture 955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2791956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408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1555804"/>
            <a:ext cx="389821" cy="276085"/>
          </a:xfrm>
          <a:prstGeom prst="rect">
            <a:avLst/>
          </a:prstGeom>
          <a:noFill/>
        </p:spPr>
      </p:pic>
      <p:pic>
        <p:nvPicPr>
          <p:cNvPr id="409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1591624"/>
            <a:ext cx="401623" cy="253078"/>
          </a:xfrm>
          <a:prstGeom prst="rect">
            <a:avLst/>
          </a:prstGeom>
          <a:noFill/>
        </p:spPr>
      </p:pic>
      <p:sp>
        <p:nvSpPr>
          <p:cNvPr id="410" name="Rounded Rectangle 409"/>
          <p:cNvSpPr/>
          <p:nvPr/>
        </p:nvSpPr>
        <p:spPr>
          <a:xfrm>
            <a:off x="381000" y="13716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 animBg="1"/>
      <p:bldP spid="351" grpId="0" animBg="1"/>
      <p:bldP spid="361" grpId="0" animBg="1"/>
      <p:bldP spid="362" grpId="0" animBg="1"/>
      <p:bldP spid="363" grpId="0" animBg="1"/>
      <p:bldP spid="370" grpId="0" animBg="1"/>
      <p:bldP spid="374" grpId="0" animBg="1"/>
      <p:bldP spid="375" grpId="0" animBg="1"/>
      <p:bldP spid="382" grpId="0" animBg="1"/>
      <p:bldP spid="386" grpId="0" animBg="1"/>
      <p:bldP spid="387" grpId="0" animBg="1"/>
      <p:bldP spid="394" grpId="0" animBg="1"/>
      <p:bldP spid="402" grpId="0" animBg="1"/>
      <p:bldP spid="403" grpId="0" animBg="1"/>
      <p:bldP spid="4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 “Iteração de Valor” (</a:t>
            </a:r>
            <a:r>
              <a:rPr lang="pt-BR" i="1" dirty="0" err="1"/>
              <a:t>Value</a:t>
            </a:r>
            <a:r>
              <a:rPr lang="pt-BR" i="1" dirty="0"/>
              <a:t> </a:t>
            </a:r>
            <a:r>
              <a:rPr lang="pt-BR" i="1" dirty="0" err="1"/>
              <a:t>Iteration</a:t>
            </a:r>
            <a:r>
              <a:rPr lang="pt-BR" dirty="0"/>
              <a:t>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1600200"/>
            <a:ext cx="6067425" cy="4200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 “Iteração de Valor”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/>
              <a:t>Ideia básica</a:t>
            </a:r>
            <a:r>
              <a:rPr lang="pt-BR" sz="2800" dirty="0">
                <a:solidFill>
                  <a:schemeClr val="bg2"/>
                </a:solidFill>
              </a:rPr>
              <a:t>:</a:t>
            </a:r>
            <a:r>
              <a:rPr lang="pt-BR" sz="2800" dirty="0"/>
              <a:t> calcular a utilidade de cada estado s e utilizá-la para determinar uma ação ótima a partir de s.</a:t>
            </a:r>
          </a:p>
          <a:p>
            <a:r>
              <a:rPr lang="pt-BR" sz="2800" dirty="0"/>
              <a:t>Utilidade de cada estado é definida em termos da utilidade das sequências de ações que podem se seguir a partir dele.</a:t>
            </a:r>
          </a:p>
          <a:p>
            <a:pPr lvl="1"/>
            <a:r>
              <a:rPr lang="pt-BR" sz="2400" dirty="0"/>
              <a:t>R(s): recompensa a “curto prazo” por se estar em s</a:t>
            </a:r>
          </a:p>
          <a:p>
            <a:pPr lvl="1"/>
            <a:r>
              <a:rPr lang="pt-BR" sz="2400" dirty="0"/>
              <a:t>U(s): recompensa total a “longo prazo” a partir de s</a:t>
            </a:r>
          </a:p>
          <a:p>
            <a:r>
              <a:rPr lang="pt-BR" sz="2800" dirty="0"/>
              <a:t>Utilidade de um estado s é dada pela </a:t>
            </a:r>
            <a:r>
              <a:rPr lang="pt-BR" sz="2800" u="sng" dirty="0"/>
              <a:t>recompensa imediata para s</a:t>
            </a:r>
            <a:r>
              <a:rPr lang="pt-BR" sz="2800" dirty="0"/>
              <a:t> </a:t>
            </a:r>
            <a:r>
              <a:rPr lang="pt-BR" sz="2800" b="1" dirty="0"/>
              <a:t>mais</a:t>
            </a:r>
            <a:r>
              <a:rPr lang="pt-BR" sz="2800" dirty="0"/>
              <a:t> a </a:t>
            </a:r>
            <a:r>
              <a:rPr lang="pt-BR" sz="2800" u="sng" dirty="0"/>
              <a:t>utilidade esperada descontada do próximo estado</a:t>
            </a:r>
            <a:r>
              <a:rPr lang="pt-BR" sz="2800" dirty="0"/>
              <a:t>, considerando que o agente escolhe a ação ótima.</a:t>
            </a:r>
          </a:p>
          <a:p>
            <a:pPr lvl="1"/>
            <a:r>
              <a:rPr lang="pt-BR" sz="2400" dirty="0"/>
              <a:t>Isto é, algoritmo usa a equação recursiva definida anteriormente.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9209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ea typeface="ＭＳ Ｐゴシック" pitchFamily="34" charset="-128"/>
              </a:rPr>
              <a:t>Exemplo: Mundo Grade</a:t>
            </a: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228600" y="1493838"/>
            <a:ext cx="6477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2000" dirty="0">
                <a:solidFill>
                  <a:schemeClr val="accent2"/>
                </a:solidFill>
                <a:latin typeface="Calibri" pitchFamily="34" charset="0"/>
              </a:rPr>
              <a:t>Um problema de labirinto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pt-BR" dirty="0">
                <a:latin typeface="Calibri" pitchFamily="34" charset="0"/>
              </a:rPr>
              <a:t>O agente vive em uma grade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pt-BR" dirty="0">
                <a:latin typeface="Calibri" pitchFamily="34" charset="0"/>
              </a:rPr>
              <a:t>Paredes bloqueiam o caminho do agente</a:t>
            </a:r>
            <a:endParaRPr lang="pt-BR" altLang="ja-JP" dirty="0">
              <a:latin typeface="Calibri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pt-BR" altLang="ja-JP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2000" dirty="0">
                <a:solidFill>
                  <a:schemeClr val="accent2"/>
                </a:solidFill>
                <a:latin typeface="Calibri" pitchFamily="34" charset="0"/>
              </a:rPr>
              <a:t>Movimentação estocástica: ações nem sempre geram os resultados esperados</a:t>
            </a:r>
            <a:endParaRPr lang="pt-BR" altLang="ja-JP" sz="2000" dirty="0">
              <a:solidFill>
                <a:schemeClr val="accent2"/>
              </a:solidFill>
              <a:latin typeface="Calibri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dirty="0">
                <a:latin typeface="Calibri" pitchFamily="34" charset="0"/>
              </a:rPr>
              <a:t>80% do tempo, a ação Norte leva para o Norte (se não houver muro adiante)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dirty="0">
                <a:latin typeface="Calibri" pitchFamily="34" charset="0"/>
              </a:rPr>
              <a:t>10% do tempo, Norte leva para Oeste; 10% Leste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dirty="0">
                <a:latin typeface="Calibri" pitchFamily="34" charset="0"/>
              </a:rPr>
              <a:t>Se há um muro na direção em que o agente quer se mover, o agente permanece onde está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dirty="0">
                <a:latin typeface="Calibri" pitchFamily="34" charset="0"/>
              </a:rPr>
              <a:t>Em geral: resultado da ação selecionada tem 20% de ruído.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pt-BR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2000" dirty="0">
                <a:solidFill>
                  <a:schemeClr val="accent2"/>
                </a:solidFill>
                <a:latin typeface="Calibri" pitchFamily="34" charset="0"/>
              </a:rPr>
              <a:t>O agente recebe recompensas a cada passo de tempo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pt-BR" dirty="0">
                <a:latin typeface="Calibri" pitchFamily="34" charset="0"/>
              </a:rPr>
              <a:t>Recompensas pequenas em cada passo</a:t>
            </a:r>
            <a:r>
              <a:rPr lang="pt-BR" altLang="ja-JP" dirty="0">
                <a:latin typeface="Calibri" pitchFamily="34" charset="0"/>
              </a:rPr>
              <a:t> (podem ser negativas); Grandes no fim (positivas ou negativas)</a:t>
            </a:r>
            <a:endParaRPr lang="pt-BR" dirty="0">
              <a:latin typeface="Calibri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pt-BR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2000" dirty="0">
                <a:solidFill>
                  <a:schemeClr val="accent2"/>
                </a:solidFill>
                <a:latin typeface="Calibri" pitchFamily="34" charset="0"/>
              </a:rPr>
              <a:t>Objetivo: maximizar a soma de recompensas recebidas.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 “Iteração de Valor”: Passos</a:t>
            </a:r>
            <a:endParaRPr lang="en-US" dirty="0">
              <a:ea typeface="ＭＳ Ｐゴシック" pitchFamily="34" charset="-128"/>
              <a:sym typeface="Symbol" pitchFamily="18" charset="2"/>
            </a:endParaRP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48006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pt-BR" sz="2400" dirty="0">
                <a:ea typeface="ＭＳ Ｐゴシック" pitchFamily="34" charset="-128"/>
              </a:rPr>
              <a:t>Começar com V</a:t>
            </a:r>
            <a:r>
              <a:rPr lang="pt-BR" sz="2400" baseline="-25000" dirty="0">
                <a:ea typeface="ＭＳ Ｐゴシック" pitchFamily="34" charset="-128"/>
              </a:rPr>
              <a:t>0</a:t>
            </a:r>
            <a:r>
              <a:rPr lang="pt-BR" sz="2400" dirty="0">
                <a:ea typeface="ＭＳ Ｐゴシック" pitchFamily="34" charset="-128"/>
              </a:rPr>
              <a:t>(s) = 0</a:t>
            </a:r>
            <a:endParaRPr lang="pt-BR" sz="1600" dirty="0">
              <a:ea typeface="ＭＳ Ｐゴシック" pitchFamily="34" charset="-128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pt-BR" sz="2400" dirty="0">
                <a:ea typeface="ＭＳ Ｐゴシック" pitchFamily="34" charset="-128"/>
              </a:rPr>
              <a:t>Dado vetor de valores </a:t>
            </a:r>
            <a:r>
              <a:rPr lang="pt-BR" sz="2400" dirty="0" err="1">
                <a:ea typeface="ＭＳ Ｐゴシック" pitchFamily="34" charset="-128"/>
              </a:rPr>
              <a:t>V</a:t>
            </a:r>
            <a:r>
              <a:rPr lang="pt-BR" sz="2400" baseline="-25000" dirty="0" err="1">
                <a:ea typeface="ＭＳ Ｐゴシック" pitchFamily="34" charset="-128"/>
              </a:rPr>
              <a:t>k</a:t>
            </a:r>
            <a:r>
              <a:rPr lang="pt-BR" sz="2400" dirty="0">
                <a:ea typeface="ＭＳ Ｐゴシック" pitchFamily="34" charset="-128"/>
              </a:rPr>
              <a:t>(s), executar expectimax a partir de cada estado:</a:t>
            </a:r>
          </a:p>
          <a:p>
            <a:pPr marL="914376" lvl="1" indent="-457200">
              <a:lnSpc>
                <a:spcPct val="80000"/>
              </a:lnSpc>
              <a:buFont typeface="+mj-lt"/>
              <a:buAutoNum type="arabicPeriod"/>
            </a:pPr>
            <a:endParaRPr lang="pt-BR" sz="2000" dirty="0">
              <a:ea typeface="ＭＳ Ｐゴシック" pitchFamily="34" charset="-128"/>
            </a:endParaRPr>
          </a:p>
          <a:p>
            <a:pPr marL="914376" lvl="1" indent="-457200">
              <a:lnSpc>
                <a:spcPct val="80000"/>
              </a:lnSpc>
              <a:buFont typeface="+mj-lt"/>
              <a:buAutoNum type="arabicPeriod"/>
            </a:pPr>
            <a:endParaRPr lang="pt-BR" sz="2000" dirty="0">
              <a:ea typeface="ＭＳ Ｐゴシック" pitchFamily="34" charset="-128"/>
            </a:endParaRPr>
          </a:p>
          <a:p>
            <a:pPr marL="914376" lvl="1" indent="-457200">
              <a:lnSpc>
                <a:spcPct val="80000"/>
              </a:lnSpc>
              <a:buFont typeface="+mj-lt"/>
              <a:buAutoNum type="arabicPeriod"/>
            </a:pPr>
            <a:endParaRPr lang="pt-BR" sz="2000" dirty="0">
              <a:ea typeface="ＭＳ Ｐゴシック" pitchFamily="34" charset="-128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pt-BR" sz="2400" dirty="0">
                <a:ea typeface="ＭＳ Ｐゴシック" pitchFamily="34" charset="-128"/>
              </a:rPr>
              <a:t>Repetir passo 2 até a </a:t>
            </a:r>
            <a:r>
              <a:rPr lang="pt-BR" sz="2400" u="sng" dirty="0">
                <a:ea typeface="ＭＳ Ｐゴシック" pitchFamily="34" charset="-128"/>
              </a:rPr>
              <a:t>convergência</a:t>
            </a:r>
            <a:r>
              <a:rPr lang="pt-BR" sz="2400" dirty="0">
                <a:ea typeface="ＭＳ Ｐゴシック" pitchFamily="34" charset="-128"/>
              </a:rPr>
              <a:t>.</a:t>
            </a:r>
          </a:p>
          <a:p>
            <a:pPr marL="914376" lvl="1" indent="-457200">
              <a:lnSpc>
                <a:spcPct val="80000"/>
              </a:lnSpc>
              <a:buFont typeface="+mj-lt"/>
              <a:buAutoNum type="arabicPeriod"/>
            </a:pPr>
            <a:endParaRPr lang="pt-BR" sz="2000" dirty="0">
              <a:ea typeface="ＭＳ Ｐゴシック" pitchFamily="34" charset="-128"/>
            </a:endParaRPr>
          </a:p>
          <a:p>
            <a:pPr marL="914376" lvl="1" indent="-457200">
              <a:lnSpc>
                <a:spcPct val="80000"/>
              </a:lnSpc>
              <a:buFont typeface="+mj-lt"/>
              <a:buAutoNum type="arabicPeriod"/>
            </a:pPr>
            <a:endParaRPr lang="pt-BR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pt-BR" sz="2400" dirty="0">
                <a:ea typeface="ＭＳ Ｐゴシック" pitchFamily="34" charset="-128"/>
              </a:rPr>
              <a:t>Complexidade das atualizações em cada iteração: O(S</a:t>
            </a:r>
            <a:r>
              <a:rPr lang="pt-BR" sz="2400" baseline="30000" dirty="0">
                <a:ea typeface="ＭＳ Ｐゴシック" pitchFamily="34" charset="-128"/>
              </a:rPr>
              <a:t>2</a:t>
            </a:r>
            <a:r>
              <a:rPr lang="pt-BR" sz="2400" dirty="0">
                <a:ea typeface="ＭＳ Ｐゴシック" pitchFamily="34" charset="-128"/>
              </a:rPr>
              <a:t>A)</a:t>
            </a:r>
          </a:p>
          <a:p>
            <a:pPr marL="914376" lvl="1" indent="-457200">
              <a:lnSpc>
                <a:spcPct val="80000"/>
              </a:lnSpc>
              <a:buFont typeface="+mj-lt"/>
              <a:buAutoNum type="arabicPeriod"/>
            </a:pPr>
            <a:endParaRPr lang="pt-BR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pt-BR" sz="2400" dirty="0">
                <a:ea typeface="ＭＳ Ｐゴシック" pitchFamily="34" charset="-128"/>
              </a:rPr>
              <a:t>Teorema: esse algoritmo converge para valores ótimos e únicos.</a:t>
            </a:r>
          </a:p>
          <a:p>
            <a:pPr marL="914376" lvl="1" indent="-457200">
              <a:lnSpc>
                <a:spcPct val="80000"/>
              </a:lnSpc>
              <a:buFont typeface="+mj-lt"/>
              <a:buAutoNum type="arabicPeriod"/>
            </a:pPr>
            <a:r>
              <a:rPr lang="pt-BR" sz="2000" dirty="0">
                <a:ea typeface="ＭＳ Ｐゴシック" pitchFamily="34" charset="-128"/>
              </a:rPr>
              <a:t>Ou seja, aproximações se tornam cada vez mais precisas.</a:t>
            </a:r>
          </a:p>
          <a:p>
            <a:pPr marL="914376" lvl="1" indent="-457200">
              <a:lnSpc>
                <a:spcPct val="80000"/>
              </a:lnSpc>
              <a:buFont typeface="+mj-lt"/>
              <a:buAutoNum type="arabicPeriod"/>
            </a:pPr>
            <a:r>
              <a:rPr lang="pt-BR" sz="2000" dirty="0">
                <a:ea typeface="ＭＳ Ｐゴシック" pitchFamily="34" charset="-128"/>
              </a:rPr>
              <a:t>Em particular, a </a:t>
            </a:r>
            <a:r>
              <a:rPr lang="pt-BR" sz="2000" u="sng" dirty="0">
                <a:ea typeface="ＭＳ Ｐゴシック" pitchFamily="34" charset="-128"/>
              </a:rPr>
              <a:t>política</a:t>
            </a:r>
            <a:r>
              <a:rPr lang="pt-BR" sz="2000" dirty="0">
                <a:ea typeface="ＭＳ Ｐゴシック" pitchFamily="34" charset="-128"/>
              </a:rPr>
              <a:t> pode convergir muito antes dos </a:t>
            </a:r>
            <a:r>
              <a:rPr lang="pt-BR" sz="2000" u="sng" dirty="0">
                <a:ea typeface="ＭＳ Ｐゴシック" pitchFamily="34" charset="-128"/>
              </a:rPr>
              <a:t>valores</a:t>
            </a:r>
            <a:r>
              <a:rPr lang="pt-BR" sz="2000" dirty="0">
                <a:ea typeface="ＭＳ Ｐゴシック" pitchFamily="34" charset="-128"/>
              </a:rPr>
              <a:t>.</a:t>
            </a: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42684" y="2286000"/>
            <a:ext cx="7266933" cy="690930"/>
          </a:xfrm>
          <a:prstGeom prst="rect">
            <a:avLst/>
          </a:prstGeom>
          <a:noFill/>
          <a:ln/>
          <a:effectLst/>
        </p:spPr>
      </p:pic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9220200" y="2286000"/>
            <a:ext cx="2286000" cy="2122488"/>
            <a:chOff x="2400" y="1401"/>
            <a:chExt cx="1440" cy="1337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baseline="-25000" dirty="0">
                  <a:solidFill>
                    <a:srgbClr val="0000FF"/>
                  </a:solidFill>
                  <a:latin typeface="Calibri"/>
                  <a:cs typeface="Calibri"/>
                </a:rPr>
                <a:t>k+1</a:t>
              </a: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(s)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latin typeface="Calibri"/>
                  <a:cs typeface="Calibri"/>
                </a:rPr>
                <a:t>s,a,s</a:t>
              </a:r>
              <a:r>
                <a:rPr lang="ja-JP" altLang="en-US" dirty="0">
                  <a:latin typeface="Calibri"/>
                  <a:cs typeface="Calibri"/>
                </a:rPr>
                <a:t>’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 err="1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baseline="-25000" dirty="0" err="1">
                  <a:solidFill>
                    <a:srgbClr val="0000FF"/>
                  </a:solidFill>
                  <a:latin typeface="Calibri"/>
                  <a:cs typeface="Calibri"/>
                </a:rPr>
                <a:t>k</a:t>
              </a: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(s’</a:t>
              </a:r>
              <a:r>
                <a:rPr lang="en-US" altLang="ja-JP" dirty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601200" y="4495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 “Iteração de Valor”: </a:t>
            </a:r>
            <a:r>
              <a:rPr lang="pt-BR" dirty="0">
                <a:latin typeface="Calibri"/>
                <a:cs typeface="Calibri"/>
              </a:rPr>
              <a:t>Exemplo</a:t>
            </a:r>
          </a:p>
        </p:txBody>
      </p:sp>
      <p:pic>
        <p:nvPicPr>
          <p:cNvPr id="39" name="Content Placeholder 38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685800" y="5231592"/>
            <a:ext cx="254808" cy="254808"/>
          </a:xfr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8191" y="1644596"/>
            <a:ext cx="668678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315" y="1600200"/>
            <a:ext cx="709457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6907" y="1636019"/>
            <a:ext cx="730937" cy="46059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219200" y="49370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19200" y="35654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9200" y="22098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698540" y="3875895"/>
            <a:ext cx="229327" cy="255317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672805" y="2504295"/>
            <a:ext cx="255317" cy="255317"/>
          </a:xfrm>
          <a:prstGeom prst="rect">
            <a:avLst/>
          </a:prstGeom>
          <a:noFill/>
          <a:ln/>
          <a:effectLst/>
        </p:spPr>
      </p:pic>
      <p:sp>
        <p:nvSpPr>
          <p:cNvPr id="76" name="TextBox 75"/>
          <p:cNvSpPr txBox="1"/>
          <p:nvPr/>
        </p:nvSpPr>
        <p:spPr>
          <a:xfrm>
            <a:off x="14478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  0             0             0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447800" y="3733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  2             1             0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447800" y="2362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  3.5          2.5          0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705600" y="45720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>
                <a:latin typeface="Calibri"/>
                <a:cs typeface="Calibri"/>
              </a:rPr>
              <a:t>Nesse exemplo, considere que não há desconto.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8981" y="1876171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5715000" y="5334000"/>
            <a:ext cx="5971533" cy="56776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/>
                <a:cs typeface="Calibri"/>
              </a:rPr>
              <a:t>Convergência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680200" cy="4729164"/>
          </a:xfrm>
        </p:spPr>
        <p:txBody>
          <a:bodyPr/>
          <a:lstStyle/>
          <a:p>
            <a:r>
              <a:rPr lang="pt-BR" sz="2000" dirty="0">
                <a:latin typeface="Calibri"/>
                <a:cs typeface="Calibri"/>
              </a:rPr>
              <a:t>Como saber se os vetores </a:t>
            </a:r>
            <a:r>
              <a:rPr lang="pt-BR" sz="2000" dirty="0" err="1">
                <a:latin typeface="Calibri"/>
                <a:cs typeface="Calibri"/>
              </a:rPr>
              <a:t>V</a:t>
            </a:r>
            <a:r>
              <a:rPr lang="pt-BR" sz="2000" baseline="-25000" dirty="0" err="1">
                <a:latin typeface="Calibri"/>
                <a:cs typeface="Calibri"/>
              </a:rPr>
              <a:t>k</a:t>
            </a:r>
            <a:r>
              <a:rPr lang="pt-BR" sz="2000" dirty="0">
                <a:latin typeface="Calibri"/>
                <a:cs typeface="Calibri"/>
              </a:rPr>
              <a:t> estão convergindo? (rascunho da prova abaixo)</a:t>
            </a:r>
            <a:endParaRPr lang="pt-BR" sz="1600" dirty="0">
              <a:latin typeface="Calibri"/>
              <a:cs typeface="Calibri"/>
            </a:endParaRPr>
          </a:p>
          <a:p>
            <a:r>
              <a:rPr lang="pt-BR" sz="2000" dirty="0">
                <a:latin typeface="Calibri"/>
                <a:cs typeface="Calibri"/>
              </a:rPr>
              <a:t>Caso 1: se a árvore tem profundidade máxima M, então V</a:t>
            </a:r>
            <a:r>
              <a:rPr lang="pt-BR" sz="2000" baseline="-25000" dirty="0">
                <a:latin typeface="Calibri"/>
                <a:cs typeface="Calibri"/>
              </a:rPr>
              <a:t>M</a:t>
            </a:r>
            <a:r>
              <a:rPr lang="pt-BR" sz="2000" dirty="0">
                <a:latin typeface="Calibri"/>
                <a:cs typeface="Calibri"/>
              </a:rPr>
              <a:t> contém valores verdadeiros.</a:t>
            </a:r>
          </a:p>
          <a:p>
            <a:r>
              <a:rPr lang="pt-BR" sz="2000" dirty="0">
                <a:latin typeface="Calibri"/>
                <a:cs typeface="Calibri"/>
              </a:rPr>
              <a:t>Caso 2: Se o desconto é menor do que 1</a:t>
            </a:r>
          </a:p>
          <a:p>
            <a:pPr lvl="1"/>
            <a:r>
              <a:rPr lang="pt-BR" sz="1800" dirty="0">
                <a:latin typeface="Calibri"/>
                <a:cs typeface="Calibri"/>
              </a:rPr>
              <a:t>Para qualquer estado, </a:t>
            </a:r>
            <a:r>
              <a:rPr lang="pt-BR" sz="1800" dirty="0" err="1">
                <a:latin typeface="Calibri"/>
                <a:cs typeface="Calibri"/>
              </a:rPr>
              <a:t>V</a:t>
            </a:r>
            <a:r>
              <a:rPr lang="pt-BR" sz="1800" baseline="-25000" dirty="0" err="1">
                <a:latin typeface="Calibri"/>
                <a:cs typeface="Calibri"/>
              </a:rPr>
              <a:t>k</a:t>
            </a:r>
            <a:r>
              <a:rPr lang="pt-BR" sz="1800" dirty="0">
                <a:latin typeface="Calibri"/>
                <a:cs typeface="Calibri"/>
              </a:rPr>
              <a:t> e </a:t>
            </a:r>
            <a:r>
              <a:rPr lang="pt-BR" sz="1800" dirty="0" err="1">
                <a:latin typeface="Calibri"/>
                <a:cs typeface="Calibri"/>
              </a:rPr>
              <a:t>V</a:t>
            </a:r>
            <a:r>
              <a:rPr lang="pt-BR" sz="1800" baseline="-25000" dirty="0" err="1">
                <a:latin typeface="Calibri"/>
                <a:cs typeface="Calibri"/>
              </a:rPr>
              <a:t>k</a:t>
            </a:r>
            <a:r>
              <a:rPr lang="pt-BR" sz="1800" baseline="-25000" dirty="0">
                <a:latin typeface="Calibri"/>
                <a:cs typeface="Calibri"/>
              </a:rPr>
              <a:t>+1</a:t>
            </a:r>
            <a:r>
              <a:rPr lang="pt-BR" sz="1800" dirty="0">
                <a:latin typeface="Calibri"/>
                <a:cs typeface="Calibri"/>
              </a:rPr>
              <a:t> podem ser vistos como resultados do expectimax com árvores quase iguais.</a:t>
            </a:r>
          </a:p>
          <a:p>
            <a:pPr lvl="1"/>
            <a:r>
              <a:rPr lang="pt-BR" sz="1800" dirty="0">
                <a:latin typeface="Calibri"/>
                <a:cs typeface="Calibri"/>
              </a:rPr>
              <a:t>A diferença é que a camada V</a:t>
            </a:r>
            <a:r>
              <a:rPr lang="pt-BR" sz="1800" baseline="-25000" dirty="0">
                <a:latin typeface="Calibri"/>
                <a:cs typeface="Calibri"/>
              </a:rPr>
              <a:t>k+1</a:t>
            </a:r>
            <a:r>
              <a:rPr lang="pt-BR" sz="1800" dirty="0">
                <a:latin typeface="Calibri"/>
                <a:cs typeface="Calibri"/>
              </a:rPr>
              <a:t> possui recompensas reais enquanto que </a:t>
            </a:r>
            <a:r>
              <a:rPr lang="pt-BR" sz="1800" dirty="0" err="1">
                <a:latin typeface="Calibri"/>
                <a:cs typeface="Calibri"/>
              </a:rPr>
              <a:t>V</a:t>
            </a:r>
            <a:r>
              <a:rPr lang="pt-BR" sz="1800" baseline="-25000" dirty="0" err="1">
                <a:latin typeface="Calibri"/>
                <a:cs typeface="Calibri"/>
              </a:rPr>
              <a:t>k</a:t>
            </a:r>
            <a:r>
              <a:rPr lang="pt-BR" sz="1800" dirty="0">
                <a:latin typeface="Calibri"/>
                <a:cs typeface="Calibri"/>
              </a:rPr>
              <a:t> possui zeros</a:t>
            </a:r>
          </a:p>
          <a:p>
            <a:pPr lvl="1"/>
            <a:r>
              <a:rPr lang="pt-BR" sz="1800" dirty="0">
                <a:latin typeface="Calibri"/>
                <a:cs typeface="Calibri"/>
              </a:rPr>
              <a:t>Suponha que essa última camada possui valores limitados entre R</a:t>
            </a:r>
            <a:r>
              <a:rPr lang="pt-BR" sz="1800" baseline="-25000" dirty="0">
                <a:latin typeface="Calibri"/>
                <a:cs typeface="Calibri"/>
              </a:rPr>
              <a:t>MAX</a:t>
            </a:r>
            <a:r>
              <a:rPr lang="pt-BR" sz="1800" dirty="0">
                <a:latin typeface="Calibri"/>
                <a:cs typeface="Calibri"/>
              </a:rPr>
              <a:t> e R</a:t>
            </a:r>
            <a:r>
              <a:rPr lang="pt-BR" sz="1800" baseline="-25000" dirty="0">
                <a:latin typeface="Calibri"/>
                <a:cs typeface="Calibri"/>
              </a:rPr>
              <a:t>MIN</a:t>
            </a:r>
            <a:r>
              <a:rPr lang="pt-BR" sz="1800" dirty="0">
                <a:latin typeface="Calibri"/>
                <a:cs typeface="Calibri"/>
              </a:rPr>
              <a:t>.</a:t>
            </a:r>
          </a:p>
          <a:p>
            <a:pPr lvl="1"/>
            <a:r>
              <a:rPr lang="pt-BR" sz="1800" dirty="0">
                <a:latin typeface="Calibri"/>
                <a:cs typeface="Calibri"/>
              </a:rPr>
              <a:t>Mas todos esses valores são amortizados de </a:t>
            </a:r>
            <a:r>
              <a:rPr lang="pt-BR" sz="1800" dirty="0" err="1">
                <a:latin typeface="Calibri"/>
                <a:cs typeface="Calibri"/>
              </a:rPr>
              <a:t>γ</a:t>
            </a:r>
            <a:r>
              <a:rPr lang="pt-BR" sz="1800" baseline="30000" dirty="0" err="1">
                <a:latin typeface="Calibri"/>
                <a:cs typeface="Calibri"/>
              </a:rPr>
              <a:t>k</a:t>
            </a:r>
            <a:endParaRPr lang="pt-BR" sz="1800" dirty="0">
              <a:latin typeface="Calibri"/>
              <a:cs typeface="Calibri"/>
            </a:endParaRPr>
          </a:p>
          <a:p>
            <a:pPr lvl="1"/>
            <a:r>
              <a:rPr lang="pt-BR" sz="1800" dirty="0">
                <a:latin typeface="Calibri"/>
                <a:cs typeface="Calibri"/>
              </a:rPr>
              <a:t>Então </a:t>
            </a:r>
            <a:r>
              <a:rPr lang="pt-BR" sz="1800" dirty="0" err="1">
                <a:latin typeface="Calibri"/>
                <a:cs typeface="Calibri"/>
              </a:rPr>
              <a:t>V</a:t>
            </a:r>
            <a:r>
              <a:rPr lang="pt-BR" sz="1800" baseline="-25000" dirty="0" err="1">
                <a:latin typeface="Calibri"/>
                <a:cs typeface="Calibri"/>
              </a:rPr>
              <a:t>k</a:t>
            </a:r>
            <a:r>
              <a:rPr lang="pt-BR" sz="1800" dirty="0">
                <a:latin typeface="Calibri"/>
                <a:cs typeface="Calibri"/>
              </a:rPr>
              <a:t> e V</a:t>
            </a:r>
            <a:r>
              <a:rPr lang="pt-BR" sz="1800" baseline="-25000" dirty="0">
                <a:latin typeface="Calibri"/>
                <a:cs typeface="Calibri"/>
              </a:rPr>
              <a:t>k+1</a:t>
            </a:r>
            <a:r>
              <a:rPr lang="pt-BR" sz="1800" dirty="0">
                <a:latin typeface="Calibri"/>
                <a:cs typeface="Calibri"/>
              </a:rPr>
              <a:t> diferem no máximo de </a:t>
            </a:r>
            <a:r>
              <a:rPr lang="pt-BR" sz="1800" dirty="0" err="1">
                <a:latin typeface="Calibri"/>
                <a:cs typeface="Calibri"/>
              </a:rPr>
              <a:t>γ</a:t>
            </a:r>
            <a:r>
              <a:rPr lang="pt-BR" sz="1800" baseline="30000" dirty="0" err="1">
                <a:latin typeface="Calibri"/>
                <a:cs typeface="Calibri"/>
              </a:rPr>
              <a:t>k</a:t>
            </a:r>
            <a:r>
              <a:rPr lang="pt-BR" sz="1800" dirty="0">
                <a:latin typeface="Calibri"/>
                <a:cs typeface="Calibri"/>
              </a:rPr>
              <a:t> </a:t>
            </a:r>
            <a:r>
              <a:rPr lang="pt-BR" sz="1800" dirty="0" err="1">
                <a:latin typeface="Calibri"/>
                <a:cs typeface="Calibri"/>
              </a:rPr>
              <a:t>max</a:t>
            </a:r>
            <a:r>
              <a:rPr lang="pt-BR" sz="1800" dirty="0">
                <a:latin typeface="Calibri"/>
                <a:cs typeface="Calibri"/>
              </a:rPr>
              <a:t>(|R</a:t>
            </a:r>
            <a:r>
              <a:rPr lang="pt-BR" sz="1800" baseline="-25000" dirty="0">
                <a:latin typeface="Calibri"/>
                <a:cs typeface="Calibri"/>
              </a:rPr>
              <a:t>MAX </a:t>
            </a:r>
            <a:r>
              <a:rPr lang="pt-BR" sz="1800" dirty="0">
                <a:latin typeface="Calibri"/>
                <a:cs typeface="Calibri"/>
              </a:rPr>
              <a:t>|, |R</a:t>
            </a:r>
            <a:r>
              <a:rPr lang="pt-BR" sz="1800" baseline="-25000" dirty="0">
                <a:latin typeface="Calibri"/>
                <a:cs typeface="Calibri"/>
              </a:rPr>
              <a:t>MIN</a:t>
            </a:r>
            <a:r>
              <a:rPr lang="pt-BR" sz="1800" dirty="0">
                <a:latin typeface="Calibri"/>
                <a:cs typeface="Calibri"/>
              </a:rPr>
              <a:t>|)</a:t>
            </a:r>
          </a:p>
          <a:p>
            <a:pPr lvl="1"/>
            <a:r>
              <a:rPr lang="pt-BR" sz="1800" dirty="0">
                <a:latin typeface="Calibri"/>
                <a:cs typeface="Calibri"/>
              </a:rPr>
              <a:t>A expressão acima tende a zero, conforme k cresce.</a:t>
            </a:r>
          </a:p>
          <a:p>
            <a:pPr lvl="1"/>
            <a:r>
              <a:rPr lang="pt-BR" sz="1800" dirty="0">
                <a:latin typeface="Calibri"/>
                <a:cs typeface="Calibri"/>
              </a:rPr>
              <a:t>Portanto, conforme k cresce, os valores convergem, contanto que γ &lt; 1.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7239000" y="2304691"/>
            <a:ext cx="2135038" cy="310550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7368396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9697528" y="2304691"/>
            <a:ext cx="2135038" cy="310550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9826925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7931118" y="1828939"/>
            <a:ext cx="780241" cy="389057"/>
          </a:xfrm>
          <a:prstGeom prst="rect">
            <a:avLst/>
          </a:prstGeom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0219613" y="1828800"/>
            <a:ext cx="1134187" cy="38941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Ações no Mundo Grade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6308" y="1728787"/>
            <a:ext cx="2067596" cy="311355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0953" y="1805405"/>
            <a:ext cx="6607647" cy="4518777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1214735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dirty="0">
                <a:latin typeface="Calibri" pitchFamily="34" charset="0"/>
              </a:rPr>
              <a:t>Versão Determinística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0" y="1214735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dirty="0">
                <a:latin typeface="Calibri" pitchFamily="34" charset="0"/>
              </a:rPr>
              <a:t>Versão Estocástica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2171700" y="3924301"/>
            <a:ext cx="5181600" cy="7620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4877716"/>
            <a:ext cx="2057400" cy="1442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Processo de Decisão de Markov (PDM)</a:t>
            </a:r>
            <a:endParaRPr lang="en-US" sz="4000" dirty="0"/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304800" y="1517650"/>
            <a:ext cx="7772400" cy="4883150"/>
          </a:xfrm>
        </p:spPr>
        <p:txBody>
          <a:bodyPr/>
          <a:lstStyle/>
          <a:p>
            <a:r>
              <a:rPr lang="pt-BR" sz="2400" dirty="0"/>
              <a:t>Um PDM é definido por:</a:t>
            </a:r>
          </a:p>
          <a:p>
            <a:pPr lvl="1"/>
            <a:r>
              <a:rPr lang="pt-BR" sz="2000" dirty="0"/>
              <a:t>Um </a:t>
            </a:r>
            <a:r>
              <a:rPr lang="pt-BR" sz="2000" dirty="0">
                <a:solidFill>
                  <a:srgbClr val="FF0000"/>
                </a:solidFill>
              </a:rPr>
              <a:t>conjunto de estados</a:t>
            </a:r>
            <a:r>
              <a:rPr lang="pt-BR" sz="2000" dirty="0"/>
              <a:t> </a:t>
            </a:r>
            <a:r>
              <a:rPr lang="pt-BR" sz="2000" b="1" dirty="0">
                <a:latin typeface="Times New Roman" pitchFamily="18" charset="0"/>
              </a:rPr>
              <a:t>s</a:t>
            </a:r>
            <a:r>
              <a:rPr lang="pt-BR" sz="2000" dirty="0"/>
              <a:t> </a:t>
            </a:r>
            <a:r>
              <a:rPr lang="pt-BR" sz="2000" dirty="0">
                <a:sym typeface="Symbol" pitchFamily="18" charset="2"/>
              </a:rPr>
              <a:t> </a:t>
            </a:r>
            <a:r>
              <a:rPr lang="pt-BR" sz="2000" b="1" dirty="0">
                <a:latin typeface="Times New Roman" pitchFamily="18" charset="0"/>
              </a:rPr>
              <a:t>S</a:t>
            </a:r>
          </a:p>
          <a:p>
            <a:pPr lvl="1"/>
            <a:r>
              <a:rPr lang="pt-BR" sz="2000" dirty="0"/>
              <a:t>Um </a:t>
            </a:r>
            <a:r>
              <a:rPr lang="pt-BR" sz="2000" dirty="0">
                <a:solidFill>
                  <a:srgbClr val="FF0000"/>
                </a:solidFill>
              </a:rPr>
              <a:t>conjunto de ações</a:t>
            </a:r>
            <a:r>
              <a:rPr lang="pt-BR" sz="2000" dirty="0"/>
              <a:t> </a:t>
            </a:r>
            <a:r>
              <a:rPr lang="pt-BR" sz="2000" b="1" dirty="0">
                <a:latin typeface="Times New Roman" pitchFamily="18" charset="0"/>
              </a:rPr>
              <a:t>a</a:t>
            </a:r>
            <a:r>
              <a:rPr lang="pt-BR" sz="2000" dirty="0"/>
              <a:t> </a:t>
            </a:r>
            <a:r>
              <a:rPr lang="pt-BR" sz="2000" dirty="0">
                <a:sym typeface="Symbol" pitchFamily="18" charset="2"/>
              </a:rPr>
              <a:t> </a:t>
            </a:r>
            <a:r>
              <a:rPr lang="pt-BR" sz="2000" b="1" dirty="0">
                <a:latin typeface="Times New Roman" pitchFamily="18" charset="0"/>
                <a:sym typeface="Symbol" pitchFamily="18" charset="2"/>
              </a:rPr>
              <a:t>A</a:t>
            </a:r>
            <a:endParaRPr lang="pt-BR" sz="2000" b="1" dirty="0">
              <a:latin typeface="Times New Roman" pitchFamily="18" charset="0"/>
            </a:endParaRPr>
          </a:p>
          <a:p>
            <a:pPr lvl="1"/>
            <a:r>
              <a:rPr lang="pt-BR" sz="2000" dirty="0"/>
              <a:t>Um </a:t>
            </a:r>
            <a:r>
              <a:rPr lang="pt-BR" sz="2000" dirty="0">
                <a:solidFill>
                  <a:srgbClr val="FF0000"/>
                </a:solidFill>
              </a:rPr>
              <a:t>modelo de transição</a:t>
            </a:r>
            <a:r>
              <a:rPr lang="pt-BR" sz="2000" dirty="0"/>
              <a:t> </a:t>
            </a:r>
            <a:r>
              <a:rPr lang="pt-BR" sz="2000" b="1" dirty="0">
                <a:latin typeface="Times New Roman" pitchFamily="18" charset="0"/>
              </a:rPr>
              <a:t>T</a:t>
            </a:r>
            <a:r>
              <a:rPr lang="pt-BR" sz="2000" dirty="0"/>
              <a:t>(</a:t>
            </a:r>
            <a:r>
              <a:rPr lang="pt-BR" sz="2000" b="1" dirty="0">
                <a:latin typeface="Times New Roman" pitchFamily="18" charset="0"/>
              </a:rPr>
              <a:t>s</a:t>
            </a:r>
            <a:r>
              <a:rPr lang="pt-BR" sz="2000" dirty="0"/>
              <a:t>, </a:t>
            </a:r>
            <a:r>
              <a:rPr lang="pt-BR" sz="2000" b="1" dirty="0">
                <a:latin typeface="Times New Roman" pitchFamily="18" charset="0"/>
              </a:rPr>
              <a:t>a</a:t>
            </a:r>
            <a:r>
              <a:rPr lang="pt-BR" sz="2000" dirty="0"/>
              <a:t>, </a:t>
            </a:r>
            <a:r>
              <a:rPr lang="pt-BR" sz="2000" b="1" dirty="0">
                <a:latin typeface="Times New Roman" pitchFamily="18" charset="0"/>
              </a:rPr>
              <a:t>s</a:t>
            </a:r>
            <a:r>
              <a:rPr lang="pt-BR" sz="2000" dirty="0"/>
              <a:t>’)</a:t>
            </a:r>
          </a:p>
          <a:p>
            <a:pPr lvl="2"/>
            <a:r>
              <a:rPr lang="pt-BR" sz="1800" dirty="0"/>
              <a:t>Probabilidade condicional de se alcançar </a:t>
            </a:r>
            <a:r>
              <a:rPr lang="pt-BR" sz="1800" b="1" i="1" dirty="0">
                <a:latin typeface="Times New Roman" pitchFamily="18" charset="0"/>
              </a:rPr>
              <a:t>s</a:t>
            </a:r>
            <a:r>
              <a:rPr lang="pt-BR" sz="1800" dirty="0"/>
              <a:t>’ a partir de </a:t>
            </a:r>
            <a:r>
              <a:rPr lang="pt-BR" sz="1800" b="1" i="1" dirty="0">
                <a:latin typeface="Times New Roman" pitchFamily="18" charset="0"/>
              </a:rPr>
              <a:t>s</a:t>
            </a:r>
            <a:r>
              <a:rPr lang="pt-BR" sz="1800" dirty="0"/>
              <a:t> se </a:t>
            </a:r>
            <a:r>
              <a:rPr lang="pt-BR" sz="1800" b="1" i="1" dirty="0">
                <a:latin typeface="Times New Roman" pitchFamily="18" charset="0"/>
              </a:rPr>
              <a:t>a</a:t>
            </a:r>
            <a:r>
              <a:rPr lang="pt-BR" sz="1800" dirty="0"/>
              <a:t> for executada, i.e.</a:t>
            </a:r>
            <a:r>
              <a:rPr lang="en-US" sz="1800" dirty="0">
                <a:ea typeface="ＭＳ Ｐゴシック" pitchFamily="34" charset="-128"/>
              </a:rPr>
              <a:t>, Pr(s</a:t>
            </a:r>
            <a:r>
              <a:rPr lang="en-US" altLang="ja-JP" sz="1800" dirty="0">
                <a:ea typeface="ＭＳ Ｐゴシック" pitchFamily="34" charset="-128"/>
              </a:rPr>
              <a:t>’| s, a)</a:t>
            </a:r>
            <a:r>
              <a:rPr lang="pt-BR" sz="1800" dirty="0"/>
              <a:t>.</a:t>
            </a:r>
          </a:p>
          <a:p>
            <a:pPr lvl="1"/>
            <a:r>
              <a:rPr lang="pt-BR" sz="2000" dirty="0"/>
              <a:t>Uma </a:t>
            </a:r>
            <a:r>
              <a:rPr lang="pt-BR" sz="2000" dirty="0">
                <a:solidFill>
                  <a:srgbClr val="FF0000"/>
                </a:solidFill>
              </a:rPr>
              <a:t>função de recompensa</a:t>
            </a:r>
            <a:r>
              <a:rPr lang="pt-BR" sz="2000" dirty="0"/>
              <a:t> </a:t>
            </a:r>
            <a:r>
              <a:rPr lang="pt-BR" sz="2000" b="1" dirty="0">
                <a:latin typeface="Times New Roman" pitchFamily="18" charset="0"/>
              </a:rPr>
              <a:t>R</a:t>
            </a:r>
            <a:r>
              <a:rPr lang="pt-BR" sz="2000" dirty="0"/>
              <a:t>(</a:t>
            </a:r>
            <a:r>
              <a:rPr lang="pt-BR" sz="2000" b="1" dirty="0">
                <a:latin typeface="Times New Roman" pitchFamily="18" charset="0"/>
              </a:rPr>
              <a:t>s, a</a:t>
            </a:r>
            <a:r>
              <a:rPr lang="pt-BR" sz="2000" dirty="0"/>
              <a:t>, </a:t>
            </a:r>
            <a:r>
              <a:rPr lang="pt-BR" sz="2000" b="1" dirty="0">
                <a:latin typeface="Times New Roman" pitchFamily="18" charset="0"/>
              </a:rPr>
              <a:t>s</a:t>
            </a:r>
            <a:r>
              <a:rPr lang="pt-BR" sz="2000" dirty="0"/>
              <a:t>’)</a:t>
            </a:r>
          </a:p>
          <a:p>
            <a:pPr lvl="1"/>
            <a:r>
              <a:rPr lang="pt-BR" sz="2000" dirty="0"/>
              <a:t>Um </a:t>
            </a:r>
            <a:r>
              <a:rPr lang="pt-BR" sz="2000" dirty="0">
                <a:solidFill>
                  <a:srgbClr val="FF0000"/>
                </a:solidFill>
              </a:rPr>
              <a:t>estado inicial</a:t>
            </a:r>
            <a:r>
              <a:rPr lang="pt-BR" sz="2000" dirty="0"/>
              <a:t> (ou distribuição inicial)</a:t>
            </a:r>
          </a:p>
          <a:p>
            <a:pPr lvl="1"/>
            <a:r>
              <a:rPr lang="pt-BR" sz="2000" dirty="0"/>
              <a:t>(Talvez) Um ou mais </a:t>
            </a:r>
            <a:r>
              <a:rPr lang="pt-BR" sz="2000" dirty="0">
                <a:solidFill>
                  <a:srgbClr val="FF0000"/>
                </a:solidFill>
              </a:rPr>
              <a:t>estados terminais</a:t>
            </a:r>
            <a:endParaRPr lang="en-US" sz="1800" dirty="0"/>
          </a:p>
          <a:p>
            <a:endParaRPr lang="pt-BR" sz="2400" dirty="0"/>
          </a:p>
          <a:p>
            <a:r>
              <a:rPr lang="pt-BR" sz="2400" dirty="0"/>
              <a:t>PDMs são problemas de busca não determinística.</a:t>
            </a:r>
          </a:p>
          <a:p>
            <a:pPr lvl="1"/>
            <a:r>
              <a:rPr lang="pt-BR" sz="2000" dirty="0"/>
              <a:t>Um modo de resolvê-los é com o algoritmo expectimax.</a:t>
            </a:r>
          </a:p>
          <a:p>
            <a:pPr lvl="1"/>
            <a:r>
              <a:rPr lang="pt-BR" sz="2000" dirty="0"/>
              <a:t>Iremos estudar uma alternativa mais adiante.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1962278"/>
            <a:ext cx="3733800" cy="289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5153" y="1915164"/>
            <a:ext cx="3686847" cy="2655136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8292" y="3938010"/>
            <a:ext cx="379708" cy="20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61411" y="3923294"/>
            <a:ext cx="423242" cy="19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58078" y="3027980"/>
            <a:ext cx="359878" cy="64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93012" y="3710552"/>
            <a:ext cx="677344" cy="632847"/>
          </a:xfrm>
          <a:prstGeom prst="rect">
            <a:avLst/>
          </a:prstGeom>
          <a:noFill/>
        </p:spPr>
      </p:pic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7086600" y="6488112"/>
            <a:ext cx="510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 –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gridworld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manual intro (L8D1)]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Propriedade de Markov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10600" cy="4525963"/>
          </a:xfrm>
        </p:spPr>
        <p:txBody>
          <a:bodyPr/>
          <a:lstStyle/>
          <a:p>
            <a:r>
              <a:rPr lang="pt-BR" altLang="ja-JP" sz="2400" dirty="0">
                <a:ea typeface="ＭＳ Ｐゴシック" pitchFamily="34" charset="-128"/>
              </a:rPr>
              <a:t>“Markov” em geral significa que, dado o estado atual, o estado seguinte é independente dos estados passados.</a:t>
            </a:r>
          </a:p>
          <a:p>
            <a:pPr lvl="2"/>
            <a:endParaRPr lang="pt-BR" sz="1600" dirty="0">
              <a:ea typeface="ＭＳ Ｐゴシック" pitchFamily="34" charset="-128"/>
            </a:endParaRPr>
          </a:p>
          <a:p>
            <a:r>
              <a:rPr lang="pt-BR" sz="2400" dirty="0">
                <a:ea typeface="ＭＳ Ｐゴシック" pitchFamily="34" charset="-128"/>
              </a:rPr>
              <a:t>Para PDMs, </a:t>
            </a:r>
            <a:r>
              <a:rPr lang="pt-BR" altLang="ja-JP" sz="2400" dirty="0">
                <a:ea typeface="ＭＳ Ｐゴシック" pitchFamily="34" charset="-128"/>
              </a:rPr>
              <a:t>“Markov” significa que os resultados das ações dependem apenas do estado atual</a:t>
            </a:r>
          </a:p>
          <a:p>
            <a:endParaRPr lang="pt-BR" altLang="ja-JP" sz="2400" dirty="0">
              <a:ea typeface="ＭＳ Ｐゴシック" pitchFamily="34" charset="-128"/>
            </a:endParaRPr>
          </a:p>
          <a:p>
            <a:endParaRPr lang="pt-BR" altLang="ja-JP" sz="2400" dirty="0">
              <a:ea typeface="ＭＳ Ｐゴシック" pitchFamily="34" charset="-128"/>
            </a:endParaRPr>
          </a:p>
          <a:p>
            <a:endParaRPr lang="pt-BR" altLang="ja-JP" sz="2000" dirty="0">
              <a:ea typeface="ＭＳ Ｐゴシック" pitchFamily="34" charset="-128"/>
            </a:endParaRPr>
          </a:p>
          <a:p>
            <a:endParaRPr lang="pt-BR" altLang="ja-JP" sz="2000" dirty="0">
              <a:ea typeface="ＭＳ Ｐゴシック" pitchFamily="34" charset="-128"/>
            </a:endParaRPr>
          </a:p>
          <a:p>
            <a:endParaRPr lang="pt-BR" altLang="ja-JP" sz="2000" dirty="0">
              <a:ea typeface="ＭＳ Ｐゴシック" pitchFamily="34" charset="-128"/>
            </a:endParaRPr>
          </a:p>
          <a:p>
            <a:r>
              <a:rPr lang="pt-BR" altLang="ja-JP" sz="2400" dirty="0">
                <a:ea typeface="ＭＳ Ｐゴシック" pitchFamily="34" charset="-128"/>
              </a:rPr>
              <a:t>Similar a uma busca em que a função sucessora poderia apenas depender do estado atual (e não de todo o histórico)</a:t>
            </a:r>
          </a:p>
          <a:p>
            <a:pPr>
              <a:buFont typeface="Wingdings" pitchFamily="2" charset="2"/>
              <a:buNone/>
            </a:pPr>
            <a:endParaRPr lang="pt-BR" sz="2400" dirty="0">
              <a:ea typeface="ＭＳ Ｐゴシック" pitchFamily="34" charset="-128"/>
            </a:endParaRPr>
          </a:p>
        </p:txBody>
      </p:sp>
      <p:pic>
        <p:nvPicPr>
          <p:cNvPr id="24579" name="Picture 2" descr="\\.host\Shared Folders\Shared with PC\images\Marko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96400" y="1447800"/>
            <a:ext cx="21431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06613" y="4191000"/>
            <a:ext cx="19367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44613" y="3581400"/>
            <a:ext cx="7189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44613" y="4648200"/>
            <a:ext cx="3497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448800" y="433447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itchFamily="34" charset="0"/>
              </a:rPr>
              <a:t>Andrey</a:t>
            </a:r>
            <a:r>
              <a:rPr lang="en-US" dirty="0">
                <a:latin typeface="Calibri" pitchFamily="34" charset="0"/>
              </a:rPr>
              <a:t> Markov (1856-1922)</a:t>
            </a:r>
          </a:p>
          <a:p>
            <a:pPr algn="ctr"/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ea typeface="ＭＳ Ｐゴシック" pitchFamily="34" charset="-128"/>
              </a:rPr>
              <a:t>Políticas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524000"/>
            <a:ext cx="40132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7010400" y="4724400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dirty="0">
                <a:latin typeface="Calibri" pitchFamily="34" charset="0"/>
              </a:rPr>
              <a:t>Política ótima quando R(s, a, s</a:t>
            </a:r>
            <a:r>
              <a:rPr lang="pt-BR" altLang="ja-JP" sz="2000" dirty="0">
                <a:latin typeface="Calibri" pitchFamily="34" charset="0"/>
              </a:rPr>
              <a:t>’) = -0.04 para todos os estados não-terminais s</a:t>
            </a:r>
            <a:endParaRPr lang="pt-BR" sz="2000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0" y="1295742"/>
            <a:ext cx="5410200" cy="3162994"/>
          </a:xfrm>
          <a:prstGeom prst="rect">
            <a:avLst/>
          </a:prstGeom>
          <a:noFill/>
        </p:spPr>
      </p:pic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6400800" cy="4525963"/>
          </a:xfrm>
        </p:spPr>
        <p:txBody>
          <a:bodyPr/>
          <a:lstStyle/>
          <a:p>
            <a:r>
              <a:rPr lang="pt-BR" sz="2400" dirty="0">
                <a:ea typeface="ＭＳ Ｐゴシック" pitchFamily="34" charset="-128"/>
              </a:rPr>
              <a:t>Para problemas de busca determinística, envolvendo apenas um agente, procuramos um </a:t>
            </a:r>
            <a:r>
              <a:rPr lang="pt-BR" sz="2400" dirty="0">
                <a:solidFill>
                  <a:srgbClr val="CC0000"/>
                </a:solidFill>
                <a:ea typeface="ＭＳ Ｐゴシック" pitchFamily="34" charset="-128"/>
              </a:rPr>
              <a:t>plano</a:t>
            </a:r>
            <a:r>
              <a:rPr lang="pt-BR" sz="2400" dirty="0">
                <a:ea typeface="ＭＳ Ｐゴシック" pitchFamily="34" charset="-128"/>
              </a:rPr>
              <a:t> ótimo, ou sequência de ações do estado inicial até o objetivo.</a:t>
            </a:r>
          </a:p>
          <a:p>
            <a:r>
              <a:rPr lang="pt-BR" sz="2400" dirty="0">
                <a:ea typeface="ＭＳ Ｐゴシック" pitchFamily="34" charset="-128"/>
              </a:rPr>
              <a:t>Para PDMs, em vez disso, procurarmos uma </a:t>
            </a:r>
            <a:r>
              <a:rPr lang="pt-BR" sz="2400" dirty="0">
                <a:solidFill>
                  <a:srgbClr val="CC0000"/>
                </a:solidFill>
                <a:ea typeface="ＭＳ Ｐゴシック" pitchFamily="34" charset="-128"/>
              </a:rPr>
              <a:t>política </a:t>
            </a:r>
            <a:r>
              <a:rPr lang="pt-BR" sz="2400" dirty="0">
                <a:ea typeface="ＭＳ Ｐゴシック" pitchFamily="34" charset="-128"/>
              </a:rPr>
              <a:t>ótima </a:t>
            </a:r>
            <a:r>
              <a:rPr lang="pt-BR" sz="24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*: S → A</a:t>
            </a:r>
          </a:p>
          <a:p>
            <a:pPr lvl="1"/>
            <a:r>
              <a:rPr lang="pt-BR" sz="2000" dirty="0">
                <a:ea typeface="ＭＳ Ｐゴシック" pitchFamily="34" charset="-128"/>
                <a:sym typeface="Symbol" pitchFamily="18" charset="2"/>
              </a:rPr>
              <a:t>Uma política  é uma função que recomenda uma ação para cada estado.</a:t>
            </a:r>
          </a:p>
          <a:p>
            <a:pPr lvl="1"/>
            <a:r>
              <a:rPr lang="pt-BR" sz="2000" dirty="0">
                <a:ea typeface="ＭＳ Ｐゴシック" pitchFamily="34" charset="-128"/>
                <a:sym typeface="Symbol" pitchFamily="18" charset="2"/>
              </a:rPr>
              <a:t>Uma política ótima é aquela que, se seguida pelo agente, maximiza a </a:t>
            </a:r>
            <a:r>
              <a:rPr lang="pt-BR" sz="2000" u="sng" dirty="0">
                <a:ea typeface="ＭＳ Ｐゴシック" pitchFamily="34" charset="-128"/>
                <a:sym typeface="Symbol" pitchFamily="18" charset="2"/>
              </a:rPr>
              <a:t>utilidade esperada</a:t>
            </a:r>
            <a:r>
              <a:rPr lang="pt-BR" sz="2000" dirty="0">
                <a:ea typeface="ＭＳ Ｐゴシック" pitchFamily="34" charset="-128"/>
                <a:sym typeface="Symbol" pitchFamily="18" charset="2"/>
              </a:rPr>
              <a:t>.</a:t>
            </a:r>
          </a:p>
          <a:p>
            <a:pPr lvl="1"/>
            <a:r>
              <a:rPr lang="pt-BR" sz="2000" dirty="0">
                <a:ea typeface="ＭＳ Ｐゴシック" pitchFamily="34" charset="-128"/>
                <a:sym typeface="Symbol" pitchFamily="18" charset="2"/>
              </a:rPr>
              <a:t>Uma política explícita define um agente reflexivo</a:t>
            </a:r>
          </a:p>
          <a:p>
            <a:r>
              <a:rPr lang="pt-BR" sz="2400" dirty="0">
                <a:ea typeface="ＭＳ Ｐゴシック" pitchFamily="34" charset="-128"/>
                <a:sym typeface="Symbol" pitchFamily="18" charset="2"/>
              </a:rPr>
              <a:t>Expectimax não computa políticas</a:t>
            </a:r>
          </a:p>
          <a:p>
            <a:pPr lvl="1"/>
            <a:r>
              <a:rPr lang="pt-BR" sz="2000" u="sng" dirty="0">
                <a:ea typeface="ＭＳ Ｐゴシック" pitchFamily="34" charset="-128"/>
                <a:sym typeface="Symbol" pitchFamily="18" charset="2"/>
              </a:rPr>
              <a:t>Computa</a:t>
            </a:r>
            <a:r>
              <a:rPr lang="pt-BR" sz="2000" dirty="0">
                <a:ea typeface="ＭＳ Ｐゴシック" pitchFamily="34" charset="-128"/>
                <a:sym typeface="Symbol" pitchFamily="18" charset="2"/>
              </a:rPr>
              <a:t> a ação para apenas um único estado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def\pref{\succ}&#10;\def\lequiv{\Leftrightarrow}&#10;\begin{document}&#10;\centering&#10;$[r,r_0,r_1,r_2,\ldots]\pref [r,r'_0,r'_1,r'_2,\ldots]$\\&#10;$\lequiv$\\&#10;$[r_0,r_1,r_2,\ldots]\pref [r'_0,r'_1,r'_2,\ldots]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316"/>
  <p:tag name="PICTUREFILESIZE" val="4786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def\pref{\succ}&#10;\def\lequiv{\Leftrightarrow}&#10;\begin{document}&#10;$U([r_0,r_1,r_2,\ldots]) = r_0 + r_1 + r_2 + \cdots $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64"/>
  <p:tag name="PICTUREFILESIZE" val="1819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def\pref{\succ}&#10;\def\lequiv{\Leftrightarrow}&#10;\begin{document}&#10;$U([r_0,r_1,r_2,\ldots]) = r_0 + \gamma r_1 + \gamma^2 r_2 \cdots $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74"/>
  <p:tag name="PICTUREFILESIZE" val="2177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[a_1, a_2, \ldots] \succ [b_1, b_2, \ldots]  template TPT1  env TPENV1  fore 0  back 16777215  eqnno 3"/>
  <p:tag name="FILENAME" val="TP_tmp"/>
  <p:tag name="ORIGWIDTH" val="101"/>
  <p:tag name="PICTUREFILESIZE" val="467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[r, a_1, a_2, \ldots] \succ [r, b_1, b_2, \ldots]  template TPT1  env TPENV1  fore 0  back 16777215  eqnno 3"/>
  <p:tag name="FILENAME" val="TP_tmp"/>
  <p:tag name="ORIGWIDTH" val="119"/>
  <p:tag name="PICTUREFILESIZE" val="550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U([r_0,\ldots r_{\infty}]) = \sum_{t=0}^{\infty} \gamma^t r_t \leq R_{{\rm max}}/(1-\gamm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95"/>
  <p:tag name="PICTUREFILESIZE" val="4373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^*(s,a) = \sum_{s'} T(s,a,s') \left[ R(s,a,s') + \gamma V^*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31"/>
  <p:tag name="PICTUREFILESIZE" val="432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 template TPT1  env TPENV1  fore 0  back 16777215  eqnno 1"/>
  <p:tag name="FILENAME" val="TP_tmp"/>
  <p:tag name="ORIGWIDTH" val="7"/>
  <p:tag name="PICTUREFILESIZE" val="16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S_{t+1} = s' | S_t = s_t, A_t = a_t, S_{t-1}=s_{t-1},A_{t-1}, \ldots S_0 = s_0)  template TPT1  env TPENV1  fore 0  back 16777215  eqnno 1"/>
  <p:tag name="FILENAME" val="TP_tmp"/>
  <p:tag name="ORIGWIDTH" val="259"/>
  <p:tag name="PICTUREFILESIZE" val="824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  template TPT1  env TPENV1  fore 0  back 16777215  eqnno 1"/>
  <p:tag name="FILENAME" val="TP_tmp"/>
  <p:tag name="ORIGWIDTH" val="10"/>
  <p:tag name="PICTUREFILESIZE" val="134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  template TPT1  env TPENV1  fore 0  back 16777215  eqnno 1"/>
  <p:tag name="FILENAME" val="TP_tmp"/>
  <p:tag name="ORIGWIDTH" val="9"/>
  <p:tag name="PICTUREFILESIZE" val="115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S_{t+1} = s' | S_t = s_t, A_t = a_t)  template TPT1  env TPENV1  fore 0  back 16777215  eqnno 1"/>
  <p:tag name="FILENAME" val="TP_tmp"/>
  <p:tag name="ORIGWIDTH" val="126"/>
  <p:tag name="PICTUREFILESIZE" val="472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k(s)  template TPT1  env TPENV1  fore 0  back 16777215  eqnno 2"/>
  <p:tag name="FILENAME" val="TP_tmp"/>
  <p:tag name="ORIGWIDTH" val="22"/>
  <p:tag name="PICTUREFILESIZE" val="267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{k+1}(s)  template TPT1  env TPENV1  fore 0  back 16777215  eqnno 2"/>
  <p:tag name="FILENAME" val="TP_tmp"/>
  <p:tag name="ORIGWIDTH" val="32"/>
  <p:tag name="PICTUREFILESIZE" val="29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98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70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98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703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61874</TotalTime>
  <Words>5640</Words>
  <Application>Microsoft Office PowerPoint</Application>
  <PresentationFormat>Widescreen</PresentationFormat>
  <Paragraphs>595</Paragraphs>
  <Slides>52</Slides>
  <Notes>48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3" baseType="lpstr">
      <vt:lpstr>dan-berkeley-nlp-v1</vt:lpstr>
      <vt:lpstr>CEFET/RJ Inteligência Artificial  (GTSI1306, GCC1734)</vt:lpstr>
      <vt:lpstr>Créditos</vt:lpstr>
      <vt:lpstr>Processos de Decisão de Markov (PDM) – 1ª parte</vt:lpstr>
      <vt:lpstr>Busca Não-Determinística</vt:lpstr>
      <vt:lpstr>Exemplo: Mundo Grade</vt:lpstr>
      <vt:lpstr>Ações no Mundo Grade</vt:lpstr>
      <vt:lpstr>Processo de Decisão de Markov (PDM)</vt:lpstr>
      <vt:lpstr>Propriedade de Markov</vt:lpstr>
      <vt:lpstr>Políticas</vt:lpstr>
      <vt:lpstr>Exemplo: Políticas Ótimas</vt:lpstr>
      <vt:lpstr>Exemplo: Carro Robô</vt:lpstr>
      <vt:lpstr>Exemplo: Carro Robô</vt:lpstr>
      <vt:lpstr>Carro Robô: Árvore de Busca</vt:lpstr>
      <vt:lpstr>Árvores de Busca em PDMs</vt:lpstr>
      <vt:lpstr>Utilidades de Sequências de Recompensas</vt:lpstr>
      <vt:lpstr>Utilidades de Sequências de Recompensas</vt:lpstr>
      <vt:lpstr>Utilidades de Sequências</vt:lpstr>
      <vt:lpstr>Descontos</vt:lpstr>
      <vt:lpstr>Descontos</vt:lpstr>
      <vt:lpstr>Preferências Estacionárias</vt:lpstr>
      <vt:lpstr>Exemplo: Descontos</vt:lpstr>
      <vt:lpstr>Problema: Utilidades Infinitas?!</vt:lpstr>
      <vt:lpstr>Resumo: definição de PDMs</vt:lpstr>
      <vt:lpstr>Resolução de PDMs</vt:lpstr>
      <vt:lpstr>Resolução de PDMs</vt:lpstr>
      <vt:lpstr>Quantidades V*(s) e Q*(s,a)</vt:lpstr>
      <vt:lpstr>Exemplo: valores V*(s) para o Mundo Grade</vt:lpstr>
      <vt:lpstr>Exemplo: valores V*(s) para o Mundo Grade</vt:lpstr>
      <vt:lpstr>Exemplo: q-valores para o Mundo Grade</vt:lpstr>
      <vt:lpstr>Cálculo dos Valores (utilidades) dos Estados</vt:lpstr>
      <vt:lpstr>Árvore de Busca para o Carro Robô</vt:lpstr>
      <vt:lpstr>Valores Limitados por Tempo</vt:lpstr>
      <vt:lpstr>k=0</vt:lpstr>
      <vt:lpstr>k=1</vt:lpstr>
      <vt:lpstr>k=2</vt:lpstr>
      <vt:lpstr>k=3</vt:lpstr>
      <vt:lpstr>k=4</vt:lpstr>
      <vt:lpstr>k=5</vt:lpstr>
      <vt:lpstr>k=6</vt:lpstr>
      <vt:lpstr>k=7</vt:lpstr>
      <vt:lpstr>k=8</vt:lpstr>
      <vt:lpstr>k=9</vt:lpstr>
      <vt:lpstr>k=10</vt:lpstr>
      <vt:lpstr>k=11</vt:lpstr>
      <vt:lpstr>k=12</vt:lpstr>
      <vt:lpstr>k=100</vt:lpstr>
      <vt:lpstr>Computação dos Valores Limitados por Tempo</vt:lpstr>
      <vt:lpstr>Algoritmo “Iteração de Valor” (Value Iteration)</vt:lpstr>
      <vt:lpstr>Algoritmo “Iteração de Valor”</vt:lpstr>
      <vt:lpstr>Algoritmo “Iteração de Valor”: Passos</vt:lpstr>
      <vt:lpstr>Algoritmo “Iteração de Valor”: Exemplo</vt:lpstr>
      <vt:lpstr>Convergência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Eduardo</cp:lastModifiedBy>
  <cp:revision>3376</cp:revision>
  <cp:lastPrinted>2014-02-13T17:51:45Z</cp:lastPrinted>
  <dcterms:created xsi:type="dcterms:W3CDTF">2004-08-27T04:16:05Z</dcterms:created>
  <dcterms:modified xsi:type="dcterms:W3CDTF">2018-04-02T18:53:34Z</dcterms:modified>
</cp:coreProperties>
</file>