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</p:sldMasterIdLst>
  <p:notesMasterIdLst>
    <p:notesMasterId r:id="rId16"/>
  </p:notesMasterIdLst>
  <p:handoutMasterIdLst>
    <p:handoutMasterId r:id="rId17"/>
  </p:handoutMasterIdLst>
  <p:sldIdLst>
    <p:sldId id="841" r:id="rId2"/>
    <p:sldId id="839" r:id="rId3"/>
    <p:sldId id="861" r:id="rId4"/>
    <p:sldId id="871" r:id="rId5"/>
    <p:sldId id="798" r:id="rId6"/>
    <p:sldId id="862" r:id="rId7"/>
    <p:sldId id="863" r:id="rId8"/>
    <p:sldId id="866" r:id="rId9"/>
    <p:sldId id="867" r:id="rId10"/>
    <p:sldId id="803" r:id="rId11"/>
    <p:sldId id="868" r:id="rId12"/>
    <p:sldId id="869" r:id="rId13"/>
    <p:sldId id="870" r:id="rId14"/>
    <p:sldId id="804" r:id="rId15"/>
  </p:sldIdLst>
  <p:sldSz cx="12192000" cy="6858000"/>
  <p:notesSz cx="7315200" cy="96012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FF9999"/>
    <a:srgbClr val="CCECFF"/>
    <a:srgbClr val="C39BE1"/>
    <a:srgbClr val="C198E0"/>
    <a:srgbClr val="0066CC"/>
    <a:srgbClr val="BD92DE"/>
    <a:srgbClr val="BEE395"/>
    <a:srgbClr val="3399FF"/>
    <a:srgbClr val="FF33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80450" autoAdjust="0"/>
  </p:normalViewPr>
  <p:slideViewPr>
    <p:cSldViewPr>
      <p:cViewPr varScale="1">
        <p:scale>
          <a:sx n="73" d="100"/>
          <a:sy n="73" d="100"/>
        </p:scale>
        <p:origin x="-6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963147F5-8EB9-406F-9119-AB0022D581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565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94" y="4561576"/>
            <a:ext cx="5852814" cy="431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AF4042F3-6AC5-4F69-BFDB-D78DEF38750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8628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Calibri"/>
                <a:cs typeface="Calibri"/>
              </a:rPr>
              <a:t>[These slides were created by Dan Klein and Pieter </a:t>
            </a:r>
            <a:r>
              <a:rPr lang="en-US" sz="1200" dirty="0" err="1" smtClean="0">
                <a:latin typeface="Calibri"/>
                <a:cs typeface="Calibri"/>
              </a:rPr>
              <a:t>Abbeel</a:t>
            </a:r>
            <a:r>
              <a:rPr lang="en-US" sz="1200" dirty="0" smtClean="0">
                <a:latin typeface="Calibri"/>
                <a:cs typeface="Calibri"/>
              </a:rPr>
              <a:t> for CS188 Intro to AI at UC Berkeley.  All CS188 materials are available at http://ai.berkeley.edu.]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</a:t>
            </a:r>
            <a:r>
              <a:rPr lang="en-US" baseline="0" dirty="0" smtClean="0"/>
              <a:t> least 10, or otherwise just rather dead; or just 100, or otherwise rather dead; that’s yet something different than </a:t>
            </a:r>
            <a:r>
              <a:rPr lang="en-US" baseline="0" dirty="0" err="1" smtClean="0"/>
              <a:t>minimax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expectimax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3ED746-492E-4D0C-832A-ACED5D621C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28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13D75-3764-4B96-AB14-8A910A94CEF9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4561576"/>
            <a:ext cx="5365352" cy="4318827"/>
          </a:xfrm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Pick an order for two reasons: sequential processor and pruning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9289E-F028-4C02-88DD-69770A826917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noProof="0" dirty="0" smtClean="0"/>
              <a:t>No expectimax, a menos que tenhamos conhecimento</a:t>
            </a:r>
            <a:r>
              <a:rPr lang="pt-BR" baseline="0" noProof="0" dirty="0" smtClean="0"/>
              <a:t> acerca dos limites superior e inferior dos valores do nós terminais, não temos como realizar a poda.</a:t>
            </a:r>
          </a:p>
          <a:p>
            <a:endParaRPr lang="pt-BR" baseline="0" noProof="0" dirty="0" smtClean="0"/>
          </a:p>
          <a:p>
            <a:r>
              <a:rPr lang="pt-BR" baseline="0" noProof="0" dirty="0" smtClean="0"/>
              <a:t>Em geral, é muito mais difícil realizar a poda no expectimax, porque o valor de um nó é obtido pela média ponderada dos valores dos seus filhos.</a:t>
            </a:r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6312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O expectimax com </a:t>
            </a:r>
            <a:r>
              <a:rPr lang="en-US" dirty="0" err="1" smtClean="0">
                <a:latin typeface="Arial" charset="0"/>
              </a:rPr>
              <a:t>busca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limitada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funciona</a:t>
            </a:r>
            <a:r>
              <a:rPr lang="en-US" dirty="0" smtClean="0">
                <a:latin typeface="Arial" charset="0"/>
              </a:rPr>
              <a:t> de forma </a:t>
            </a:r>
            <a:r>
              <a:rPr lang="en-US" dirty="0" err="1" smtClean="0">
                <a:latin typeface="Arial" charset="0"/>
              </a:rPr>
              <a:t>semelhante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ao</a:t>
            </a:r>
            <a:r>
              <a:rPr lang="en-US" dirty="0" smtClean="0">
                <a:latin typeface="Arial" charset="0"/>
              </a:rPr>
              <a:t> minimax com </a:t>
            </a:r>
            <a:r>
              <a:rPr lang="en-US" dirty="0" err="1" smtClean="0">
                <a:latin typeface="Arial" charset="0"/>
              </a:rPr>
              <a:t>busca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limitada</a:t>
            </a:r>
            <a:r>
              <a:rPr lang="en-US" dirty="0" smtClean="0">
                <a:latin typeface="Arial" charset="0"/>
              </a:rPr>
              <a:t>: ambos </a:t>
            </a:r>
            <a:r>
              <a:rPr lang="en-US" dirty="0" err="1" smtClean="0">
                <a:latin typeface="Arial" charset="0"/>
              </a:rPr>
              <a:t>usam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funções</a:t>
            </a:r>
            <a:r>
              <a:rPr lang="en-US" dirty="0" smtClean="0">
                <a:latin typeface="Arial" charset="0"/>
              </a:rPr>
              <a:t> de </a:t>
            </a:r>
            <a:r>
              <a:rPr lang="en-US" dirty="0" err="1" smtClean="0">
                <a:latin typeface="Arial" charset="0"/>
              </a:rPr>
              <a:t>avaliação</a:t>
            </a:r>
            <a:r>
              <a:rPr lang="en-US" dirty="0" smtClean="0">
                <a:latin typeface="Arial" charset="0"/>
              </a:rPr>
              <a:t> para </a:t>
            </a:r>
            <a:r>
              <a:rPr lang="en-US" dirty="0" err="1" smtClean="0">
                <a:latin typeface="Arial" charset="0"/>
              </a:rPr>
              <a:t>estimar</a:t>
            </a:r>
            <a:r>
              <a:rPr lang="en-US" dirty="0" smtClean="0">
                <a:latin typeface="Arial" charset="0"/>
              </a:rPr>
              <a:t> o valor de </a:t>
            </a:r>
            <a:r>
              <a:rPr lang="en-US" dirty="0" err="1" smtClean="0">
                <a:latin typeface="Arial" charset="0"/>
              </a:rPr>
              <a:t>estados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não-terminais</a:t>
            </a:r>
            <a:r>
              <a:rPr lang="en-US" dirty="0" smtClean="0">
                <a:latin typeface="Arial" charset="0"/>
              </a:rPr>
              <a:t>. A </a:t>
            </a:r>
            <a:r>
              <a:rPr lang="en-US" dirty="0" err="1" smtClean="0">
                <a:latin typeface="Arial" charset="0"/>
              </a:rPr>
              <a:t>diferença</a:t>
            </a:r>
            <a:r>
              <a:rPr lang="en-US" baseline="0" dirty="0" smtClean="0">
                <a:latin typeface="Arial" charset="0"/>
              </a:rPr>
              <a:t> é que, no expectimax, </a:t>
            </a:r>
            <a:r>
              <a:rPr lang="en-US" baseline="0" dirty="0" err="1" smtClean="0">
                <a:latin typeface="Arial" charset="0"/>
              </a:rPr>
              <a:t>devemos</a:t>
            </a:r>
            <a:r>
              <a:rPr lang="en-US" baseline="0" dirty="0" smtClean="0">
                <a:latin typeface="Arial" charset="0"/>
              </a:rPr>
              <a:t> </a:t>
            </a:r>
            <a:r>
              <a:rPr lang="en-US" baseline="0" dirty="0" err="1" smtClean="0">
                <a:latin typeface="Arial" charset="0"/>
              </a:rPr>
              <a:t>calcular</a:t>
            </a:r>
            <a:r>
              <a:rPr lang="en-US" baseline="0" dirty="0" smtClean="0">
                <a:latin typeface="Arial" charset="0"/>
              </a:rPr>
              <a:t> </a:t>
            </a:r>
            <a:r>
              <a:rPr lang="en-US" baseline="0" dirty="0" err="1" smtClean="0">
                <a:latin typeface="Arial" charset="0"/>
              </a:rPr>
              <a:t>médias</a:t>
            </a:r>
            <a:r>
              <a:rPr lang="en-US" baseline="0" dirty="0" smtClean="0">
                <a:latin typeface="Arial" charset="0"/>
              </a:rPr>
              <a:t> </a:t>
            </a:r>
            <a:r>
              <a:rPr lang="en-US" baseline="0" dirty="0" err="1" smtClean="0">
                <a:latin typeface="Arial" charset="0"/>
              </a:rPr>
              <a:t>ponderadas</a:t>
            </a:r>
            <a:r>
              <a:rPr lang="en-US" baseline="0" dirty="0" smtClean="0">
                <a:latin typeface="Arial" charset="0"/>
              </a:rPr>
              <a:t> a </a:t>
            </a:r>
            <a:r>
              <a:rPr lang="en-US" baseline="0" dirty="0" err="1" smtClean="0">
                <a:latin typeface="Arial" charset="0"/>
              </a:rPr>
              <a:t>partir</a:t>
            </a:r>
            <a:r>
              <a:rPr lang="en-US" baseline="0" smtClean="0">
                <a:latin typeface="Arial" charset="0"/>
              </a:rPr>
              <a:t> dos </a:t>
            </a:r>
            <a:r>
              <a:rPr lang="en-US" baseline="0" dirty="0" err="1" smtClean="0">
                <a:latin typeface="Arial" charset="0"/>
              </a:rPr>
              <a:t>valores</a:t>
            </a:r>
            <a:r>
              <a:rPr lang="en-US" baseline="0" dirty="0" smtClean="0">
                <a:latin typeface="Arial" charset="0"/>
              </a:rPr>
              <a:t> </a:t>
            </a:r>
            <a:r>
              <a:rPr lang="en-US" baseline="0" dirty="0" err="1" smtClean="0">
                <a:latin typeface="Arial" charset="0"/>
              </a:rPr>
              <a:t>resultantes</a:t>
            </a:r>
            <a:r>
              <a:rPr lang="en-US" baseline="0" dirty="0" smtClean="0">
                <a:latin typeface="Arial" charset="0"/>
              </a:rPr>
              <a:t> da </a:t>
            </a:r>
            <a:r>
              <a:rPr lang="en-US" baseline="0" dirty="0" err="1" smtClean="0">
                <a:latin typeface="Arial" charset="0"/>
              </a:rPr>
              <a:t>função</a:t>
            </a:r>
            <a:r>
              <a:rPr lang="en-US" baseline="0" dirty="0" smtClean="0">
                <a:latin typeface="Arial" charset="0"/>
              </a:rPr>
              <a:t> de </a:t>
            </a:r>
            <a:r>
              <a:rPr lang="en-US" baseline="0" dirty="0" err="1" smtClean="0">
                <a:latin typeface="Arial" charset="0"/>
              </a:rPr>
              <a:t>avaliação</a:t>
            </a:r>
            <a:r>
              <a:rPr lang="en-US" baseline="0" dirty="0" smtClean="0">
                <a:latin typeface="Arial" charset="0"/>
              </a:rPr>
              <a:t>, </a:t>
            </a:r>
            <a:r>
              <a:rPr lang="en-US" baseline="0" dirty="0" err="1" smtClean="0">
                <a:latin typeface="Arial" charset="0"/>
              </a:rPr>
              <a:t>em</a:t>
            </a:r>
            <a:r>
              <a:rPr lang="en-US" baseline="0" dirty="0" smtClean="0">
                <a:latin typeface="Arial" charset="0"/>
              </a:rPr>
              <a:t> </a:t>
            </a:r>
            <a:r>
              <a:rPr lang="en-US" baseline="0" dirty="0" err="1" smtClean="0">
                <a:latin typeface="Arial" charset="0"/>
              </a:rPr>
              <a:t>vez</a:t>
            </a:r>
            <a:r>
              <a:rPr lang="en-US" baseline="0" dirty="0" smtClean="0">
                <a:latin typeface="Arial" charset="0"/>
              </a:rPr>
              <a:t> de </a:t>
            </a:r>
            <a:r>
              <a:rPr lang="en-US" baseline="0" dirty="0" err="1" smtClean="0">
                <a:latin typeface="Arial" charset="0"/>
              </a:rPr>
              <a:t>calcular</a:t>
            </a:r>
            <a:r>
              <a:rPr lang="en-US" baseline="0" dirty="0" smtClean="0">
                <a:latin typeface="Arial" charset="0"/>
              </a:rPr>
              <a:t> </a:t>
            </a:r>
            <a:r>
              <a:rPr lang="en-US" baseline="0" dirty="0" err="1" smtClean="0">
                <a:latin typeface="Arial" charset="0"/>
              </a:rPr>
              <a:t>mínimos</a:t>
            </a:r>
            <a:r>
              <a:rPr lang="en-US" baseline="0" dirty="0" smtClean="0">
                <a:latin typeface="Arial" charset="0"/>
              </a:rPr>
              <a:t> e </a:t>
            </a:r>
            <a:r>
              <a:rPr lang="en-US" baseline="0" dirty="0" err="1" smtClean="0">
                <a:latin typeface="Arial" charset="0"/>
              </a:rPr>
              <a:t>máximos</a:t>
            </a:r>
            <a:r>
              <a:rPr lang="en-US" baseline="0" dirty="0" smtClean="0">
                <a:latin typeface="Arial" charset="0"/>
              </a:rPr>
              <a:t>.</a:t>
            </a:r>
            <a:endParaRPr lang="en-US" dirty="0" smtClean="0">
              <a:latin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19C55-7AEA-4EB9-BA9F-F72D46856111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Expectimax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muito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dependente</a:t>
            </a:r>
            <a:r>
              <a:rPr lang="en-US" baseline="0" dirty="0" smtClean="0"/>
              <a:t> da </a:t>
            </a:r>
            <a:r>
              <a:rPr lang="en-US" baseline="0" dirty="0" err="1" smtClean="0"/>
              <a:t>escala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valores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utilizados</a:t>
            </a:r>
            <a:r>
              <a:rPr lang="en-US" baseline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682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44578"/>
            <a:ext cx="121920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121920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6245225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10AB1-FB9A-4CFC-A058-E74AFD10292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76918-8EE8-41BC-8655-5862D016B2B9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4A49B-9F02-4A5C-B982-4DFD370F18E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900"/>
            </a:lvl2pPr>
            <a:lvl3pPr marL="914354" indent="0">
              <a:buNone/>
              <a:defRPr sz="1600"/>
            </a:lvl3pPr>
            <a:lvl4pPr marL="1371532" indent="0">
              <a:buNone/>
              <a:defRPr sz="1500"/>
            </a:lvl4pPr>
            <a:lvl5pPr marL="1828709" indent="0">
              <a:buNone/>
              <a:defRPr sz="1500"/>
            </a:lvl5pPr>
            <a:lvl6pPr marL="2285886" indent="0">
              <a:buNone/>
              <a:defRPr sz="1500"/>
            </a:lvl6pPr>
            <a:lvl7pPr marL="2743062" indent="0">
              <a:buNone/>
              <a:defRPr sz="1500"/>
            </a:lvl7pPr>
            <a:lvl8pPr marL="3200240" indent="0">
              <a:buNone/>
              <a:defRPr sz="1500"/>
            </a:lvl8pPr>
            <a:lvl9pPr marL="365741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6245225"/>
            <a:ext cx="2133600" cy="47625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71E20-2558-4548-9145-31A1CE74B67E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36CE-9816-47A4-A648-59C94611F2D8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67DB1-08A8-4DA3-8792-9FE41D7CAC0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915A0-5737-488C-ABBC-0B423BC0254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499FA-73C5-4A44-820B-A2808797D65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93802-8813-400D-A5BB-9C50C37ACBB4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85C0E-EF3F-4D12-BC26-7AC478A25631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54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97001"/>
            <a:ext cx="11379200" cy="472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298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6DD5B9B9-0596-4755-A407-4C3F5264CB69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31242"/>
            <a:ext cx="12192000" cy="6095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7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3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0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06575"/>
            <a:ext cx="12192000" cy="20796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CEFET/RJ</a:t>
            </a:r>
            <a:br>
              <a:rPr lang="pt-BR" dirty="0" smtClean="0"/>
            </a:br>
            <a:r>
              <a:rPr lang="pt-BR" dirty="0" smtClean="0"/>
              <a:t>Departamento de Informática</a:t>
            </a:r>
            <a:br>
              <a:rPr lang="pt-BR" dirty="0" smtClean="0"/>
            </a:br>
            <a:r>
              <a:rPr lang="pt-BR" dirty="0" smtClean="0"/>
              <a:t>Inteligência Artificial </a:t>
            </a:r>
            <a:br>
              <a:rPr lang="pt-BR" dirty="0" smtClean="0"/>
            </a:br>
            <a:r>
              <a:rPr lang="pt-BR" dirty="0" smtClean="0"/>
              <a:t>(GTSI1306, GCC1734)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95600" y="4700736"/>
            <a:ext cx="6400800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Prof. Eduardo Bezerra</a:t>
            </a:r>
          </a:p>
          <a:p>
            <a:r>
              <a:rPr lang="pt-BR" dirty="0" smtClean="0"/>
              <a:t>ebezerra@cefet-rj.br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608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1" y="1643063"/>
            <a:ext cx="10640483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2874434" y="2057401"/>
            <a:ext cx="651933" cy="327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6251" y="3857626"/>
            <a:ext cx="651933" cy="327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Expectimax: Exemplo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677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12192000" cy="1143000"/>
          </a:xfrm>
        </p:spPr>
        <p:txBody>
          <a:bodyPr/>
          <a:lstStyle/>
          <a:p>
            <a:r>
              <a:rPr lang="en-US" dirty="0" err="1" smtClean="0"/>
              <a:t>Expectimax</a:t>
            </a:r>
            <a:r>
              <a:rPr lang="en-US" dirty="0" smtClean="0"/>
              <a:t>: </a:t>
            </a:r>
            <a:r>
              <a:rPr lang="en-US" dirty="0" err="1" smtClean="0"/>
              <a:t>Exemplo</a:t>
            </a:r>
            <a:endParaRPr lang="en-US" dirty="0" smtClean="0"/>
          </a:p>
        </p:txBody>
      </p:sp>
      <p:grpSp>
        <p:nvGrpSpPr>
          <p:cNvPr id="51" name="Group 50"/>
          <p:cNvGrpSpPr/>
          <p:nvPr/>
        </p:nvGrpSpPr>
        <p:grpSpPr>
          <a:xfrm>
            <a:off x="1752600" y="1539240"/>
            <a:ext cx="8636000" cy="3947160"/>
            <a:chOff x="1219200" y="1992630"/>
            <a:chExt cx="6477000" cy="2960370"/>
          </a:xfrm>
        </p:grpSpPr>
        <p:sp>
          <p:nvSpPr>
            <p:cNvPr id="6149" name="AutoShape 4"/>
            <p:cNvSpPr>
              <a:spLocks noChangeArrowheads="1"/>
            </p:cNvSpPr>
            <p:nvPr/>
          </p:nvSpPr>
          <p:spPr bwMode="auto">
            <a:xfrm>
              <a:off x="4133850" y="1992630"/>
              <a:ext cx="652463" cy="521970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50" name="Group 60"/>
            <p:cNvGrpSpPr>
              <a:grpSpLocks/>
            </p:cNvGrpSpPr>
            <p:nvPr/>
          </p:nvGrpSpPr>
          <p:grpSpPr bwMode="auto">
            <a:xfrm>
              <a:off x="1981200" y="3765550"/>
              <a:ext cx="381000" cy="1187450"/>
              <a:chOff x="1981200" y="3765550"/>
              <a:chExt cx="381000" cy="1187450"/>
            </a:xfrm>
          </p:grpSpPr>
          <p:cxnSp>
            <p:nvCxnSpPr>
              <p:cNvPr id="6190" name="AutoShape 13"/>
              <p:cNvCxnSpPr>
                <a:cxnSpLocks noChangeShapeType="1"/>
                <a:stCxn id="6182" idx="0"/>
              </p:cNvCxnSpPr>
              <p:nvPr/>
            </p:nvCxnSpPr>
            <p:spPr bwMode="auto">
              <a:xfrm>
                <a:off x="2173288" y="3765550"/>
                <a:ext cx="1588" cy="8064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91" name="Rectangle 7"/>
              <p:cNvSpPr>
                <a:spLocks noChangeArrowheads="1"/>
              </p:cNvSpPr>
              <p:nvPr/>
            </p:nvSpPr>
            <p:spPr bwMode="auto">
              <a:xfrm>
                <a:off x="1981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12</a:t>
                </a:r>
              </a:p>
            </p:txBody>
          </p:sp>
        </p:grpSp>
        <p:grpSp>
          <p:nvGrpSpPr>
            <p:cNvPr id="6151" name="Group 61"/>
            <p:cNvGrpSpPr>
              <a:grpSpLocks/>
            </p:cNvGrpSpPr>
            <p:nvPr/>
          </p:nvGrpSpPr>
          <p:grpSpPr bwMode="auto">
            <a:xfrm>
              <a:off x="2173288" y="3765550"/>
              <a:ext cx="950912" cy="1187450"/>
              <a:chOff x="2173288" y="3765550"/>
              <a:chExt cx="950912" cy="1187450"/>
            </a:xfrm>
          </p:grpSpPr>
          <p:cxnSp>
            <p:nvCxnSpPr>
              <p:cNvPr id="6188" name="AutoShape 17"/>
              <p:cNvCxnSpPr>
                <a:cxnSpLocks noChangeShapeType="1"/>
                <a:stCxn id="6182" idx="0"/>
              </p:cNvCxnSpPr>
              <p:nvPr/>
            </p:nvCxnSpPr>
            <p:spPr bwMode="auto">
              <a:xfrm>
                <a:off x="2173288" y="3765550"/>
                <a:ext cx="763587" cy="822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89" name="Rectangle 7"/>
              <p:cNvSpPr>
                <a:spLocks noChangeArrowheads="1"/>
              </p:cNvSpPr>
              <p:nvPr/>
            </p:nvSpPr>
            <p:spPr bwMode="auto">
              <a:xfrm>
                <a:off x="2743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9</a:t>
                </a:r>
              </a:p>
            </p:txBody>
          </p:sp>
        </p:grpSp>
        <p:grpSp>
          <p:nvGrpSpPr>
            <p:cNvPr id="6152" name="Group 64"/>
            <p:cNvGrpSpPr>
              <a:grpSpLocks/>
            </p:cNvGrpSpPr>
            <p:nvPr/>
          </p:nvGrpSpPr>
          <p:grpSpPr bwMode="auto">
            <a:xfrm>
              <a:off x="6553200" y="3765550"/>
              <a:ext cx="381000" cy="1187450"/>
              <a:chOff x="6553200" y="3765550"/>
              <a:chExt cx="381000" cy="1187450"/>
            </a:xfrm>
          </p:grpSpPr>
          <p:cxnSp>
            <p:nvCxnSpPr>
              <p:cNvPr id="6186" name="AutoShape 33"/>
              <p:cNvCxnSpPr>
                <a:cxnSpLocks noChangeShapeType="1"/>
              </p:cNvCxnSpPr>
              <p:nvPr/>
            </p:nvCxnSpPr>
            <p:spPr bwMode="auto">
              <a:xfrm>
                <a:off x="6745288" y="3765550"/>
                <a:ext cx="1588" cy="8064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87" name="Rectangle 7"/>
              <p:cNvSpPr>
                <a:spLocks noChangeArrowheads="1"/>
              </p:cNvSpPr>
              <p:nvPr/>
            </p:nvSpPr>
            <p:spPr bwMode="auto">
              <a:xfrm>
                <a:off x="6553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6</a:t>
                </a:r>
              </a:p>
            </p:txBody>
          </p:sp>
        </p:grpSp>
        <p:grpSp>
          <p:nvGrpSpPr>
            <p:cNvPr id="6153" name="Group 65"/>
            <p:cNvGrpSpPr>
              <a:grpSpLocks/>
            </p:cNvGrpSpPr>
            <p:nvPr/>
          </p:nvGrpSpPr>
          <p:grpSpPr bwMode="auto">
            <a:xfrm>
              <a:off x="6745288" y="3765550"/>
              <a:ext cx="950912" cy="1187450"/>
              <a:chOff x="6745288" y="3765550"/>
              <a:chExt cx="950912" cy="1187450"/>
            </a:xfrm>
          </p:grpSpPr>
          <p:cxnSp>
            <p:nvCxnSpPr>
              <p:cNvPr id="6184" name="AutoShape 37"/>
              <p:cNvCxnSpPr>
                <a:cxnSpLocks noChangeShapeType="1"/>
              </p:cNvCxnSpPr>
              <p:nvPr/>
            </p:nvCxnSpPr>
            <p:spPr bwMode="auto">
              <a:xfrm>
                <a:off x="6745288" y="3765550"/>
                <a:ext cx="763587" cy="822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85" name="Rectangle 7"/>
              <p:cNvSpPr>
                <a:spLocks noChangeArrowheads="1"/>
              </p:cNvSpPr>
              <p:nvPr/>
            </p:nvSpPr>
            <p:spPr bwMode="auto">
              <a:xfrm>
                <a:off x="7315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0</a:t>
                </a:r>
              </a:p>
            </p:txBody>
          </p:sp>
        </p:grpSp>
        <p:grpSp>
          <p:nvGrpSpPr>
            <p:cNvPr id="6154" name="Group 51"/>
            <p:cNvGrpSpPr>
              <a:grpSpLocks/>
            </p:cNvGrpSpPr>
            <p:nvPr/>
          </p:nvGrpSpPr>
          <p:grpSpPr bwMode="auto">
            <a:xfrm>
              <a:off x="1984375" y="2514600"/>
              <a:ext cx="2475707" cy="1250950"/>
              <a:chOff x="1984375" y="2514601"/>
              <a:chExt cx="2475709" cy="1250949"/>
            </a:xfrm>
          </p:grpSpPr>
          <p:sp>
            <p:nvSpPr>
              <p:cNvPr id="6182" name="AutoShape 6"/>
              <p:cNvSpPr>
                <a:spLocks noChangeArrowheads="1"/>
              </p:cNvSpPr>
              <p:nvPr/>
            </p:nvSpPr>
            <p:spPr bwMode="auto">
              <a:xfrm flipV="1">
                <a:off x="1984375" y="3460750"/>
                <a:ext cx="381000" cy="304800"/>
              </a:xfrm>
              <a:prstGeom prst="triangle">
                <a:avLst>
                  <a:gd name="adj" fmla="val 50000"/>
                </a:avLst>
              </a:prstGeom>
              <a:solidFill>
                <a:srgbClr val="CC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6183" name="AutoShape 7"/>
              <p:cNvCxnSpPr>
                <a:cxnSpLocks noChangeShapeType="1"/>
                <a:stCxn id="6149" idx="3"/>
                <a:endCxn id="6167" idx="0"/>
              </p:cNvCxnSpPr>
              <p:nvPr/>
            </p:nvCxnSpPr>
            <p:spPr bwMode="auto">
              <a:xfrm flipH="1">
                <a:off x="2171700" y="2514601"/>
                <a:ext cx="2288384" cy="838199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</p:grpSp>
        <p:cxnSp>
          <p:nvCxnSpPr>
            <p:cNvPr id="6155" name="AutoShape 9"/>
            <p:cNvCxnSpPr>
              <a:cxnSpLocks noChangeShapeType="1"/>
              <a:stCxn id="6182" idx="0"/>
            </p:cNvCxnSpPr>
            <p:nvPr/>
          </p:nvCxnSpPr>
          <p:spPr bwMode="auto">
            <a:xfrm flipH="1">
              <a:off x="1412875" y="3765550"/>
              <a:ext cx="760413" cy="822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1219200" y="4648200"/>
              <a:ext cx="381000" cy="304800"/>
            </a:xfrm>
            <a:prstGeom prst="rect">
              <a:avLst/>
            </a:prstGeom>
            <a:solidFill>
              <a:srgbClr val="E8D1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cxnSp>
          <p:nvCxnSpPr>
            <p:cNvPr id="6157" name="AutoShape 21"/>
            <p:cNvCxnSpPr>
              <a:cxnSpLocks noChangeShapeType="1"/>
            </p:cNvCxnSpPr>
            <p:nvPr/>
          </p:nvCxnSpPr>
          <p:spPr bwMode="auto">
            <a:xfrm rot="5400000">
              <a:off x="4304507" y="2666206"/>
              <a:ext cx="304800" cy="15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58" name="AutoShape 21"/>
            <p:cNvCxnSpPr>
              <a:cxnSpLocks noChangeShapeType="1"/>
            </p:cNvCxnSpPr>
            <p:nvPr/>
          </p:nvCxnSpPr>
          <p:spPr bwMode="auto">
            <a:xfrm rot="5400000">
              <a:off x="2020094" y="3913981"/>
              <a:ext cx="3048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6159" name="Group 59"/>
            <p:cNvGrpSpPr>
              <a:grpSpLocks/>
            </p:cNvGrpSpPr>
            <p:nvPr/>
          </p:nvGrpSpPr>
          <p:grpSpPr bwMode="auto">
            <a:xfrm>
              <a:off x="4270375" y="2514600"/>
              <a:ext cx="381000" cy="1235075"/>
              <a:chOff x="4270375" y="2514601"/>
              <a:chExt cx="381000" cy="1235074"/>
            </a:xfrm>
          </p:grpSpPr>
          <p:sp>
            <p:nvSpPr>
              <p:cNvPr id="6180" name="AutoShape 20"/>
              <p:cNvSpPr>
                <a:spLocks noChangeArrowheads="1"/>
              </p:cNvSpPr>
              <p:nvPr/>
            </p:nvSpPr>
            <p:spPr bwMode="auto">
              <a:xfrm flipV="1">
                <a:off x="4270375" y="3444875"/>
                <a:ext cx="381000" cy="304800"/>
              </a:xfrm>
              <a:prstGeom prst="triangle">
                <a:avLst>
                  <a:gd name="adj" fmla="val 50000"/>
                </a:avLst>
              </a:prstGeom>
              <a:solidFill>
                <a:srgbClr val="CC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6181" name="AutoShape 21"/>
              <p:cNvCxnSpPr>
                <a:cxnSpLocks noChangeShapeType="1"/>
                <a:stCxn id="6149" idx="3"/>
                <a:endCxn id="6165" idx="0"/>
              </p:cNvCxnSpPr>
              <p:nvPr/>
            </p:nvCxnSpPr>
            <p:spPr bwMode="auto">
              <a:xfrm flipH="1">
                <a:off x="4457700" y="2514601"/>
                <a:ext cx="2382" cy="761999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</p:grpSp>
        <p:grpSp>
          <p:nvGrpSpPr>
            <p:cNvPr id="6160" name="Group 58"/>
            <p:cNvGrpSpPr>
              <a:grpSpLocks/>
            </p:cNvGrpSpPr>
            <p:nvPr/>
          </p:nvGrpSpPr>
          <p:grpSpPr bwMode="auto">
            <a:xfrm>
              <a:off x="3505200" y="3762375"/>
              <a:ext cx="954088" cy="1190625"/>
              <a:chOff x="3505200" y="3762375"/>
              <a:chExt cx="954088" cy="1190625"/>
            </a:xfrm>
          </p:grpSpPr>
          <p:cxnSp>
            <p:nvCxnSpPr>
              <p:cNvPr id="6177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3698875" y="3765550"/>
                <a:ext cx="760413" cy="822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78" name="Rectangle 7"/>
              <p:cNvSpPr>
                <a:spLocks noChangeArrowheads="1"/>
              </p:cNvSpPr>
              <p:nvPr/>
            </p:nvSpPr>
            <p:spPr bwMode="auto">
              <a:xfrm>
                <a:off x="3505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2</a:t>
                </a:r>
              </a:p>
            </p:txBody>
          </p:sp>
          <p:cxnSp>
            <p:nvCxnSpPr>
              <p:cNvPr id="6179" name="AutoShape 21"/>
              <p:cNvCxnSpPr>
                <a:cxnSpLocks noChangeShapeType="1"/>
              </p:cNvCxnSpPr>
              <p:nvPr/>
            </p:nvCxnSpPr>
            <p:spPr bwMode="auto">
              <a:xfrm rot="5400000">
                <a:off x="4306094" y="3913981"/>
                <a:ext cx="304800" cy="158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6161" name="Group 61"/>
            <p:cNvGrpSpPr>
              <a:grpSpLocks/>
            </p:cNvGrpSpPr>
            <p:nvPr/>
          </p:nvGrpSpPr>
          <p:grpSpPr bwMode="auto">
            <a:xfrm>
              <a:off x="4460082" y="2514600"/>
              <a:ext cx="2477296" cy="1250950"/>
              <a:chOff x="4460079" y="2514600"/>
              <a:chExt cx="2477296" cy="1250950"/>
            </a:xfrm>
          </p:grpSpPr>
          <p:sp>
            <p:nvSpPr>
              <p:cNvPr id="6175" name="AutoShape 26"/>
              <p:cNvSpPr>
                <a:spLocks noChangeArrowheads="1"/>
              </p:cNvSpPr>
              <p:nvPr/>
            </p:nvSpPr>
            <p:spPr bwMode="auto">
              <a:xfrm flipV="1">
                <a:off x="6556375" y="3460750"/>
                <a:ext cx="381000" cy="304800"/>
              </a:xfrm>
              <a:prstGeom prst="triangle">
                <a:avLst>
                  <a:gd name="adj" fmla="val 50000"/>
                </a:avLst>
              </a:prstGeom>
              <a:solidFill>
                <a:srgbClr val="CC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6176" name="AutoShape 27"/>
              <p:cNvCxnSpPr>
                <a:cxnSpLocks noChangeShapeType="1"/>
                <a:stCxn id="6149" idx="3"/>
                <a:endCxn id="6166" idx="0"/>
              </p:cNvCxnSpPr>
              <p:nvPr/>
            </p:nvCxnSpPr>
            <p:spPr bwMode="auto">
              <a:xfrm>
                <a:off x="4460079" y="2514600"/>
                <a:ext cx="2283618" cy="83820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</p:grpSp>
        <p:grpSp>
          <p:nvGrpSpPr>
            <p:cNvPr id="6162" name="Group 60"/>
            <p:cNvGrpSpPr>
              <a:grpSpLocks/>
            </p:cNvGrpSpPr>
            <p:nvPr/>
          </p:nvGrpSpPr>
          <p:grpSpPr bwMode="auto">
            <a:xfrm>
              <a:off x="5791200" y="3762375"/>
              <a:ext cx="954088" cy="1190625"/>
              <a:chOff x="5791200" y="3762375"/>
              <a:chExt cx="954088" cy="1190625"/>
            </a:xfrm>
          </p:grpSpPr>
          <p:cxnSp>
            <p:nvCxnSpPr>
              <p:cNvPr id="6172" name="AutoShape 29"/>
              <p:cNvCxnSpPr>
                <a:cxnSpLocks noChangeShapeType="1"/>
              </p:cNvCxnSpPr>
              <p:nvPr/>
            </p:nvCxnSpPr>
            <p:spPr bwMode="auto">
              <a:xfrm flipH="1">
                <a:off x="5984875" y="3765550"/>
                <a:ext cx="760413" cy="822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73" name="Rectangle 7"/>
              <p:cNvSpPr>
                <a:spLocks noChangeArrowheads="1"/>
              </p:cNvSpPr>
              <p:nvPr/>
            </p:nvSpPr>
            <p:spPr bwMode="auto">
              <a:xfrm>
                <a:off x="5791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15</a:t>
                </a:r>
              </a:p>
            </p:txBody>
          </p:sp>
          <p:cxnSp>
            <p:nvCxnSpPr>
              <p:cNvPr id="6174" name="AutoShape 21"/>
              <p:cNvCxnSpPr>
                <a:cxnSpLocks noChangeShapeType="1"/>
              </p:cNvCxnSpPr>
              <p:nvPr/>
            </p:nvCxnSpPr>
            <p:spPr bwMode="auto">
              <a:xfrm rot="5400000">
                <a:off x="6592094" y="3913981"/>
                <a:ext cx="304800" cy="158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6163" name="Group 64"/>
            <p:cNvGrpSpPr>
              <a:grpSpLocks/>
            </p:cNvGrpSpPr>
            <p:nvPr/>
          </p:nvGrpSpPr>
          <p:grpSpPr bwMode="auto">
            <a:xfrm>
              <a:off x="4267200" y="3765550"/>
              <a:ext cx="381000" cy="1187450"/>
              <a:chOff x="6553200" y="3765550"/>
              <a:chExt cx="381000" cy="1187450"/>
            </a:xfrm>
          </p:grpSpPr>
          <p:cxnSp>
            <p:nvCxnSpPr>
              <p:cNvPr id="6170" name="AutoShape 33"/>
              <p:cNvCxnSpPr>
                <a:cxnSpLocks noChangeShapeType="1"/>
              </p:cNvCxnSpPr>
              <p:nvPr/>
            </p:nvCxnSpPr>
            <p:spPr bwMode="auto">
              <a:xfrm flipH="1">
                <a:off x="6745288" y="3765550"/>
                <a:ext cx="1" cy="818173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71" name="Rectangle 7"/>
              <p:cNvSpPr>
                <a:spLocks noChangeArrowheads="1"/>
              </p:cNvSpPr>
              <p:nvPr/>
            </p:nvSpPr>
            <p:spPr bwMode="auto">
              <a:xfrm>
                <a:off x="6553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4</a:t>
                </a:r>
              </a:p>
            </p:txBody>
          </p:sp>
        </p:grpSp>
        <p:grpSp>
          <p:nvGrpSpPr>
            <p:cNvPr id="6164" name="Group 65"/>
            <p:cNvGrpSpPr>
              <a:grpSpLocks/>
            </p:cNvGrpSpPr>
            <p:nvPr/>
          </p:nvGrpSpPr>
          <p:grpSpPr bwMode="auto">
            <a:xfrm>
              <a:off x="4459288" y="3765550"/>
              <a:ext cx="950912" cy="1187450"/>
              <a:chOff x="6745288" y="3765550"/>
              <a:chExt cx="950912" cy="1187450"/>
            </a:xfrm>
          </p:grpSpPr>
          <p:cxnSp>
            <p:nvCxnSpPr>
              <p:cNvPr id="6168" name="AutoShape 37"/>
              <p:cNvCxnSpPr>
                <a:cxnSpLocks noChangeShapeType="1"/>
              </p:cNvCxnSpPr>
              <p:nvPr/>
            </p:nvCxnSpPr>
            <p:spPr bwMode="auto">
              <a:xfrm>
                <a:off x="6745288" y="3765550"/>
                <a:ext cx="763587" cy="822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6169" name="Rectangle 7"/>
              <p:cNvSpPr>
                <a:spLocks noChangeArrowheads="1"/>
              </p:cNvSpPr>
              <p:nvPr/>
            </p:nvSpPr>
            <p:spPr bwMode="auto">
              <a:xfrm>
                <a:off x="7315200" y="4648200"/>
                <a:ext cx="381000" cy="304800"/>
              </a:xfrm>
              <a:prstGeom prst="rect">
                <a:avLst/>
              </a:prstGeom>
              <a:solidFill>
                <a:srgbClr val="E8D1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6</a:t>
                </a:r>
              </a:p>
            </p:txBody>
          </p:sp>
        </p:grpSp>
        <p:sp>
          <p:nvSpPr>
            <p:cNvPr id="6165" name="Oval 11"/>
            <p:cNvSpPr>
              <a:spLocks noChangeArrowheads="1"/>
            </p:cNvSpPr>
            <p:nvPr/>
          </p:nvSpPr>
          <p:spPr bwMode="auto">
            <a:xfrm>
              <a:off x="4191000" y="3276600"/>
              <a:ext cx="533400" cy="533400"/>
            </a:xfrm>
            <a:prstGeom prst="ellipse">
              <a:avLst/>
            </a:prstGeom>
            <a:solidFill>
              <a:srgbClr val="B5EDC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Oval 11"/>
            <p:cNvSpPr>
              <a:spLocks noChangeArrowheads="1"/>
            </p:cNvSpPr>
            <p:nvPr/>
          </p:nvSpPr>
          <p:spPr bwMode="auto">
            <a:xfrm>
              <a:off x="6477000" y="3352800"/>
              <a:ext cx="533400" cy="533400"/>
            </a:xfrm>
            <a:prstGeom prst="ellipse">
              <a:avLst/>
            </a:prstGeom>
            <a:solidFill>
              <a:srgbClr val="B5EDC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Oval 11"/>
            <p:cNvSpPr>
              <a:spLocks noChangeArrowheads="1"/>
            </p:cNvSpPr>
            <p:nvPr/>
          </p:nvSpPr>
          <p:spPr bwMode="auto">
            <a:xfrm>
              <a:off x="1905000" y="3352800"/>
              <a:ext cx="533400" cy="533400"/>
            </a:xfrm>
            <a:prstGeom prst="ellipse">
              <a:avLst/>
            </a:prstGeom>
            <a:solidFill>
              <a:srgbClr val="B5EDC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3736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6802" y="2018618"/>
            <a:ext cx="4275137" cy="2768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Expectimax: Poda é possível?</a:t>
            </a:r>
          </a:p>
        </p:txBody>
      </p:sp>
      <p:sp>
        <p:nvSpPr>
          <p:cNvPr id="77" name="AutoShape 4"/>
          <p:cNvSpPr>
            <a:spLocks noChangeArrowheads="1"/>
          </p:cNvSpPr>
          <p:nvPr/>
        </p:nvSpPr>
        <p:spPr bwMode="auto">
          <a:xfrm>
            <a:off x="5638800" y="1539240"/>
            <a:ext cx="869951" cy="69596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" name="Group 60"/>
          <p:cNvGrpSpPr>
            <a:grpSpLocks/>
          </p:cNvGrpSpPr>
          <p:nvPr/>
        </p:nvGrpSpPr>
        <p:grpSpPr bwMode="auto">
          <a:xfrm>
            <a:off x="2768600" y="3903133"/>
            <a:ext cx="508000" cy="1583267"/>
            <a:chOff x="1981200" y="3765550"/>
            <a:chExt cx="381000" cy="1187450"/>
          </a:xfrm>
        </p:grpSpPr>
        <p:cxnSp>
          <p:nvCxnSpPr>
            <p:cNvPr id="118" name="AutoShape 13"/>
            <p:cNvCxnSpPr>
              <a:cxnSpLocks noChangeShapeType="1"/>
              <a:stCxn id="110" idx="0"/>
            </p:cNvCxnSpPr>
            <p:nvPr/>
          </p:nvCxnSpPr>
          <p:spPr bwMode="auto">
            <a:xfrm>
              <a:off x="2173288" y="3765550"/>
              <a:ext cx="1588" cy="8064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1981200" y="4648200"/>
              <a:ext cx="381000" cy="304800"/>
            </a:xfrm>
            <a:prstGeom prst="rect">
              <a:avLst/>
            </a:prstGeom>
            <a:solidFill>
              <a:srgbClr val="E8D1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</p:grpSp>
      <p:grpSp>
        <p:nvGrpSpPr>
          <p:cNvPr id="79" name="Group 61"/>
          <p:cNvGrpSpPr>
            <a:grpSpLocks/>
          </p:cNvGrpSpPr>
          <p:nvPr/>
        </p:nvGrpSpPr>
        <p:grpSpPr bwMode="auto">
          <a:xfrm>
            <a:off x="3024717" y="3903133"/>
            <a:ext cx="1267883" cy="1583267"/>
            <a:chOff x="2173288" y="3765550"/>
            <a:chExt cx="950912" cy="1187450"/>
          </a:xfrm>
        </p:grpSpPr>
        <p:cxnSp>
          <p:nvCxnSpPr>
            <p:cNvPr id="116" name="AutoShape 17"/>
            <p:cNvCxnSpPr>
              <a:cxnSpLocks noChangeShapeType="1"/>
              <a:stCxn id="110" idx="0"/>
            </p:cNvCxnSpPr>
            <p:nvPr/>
          </p:nvCxnSpPr>
          <p:spPr bwMode="auto">
            <a:xfrm>
              <a:off x="2173288" y="3765550"/>
              <a:ext cx="763587" cy="822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117" name="Rectangle 7"/>
            <p:cNvSpPr>
              <a:spLocks noChangeArrowheads="1"/>
            </p:cNvSpPr>
            <p:nvPr/>
          </p:nvSpPr>
          <p:spPr bwMode="auto">
            <a:xfrm>
              <a:off x="2743200" y="4648200"/>
              <a:ext cx="381000" cy="304800"/>
            </a:xfrm>
            <a:prstGeom prst="rect">
              <a:avLst/>
            </a:prstGeom>
            <a:solidFill>
              <a:srgbClr val="E8D1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9</a:t>
              </a:r>
            </a:p>
          </p:txBody>
        </p:sp>
      </p:grpSp>
      <p:grpSp>
        <p:nvGrpSpPr>
          <p:cNvPr id="82" name="Group 51"/>
          <p:cNvGrpSpPr>
            <a:grpSpLocks/>
          </p:cNvGrpSpPr>
          <p:nvPr/>
        </p:nvGrpSpPr>
        <p:grpSpPr bwMode="auto">
          <a:xfrm>
            <a:off x="2772833" y="2235200"/>
            <a:ext cx="3300942" cy="1667933"/>
            <a:chOff x="1984375" y="2514601"/>
            <a:chExt cx="2475709" cy="1250949"/>
          </a:xfrm>
        </p:grpSpPr>
        <p:sp>
          <p:nvSpPr>
            <p:cNvPr id="110" name="AutoShape 6"/>
            <p:cNvSpPr>
              <a:spLocks noChangeArrowheads="1"/>
            </p:cNvSpPr>
            <p:nvPr/>
          </p:nvSpPr>
          <p:spPr bwMode="auto">
            <a:xfrm flipV="1">
              <a:off x="1984375" y="3460750"/>
              <a:ext cx="381000" cy="304800"/>
            </a:xfrm>
            <a:prstGeom prst="triangle">
              <a:avLst>
                <a:gd name="adj" fmla="val 50000"/>
              </a:avLst>
            </a:prstGeom>
            <a:solidFill>
              <a:srgbClr val="CC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1" name="AutoShape 7"/>
            <p:cNvCxnSpPr>
              <a:cxnSpLocks noChangeShapeType="1"/>
              <a:stCxn id="77" idx="3"/>
              <a:endCxn id="95" idx="0"/>
            </p:cNvCxnSpPr>
            <p:nvPr/>
          </p:nvCxnSpPr>
          <p:spPr bwMode="auto">
            <a:xfrm flipH="1">
              <a:off x="2171700" y="2514601"/>
              <a:ext cx="2288384" cy="83819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</p:grpSp>
      <p:cxnSp>
        <p:nvCxnSpPr>
          <p:cNvPr id="83" name="AutoShape 9"/>
          <p:cNvCxnSpPr>
            <a:cxnSpLocks noChangeShapeType="1"/>
            <a:stCxn id="110" idx="0"/>
          </p:cNvCxnSpPr>
          <p:nvPr/>
        </p:nvCxnSpPr>
        <p:spPr bwMode="auto">
          <a:xfrm flipH="1">
            <a:off x="2010833" y="3903133"/>
            <a:ext cx="1013884" cy="109643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84" name="Rectangle 7"/>
          <p:cNvSpPr>
            <a:spLocks noChangeArrowheads="1"/>
          </p:cNvSpPr>
          <p:nvPr/>
        </p:nvSpPr>
        <p:spPr bwMode="auto">
          <a:xfrm>
            <a:off x="1752600" y="5080000"/>
            <a:ext cx="508000" cy="406400"/>
          </a:xfrm>
          <a:prstGeom prst="rect">
            <a:avLst/>
          </a:prstGeom>
          <a:solidFill>
            <a:srgbClr val="E8D1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85" name="AutoShape 21"/>
          <p:cNvCxnSpPr>
            <a:cxnSpLocks noChangeShapeType="1"/>
          </p:cNvCxnSpPr>
          <p:nvPr/>
        </p:nvCxnSpPr>
        <p:spPr bwMode="auto">
          <a:xfrm rot="5400000">
            <a:off x="5866342" y="2437341"/>
            <a:ext cx="406400" cy="211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6" name="AutoShape 21"/>
          <p:cNvCxnSpPr>
            <a:cxnSpLocks noChangeShapeType="1"/>
          </p:cNvCxnSpPr>
          <p:nvPr/>
        </p:nvCxnSpPr>
        <p:spPr bwMode="auto">
          <a:xfrm rot="5400000">
            <a:off x="2820459" y="4101041"/>
            <a:ext cx="406400" cy="211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87" name="Group 59"/>
          <p:cNvGrpSpPr>
            <a:grpSpLocks/>
          </p:cNvGrpSpPr>
          <p:nvPr/>
        </p:nvGrpSpPr>
        <p:grpSpPr bwMode="auto">
          <a:xfrm>
            <a:off x="5820833" y="2235200"/>
            <a:ext cx="508000" cy="1646767"/>
            <a:chOff x="4270375" y="2514601"/>
            <a:chExt cx="381000" cy="1235074"/>
          </a:xfrm>
        </p:grpSpPr>
        <p:sp>
          <p:nvSpPr>
            <p:cNvPr id="108" name="AutoShape 20"/>
            <p:cNvSpPr>
              <a:spLocks noChangeArrowheads="1"/>
            </p:cNvSpPr>
            <p:nvPr/>
          </p:nvSpPr>
          <p:spPr bwMode="auto">
            <a:xfrm flipV="1">
              <a:off x="4270375" y="3444875"/>
              <a:ext cx="381000" cy="304800"/>
            </a:xfrm>
            <a:prstGeom prst="triangle">
              <a:avLst>
                <a:gd name="adj" fmla="val 50000"/>
              </a:avLst>
            </a:prstGeom>
            <a:solidFill>
              <a:srgbClr val="CC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9" name="AutoShape 21"/>
            <p:cNvCxnSpPr>
              <a:cxnSpLocks noChangeShapeType="1"/>
              <a:stCxn id="77" idx="3"/>
              <a:endCxn id="93" idx="0"/>
            </p:cNvCxnSpPr>
            <p:nvPr/>
          </p:nvCxnSpPr>
          <p:spPr bwMode="auto">
            <a:xfrm flipH="1">
              <a:off x="4457700" y="2514601"/>
              <a:ext cx="2382" cy="76199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</p:grpSp>
      <p:grpSp>
        <p:nvGrpSpPr>
          <p:cNvPr id="88" name="Group 58"/>
          <p:cNvGrpSpPr>
            <a:grpSpLocks/>
          </p:cNvGrpSpPr>
          <p:nvPr/>
        </p:nvGrpSpPr>
        <p:grpSpPr bwMode="auto">
          <a:xfrm>
            <a:off x="4800600" y="3898900"/>
            <a:ext cx="1272117" cy="1587500"/>
            <a:chOff x="3505200" y="3762375"/>
            <a:chExt cx="954088" cy="1190625"/>
          </a:xfrm>
        </p:grpSpPr>
        <p:cxnSp>
          <p:nvCxnSpPr>
            <p:cNvPr id="105" name="AutoShape 23"/>
            <p:cNvCxnSpPr>
              <a:cxnSpLocks noChangeShapeType="1"/>
            </p:cNvCxnSpPr>
            <p:nvPr/>
          </p:nvCxnSpPr>
          <p:spPr bwMode="auto">
            <a:xfrm flipH="1">
              <a:off x="3698875" y="3765550"/>
              <a:ext cx="760413" cy="822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106" name="Rectangle 7"/>
            <p:cNvSpPr>
              <a:spLocks noChangeArrowheads="1"/>
            </p:cNvSpPr>
            <p:nvPr/>
          </p:nvSpPr>
          <p:spPr bwMode="auto">
            <a:xfrm>
              <a:off x="3505200" y="4648200"/>
              <a:ext cx="381000" cy="304800"/>
            </a:xfrm>
            <a:prstGeom prst="rect">
              <a:avLst/>
            </a:prstGeom>
            <a:solidFill>
              <a:srgbClr val="E8D1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cxnSp>
          <p:nvCxnSpPr>
            <p:cNvPr id="107" name="AutoShape 21"/>
            <p:cNvCxnSpPr>
              <a:cxnSpLocks noChangeShapeType="1"/>
            </p:cNvCxnSpPr>
            <p:nvPr/>
          </p:nvCxnSpPr>
          <p:spPr bwMode="auto">
            <a:xfrm rot="5400000">
              <a:off x="4306094" y="3913981"/>
              <a:ext cx="3048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23" name="Rectangle 122"/>
          <p:cNvSpPr/>
          <p:nvPr/>
        </p:nvSpPr>
        <p:spPr>
          <a:xfrm>
            <a:off x="6019800" y="4038600"/>
            <a:ext cx="2057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AutoShape 33"/>
          <p:cNvCxnSpPr>
            <a:cxnSpLocks noChangeShapeType="1"/>
          </p:cNvCxnSpPr>
          <p:nvPr/>
        </p:nvCxnSpPr>
        <p:spPr bwMode="auto">
          <a:xfrm flipH="1">
            <a:off x="6057298" y="3903133"/>
            <a:ext cx="15423" cy="112606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sp>
        <p:nvSpPr>
          <p:cNvPr id="95" name="Oval 11"/>
          <p:cNvSpPr>
            <a:spLocks noChangeArrowheads="1"/>
          </p:cNvSpPr>
          <p:nvPr/>
        </p:nvSpPr>
        <p:spPr bwMode="auto">
          <a:xfrm>
            <a:off x="2667000" y="3352800"/>
            <a:ext cx="711200" cy="711200"/>
          </a:xfrm>
          <a:prstGeom prst="ellipse">
            <a:avLst/>
          </a:prstGeom>
          <a:solidFill>
            <a:srgbClr val="B5EDC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6" name="AutoShape 37"/>
          <p:cNvCxnSpPr>
            <a:cxnSpLocks noChangeShapeType="1"/>
          </p:cNvCxnSpPr>
          <p:nvPr/>
        </p:nvCxnSpPr>
        <p:spPr bwMode="auto">
          <a:xfrm>
            <a:off x="6072717" y="3903133"/>
            <a:ext cx="1018116" cy="109643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sp>
        <p:nvSpPr>
          <p:cNvPr id="93" name="Oval 11"/>
          <p:cNvSpPr>
            <a:spLocks noChangeArrowheads="1"/>
          </p:cNvSpPr>
          <p:nvPr/>
        </p:nvSpPr>
        <p:spPr bwMode="auto">
          <a:xfrm>
            <a:off x="5715000" y="3251200"/>
            <a:ext cx="711200" cy="711200"/>
          </a:xfrm>
          <a:prstGeom prst="ellipse">
            <a:avLst/>
          </a:prstGeom>
          <a:solidFill>
            <a:srgbClr val="B5EDC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918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Expectimax com Profundidade Limitada</a:t>
            </a:r>
          </a:p>
        </p:txBody>
      </p:sp>
      <p:sp>
        <p:nvSpPr>
          <p:cNvPr id="9219" name="AutoShape 27"/>
          <p:cNvSpPr>
            <a:spLocks noChangeArrowheads="1"/>
          </p:cNvSpPr>
          <p:nvPr/>
        </p:nvSpPr>
        <p:spPr bwMode="auto">
          <a:xfrm>
            <a:off x="5507038" y="1600200"/>
            <a:ext cx="285750" cy="2286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cxnSp>
        <p:nvCxnSpPr>
          <p:cNvPr id="9220" name="AutoShape 28"/>
          <p:cNvCxnSpPr>
            <a:cxnSpLocks noChangeShapeType="1"/>
            <a:stCxn id="9219" idx="3"/>
            <a:endCxn id="9226" idx="0"/>
          </p:cNvCxnSpPr>
          <p:nvPr/>
        </p:nvCxnSpPr>
        <p:spPr bwMode="auto">
          <a:xfrm flipH="1">
            <a:off x="5078413" y="1828800"/>
            <a:ext cx="571500" cy="458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1" name="AutoShape 29"/>
          <p:cNvCxnSpPr>
            <a:cxnSpLocks noChangeShapeType="1"/>
            <a:stCxn id="9219" idx="3"/>
            <a:endCxn id="9227" idx="0"/>
          </p:cNvCxnSpPr>
          <p:nvPr/>
        </p:nvCxnSpPr>
        <p:spPr bwMode="auto">
          <a:xfrm>
            <a:off x="5649913" y="1828800"/>
            <a:ext cx="573087" cy="458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2" name="AutoShape 30"/>
          <p:cNvCxnSpPr>
            <a:cxnSpLocks noChangeShapeType="1"/>
          </p:cNvCxnSpPr>
          <p:nvPr/>
        </p:nvCxnSpPr>
        <p:spPr bwMode="auto">
          <a:xfrm flipH="1">
            <a:off x="4791075" y="2573338"/>
            <a:ext cx="287338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3" name="AutoShape 31"/>
          <p:cNvCxnSpPr>
            <a:cxnSpLocks noChangeShapeType="1"/>
          </p:cNvCxnSpPr>
          <p:nvPr/>
        </p:nvCxnSpPr>
        <p:spPr bwMode="auto">
          <a:xfrm>
            <a:off x="5078413" y="2573338"/>
            <a:ext cx="22860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4" name="AutoShape 32"/>
          <p:cNvCxnSpPr>
            <a:cxnSpLocks noChangeShapeType="1"/>
          </p:cNvCxnSpPr>
          <p:nvPr/>
        </p:nvCxnSpPr>
        <p:spPr bwMode="auto">
          <a:xfrm flipH="1">
            <a:off x="5937250" y="2573338"/>
            <a:ext cx="28575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5" name="AutoShape 33"/>
          <p:cNvCxnSpPr>
            <a:cxnSpLocks noChangeShapeType="1"/>
          </p:cNvCxnSpPr>
          <p:nvPr/>
        </p:nvCxnSpPr>
        <p:spPr bwMode="auto">
          <a:xfrm>
            <a:off x="6223000" y="2573338"/>
            <a:ext cx="28575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26" name="Oval 34"/>
          <p:cNvSpPr>
            <a:spLocks noChangeArrowheads="1"/>
          </p:cNvSpPr>
          <p:nvPr/>
        </p:nvSpPr>
        <p:spPr bwMode="auto">
          <a:xfrm>
            <a:off x="4933950" y="2287588"/>
            <a:ext cx="287338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27" name="Oval 35"/>
          <p:cNvSpPr>
            <a:spLocks noChangeArrowheads="1"/>
          </p:cNvSpPr>
          <p:nvPr/>
        </p:nvSpPr>
        <p:spPr bwMode="auto">
          <a:xfrm>
            <a:off x="6080125" y="2287588"/>
            <a:ext cx="285750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pic>
        <p:nvPicPr>
          <p:cNvPr id="9228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25" y="2287588"/>
            <a:ext cx="2571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5150" y="3376613"/>
            <a:ext cx="23495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91338" y="1600200"/>
            <a:ext cx="2571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Oval 40"/>
          <p:cNvSpPr>
            <a:spLocks noChangeArrowheads="1"/>
          </p:cNvSpPr>
          <p:nvPr/>
        </p:nvSpPr>
        <p:spPr bwMode="auto">
          <a:xfrm>
            <a:off x="5221288" y="3319463"/>
            <a:ext cx="285750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32" name="Oval 41"/>
          <p:cNvSpPr>
            <a:spLocks noChangeArrowheads="1"/>
          </p:cNvSpPr>
          <p:nvPr/>
        </p:nvSpPr>
        <p:spPr bwMode="auto">
          <a:xfrm>
            <a:off x="5792788" y="3319463"/>
            <a:ext cx="287337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33" name="Oval 42"/>
          <p:cNvSpPr>
            <a:spLocks noChangeArrowheads="1"/>
          </p:cNvSpPr>
          <p:nvPr/>
        </p:nvSpPr>
        <p:spPr bwMode="auto">
          <a:xfrm>
            <a:off x="6365875" y="3319463"/>
            <a:ext cx="287338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cxnSp>
        <p:nvCxnSpPr>
          <p:cNvPr id="9234" name="AutoShape 43"/>
          <p:cNvCxnSpPr>
            <a:cxnSpLocks noChangeShapeType="1"/>
          </p:cNvCxnSpPr>
          <p:nvPr/>
        </p:nvCxnSpPr>
        <p:spPr bwMode="auto">
          <a:xfrm>
            <a:off x="4800600" y="3581400"/>
            <a:ext cx="28575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35" name="Line 44"/>
          <p:cNvSpPr>
            <a:spLocks noChangeShapeType="1"/>
          </p:cNvSpPr>
          <p:nvPr/>
        </p:nvSpPr>
        <p:spPr bwMode="auto">
          <a:xfrm flipH="1">
            <a:off x="4572000" y="35814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36" name="AutoShape 45"/>
          <p:cNvSpPr>
            <a:spLocks noChangeArrowheads="1"/>
          </p:cNvSpPr>
          <p:nvPr/>
        </p:nvSpPr>
        <p:spPr bwMode="auto">
          <a:xfrm>
            <a:off x="4419600" y="4343400"/>
            <a:ext cx="285750" cy="2286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pic>
        <p:nvPicPr>
          <p:cNvPr id="9237" name="Picture 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05625" y="4343400"/>
            <a:ext cx="2571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238" name="AutoShape 47"/>
          <p:cNvCxnSpPr>
            <a:cxnSpLocks noChangeShapeType="1"/>
          </p:cNvCxnSpPr>
          <p:nvPr/>
        </p:nvCxnSpPr>
        <p:spPr bwMode="auto">
          <a:xfrm rot="16200000" flipH="1">
            <a:off x="4478338" y="4665662"/>
            <a:ext cx="304800" cy="117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39" name="Oval 39"/>
          <p:cNvSpPr>
            <a:spLocks noChangeArrowheads="1"/>
          </p:cNvSpPr>
          <p:nvPr/>
        </p:nvSpPr>
        <p:spPr bwMode="auto">
          <a:xfrm>
            <a:off x="4648200" y="3319463"/>
            <a:ext cx="285750" cy="28575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40" name="AutoShape 45"/>
          <p:cNvSpPr>
            <a:spLocks noChangeArrowheads="1"/>
          </p:cNvSpPr>
          <p:nvPr/>
        </p:nvSpPr>
        <p:spPr bwMode="auto">
          <a:xfrm>
            <a:off x="4972050" y="4343400"/>
            <a:ext cx="285750" cy="2286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cxnSp>
        <p:nvCxnSpPr>
          <p:cNvPr id="9241" name="AutoShape 47"/>
          <p:cNvCxnSpPr>
            <a:cxnSpLocks noChangeShapeType="1"/>
          </p:cNvCxnSpPr>
          <p:nvPr/>
        </p:nvCxnSpPr>
        <p:spPr bwMode="auto">
          <a:xfrm rot="16200000" flipH="1">
            <a:off x="5035550" y="4654550"/>
            <a:ext cx="304800" cy="13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42" name="Line 48"/>
          <p:cNvSpPr>
            <a:spLocks noChangeShapeType="1"/>
          </p:cNvSpPr>
          <p:nvPr/>
        </p:nvSpPr>
        <p:spPr bwMode="auto">
          <a:xfrm flipH="1">
            <a:off x="5029200" y="4572000"/>
            <a:ext cx="889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9243" name="TextBox 33"/>
          <p:cNvSpPr txBox="1">
            <a:spLocks noChangeArrowheads="1"/>
          </p:cNvSpPr>
          <p:nvPr/>
        </p:nvSpPr>
        <p:spPr bwMode="auto">
          <a:xfrm>
            <a:off x="5756275" y="4267200"/>
            <a:ext cx="3488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/>
                <a:cs typeface="Calibri"/>
              </a:rPr>
              <a:t>…</a:t>
            </a:r>
          </a:p>
        </p:txBody>
      </p:sp>
      <p:sp>
        <p:nvSpPr>
          <p:cNvPr id="9244" name="TextBox 34"/>
          <p:cNvSpPr txBox="1">
            <a:spLocks noChangeArrowheads="1"/>
          </p:cNvSpPr>
          <p:nvPr/>
        </p:nvSpPr>
        <p:spPr bwMode="auto">
          <a:xfrm>
            <a:off x="4918075" y="5105400"/>
            <a:ext cx="3488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/>
                <a:cs typeface="Calibri"/>
              </a:rPr>
              <a:t>…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3400" y="5638800"/>
            <a:ext cx="762000" cy="533400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492</a:t>
            </a:r>
          </a:p>
        </p:txBody>
      </p:sp>
      <p:sp>
        <p:nvSpPr>
          <p:cNvPr id="9246" name="Rectangle 38"/>
          <p:cNvSpPr>
            <a:spLocks noChangeArrowheads="1"/>
          </p:cNvSpPr>
          <p:nvPr/>
        </p:nvSpPr>
        <p:spPr bwMode="auto">
          <a:xfrm>
            <a:off x="5334000" y="5638800"/>
            <a:ext cx="762000" cy="533400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/>
                <a:cs typeface="Calibri"/>
              </a:rPr>
              <a:t>362</a:t>
            </a:r>
          </a:p>
        </p:txBody>
      </p:sp>
      <p:sp>
        <p:nvSpPr>
          <p:cNvPr id="9247" name="TextBox 40"/>
          <p:cNvSpPr txBox="1">
            <a:spLocks noChangeArrowheads="1"/>
          </p:cNvSpPr>
          <p:nvPr/>
        </p:nvSpPr>
        <p:spPr bwMode="auto">
          <a:xfrm>
            <a:off x="6213475" y="5649913"/>
            <a:ext cx="3488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/>
                <a:cs typeface="Calibri"/>
              </a:rPr>
              <a:t>…</a:t>
            </a:r>
          </a:p>
        </p:txBody>
      </p:sp>
      <p:sp>
        <p:nvSpPr>
          <p:cNvPr id="43" name="Freeform 42"/>
          <p:cNvSpPr/>
          <p:nvPr/>
        </p:nvSpPr>
        <p:spPr>
          <a:xfrm>
            <a:off x="4421188" y="4589463"/>
            <a:ext cx="346075" cy="1036637"/>
          </a:xfrm>
          <a:custGeom>
            <a:avLst/>
            <a:gdLst>
              <a:gd name="connsiteX0" fmla="*/ 122829 w 354842"/>
              <a:gd name="connsiteY0" fmla="*/ 0 h 1037230"/>
              <a:gd name="connsiteX1" fmla="*/ 0 w 354842"/>
              <a:gd name="connsiteY1" fmla="*/ 191068 h 1037230"/>
              <a:gd name="connsiteX2" fmla="*/ 122829 w 354842"/>
              <a:gd name="connsiteY2" fmla="*/ 545910 h 1037230"/>
              <a:gd name="connsiteX3" fmla="*/ 327546 w 354842"/>
              <a:gd name="connsiteY3" fmla="*/ 832513 h 1037230"/>
              <a:gd name="connsiteX4" fmla="*/ 286603 w 354842"/>
              <a:gd name="connsiteY4" fmla="*/ 1037230 h 1037230"/>
              <a:gd name="connsiteX0" fmla="*/ 122829 w 354842"/>
              <a:gd name="connsiteY0" fmla="*/ 0 h 1037230"/>
              <a:gd name="connsiteX1" fmla="*/ 0 w 354842"/>
              <a:gd name="connsiteY1" fmla="*/ 419668 h 1037230"/>
              <a:gd name="connsiteX2" fmla="*/ 122829 w 354842"/>
              <a:gd name="connsiteY2" fmla="*/ 545910 h 1037230"/>
              <a:gd name="connsiteX3" fmla="*/ 327546 w 354842"/>
              <a:gd name="connsiteY3" fmla="*/ 832513 h 1037230"/>
              <a:gd name="connsiteX4" fmla="*/ 286603 w 354842"/>
              <a:gd name="connsiteY4" fmla="*/ 1037230 h 1037230"/>
              <a:gd name="connsiteX0" fmla="*/ 148229 w 355220"/>
              <a:gd name="connsiteY0" fmla="*/ 0 h 1037230"/>
              <a:gd name="connsiteX1" fmla="*/ 25400 w 355220"/>
              <a:gd name="connsiteY1" fmla="*/ 419668 h 1037230"/>
              <a:gd name="connsiteX2" fmla="*/ 300629 w 355220"/>
              <a:gd name="connsiteY2" fmla="*/ 545910 h 1037230"/>
              <a:gd name="connsiteX3" fmla="*/ 352946 w 355220"/>
              <a:gd name="connsiteY3" fmla="*/ 832513 h 1037230"/>
              <a:gd name="connsiteX4" fmla="*/ 312003 w 355220"/>
              <a:gd name="connsiteY4" fmla="*/ 1037230 h 1037230"/>
              <a:gd name="connsiteX0" fmla="*/ 148229 w 346122"/>
              <a:gd name="connsiteY0" fmla="*/ 0 h 1037230"/>
              <a:gd name="connsiteX1" fmla="*/ 25400 w 346122"/>
              <a:gd name="connsiteY1" fmla="*/ 419668 h 1037230"/>
              <a:gd name="connsiteX2" fmla="*/ 300629 w 346122"/>
              <a:gd name="connsiteY2" fmla="*/ 545910 h 1037230"/>
              <a:gd name="connsiteX3" fmla="*/ 200546 w 346122"/>
              <a:gd name="connsiteY3" fmla="*/ 832513 h 1037230"/>
              <a:gd name="connsiteX4" fmla="*/ 312003 w 346122"/>
              <a:gd name="connsiteY4" fmla="*/ 1037230 h 103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122" h="1037230">
                <a:moveTo>
                  <a:pt x="148229" y="0"/>
                </a:moveTo>
                <a:cubicBezTo>
                  <a:pt x="86814" y="50041"/>
                  <a:pt x="0" y="328683"/>
                  <a:pt x="25400" y="419668"/>
                </a:cubicBezTo>
                <a:cubicBezTo>
                  <a:pt x="50800" y="510653"/>
                  <a:pt x="271438" y="477103"/>
                  <a:pt x="300629" y="545910"/>
                </a:cubicBezTo>
                <a:cubicBezTo>
                  <a:pt x="329820" y="614718"/>
                  <a:pt x="198650" y="750626"/>
                  <a:pt x="200546" y="832513"/>
                </a:cubicBezTo>
                <a:cubicBezTo>
                  <a:pt x="202442" y="914400"/>
                  <a:pt x="346122" y="975815"/>
                  <a:pt x="312003" y="103723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343400" y="4343400"/>
            <a:ext cx="457200" cy="381000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400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953000" y="4343400"/>
            <a:ext cx="457200" cy="381000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300</a:t>
            </a:r>
          </a:p>
        </p:txBody>
      </p:sp>
      <p:sp>
        <p:nvSpPr>
          <p:cNvPr id="42" name="Rounded Rectangular Callout 41"/>
          <p:cNvSpPr/>
          <p:nvPr/>
        </p:nvSpPr>
        <p:spPr>
          <a:xfrm>
            <a:off x="5638800" y="3962400"/>
            <a:ext cx="2133600" cy="1600200"/>
          </a:xfrm>
          <a:prstGeom prst="wedgeRoundRectCallout">
            <a:avLst>
              <a:gd name="adj1" fmla="val -59213"/>
              <a:gd name="adj2" fmla="val -17670"/>
              <a:gd name="adj3" fmla="val 16667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Calibri"/>
                <a:cs typeface="Calibri"/>
              </a:rPr>
              <a:t>Estimate of true </a:t>
            </a:r>
            <a:r>
              <a:rPr lang="en-US" dirty="0" err="1">
                <a:latin typeface="Calibri"/>
                <a:cs typeface="Calibri"/>
              </a:rPr>
              <a:t>expectimax</a:t>
            </a:r>
            <a:r>
              <a:rPr lang="en-US" dirty="0">
                <a:latin typeface="Calibri"/>
                <a:cs typeface="Calibri"/>
              </a:rPr>
              <a:t> value (which would require a lot of work to compute)</a:t>
            </a:r>
          </a:p>
        </p:txBody>
      </p:sp>
    </p:spTree>
    <p:extLst>
      <p:ext uri="{BB962C8B-B14F-4D97-AF65-F5344CB8AC3E}">
        <p14:creationId xmlns="" xmlns:p14="http://schemas.microsoft.com/office/powerpoint/2010/main" val="70145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Expectimax</a:t>
            </a:r>
            <a:r>
              <a:rPr lang="pt-BR" dirty="0"/>
              <a:t>: </a:t>
            </a:r>
            <a:r>
              <a:rPr lang="pt-BR" dirty="0" smtClean="0"/>
              <a:t>Importância da Escala</a:t>
            </a:r>
            <a:endParaRPr lang="en-US" dirty="0" smtClean="0"/>
          </a:p>
        </p:txBody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xfrm>
            <a:off x="700617" y="4510089"/>
            <a:ext cx="10972800" cy="1920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No expectimax, a escala dos valores é importante.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Esquerda, a jogada A1 é escolhida.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Direita, a jogada A2 é escolhida.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A função de avaliação heurística tem que ser uma transformação positiva e linear da chance de ganhar o jogo a partir daquele ponto.</a:t>
            </a:r>
            <a:endParaRPr lang="en-US" sz="2400" dirty="0" smtClean="0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251" y="1552576"/>
            <a:ext cx="100838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01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Créditos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Essa apresentação é material traduzido e/ou adaptado pelo prof. Eduardo </a:t>
            </a:r>
            <a:r>
              <a:rPr lang="pt-BR" dirty="0"/>
              <a:t>Bezerra (ebezerra@cefet-rj.br</a:t>
            </a:r>
            <a:r>
              <a:rPr lang="pt-BR" dirty="0" smtClean="0"/>
              <a:t>), e utiliza material cuja autoria é dos </a:t>
            </a:r>
            <a:r>
              <a:rPr lang="pt-BR" dirty="0"/>
              <a:t>professores </a:t>
            </a:r>
            <a:r>
              <a:rPr lang="pt-BR" dirty="0" smtClean="0"/>
              <a:t>a </a:t>
            </a:r>
            <a:r>
              <a:rPr lang="pt-BR" dirty="0" smtClean="0"/>
              <a:t>seguir: Dan </a:t>
            </a:r>
            <a:r>
              <a:rPr lang="pt-BR" dirty="0"/>
              <a:t>Klein e </a:t>
            </a:r>
            <a:r>
              <a:rPr lang="pt-BR" dirty="0" err="1"/>
              <a:t>Pieter</a:t>
            </a:r>
            <a:r>
              <a:rPr lang="pt-BR" dirty="0"/>
              <a:t> </a:t>
            </a:r>
            <a:r>
              <a:rPr lang="pt-BR" dirty="0" err="1" smtClean="0"/>
              <a:t>Abbeel</a:t>
            </a:r>
            <a:r>
              <a:rPr lang="pt-BR" dirty="0" smtClean="0"/>
              <a:t>, UC Berkeley.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material original é usado no curso CS 188 (</a:t>
            </a:r>
            <a:r>
              <a:rPr lang="pt-BR" dirty="0" err="1" smtClean="0"/>
              <a:t>Introduction</a:t>
            </a:r>
            <a:r>
              <a:rPr lang="pt-BR" dirty="0" smtClean="0"/>
              <a:t> to Artificial </a:t>
            </a:r>
            <a:r>
              <a:rPr lang="pt-BR" dirty="0" err="1" smtClean="0"/>
              <a:t>Intelligence</a:t>
            </a:r>
            <a:r>
              <a:rPr lang="pt-BR" dirty="0" smtClean="0"/>
              <a:t>). </a:t>
            </a:r>
            <a:endParaRPr lang="pt-BR" dirty="0" smtClean="0"/>
          </a:p>
          <a:p>
            <a:pPr lvl="1"/>
            <a:r>
              <a:rPr lang="pt-BR" dirty="0" smtClean="0"/>
              <a:t>https</a:t>
            </a:r>
            <a:r>
              <a:rPr lang="pt-BR" dirty="0"/>
              <a:t>://www.cs.berkeley.edu/~russell/classes/cs188/f14</a:t>
            </a:r>
            <a:r>
              <a:rPr lang="pt-BR" dirty="0" smtClean="0"/>
              <a:t>/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9677400" y="6245225"/>
            <a:ext cx="2133600" cy="47625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5FF1561-1732-4AFE-BD38-1F907188A6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76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ítulo 1"/>
          <p:cNvSpPr>
            <a:spLocks noGrp="1"/>
          </p:cNvSpPr>
          <p:nvPr>
            <p:ph type="ctrTitle" idx="4294967295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dirty="0" smtClean="0"/>
              <a:t>Busca Competitiva - </a:t>
            </a:r>
            <a:r>
              <a:rPr lang="pt-BR" dirty="0" err="1" smtClean="0"/>
              <a:t>Expectimax</a:t>
            </a:r>
            <a:endParaRPr lang="pt-BR" dirty="0" smtClean="0"/>
          </a:p>
        </p:txBody>
      </p:sp>
      <p:sp>
        <p:nvSpPr>
          <p:cNvPr id="4100" name="Subtítulo 5"/>
          <p:cNvSpPr>
            <a:spLocks noGrp="1"/>
          </p:cNvSpPr>
          <p:nvPr>
            <p:ph type="subTitle" idx="4294967295"/>
          </p:nvPr>
        </p:nvSpPr>
        <p:spPr>
          <a:xfrm>
            <a:off x="1828800" y="3886200"/>
            <a:ext cx="8534400" cy="1752600"/>
          </a:xfrm>
        </p:spPr>
        <p:txBody>
          <a:bodyPr/>
          <a:lstStyle/>
          <a:p>
            <a:pPr marL="0" indent="0" algn="ctr">
              <a:buNone/>
            </a:pPr>
            <a:endParaRPr lang="pt-BR" dirty="0" smtClean="0">
              <a:solidFill>
                <a:srgbClr val="898989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499FA-73C5-4A44-820B-A2808797D6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3527425"/>
            <a:ext cx="3733800" cy="264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307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com resultados incertos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pt-BR" dirty="0"/>
              <a:t>Em que situações </a:t>
            </a:r>
            <a:r>
              <a:rPr lang="pt-BR" dirty="0" smtClean="0"/>
              <a:t>um agente não saberia </a:t>
            </a:r>
            <a:r>
              <a:rPr lang="pt-BR" dirty="0"/>
              <a:t>o resultado de uma </a:t>
            </a:r>
            <a:r>
              <a:rPr lang="pt-BR" dirty="0" smtClean="0"/>
              <a:t>ação que tomou?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endParaRPr lang="pt-BR" dirty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pt-BR" dirty="0"/>
              <a:t>Aleatoriedade explícita: </a:t>
            </a:r>
            <a:r>
              <a:rPr lang="pt-BR" dirty="0" smtClean="0"/>
              <a:t>e.g., jogar </a:t>
            </a:r>
            <a:r>
              <a:rPr lang="pt-BR" dirty="0"/>
              <a:t>um dado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endParaRPr lang="pt-BR" dirty="0" smtClean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pt-BR" dirty="0" smtClean="0"/>
              <a:t>Oponentes </a:t>
            </a:r>
            <a:r>
              <a:rPr lang="pt-BR" dirty="0"/>
              <a:t>imprevisíveis: </a:t>
            </a:r>
            <a:r>
              <a:rPr lang="pt-BR" dirty="0" smtClean="0"/>
              <a:t>e.g., </a:t>
            </a:r>
            <a:r>
              <a:rPr lang="pt-BR" dirty="0"/>
              <a:t>os fantasmas no </a:t>
            </a:r>
            <a:r>
              <a:rPr lang="pt-BR" dirty="0" err="1"/>
              <a:t>Pacman</a:t>
            </a:r>
            <a:r>
              <a:rPr lang="pt-BR" dirty="0"/>
              <a:t> </a:t>
            </a:r>
            <a:r>
              <a:rPr lang="pt-BR" dirty="0" smtClean="0"/>
              <a:t>respondem </a:t>
            </a:r>
            <a:r>
              <a:rPr lang="pt-BR" dirty="0"/>
              <a:t>aleatoriamente.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endParaRPr lang="pt-BR" dirty="0" smtClean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pt-BR" dirty="0" smtClean="0"/>
              <a:t>Ações </a:t>
            </a:r>
            <a:r>
              <a:rPr lang="pt-BR" dirty="0"/>
              <a:t>podem falhar: </a:t>
            </a:r>
            <a:r>
              <a:rPr lang="pt-BR" dirty="0" smtClean="0"/>
              <a:t>e.g., em </a:t>
            </a:r>
            <a:r>
              <a:rPr lang="pt-BR" dirty="0"/>
              <a:t>um robô, </a:t>
            </a:r>
            <a:r>
              <a:rPr lang="pt-BR" dirty="0" smtClean="0"/>
              <a:t>suas rodas </a:t>
            </a:r>
            <a:r>
              <a:rPr lang="pt-BR" dirty="0"/>
              <a:t>podem </a:t>
            </a:r>
            <a:r>
              <a:rPr lang="pt-BR" dirty="0" smtClean="0"/>
              <a:t>deslizar</a:t>
            </a:r>
            <a:endParaRPr lang="pt-BR" sz="4400" dirty="0"/>
          </a:p>
        </p:txBody>
      </p:sp>
    </p:spTree>
    <p:extLst>
      <p:ext uri="{BB962C8B-B14F-4D97-AF65-F5344CB8AC3E}">
        <p14:creationId xmlns="" xmlns:p14="http://schemas.microsoft.com/office/powerpoint/2010/main" val="377149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Jogos não-determinísticos</a:t>
            </a:r>
            <a:endParaRPr lang="en-US" dirty="0" smtClean="0"/>
          </a:p>
        </p:txBody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não-determinismo</a:t>
            </a:r>
            <a:r>
              <a:rPr lang="pt-BR" dirty="0" smtClean="0"/>
              <a:t> é um elemento </a:t>
            </a:r>
            <a:r>
              <a:rPr lang="pt-BR" dirty="0"/>
              <a:t>aleatório proveniente de jogo de dados, sorteio de cartas, etc.</a:t>
            </a:r>
          </a:p>
          <a:p>
            <a:r>
              <a:rPr lang="pt-BR" dirty="0"/>
              <a:t>Não-determinismo é inerente em ambientes reais.</a:t>
            </a:r>
          </a:p>
          <a:p>
            <a:pPr lvl="1"/>
            <a:r>
              <a:rPr lang="pt-BR" dirty="0"/>
              <a:t>O estudo de algoritmos para jogos com elemento aleatório é um passo em direção a algoritmos que podem ser aplicados </a:t>
            </a:r>
            <a:r>
              <a:rPr lang="pt-BR" u="sng" dirty="0"/>
              <a:t>no mundo real</a:t>
            </a:r>
            <a:r>
              <a:rPr lang="pt-BR" dirty="0"/>
              <a:t>. </a:t>
            </a:r>
            <a:endParaRPr lang="en-US" dirty="0"/>
          </a:p>
          <a:p>
            <a:r>
              <a:rPr lang="pt-BR" dirty="0" smtClean="0"/>
              <a:t>Uma </a:t>
            </a:r>
            <a:r>
              <a:rPr lang="pt-BR" dirty="0"/>
              <a:t>árvore de um jogo não-determinístico deve incluir </a:t>
            </a:r>
            <a:r>
              <a:rPr lang="pt-BR" b="1" dirty="0"/>
              <a:t>nós de acaso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i="1" dirty="0" smtClean="0"/>
              <a:t>chance </a:t>
            </a:r>
            <a:r>
              <a:rPr lang="pt-BR" i="1" dirty="0" err="1" smtClean="0"/>
              <a:t>node</a:t>
            </a:r>
            <a:r>
              <a:rPr lang="pt-BR" dirty="0" smtClean="0"/>
              <a:t>) além </a:t>
            </a:r>
            <a:r>
              <a:rPr lang="pt-BR" dirty="0"/>
              <a:t>de nós </a:t>
            </a:r>
            <a:r>
              <a:rPr lang="pt-BR" dirty="0" err="1"/>
              <a:t>minimax</a:t>
            </a:r>
            <a:r>
              <a:rPr lang="pt-BR" dirty="0"/>
              <a:t>.</a:t>
            </a:r>
          </a:p>
          <a:p>
            <a:r>
              <a:rPr lang="pt-BR" dirty="0"/>
              <a:t>Ramificações que saem dos nós de acaso denotam “resultados possíveis”, e são anotadas com a </a:t>
            </a:r>
            <a:r>
              <a:rPr lang="pt-BR" b="1" dirty="0"/>
              <a:t>probabilidade</a:t>
            </a:r>
            <a:r>
              <a:rPr lang="pt-BR" dirty="0"/>
              <a:t> de cada mudança de estado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268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33729" y="1834588"/>
            <a:ext cx="3672377" cy="1431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6173" y="1470022"/>
            <a:ext cx="3626227" cy="25685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0539" y="1460973"/>
            <a:ext cx="3674720" cy="1974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Pior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vs.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médio</a:t>
            </a:r>
            <a:endParaRPr lang="en-US" dirty="0" smtClean="0"/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5791200" y="20574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89" name="AutoShape 6"/>
          <p:cNvSpPr>
            <a:spLocks noChangeArrowheads="1"/>
          </p:cNvSpPr>
          <p:nvPr/>
        </p:nvSpPr>
        <p:spPr bwMode="auto">
          <a:xfrm rot="10800000">
            <a:off x="5029200" y="3048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90" name="AutoShape 7"/>
          <p:cNvSpPr>
            <a:spLocks noChangeArrowheads="1"/>
          </p:cNvSpPr>
          <p:nvPr/>
        </p:nvSpPr>
        <p:spPr bwMode="auto">
          <a:xfrm rot="10800000">
            <a:off x="6553200" y="3048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4648200" y="4343400"/>
            <a:ext cx="381000" cy="304800"/>
          </a:xfrm>
          <a:prstGeom prst="rect">
            <a:avLst/>
          </a:prstGeom>
          <a:solidFill>
            <a:srgbClr val="BD92D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5334000" y="4343400"/>
            <a:ext cx="381000" cy="304800"/>
          </a:xfrm>
          <a:prstGeom prst="rect">
            <a:avLst/>
          </a:prstGeom>
          <a:solidFill>
            <a:srgbClr val="BD92D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10</a:t>
            </a: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6172200" y="4343400"/>
            <a:ext cx="381000" cy="304800"/>
          </a:xfrm>
          <a:prstGeom prst="rect">
            <a:avLst/>
          </a:prstGeom>
          <a:solidFill>
            <a:srgbClr val="BD92D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9</a:t>
            </a:r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6934200" y="4343400"/>
            <a:ext cx="381000" cy="304800"/>
          </a:xfrm>
          <a:prstGeom prst="rect">
            <a:avLst/>
          </a:prstGeom>
          <a:solidFill>
            <a:srgbClr val="BD92D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100</a:t>
            </a:r>
          </a:p>
        </p:txBody>
      </p:sp>
      <p:cxnSp>
        <p:nvCxnSpPr>
          <p:cNvPr id="16395" name="AutoShape 12"/>
          <p:cNvCxnSpPr>
            <a:cxnSpLocks noChangeShapeType="1"/>
            <a:stCxn id="16388" idx="3"/>
            <a:endCxn id="16389" idx="3"/>
          </p:cNvCxnSpPr>
          <p:nvPr/>
        </p:nvCxnSpPr>
        <p:spPr bwMode="auto">
          <a:xfrm flipH="1">
            <a:off x="5219700" y="2362200"/>
            <a:ext cx="7620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6" name="AutoShape 13"/>
          <p:cNvCxnSpPr>
            <a:cxnSpLocks noChangeShapeType="1"/>
            <a:stCxn id="16388" idx="3"/>
            <a:endCxn id="16390" idx="3"/>
          </p:cNvCxnSpPr>
          <p:nvPr/>
        </p:nvCxnSpPr>
        <p:spPr bwMode="auto">
          <a:xfrm>
            <a:off x="5981700" y="2362200"/>
            <a:ext cx="7620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7" name="AutoShape 14"/>
          <p:cNvCxnSpPr>
            <a:cxnSpLocks noChangeShapeType="1"/>
            <a:stCxn id="16389" idx="0"/>
            <a:endCxn id="16391" idx="0"/>
          </p:cNvCxnSpPr>
          <p:nvPr/>
        </p:nvCxnSpPr>
        <p:spPr bwMode="auto">
          <a:xfrm flipH="1">
            <a:off x="4838700" y="33528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8" name="AutoShape 15"/>
          <p:cNvCxnSpPr>
            <a:cxnSpLocks noChangeShapeType="1"/>
            <a:stCxn id="16389" idx="0"/>
            <a:endCxn id="16392" idx="0"/>
          </p:cNvCxnSpPr>
          <p:nvPr/>
        </p:nvCxnSpPr>
        <p:spPr bwMode="auto">
          <a:xfrm>
            <a:off x="5219700" y="3352800"/>
            <a:ext cx="3048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9" name="AutoShape 16"/>
          <p:cNvCxnSpPr>
            <a:cxnSpLocks noChangeShapeType="1"/>
            <a:stCxn id="16390" idx="0"/>
            <a:endCxn id="16393" idx="0"/>
          </p:cNvCxnSpPr>
          <p:nvPr/>
        </p:nvCxnSpPr>
        <p:spPr bwMode="auto">
          <a:xfrm flipH="1">
            <a:off x="6362700" y="33528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400" name="AutoShape 17"/>
          <p:cNvCxnSpPr>
            <a:cxnSpLocks noChangeShapeType="1"/>
            <a:stCxn id="16390" idx="0"/>
            <a:endCxn id="16394" idx="0"/>
          </p:cNvCxnSpPr>
          <p:nvPr/>
        </p:nvCxnSpPr>
        <p:spPr bwMode="auto">
          <a:xfrm>
            <a:off x="6743700" y="33528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6194425" y="2057400"/>
            <a:ext cx="6635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max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7010400" y="2971800"/>
            <a:ext cx="6635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min</a:t>
            </a:r>
          </a:p>
        </p:txBody>
      </p:sp>
      <p:sp>
        <p:nvSpPr>
          <p:cNvPr id="24" name="Oval 15"/>
          <p:cNvSpPr>
            <a:spLocks noChangeArrowheads="1"/>
          </p:cNvSpPr>
          <p:nvPr/>
        </p:nvSpPr>
        <p:spPr bwMode="auto">
          <a:xfrm>
            <a:off x="5029200" y="3048000"/>
            <a:ext cx="381000" cy="38100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6553200" y="3048000"/>
            <a:ext cx="381000" cy="38100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25780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latin typeface="Calibri" pitchFamily="34" charset="0"/>
              </a:rPr>
              <a:t>Ideia: resultados incertos são controlados pelo acaso, e não por um oponente!</a:t>
            </a:r>
            <a:endParaRPr lang="pt-BR" sz="280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50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Expectimax</a:t>
            </a:r>
            <a:endParaRPr lang="en-US" dirty="0" smtClean="0"/>
          </a:p>
        </p:txBody>
      </p:sp>
      <p:sp>
        <p:nvSpPr>
          <p:cNvPr id="1106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67600" cy="4876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pt-BR" sz="2800" dirty="0" smtClean="0"/>
              <a:t>Nesse caso, valores devem refletir o resultado do </a:t>
            </a:r>
            <a:r>
              <a:rPr lang="pt-BR" sz="2800" dirty="0" smtClean="0">
                <a:solidFill>
                  <a:srgbClr val="FF0000"/>
                </a:solidFill>
              </a:rPr>
              <a:t>caso médio</a:t>
            </a:r>
            <a:r>
              <a:rPr lang="pt-BR" sz="2800" dirty="0" smtClean="0"/>
              <a:t> (expectimax), e não resultados de </a:t>
            </a:r>
            <a:r>
              <a:rPr lang="pt-BR" sz="2800" dirty="0" smtClean="0">
                <a:solidFill>
                  <a:srgbClr val="FF0000"/>
                </a:solidFill>
              </a:rPr>
              <a:t>pior caso</a:t>
            </a:r>
            <a:r>
              <a:rPr lang="pt-BR" sz="2800" dirty="0" smtClean="0"/>
              <a:t> (</a:t>
            </a:r>
            <a:r>
              <a:rPr lang="pt-BR" sz="2800" dirty="0" err="1" smtClean="0"/>
              <a:t>minimax</a:t>
            </a:r>
            <a:r>
              <a:rPr lang="pt-BR" sz="2800" dirty="0" smtClean="0"/>
              <a:t>).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endParaRPr lang="pt-BR" sz="1600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pt-BR" sz="2800" dirty="0" smtClean="0">
                <a:solidFill>
                  <a:srgbClr val="C00000"/>
                </a:solidFill>
              </a:rPr>
              <a:t>Busca Expectimax:</a:t>
            </a:r>
            <a:r>
              <a:rPr lang="pt-BR" sz="2800" dirty="0" smtClean="0"/>
              <a:t> computa o escore médio de um nó, considerando oponente racional</a:t>
            </a:r>
          </a:p>
          <a:p>
            <a:pPr lvl="1">
              <a:spcBef>
                <a:spcPct val="0"/>
              </a:spcBef>
            </a:pPr>
            <a:r>
              <a:rPr lang="pt-BR" sz="2400" dirty="0" smtClean="0"/>
              <a:t>Nós MAX são como na busca </a:t>
            </a:r>
            <a:r>
              <a:rPr lang="pt-BR" sz="2400" dirty="0" err="1" smtClean="0"/>
              <a:t>minimax</a:t>
            </a:r>
            <a:endParaRPr lang="pt-BR" sz="2400" dirty="0" smtClean="0"/>
          </a:p>
          <a:p>
            <a:pPr lvl="1">
              <a:spcBef>
                <a:spcPct val="0"/>
              </a:spcBef>
            </a:pPr>
            <a:r>
              <a:rPr lang="pt-BR" sz="2400" dirty="0" smtClean="0"/>
              <a:t>Nó de acaso são similares aos nós MIN, mas o resultado é incerto</a:t>
            </a:r>
          </a:p>
          <a:p>
            <a:pPr lvl="1">
              <a:spcBef>
                <a:spcPct val="0"/>
              </a:spcBef>
            </a:pPr>
            <a:r>
              <a:rPr lang="pt-BR" sz="2400" dirty="0" smtClean="0"/>
              <a:t>Calcula a </a:t>
            </a:r>
            <a:r>
              <a:rPr lang="pt-BR" sz="2400" dirty="0" smtClean="0">
                <a:solidFill>
                  <a:srgbClr val="CC0000"/>
                </a:solidFill>
              </a:rPr>
              <a:t>utilidade esperada (</a:t>
            </a:r>
            <a:r>
              <a:rPr lang="pt-BR" sz="2400" i="1" dirty="0" err="1" smtClean="0">
                <a:solidFill>
                  <a:srgbClr val="CC0000"/>
                </a:solidFill>
              </a:rPr>
              <a:t>expected</a:t>
            </a:r>
            <a:r>
              <a:rPr lang="pt-BR" sz="2400" i="1" dirty="0" smtClean="0">
                <a:solidFill>
                  <a:srgbClr val="CC0000"/>
                </a:solidFill>
              </a:rPr>
              <a:t> </a:t>
            </a:r>
            <a:r>
              <a:rPr lang="pt-BR" sz="2400" i="1" dirty="0" err="1" smtClean="0">
                <a:solidFill>
                  <a:srgbClr val="CC0000"/>
                </a:solidFill>
              </a:rPr>
              <a:t>utility</a:t>
            </a:r>
            <a:r>
              <a:rPr lang="pt-BR" sz="2400" dirty="0" smtClean="0">
                <a:solidFill>
                  <a:srgbClr val="CC0000"/>
                </a:solidFill>
              </a:rPr>
              <a:t>)</a:t>
            </a:r>
            <a:r>
              <a:rPr lang="pt-BR" sz="2400" dirty="0"/>
              <a:t> </a:t>
            </a:r>
            <a:r>
              <a:rPr lang="pt-BR" sz="2400" dirty="0" smtClean="0"/>
              <a:t>de cada nó de acaso.</a:t>
            </a:r>
          </a:p>
          <a:p>
            <a:pPr lvl="2">
              <a:spcBef>
                <a:spcPct val="0"/>
              </a:spcBef>
            </a:pPr>
            <a:r>
              <a:rPr lang="pt-BR" sz="2000" dirty="0" smtClean="0"/>
              <a:t>i.e. a média ponderada (valor esperado) dos filhos</a:t>
            </a:r>
            <a:endParaRPr lang="pt-BR" sz="2800" dirty="0" smtClean="0"/>
          </a:p>
        </p:txBody>
      </p:sp>
      <p:sp>
        <p:nvSpPr>
          <p:cNvPr id="5126" name="AutoShape 4"/>
          <p:cNvSpPr>
            <a:spLocks noChangeArrowheads="1"/>
          </p:cNvSpPr>
          <p:nvPr/>
        </p:nvSpPr>
        <p:spPr bwMode="auto">
          <a:xfrm>
            <a:off x="9525000" y="18288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8382000" y="4114800"/>
            <a:ext cx="381000" cy="3048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10</a:t>
            </a: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9067800" y="4114800"/>
            <a:ext cx="381000" cy="3048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4</a:t>
            </a:r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9906000" y="4114800"/>
            <a:ext cx="381000" cy="3048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5</a:t>
            </a:r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10668000" y="4114800"/>
            <a:ext cx="381000" cy="3048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7</a:t>
            </a:r>
          </a:p>
        </p:txBody>
      </p:sp>
      <p:cxnSp>
        <p:nvCxnSpPr>
          <p:cNvPr id="5131" name="AutoShape 9"/>
          <p:cNvCxnSpPr>
            <a:cxnSpLocks noChangeShapeType="1"/>
            <a:stCxn id="5126" idx="3"/>
            <a:endCxn id="5137" idx="0"/>
          </p:cNvCxnSpPr>
          <p:nvPr/>
        </p:nvCxnSpPr>
        <p:spPr bwMode="auto">
          <a:xfrm flipH="1">
            <a:off x="8953500" y="2133600"/>
            <a:ext cx="7620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2" name="AutoShape 10"/>
          <p:cNvCxnSpPr>
            <a:cxnSpLocks noChangeShapeType="1"/>
            <a:stCxn id="5126" idx="3"/>
            <a:endCxn id="5138" idx="0"/>
          </p:cNvCxnSpPr>
          <p:nvPr/>
        </p:nvCxnSpPr>
        <p:spPr bwMode="auto">
          <a:xfrm>
            <a:off x="9715500" y="2133600"/>
            <a:ext cx="7620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3" name="AutoShape 11"/>
          <p:cNvCxnSpPr>
            <a:cxnSpLocks noChangeShapeType="1"/>
            <a:endCxn id="5127" idx="0"/>
          </p:cNvCxnSpPr>
          <p:nvPr/>
        </p:nvCxnSpPr>
        <p:spPr bwMode="auto">
          <a:xfrm flipH="1">
            <a:off x="8572500" y="31242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4" name="AutoShape 12"/>
          <p:cNvCxnSpPr>
            <a:cxnSpLocks noChangeShapeType="1"/>
            <a:endCxn id="5128" idx="0"/>
          </p:cNvCxnSpPr>
          <p:nvPr/>
        </p:nvCxnSpPr>
        <p:spPr bwMode="auto">
          <a:xfrm>
            <a:off x="8953500" y="3124200"/>
            <a:ext cx="3048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5" name="AutoShape 13"/>
          <p:cNvCxnSpPr>
            <a:cxnSpLocks noChangeShapeType="1"/>
            <a:endCxn id="5129" idx="0"/>
          </p:cNvCxnSpPr>
          <p:nvPr/>
        </p:nvCxnSpPr>
        <p:spPr bwMode="auto">
          <a:xfrm flipH="1">
            <a:off x="10096500" y="31242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6" name="AutoShape 14"/>
          <p:cNvCxnSpPr>
            <a:cxnSpLocks noChangeShapeType="1"/>
            <a:endCxn id="5130" idx="0"/>
          </p:cNvCxnSpPr>
          <p:nvPr/>
        </p:nvCxnSpPr>
        <p:spPr bwMode="auto">
          <a:xfrm>
            <a:off x="10477500" y="3124200"/>
            <a:ext cx="3810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37" name="Oval 15"/>
          <p:cNvSpPr>
            <a:spLocks noChangeArrowheads="1"/>
          </p:cNvSpPr>
          <p:nvPr/>
        </p:nvSpPr>
        <p:spPr bwMode="auto">
          <a:xfrm>
            <a:off x="8763000" y="2743200"/>
            <a:ext cx="381000" cy="38100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38" name="Oval 16"/>
          <p:cNvSpPr>
            <a:spLocks noChangeArrowheads="1"/>
          </p:cNvSpPr>
          <p:nvPr/>
        </p:nvSpPr>
        <p:spPr bwMode="auto">
          <a:xfrm>
            <a:off x="10287000" y="2743200"/>
            <a:ext cx="381000" cy="38100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39" name="Text Box 17"/>
          <p:cNvSpPr txBox="1">
            <a:spLocks noChangeArrowheads="1"/>
          </p:cNvSpPr>
          <p:nvPr/>
        </p:nvSpPr>
        <p:spPr bwMode="auto">
          <a:xfrm>
            <a:off x="9928225" y="1766888"/>
            <a:ext cx="6635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max</a:t>
            </a:r>
          </a:p>
        </p:txBody>
      </p:sp>
      <p:sp>
        <p:nvSpPr>
          <p:cNvPr id="5140" name="Text Box 18"/>
          <p:cNvSpPr txBox="1">
            <a:spLocks noChangeArrowheads="1"/>
          </p:cNvSpPr>
          <p:nvPr/>
        </p:nvSpPr>
        <p:spPr bwMode="auto">
          <a:xfrm>
            <a:off x="10668000" y="2743200"/>
            <a:ext cx="10668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Calibri" pitchFamily="34" charset="0"/>
              </a:rPr>
              <a:t>acaso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141" name="Rectangle 8"/>
          <p:cNvSpPr>
            <a:spLocks noChangeArrowheads="1"/>
          </p:cNvSpPr>
          <p:nvPr/>
        </p:nvSpPr>
        <p:spPr bwMode="auto">
          <a:xfrm>
            <a:off x="8382000" y="4114800"/>
            <a:ext cx="381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5142" name="Rectangle 9"/>
          <p:cNvSpPr>
            <a:spLocks noChangeArrowheads="1"/>
          </p:cNvSpPr>
          <p:nvPr/>
        </p:nvSpPr>
        <p:spPr bwMode="auto">
          <a:xfrm>
            <a:off x="9067800" y="4114800"/>
            <a:ext cx="381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10</a:t>
            </a:r>
          </a:p>
        </p:txBody>
      </p:sp>
      <p:sp>
        <p:nvSpPr>
          <p:cNvPr id="5143" name="Rectangle 10"/>
          <p:cNvSpPr>
            <a:spLocks noChangeArrowheads="1"/>
          </p:cNvSpPr>
          <p:nvPr/>
        </p:nvSpPr>
        <p:spPr bwMode="auto">
          <a:xfrm>
            <a:off x="9906000" y="4114800"/>
            <a:ext cx="381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5144" name="Rectangle 11"/>
          <p:cNvSpPr>
            <a:spLocks noChangeArrowheads="1"/>
          </p:cNvSpPr>
          <p:nvPr/>
        </p:nvSpPr>
        <p:spPr bwMode="auto">
          <a:xfrm>
            <a:off x="10668000" y="4114800"/>
            <a:ext cx="381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100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8153400" y="6477000"/>
            <a:ext cx="403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CC0000"/>
                </a:solidFill>
                <a:latin typeface="Calibri" pitchFamily="34" charset="0"/>
              </a:rPr>
              <a:t>[Demo: min </a:t>
            </a:r>
            <a:r>
              <a:rPr lang="en-US" dirty="0" err="1" smtClean="0">
                <a:solidFill>
                  <a:srgbClr val="CC0000"/>
                </a:solidFill>
                <a:latin typeface="Calibri" pitchFamily="34" charset="0"/>
              </a:rPr>
              <a:t>vs</a:t>
            </a:r>
            <a:r>
              <a:rPr lang="en-US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CC0000"/>
                </a:solidFill>
                <a:latin typeface="Calibri" pitchFamily="34" charset="0"/>
              </a:rPr>
              <a:t>exp</a:t>
            </a:r>
            <a:r>
              <a:rPr lang="en-US" smtClean="0">
                <a:solidFill>
                  <a:srgbClr val="CC0000"/>
                </a:solidFill>
                <a:latin typeface="Calibri" pitchFamily="34" charset="0"/>
              </a:rPr>
              <a:t> (L7D1,2)]</a:t>
            </a:r>
            <a:endParaRPr lang="en-US" dirty="0">
              <a:solidFill>
                <a:srgbClr val="CC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096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eft-Right-Up Arrow 8"/>
          <p:cNvSpPr/>
          <p:nvPr/>
        </p:nvSpPr>
        <p:spPr>
          <a:xfrm>
            <a:off x="5029200" y="2895600"/>
            <a:ext cx="2133600" cy="2590800"/>
          </a:xfrm>
          <a:prstGeom prst="leftRightUpArrow">
            <a:avLst>
              <a:gd name="adj1" fmla="val 18522"/>
              <a:gd name="adj2" fmla="val 19062"/>
              <a:gd name="adj3" fmla="val 19062"/>
            </a:avLst>
          </a:prstGeom>
          <a:solidFill>
            <a:srgbClr val="E8D1FF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39000" y="3962400"/>
            <a:ext cx="4724400" cy="2514600"/>
          </a:xfrm>
          <a:prstGeom prst="roundRect">
            <a:avLst/>
          </a:prstGeom>
          <a:solidFill>
            <a:srgbClr val="00B050">
              <a:alpha val="16000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" y="3962400"/>
            <a:ext cx="4724400" cy="2514600"/>
          </a:xfrm>
          <a:prstGeom prst="roundRect">
            <a:avLst/>
          </a:prstGeom>
          <a:solidFill>
            <a:srgbClr val="0066CC">
              <a:alpha val="16000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86000" y="1447800"/>
            <a:ext cx="7620000" cy="1905000"/>
          </a:xfrm>
          <a:prstGeom prst="roundRect">
            <a:avLst/>
          </a:prstGeom>
          <a:solidFill>
            <a:srgbClr val="E8D1FF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Expectimax</a:t>
            </a:r>
            <a:r>
              <a:rPr lang="en-US" dirty="0" smtClean="0"/>
              <a:t>: </a:t>
            </a:r>
            <a:r>
              <a:rPr lang="en-US" dirty="0" err="1" smtClean="0"/>
              <a:t>Pseudocódigo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438400" y="1447800"/>
            <a:ext cx="8229600" cy="3810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endParaRPr lang="en-US" sz="200" dirty="0" smtClean="0"/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def value(state):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if the state is a terminal state: return the state’s utility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if the next agent is </a:t>
            </a:r>
            <a:r>
              <a:rPr lang="en-US" sz="2400" dirty="0" smtClean="0">
                <a:solidFill>
                  <a:srgbClr val="0070C0"/>
                </a:solidFill>
              </a:rPr>
              <a:t>MAX</a:t>
            </a:r>
            <a:r>
              <a:rPr lang="en-US" sz="2400" dirty="0" smtClean="0"/>
              <a:t>: return </a:t>
            </a:r>
            <a:r>
              <a:rPr lang="en-US" sz="2400" dirty="0" smtClean="0">
                <a:solidFill>
                  <a:srgbClr val="0070C0"/>
                </a:solidFill>
              </a:rPr>
              <a:t>max-value(state)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if the next agent is </a:t>
            </a:r>
            <a:r>
              <a:rPr lang="en-US" sz="2400" dirty="0" smtClean="0">
                <a:solidFill>
                  <a:srgbClr val="00B050"/>
                </a:solidFill>
              </a:rPr>
              <a:t>EXP</a:t>
            </a:r>
            <a:r>
              <a:rPr lang="en-US" sz="2400" dirty="0" smtClean="0"/>
              <a:t>: return </a:t>
            </a:r>
            <a:r>
              <a:rPr lang="en-US" sz="2400" dirty="0" smtClean="0">
                <a:solidFill>
                  <a:srgbClr val="00B050"/>
                </a:solidFill>
              </a:rPr>
              <a:t>exp-value(state)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365024" y="4114800"/>
            <a:ext cx="480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def exp-value(state):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initialize v = </a:t>
            </a:r>
            <a:r>
              <a:rPr lang="en-US" sz="2400" kern="0" dirty="0" smtClean="0">
                <a:latin typeface="Calibri" pitchFamily="34" charset="0"/>
                <a:cs typeface="Times New Roman" pitchFamily="18" charset="0"/>
              </a:rPr>
              <a:t>0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for each successor of state: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		p = probability(successor)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v += p * </a:t>
            </a:r>
            <a:r>
              <a:rPr lang="en-US" sz="2400" kern="0" dirty="0" smtClean="0">
                <a:solidFill>
                  <a:srgbClr val="7030A0"/>
                </a:solidFill>
                <a:latin typeface="Calibri" pitchFamily="34" charset="0"/>
              </a:rPr>
              <a:t>value(successor)</a:t>
            </a:r>
            <a:endParaRPr lang="en-US" sz="2400" kern="0" dirty="0" smtClean="0">
              <a:latin typeface="Calibri" pitchFamily="34" charset="0"/>
            </a:endParaRP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return v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4624" y="3810000"/>
            <a:ext cx="541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def max-value(state):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initialize v = </a:t>
            </a:r>
            <a:r>
              <a:rPr lang="en-US" sz="2400" kern="0" dirty="0" smtClean="0">
                <a:latin typeface="Times New Roman" pitchFamily="18" charset="0"/>
                <a:cs typeface="Times New Roman" pitchFamily="18" charset="0"/>
              </a:rPr>
              <a:t>-∞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for each successor of state: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v = max(v, </a:t>
            </a:r>
            <a:r>
              <a:rPr lang="en-US" sz="2400" kern="0" dirty="0" smtClean="0">
                <a:solidFill>
                  <a:srgbClr val="7030A0"/>
                </a:solidFill>
                <a:latin typeface="Calibri" pitchFamily="34" charset="0"/>
              </a:rPr>
              <a:t>value(successor)</a:t>
            </a:r>
            <a:r>
              <a:rPr lang="en-US" sz="2400" kern="0" dirty="0" smtClean="0">
                <a:latin typeface="Calibri" pitchFamily="34" charset="0"/>
              </a:rPr>
              <a:t>)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return v</a:t>
            </a:r>
          </a:p>
        </p:txBody>
      </p:sp>
    </p:spTree>
    <p:extLst>
      <p:ext uri="{BB962C8B-B14F-4D97-AF65-F5344CB8AC3E}">
        <p14:creationId xmlns="" xmlns:p14="http://schemas.microsoft.com/office/powerpoint/2010/main" val="316727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1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Expectimax: </a:t>
            </a:r>
            <a:r>
              <a:rPr lang="en-US" dirty="0" err="1" smtClean="0"/>
              <a:t>Exemplo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1676400"/>
            <a:ext cx="4724400" cy="2514600"/>
          </a:xfrm>
          <a:prstGeom prst="roundRect">
            <a:avLst/>
          </a:prstGeom>
          <a:solidFill>
            <a:srgbClr val="00B050">
              <a:alpha val="16000"/>
            </a:srgb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11824" y="1828800"/>
            <a:ext cx="480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2882" marR="0" lvl="0" indent="-342882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def exp-value(state):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initialize v = </a:t>
            </a:r>
            <a:r>
              <a:rPr lang="en-US" sz="2400" kern="0" dirty="0" smtClean="0">
                <a:latin typeface="Calibri" pitchFamily="34" charset="0"/>
                <a:cs typeface="Times New Roman" pitchFamily="18" charset="0"/>
              </a:rPr>
              <a:t>0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for each successor of state:</a:t>
            </a: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		p = probability(successor)</a:t>
            </a:r>
          </a:p>
          <a:p>
            <a:pPr marL="1142942" lvl="2" indent="-228589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v += p * </a:t>
            </a:r>
            <a:r>
              <a:rPr lang="en-US" sz="2400" kern="0" dirty="0" smtClean="0">
                <a:solidFill>
                  <a:srgbClr val="7030A0"/>
                </a:solidFill>
                <a:latin typeface="Calibri" pitchFamily="34" charset="0"/>
              </a:rPr>
              <a:t>value(successor)</a:t>
            </a:r>
            <a:endParaRPr lang="en-US" sz="2400" kern="0" dirty="0" smtClean="0">
              <a:latin typeface="Calibri" pitchFamily="34" charset="0"/>
            </a:endParaRPr>
          </a:p>
          <a:p>
            <a:pPr marL="742913" lvl="1" indent="-285737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kern="0" dirty="0" smtClean="0">
                <a:latin typeface="Calibri" pitchFamily="34" charset="0"/>
              </a:rPr>
              <a:t>return v</a:t>
            </a:r>
          </a:p>
          <a:p>
            <a:pPr marL="742913" marR="0" lvl="1" indent="-285737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162800" y="3581400"/>
            <a:ext cx="655320" cy="524256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alibri"/>
                <a:cs typeface="Calibri"/>
              </a:rPr>
              <a:t>5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473440" y="3581400"/>
            <a:ext cx="655320" cy="524256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alibri"/>
                <a:cs typeface="Calibri"/>
              </a:rPr>
              <a:t>7</a:t>
            </a:r>
          </a:p>
        </p:txBody>
      </p:sp>
      <p:cxnSp>
        <p:nvCxnSpPr>
          <p:cNvPr id="8" name="AutoShape 13"/>
          <p:cNvCxnSpPr>
            <a:cxnSpLocks noChangeShapeType="1"/>
            <a:stCxn id="10" idx="4"/>
            <a:endCxn id="11" idx="0"/>
          </p:cNvCxnSpPr>
          <p:nvPr/>
        </p:nvCxnSpPr>
        <p:spPr bwMode="auto">
          <a:xfrm flipH="1">
            <a:off x="7490460" y="2407920"/>
            <a:ext cx="1310640" cy="11734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9" name="AutoShape 14"/>
          <p:cNvCxnSpPr>
            <a:cxnSpLocks noChangeShapeType="1"/>
            <a:stCxn id="10" idx="4"/>
            <a:endCxn id="12" idx="0"/>
          </p:cNvCxnSpPr>
          <p:nvPr/>
        </p:nvCxnSpPr>
        <p:spPr bwMode="auto">
          <a:xfrm>
            <a:off x="8801100" y="2407920"/>
            <a:ext cx="0" cy="11734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" name="Oval 16"/>
          <p:cNvSpPr>
            <a:spLocks noChangeArrowheads="1"/>
          </p:cNvSpPr>
          <p:nvPr/>
        </p:nvSpPr>
        <p:spPr bwMode="auto">
          <a:xfrm>
            <a:off x="8473440" y="1752600"/>
            <a:ext cx="655320" cy="65532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Calibri"/>
              <a:cs typeface="Calibri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162800" y="3581400"/>
            <a:ext cx="655320" cy="524256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Calibri"/>
                <a:cs typeface="Calibri"/>
              </a:rPr>
              <a:t>8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473440" y="3581400"/>
            <a:ext cx="655320" cy="524256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Calibri"/>
                <a:cs typeface="Calibri"/>
              </a:rPr>
              <a:t>24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784080" y="3581400"/>
            <a:ext cx="655320" cy="524256"/>
          </a:xfrm>
          <a:prstGeom prst="rect">
            <a:avLst/>
          </a:prstGeom>
          <a:solidFill>
            <a:srgbClr val="E8D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Calibri"/>
                <a:cs typeface="Calibri"/>
              </a:rPr>
              <a:t>-12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14" name="AutoShape 14"/>
          <p:cNvCxnSpPr>
            <a:cxnSpLocks noChangeShapeType="1"/>
            <a:stCxn id="10" idx="4"/>
            <a:endCxn id="13" idx="0"/>
          </p:cNvCxnSpPr>
          <p:nvPr/>
        </p:nvCxnSpPr>
        <p:spPr bwMode="auto">
          <a:xfrm>
            <a:off x="8801100" y="2407920"/>
            <a:ext cx="1310640" cy="11734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9" name="TextBox 18"/>
          <p:cNvSpPr txBox="1"/>
          <p:nvPr/>
        </p:nvSpPr>
        <p:spPr>
          <a:xfrm>
            <a:off x="7543800" y="266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1/2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29600" y="28956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1/3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25000" y="266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1/6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33600" y="4953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 smtClean="0">
                <a:solidFill>
                  <a:srgbClr val="00B050"/>
                </a:solidFill>
                <a:latin typeface="Calibri" pitchFamily="34" charset="0"/>
              </a:rPr>
              <a:t>exp-</a:t>
            </a:r>
            <a:r>
              <a:rPr lang="en-US" sz="2400" kern="0" dirty="0" err="1" smtClean="0">
                <a:solidFill>
                  <a:srgbClr val="00B050"/>
                </a:solidFill>
                <a:latin typeface="Calibri" pitchFamily="34" charset="0"/>
              </a:rPr>
              <a:t>val</a:t>
            </a:r>
            <a:r>
              <a:rPr lang="en-US" sz="2400" kern="0" dirty="0" smtClean="0">
                <a:solidFill>
                  <a:srgbClr val="00B050"/>
                </a:solidFill>
                <a:latin typeface="Calibri" pitchFamily="34" charset="0"/>
              </a:rPr>
              <a:t>	</a:t>
            </a:r>
            <a:r>
              <a:rPr lang="en-US" sz="2400" kern="0" dirty="0" err="1" smtClean="0">
                <a:solidFill>
                  <a:srgbClr val="00B050"/>
                </a:solidFill>
                <a:latin typeface="Calibri" pitchFamily="34" charset="0"/>
              </a:rPr>
              <a:t>ue</a:t>
            </a:r>
            <a:r>
              <a:rPr lang="en-US" sz="2400" kern="0" dirty="0" smtClean="0">
                <a:solidFill>
                  <a:srgbClr val="00B050"/>
                </a:solidFill>
                <a:latin typeface="Calibri" pitchFamily="34" charset="0"/>
              </a:rPr>
              <a:t>(      	      )</a:t>
            </a:r>
            <a:r>
              <a:rPr lang="en-US" sz="2400" dirty="0" smtClean="0">
                <a:latin typeface="Calibri" pitchFamily="34" charset="0"/>
              </a:rPr>
              <a:t> = (1/2) (8) + (1/3) (24) + (1/6) (-12) = 10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3841899" y="4831080"/>
            <a:ext cx="655320" cy="655320"/>
          </a:xfrm>
          <a:prstGeom prst="ellipse">
            <a:avLst/>
          </a:prstGeom>
          <a:solidFill>
            <a:srgbClr val="B5ED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256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9" grpId="0"/>
      <p:bldP spid="20" grpId="0"/>
      <p:bldP spid="21" grpId="0"/>
      <p:bldP spid="25" grpId="0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85"/>
  <p:tag name="DEFAULTHEIGHT" val="283"/>
</p:tagLst>
</file>

<file path=ppt/theme/theme1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FA12 cs188 lecture 3 -- a-star search</Template>
  <TotalTime>34132</TotalTime>
  <Words>756</Words>
  <Application>Microsoft Office PowerPoint</Application>
  <PresentationFormat>Personalizar</PresentationFormat>
  <Paragraphs>130</Paragraphs>
  <Slides>14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dan-berkeley-nlp-v1</vt:lpstr>
      <vt:lpstr>CEFET/RJ Departamento de Informática Inteligência Artificial  (GTSI1306, GCC1734)</vt:lpstr>
      <vt:lpstr>Créditos</vt:lpstr>
      <vt:lpstr>Busca Competitiva - Expectimax</vt:lpstr>
      <vt:lpstr>Ações com resultados incertos</vt:lpstr>
      <vt:lpstr>Jogos não-determinísticos</vt:lpstr>
      <vt:lpstr>Pior caso vs. caso médio</vt:lpstr>
      <vt:lpstr>Busca Expectimax</vt:lpstr>
      <vt:lpstr>Expectimax: Pseudocódigo</vt:lpstr>
      <vt:lpstr>Expectimax: Exemplo</vt:lpstr>
      <vt:lpstr>Expectimax: Exemplo</vt:lpstr>
      <vt:lpstr>Expectimax: Exemplo</vt:lpstr>
      <vt:lpstr>Expectimax: Poda é possível?</vt:lpstr>
      <vt:lpstr>Expectimax com Profundidade Limitada</vt:lpstr>
      <vt:lpstr>Expectimax: Importância da Escala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Eduardo</cp:lastModifiedBy>
  <cp:revision>2205</cp:revision>
  <cp:lastPrinted>2014-02-06T19:31:47Z</cp:lastPrinted>
  <dcterms:created xsi:type="dcterms:W3CDTF">2004-08-27T04:16:05Z</dcterms:created>
  <dcterms:modified xsi:type="dcterms:W3CDTF">2017-08-26T22:40:18Z</dcterms:modified>
</cp:coreProperties>
</file>