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Lst>
  <p:notesMasterIdLst>
    <p:notesMasterId r:id="rId34"/>
  </p:notesMasterIdLst>
  <p:handoutMasterIdLst>
    <p:handoutMasterId r:id="rId35"/>
  </p:handoutMasterIdLst>
  <p:sldIdLst>
    <p:sldId id="674" r:id="rId2"/>
    <p:sldId id="484" r:id="rId3"/>
    <p:sldId id="626" r:id="rId4"/>
    <p:sldId id="665" r:id="rId5"/>
    <p:sldId id="627" r:id="rId6"/>
    <p:sldId id="671" r:id="rId7"/>
    <p:sldId id="631" r:id="rId8"/>
    <p:sldId id="632" r:id="rId9"/>
    <p:sldId id="670" r:id="rId10"/>
    <p:sldId id="633" r:id="rId11"/>
    <p:sldId id="694" r:id="rId12"/>
    <p:sldId id="634" r:id="rId13"/>
    <p:sldId id="635" r:id="rId14"/>
    <p:sldId id="636" r:id="rId15"/>
    <p:sldId id="664" r:id="rId16"/>
    <p:sldId id="672" r:id="rId17"/>
    <p:sldId id="673" r:id="rId18"/>
    <p:sldId id="675" r:id="rId19"/>
    <p:sldId id="650" r:id="rId20"/>
    <p:sldId id="676" r:id="rId21"/>
    <p:sldId id="651" r:id="rId22"/>
    <p:sldId id="677" r:id="rId23"/>
    <p:sldId id="679" r:id="rId24"/>
    <p:sldId id="652" r:id="rId25"/>
    <p:sldId id="653" r:id="rId26"/>
    <p:sldId id="654" r:id="rId27"/>
    <p:sldId id="655" r:id="rId28"/>
    <p:sldId id="656" r:id="rId29"/>
    <p:sldId id="657" r:id="rId30"/>
    <p:sldId id="658" r:id="rId31"/>
    <p:sldId id="680" r:id="rId32"/>
    <p:sldId id="663" r:id="rId33"/>
  </p:sldIdLst>
  <p:sldSz cx="12192000" cy="6858000"/>
  <p:notesSz cx="7099300" cy="10234613"/>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5" algn="l" rtl="0" fontAlgn="base">
      <a:spcBef>
        <a:spcPct val="0"/>
      </a:spcBef>
      <a:spcAft>
        <a:spcPct val="0"/>
      </a:spcAft>
      <a:defRPr kern="1200">
        <a:solidFill>
          <a:schemeClr val="tx1"/>
        </a:solidFill>
        <a:latin typeface="Arial" charset="0"/>
        <a:ea typeface="+mn-ea"/>
        <a:cs typeface="Arial" charset="0"/>
      </a:defRPr>
    </a:lvl2pPr>
    <a:lvl3pPr marL="914309" algn="l" rtl="0" fontAlgn="base">
      <a:spcBef>
        <a:spcPct val="0"/>
      </a:spcBef>
      <a:spcAft>
        <a:spcPct val="0"/>
      </a:spcAft>
      <a:defRPr kern="1200">
        <a:solidFill>
          <a:schemeClr val="tx1"/>
        </a:solidFill>
        <a:latin typeface="Arial" charset="0"/>
        <a:ea typeface="+mn-ea"/>
        <a:cs typeface="Arial" charset="0"/>
      </a:defRPr>
    </a:lvl3pPr>
    <a:lvl4pPr marL="1371464" algn="l" rtl="0" fontAlgn="base">
      <a:spcBef>
        <a:spcPct val="0"/>
      </a:spcBef>
      <a:spcAft>
        <a:spcPct val="0"/>
      </a:spcAft>
      <a:defRPr kern="1200">
        <a:solidFill>
          <a:schemeClr val="tx1"/>
        </a:solidFill>
        <a:latin typeface="Arial" charset="0"/>
        <a:ea typeface="+mn-ea"/>
        <a:cs typeface="Arial" charset="0"/>
      </a:defRPr>
    </a:lvl4pPr>
    <a:lvl5pPr marL="1828618" algn="l" rtl="0" fontAlgn="base">
      <a:spcBef>
        <a:spcPct val="0"/>
      </a:spcBef>
      <a:spcAft>
        <a:spcPct val="0"/>
      </a:spcAft>
      <a:defRPr kern="1200">
        <a:solidFill>
          <a:schemeClr val="tx1"/>
        </a:solidFill>
        <a:latin typeface="Arial" charset="0"/>
        <a:ea typeface="+mn-ea"/>
        <a:cs typeface="Arial" charset="0"/>
      </a:defRPr>
    </a:lvl5pPr>
    <a:lvl6pPr marL="2285774" algn="l" defTabSz="914309" rtl="0" eaLnBrk="1" latinLnBrk="0" hangingPunct="1">
      <a:defRPr kern="1200">
        <a:solidFill>
          <a:schemeClr val="tx1"/>
        </a:solidFill>
        <a:latin typeface="Arial" charset="0"/>
        <a:ea typeface="+mn-ea"/>
        <a:cs typeface="Arial" charset="0"/>
      </a:defRPr>
    </a:lvl6pPr>
    <a:lvl7pPr marL="2742926" algn="l" defTabSz="914309" rtl="0" eaLnBrk="1" latinLnBrk="0" hangingPunct="1">
      <a:defRPr kern="1200">
        <a:solidFill>
          <a:schemeClr val="tx1"/>
        </a:solidFill>
        <a:latin typeface="Arial" charset="0"/>
        <a:ea typeface="+mn-ea"/>
        <a:cs typeface="Arial" charset="0"/>
      </a:defRPr>
    </a:lvl7pPr>
    <a:lvl8pPr marL="3200080" algn="l" defTabSz="914309" rtl="0" eaLnBrk="1" latinLnBrk="0" hangingPunct="1">
      <a:defRPr kern="1200">
        <a:solidFill>
          <a:schemeClr val="tx1"/>
        </a:solidFill>
        <a:latin typeface="Arial" charset="0"/>
        <a:ea typeface="+mn-ea"/>
        <a:cs typeface="Arial" charset="0"/>
      </a:defRPr>
    </a:lvl8pPr>
    <a:lvl9pPr marL="3657235" algn="l" defTabSz="914309"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DFFF"/>
    <a:srgbClr val="B9CAFF"/>
    <a:srgbClr val="7999FF"/>
    <a:srgbClr val="0033CC"/>
    <a:srgbClr val="008000"/>
    <a:srgbClr val="FF9999"/>
    <a:srgbClr val="FF3300"/>
    <a:srgbClr val="CC00CC"/>
    <a:srgbClr val="FFCC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82029" autoAdjust="0"/>
  </p:normalViewPr>
  <p:slideViewPr>
    <p:cSldViewPr>
      <p:cViewPr varScale="1">
        <p:scale>
          <a:sx n="74" d="100"/>
          <a:sy n="74" d="100"/>
        </p:scale>
        <p:origin x="-7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48">
              <a:defRPr sz="1300">
                <a:latin typeface="Arial" pitchFamily="34" charset="0"/>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48">
              <a:defRPr sz="1300">
                <a:latin typeface="Arial" pitchFamily="34" charset="0"/>
                <a:cs typeface="+mn-cs"/>
              </a:defRPr>
            </a:lvl1pPr>
          </a:lstStyle>
          <a:p>
            <a:pPr>
              <a:defRPr/>
            </a:pPr>
            <a:fld id="{0A33D1F6-2909-4169-88BB-8150912129F4}" type="slidenum">
              <a:rPr lang="en-US"/>
              <a:pPr>
                <a:defRPr/>
              </a:pPr>
              <a:t>‹nº›</a:t>
            </a:fld>
            <a:endParaRPr lang="en-US"/>
          </a:p>
        </p:txBody>
      </p:sp>
    </p:spTree>
    <p:extLst>
      <p:ext uri="{BB962C8B-B14F-4D97-AF65-F5344CB8AC3E}">
        <p14:creationId xmlns:p14="http://schemas.microsoft.com/office/powerpoint/2010/main" xmlns="" val="186678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48">
              <a:defRPr sz="1300">
                <a:latin typeface="Arial" pitchFamily="34" charset="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48">
              <a:defRPr sz="1300">
                <a:latin typeface="Arial" pitchFamily="34" charset="0"/>
                <a:cs typeface="+mn-cs"/>
              </a:defRPr>
            </a:lvl1pPr>
          </a:lstStyle>
          <a:p>
            <a:pPr>
              <a:defRPr/>
            </a:pPr>
            <a:fld id="{16AD5590-9C90-486D-8FA8-38179D6EA4CC}" type="slidenum">
              <a:rPr lang="en-US"/>
              <a:pPr>
                <a:defRPr/>
              </a:pPr>
              <a:t>‹nº›</a:t>
            </a:fld>
            <a:endParaRPr lang="en-US"/>
          </a:p>
        </p:txBody>
      </p:sp>
    </p:spTree>
    <p:extLst>
      <p:ext uri="{BB962C8B-B14F-4D97-AF65-F5344CB8AC3E}">
        <p14:creationId xmlns:p14="http://schemas.microsoft.com/office/powerpoint/2010/main" xmlns="" val="2474205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55"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09"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464"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618"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Algoritmos que resolvem um </a:t>
            </a:r>
            <a:r>
              <a:rPr lang="pt-BR" dirty="0" smtClean="0">
                <a:solidFill>
                  <a:srgbClr val="FF0000"/>
                </a:solidFill>
              </a:rPr>
              <a:t>problema de busca sem informação</a:t>
            </a:r>
            <a:r>
              <a:rPr lang="pt-BR" dirty="0" smtClean="0"/>
              <a:t> são aqueles que não recebem nenhuma informação sobre o problema além de sua formulação.</a:t>
            </a:r>
          </a:p>
          <a:p>
            <a:endParaRPr lang="pt-BR" dirty="0" smtClean="0"/>
          </a:p>
          <a:p>
            <a:r>
              <a:rPr lang="pt-BR" dirty="0" smtClean="0"/>
              <a:t>Agentes que</a:t>
            </a:r>
            <a:r>
              <a:rPr lang="pt-BR" baseline="0" dirty="0" smtClean="0"/>
              <a:t> realizam </a:t>
            </a:r>
            <a:r>
              <a:rPr lang="pt-BR" dirty="0" smtClean="0"/>
              <a:t>busca sem</a:t>
            </a:r>
            <a:r>
              <a:rPr lang="pt-BR" baseline="0" dirty="0" smtClean="0"/>
              <a:t> informação são aqueles </a:t>
            </a:r>
            <a:r>
              <a:rPr lang="pt-BR" dirty="0" smtClean="0"/>
              <a:t>que não recebem nenhuma informação sobre o problema além de sua formulação.</a:t>
            </a:r>
          </a:p>
          <a:p>
            <a:r>
              <a:rPr lang="pt-BR" dirty="0" smtClean="0"/>
              <a:t>É preciso definir</a:t>
            </a:r>
          </a:p>
          <a:p>
            <a:pPr lvl="1"/>
            <a:r>
              <a:rPr lang="pt-BR" dirty="0" smtClean="0"/>
              <a:t>problema</a:t>
            </a:r>
          </a:p>
          <a:p>
            <a:pPr lvl="1"/>
            <a:r>
              <a:rPr lang="pt-BR" dirty="0" smtClean="0"/>
              <a:t>Solução</a:t>
            </a:r>
          </a:p>
          <a:p>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u="none" strike="noStrike" kern="1200" baseline="0" noProof="0" dirty="0" smtClean="0">
                <a:solidFill>
                  <a:schemeClr val="tx1"/>
                </a:solidFill>
                <a:latin typeface="Arial" pitchFamily="34" charset="0"/>
                <a:ea typeface="+mn-ea"/>
                <a:cs typeface="+mn-cs"/>
              </a:rPr>
              <a:t>Completa?</a:t>
            </a:r>
            <a:r>
              <a:rPr lang="pt-BR" sz="1200" b="0" i="0" u="none" strike="noStrike" kern="1200" baseline="0" noProof="0" dirty="0" smtClean="0">
                <a:solidFill>
                  <a:schemeClr val="tx1"/>
                </a:solidFill>
                <a:latin typeface="Arial" pitchFamily="34" charset="0"/>
                <a:ea typeface="+mn-ea"/>
                <a:cs typeface="+mn-cs"/>
              </a:rPr>
              <a:t> Sim, considerando que a melhor solução tem custo finito e que o valor mínimo do custo de uma aresta é um valor positivo </a:t>
            </a:r>
            <a:r>
              <a:rPr lang="pt-BR" sz="1200" dirty="0" smtClean="0">
                <a:cs typeface="Arial" pitchFamily="34" charset="0"/>
              </a:rPr>
              <a:t>ε</a:t>
            </a:r>
            <a:r>
              <a:rPr lang="pt-BR" sz="1200" b="0" i="0" u="none" strike="noStrike" kern="1200" baseline="0" noProof="0" dirty="0" smtClean="0">
                <a:solidFill>
                  <a:schemeClr val="tx1"/>
                </a:solidFill>
                <a:latin typeface="Arial" pitchFamily="34" charset="0"/>
                <a:ea typeface="+mn-ea"/>
                <a:cs typeface="+mn-cs"/>
              </a:rPr>
              <a:t>. Isso porque a</a:t>
            </a:r>
            <a:r>
              <a:rPr lang="pt-BR" dirty="0" smtClean="0"/>
              <a:t> </a:t>
            </a:r>
            <a:r>
              <a:rPr lang="pt-BR" sz="1200" b="0" i="0" kern="1200" dirty="0" smtClean="0">
                <a:solidFill>
                  <a:schemeClr val="tx1"/>
                </a:solidFill>
                <a:latin typeface="Arial" pitchFamily="34" charset="0"/>
                <a:ea typeface="+mn-ea"/>
                <a:cs typeface="+mn-cs"/>
              </a:rPr>
              <a:t>busca de custo uniforme não se preocupa com o número de passos que um caminho tem, mas apenas com seu custo total. Portanto, essa estratégia de busca vai ficar presa em um loop infinito se houver um caminho com uma sequência infinita de ações todas de custo zero.</a:t>
            </a:r>
            <a:endParaRPr lang="pt-BR" sz="1200" b="0" i="0" u="none" strike="noStrike" kern="1200" baseline="0" noProof="0" dirty="0" smtClean="0">
              <a:solidFill>
                <a:schemeClr val="tx1"/>
              </a:solidFill>
              <a:latin typeface="Arial" pitchFamily="34" charset="0"/>
              <a:ea typeface="+mn-ea"/>
              <a:cs typeface="+mn-cs"/>
            </a:endParaRPr>
          </a:p>
          <a:p>
            <a:endParaRPr lang="pt-BR" sz="1200" b="1" i="0" u="none" strike="noStrike" kern="1200" baseline="0" noProof="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PT" b="1" dirty="0" smtClean="0"/>
              <a:t>Complexidade de tempo</a:t>
            </a:r>
            <a:r>
              <a:rPr lang="pt-PT" dirty="0" smtClean="0"/>
              <a:t>. Considere que C* é o comprimento do caminho mais curto a partir do nó de início até qualquer nó satisfazendo o predicado “objetivo", cada aresta tem custo pelo menos ε, e o número de vizinhos por nó é limitado superiormente por b.</a:t>
            </a:r>
            <a:r>
              <a:rPr lang="pt-PT" baseline="0" dirty="0" smtClean="0"/>
              <a:t> </a:t>
            </a:r>
            <a:r>
              <a:rPr lang="pt-BR" sz="1200" b="0" i="0" u="none" strike="noStrike" kern="1200" baseline="0" noProof="0" dirty="0" smtClean="0">
                <a:solidFill>
                  <a:schemeClr val="tx1"/>
                </a:solidFill>
                <a:latin typeface="Arial" pitchFamily="34" charset="0"/>
                <a:ea typeface="+mn-ea"/>
                <a:cs typeface="+mn-cs"/>
              </a:rPr>
              <a:t>A figura apresenta um simulação do comportamento da BCU. Em cada passo, essa estratégia expande todos os nós com custo igual ou menor do que o custo da solução mais barata. Se o custo da solução mais barata (ótima) é igual a </a:t>
            </a:r>
            <a:r>
              <a:rPr lang="pt-PT" dirty="0" smtClean="0"/>
              <a:t>C* e cada aresta</a:t>
            </a:r>
            <a:r>
              <a:rPr lang="pt-PT" baseline="0" dirty="0" smtClean="0"/>
              <a:t> custa pelo menos </a:t>
            </a:r>
            <a:r>
              <a:rPr lang="pt-PT" dirty="0" smtClean="0"/>
              <a:t>ε, então</a:t>
            </a:r>
            <a:r>
              <a:rPr lang="pt-PT" baseline="0" dirty="0" smtClean="0"/>
              <a:t> a “profundidade efetiva” do nó correspondente a essa solução é aproximadamente </a:t>
            </a:r>
            <a:r>
              <a:rPr lang="pt-PT" dirty="0" smtClean="0"/>
              <a:t>C*/ε</a:t>
            </a:r>
            <a:r>
              <a:rPr lang="pt-PT" baseline="0" dirty="0" smtClean="0"/>
              <a:t>. Esse é uma aproximação do quão profundo na árvore de busca a solução ótima pode estar. No pior caso, para achar essa solução, teríamos que processar todos os nós com custo até esse valor.</a:t>
            </a:r>
            <a:r>
              <a:rPr lang="pt-BR" sz="1200" b="0" i="0" u="none" strike="noStrike" kern="1200" baseline="0" noProof="0" dirty="0" smtClean="0">
                <a:solidFill>
                  <a:schemeClr val="tx1"/>
                </a:solidFill>
                <a:latin typeface="Arial" pitchFamily="34" charset="0"/>
                <a:ea typeface="+mn-ea"/>
                <a:cs typeface="+mn-cs"/>
              </a:rPr>
              <a:t> </a:t>
            </a:r>
            <a:r>
              <a:rPr lang="pt-PT" baseline="0" dirty="0" smtClean="0"/>
              <a:t>Sendo assim</a:t>
            </a:r>
            <a:r>
              <a:rPr lang="pt-PT" dirty="0" smtClean="0"/>
              <a:t>, então a complexidade de tempo de pior caso do algoritmo é igual a </a:t>
            </a:r>
            <a:r>
              <a:rPr lang="pt-BR" sz="1200" i="1" dirty="0" smtClean="0"/>
              <a:t>O</a:t>
            </a:r>
            <a:r>
              <a:rPr lang="pt-BR" sz="1200" dirty="0" smtClean="0"/>
              <a:t>(</a:t>
            </a:r>
            <a:r>
              <a:rPr lang="pt-BR" sz="1200" i="1" dirty="0" smtClean="0"/>
              <a:t>b</a:t>
            </a:r>
            <a:r>
              <a:rPr lang="pt-BR" sz="1200" baseline="30000" dirty="0" smtClean="0">
                <a:sym typeface="Symbol" pitchFamily="18" charset="2"/>
              </a:rPr>
              <a:t></a:t>
            </a:r>
            <a:r>
              <a:rPr lang="pt-BR" sz="1200" i="1" baseline="30000" dirty="0" smtClean="0"/>
              <a:t>C*/ </a:t>
            </a:r>
            <a:r>
              <a:rPr lang="pt-BR" sz="1200" i="1" baseline="30000" dirty="0" smtClean="0">
                <a:cs typeface="Arial" pitchFamily="34" charset="0"/>
              </a:rPr>
              <a:t>ε</a:t>
            </a:r>
            <a:r>
              <a:rPr lang="pt-BR" sz="1200" baseline="30000" dirty="0" smtClean="0">
                <a:cs typeface="Arial" pitchFamily="34" charset="0"/>
                <a:sym typeface="Symbol" pitchFamily="18" charset="2"/>
              </a:rPr>
              <a:t></a:t>
            </a:r>
            <a:r>
              <a:rPr lang="pt-BR" sz="1200" dirty="0" smtClean="0"/>
              <a:t>).</a:t>
            </a:r>
            <a:endParaRPr lang="pt-PT" dirty="0" smtClean="0"/>
          </a:p>
          <a:p>
            <a:endParaRPr lang="en-US" sz="1200" b="1" i="0" u="none" strike="noStrike" kern="1200" baseline="0" dirty="0" smtClean="0">
              <a:solidFill>
                <a:schemeClr val="tx1"/>
              </a:solidFill>
              <a:latin typeface="Arial" pitchFamily="34" charset="0"/>
              <a:ea typeface="+mn-ea"/>
              <a:cs typeface="+mn-cs"/>
            </a:endParaRPr>
          </a:p>
          <a:p>
            <a:r>
              <a:rPr lang="pt-PT" b="1" dirty="0" smtClean="0"/>
              <a:t>Complexidade de espaço</a:t>
            </a:r>
            <a:r>
              <a:rPr lang="pt-PT" dirty="0" smtClean="0"/>
              <a:t>. No último passo, quando</a:t>
            </a:r>
            <a:r>
              <a:rPr lang="pt-PT" baseline="0" dirty="0" smtClean="0"/>
              <a:t> A BCU estiver processando a última curva de nível </a:t>
            </a:r>
            <a:r>
              <a:rPr lang="pt-PT" dirty="0" smtClean="0"/>
              <a:t>(i.e., a que contém a solução ótima), o algoritmo deve armazenar na fronteira</a:t>
            </a:r>
            <a:r>
              <a:rPr lang="pt-PT" baseline="0" dirty="0" smtClean="0"/>
              <a:t> todos os nós com custo igual ou menor do que </a:t>
            </a:r>
            <a:r>
              <a:rPr lang="pt-PT" dirty="0" smtClean="0"/>
              <a:t>C*/ε. </a:t>
            </a:r>
            <a:r>
              <a:rPr lang="pt-PT" baseline="0" dirty="0" smtClean="0"/>
              <a:t>Sendo assim</a:t>
            </a:r>
            <a:r>
              <a:rPr lang="pt-PT" dirty="0" smtClean="0"/>
              <a:t>, então a complexidade de espaço de pior caso do algoritmo é igual a </a:t>
            </a:r>
            <a:r>
              <a:rPr lang="pt-BR" sz="1200" i="1" dirty="0" smtClean="0"/>
              <a:t>O</a:t>
            </a:r>
            <a:r>
              <a:rPr lang="pt-BR" sz="1200" dirty="0" smtClean="0"/>
              <a:t>(</a:t>
            </a:r>
            <a:r>
              <a:rPr lang="pt-BR" sz="1200" i="1" dirty="0" smtClean="0"/>
              <a:t>b</a:t>
            </a:r>
            <a:r>
              <a:rPr lang="pt-BR" sz="1200" baseline="30000" dirty="0" smtClean="0">
                <a:sym typeface="Symbol" pitchFamily="18" charset="2"/>
              </a:rPr>
              <a:t></a:t>
            </a:r>
            <a:r>
              <a:rPr lang="pt-BR" sz="1200" i="1" baseline="30000" dirty="0" smtClean="0"/>
              <a:t>C*/ </a:t>
            </a:r>
            <a:r>
              <a:rPr lang="pt-BR" sz="1200" i="1" baseline="30000" dirty="0" smtClean="0">
                <a:cs typeface="Arial" pitchFamily="34" charset="0"/>
              </a:rPr>
              <a:t>ε</a:t>
            </a:r>
            <a:r>
              <a:rPr lang="pt-BR" sz="1200" baseline="30000" dirty="0" smtClean="0">
                <a:cs typeface="Arial" pitchFamily="34" charset="0"/>
                <a:sym typeface="Symbol" pitchFamily="18" charset="2"/>
              </a:rPr>
              <a:t></a:t>
            </a:r>
            <a:r>
              <a:rPr lang="pt-BR" sz="1200" dirty="0" smtClean="0"/>
              <a:t>)</a:t>
            </a:r>
            <a:endParaRPr lang="pt-PT" dirty="0" smtClean="0"/>
          </a:p>
          <a:p>
            <a:endParaRPr lang="en-US" sz="1200" b="1" i="0" u="none" strike="noStrike" kern="1200" baseline="0" dirty="0" smtClean="0">
              <a:solidFill>
                <a:schemeClr val="tx1"/>
              </a:solidFill>
              <a:latin typeface="Arial" pitchFamily="34" charset="0"/>
              <a:ea typeface="+mn-ea"/>
              <a:cs typeface="+mn-cs"/>
            </a:endParaRPr>
          </a:p>
          <a:p>
            <a:r>
              <a:rPr lang="en-US" sz="1200" b="1" i="0" u="none" strike="noStrike" kern="1200" baseline="0" dirty="0" err="1" smtClean="0">
                <a:solidFill>
                  <a:schemeClr val="tx1"/>
                </a:solidFill>
                <a:latin typeface="Arial" pitchFamily="34" charset="0"/>
                <a:ea typeface="+mn-ea"/>
                <a:cs typeface="+mn-cs"/>
              </a:rPr>
              <a:t>Ótima</a:t>
            </a:r>
            <a:r>
              <a:rPr lang="en-US" sz="1200" b="1" i="0" u="none" strike="noStrike" kern="1200" baseline="0" dirty="0" smtClean="0">
                <a:solidFill>
                  <a:schemeClr val="tx1"/>
                </a:solidFill>
                <a:latin typeface="Arial" pitchFamily="34" charset="0"/>
                <a:ea typeface="+mn-ea"/>
                <a:cs typeface="+mn-cs"/>
              </a:rPr>
              <a:t>?</a:t>
            </a:r>
            <a:r>
              <a:rPr lang="en-US" sz="1200" b="0" i="0" u="none" strike="noStrike" kern="1200" baseline="0" dirty="0" smtClean="0">
                <a:solidFill>
                  <a:schemeClr val="tx1"/>
                </a:solidFill>
                <a:latin typeface="Arial" pitchFamily="34" charset="0"/>
                <a:ea typeface="+mn-ea"/>
                <a:cs typeface="+mn-cs"/>
              </a:rPr>
              <a:t> It is easy to see that uniform-cost search is optimal in general. First, we observe that whenever uniform-cost search selects a node n for expansion, the optimal path to that node</a:t>
            </a:r>
          </a:p>
          <a:p>
            <a:r>
              <a:rPr lang="en-US" sz="1200" b="0" i="0" u="none" strike="noStrike" kern="1200" baseline="0" dirty="0" smtClean="0">
                <a:solidFill>
                  <a:schemeClr val="tx1"/>
                </a:solidFill>
                <a:latin typeface="Arial" pitchFamily="34" charset="0"/>
                <a:ea typeface="+mn-ea"/>
                <a:cs typeface="+mn-cs"/>
              </a:rPr>
              <a:t>has been found. (Were this not the case, there would have to be another frontier node n </a:t>
            </a:r>
            <a:r>
              <a:rPr lang="pt-BR" sz="1200" b="0" i="0" u="none" strike="noStrike" kern="1200" baseline="0" dirty="0" err="1" smtClean="0">
                <a:solidFill>
                  <a:schemeClr val="tx1"/>
                </a:solidFill>
                <a:latin typeface="Arial" pitchFamily="34" charset="0"/>
                <a:ea typeface="+mn-ea"/>
                <a:cs typeface="+mn-cs"/>
              </a:rPr>
              <a:t>on</a:t>
            </a:r>
            <a:r>
              <a:rPr lang="pt-BR"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smtClean="0">
                <a:solidFill>
                  <a:schemeClr val="tx1"/>
                </a:solidFill>
                <a:latin typeface="Arial" pitchFamily="34" charset="0"/>
                <a:ea typeface="+mn-ea"/>
                <a:cs typeface="+mn-cs"/>
              </a:rPr>
              <a:t>the optimal path from the start node to n, by the graph separation property of Figure 3.9;</a:t>
            </a:r>
          </a:p>
          <a:p>
            <a:r>
              <a:rPr lang="pt-BR" sz="1200" b="0" i="0" u="none" strike="noStrike" kern="1200" baseline="0" dirty="0" err="1" smtClean="0">
                <a:solidFill>
                  <a:schemeClr val="tx1"/>
                </a:solidFill>
                <a:latin typeface="Arial" pitchFamily="34" charset="0"/>
                <a:ea typeface="+mn-ea"/>
                <a:cs typeface="+mn-cs"/>
              </a:rPr>
              <a:t>by</a:t>
            </a:r>
            <a:r>
              <a:rPr lang="pt-BR" sz="1200" b="0" i="0" u="none" strike="noStrike" kern="1200" baseline="0" dirty="0" smtClean="0">
                <a:solidFill>
                  <a:schemeClr val="tx1"/>
                </a:solidFill>
                <a:latin typeface="Arial" pitchFamily="34" charset="0"/>
                <a:ea typeface="+mn-ea"/>
                <a:cs typeface="+mn-cs"/>
              </a:rPr>
              <a:t> </a:t>
            </a:r>
            <a:r>
              <a:rPr lang="pt-BR" sz="1200" b="0" i="0" u="none" strike="noStrike" kern="1200" baseline="0" dirty="0" err="1" smtClean="0">
                <a:solidFill>
                  <a:schemeClr val="tx1"/>
                </a:solidFill>
                <a:latin typeface="Arial" pitchFamily="34" charset="0"/>
                <a:ea typeface="+mn-ea"/>
                <a:cs typeface="+mn-cs"/>
              </a:rPr>
              <a:t>definition</a:t>
            </a:r>
            <a:r>
              <a:rPr lang="pt-BR" sz="1200" b="0" i="0" u="none" strike="noStrike" kern="1200" baseline="0" dirty="0" smtClean="0">
                <a:solidFill>
                  <a:schemeClr val="tx1"/>
                </a:solidFill>
                <a:latin typeface="Arial" pitchFamily="34" charset="0"/>
                <a:ea typeface="+mn-ea"/>
                <a:cs typeface="+mn-cs"/>
              </a:rPr>
              <a:t>, n </a:t>
            </a:r>
            <a:r>
              <a:rPr lang="en-US" sz="1200" b="0" i="0" u="none" strike="noStrike" kern="1200" baseline="0" dirty="0" smtClean="0">
                <a:solidFill>
                  <a:schemeClr val="tx1"/>
                </a:solidFill>
                <a:latin typeface="Arial" pitchFamily="34" charset="0"/>
                <a:ea typeface="+mn-ea"/>
                <a:cs typeface="+mn-cs"/>
              </a:rPr>
              <a:t> would have lower g-cost than n and would have been selected first.) Then, because step costs are nonnegative, paths never get shorter as nodes are added. These two</a:t>
            </a:r>
          </a:p>
          <a:p>
            <a:r>
              <a:rPr lang="en-US" sz="1200" b="0" i="0" u="none" strike="noStrike" kern="1200" baseline="0" dirty="0" smtClean="0">
                <a:solidFill>
                  <a:schemeClr val="tx1"/>
                </a:solidFill>
                <a:latin typeface="Arial" pitchFamily="34" charset="0"/>
                <a:ea typeface="+mn-ea"/>
                <a:cs typeface="+mn-cs"/>
              </a:rPr>
              <a:t>facts together imply that </a:t>
            </a:r>
            <a:r>
              <a:rPr lang="en-US" sz="1200" b="1" i="1" u="none" strike="noStrike" kern="1200" baseline="0" dirty="0" smtClean="0">
                <a:solidFill>
                  <a:schemeClr val="tx1"/>
                </a:solidFill>
                <a:latin typeface="Arial" pitchFamily="34" charset="0"/>
                <a:ea typeface="+mn-ea"/>
                <a:cs typeface="+mn-cs"/>
              </a:rPr>
              <a:t>uniform-cost search expands nodes in order of their optimal path </a:t>
            </a:r>
            <a:r>
              <a:rPr lang="pt-BR" sz="1200" b="1" i="1" u="none" strike="noStrike" kern="1200" baseline="0" dirty="0" err="1" smtClean="0">
                <a:solidFill>
                  <a:schemeClr val="tx1"/>
                </a:solidFill>
                <a:latin typeface="Arial" pitchFamily="34" charset="0"/>
                <a:ea typeface="+mn-ea"/>
                <a:cs typeface="+mn-cs"/>
              </a:rPr>
              <a:t>cost</a:t>
            </a:r>
            <a:r>
              <a:rPr lang="pt-BR" sz="1200" b="0" i="1" u="none" strike="noStrike" kern="1200" baseline="0" dirty="0" smtClean="0">
                <a:solidFill>
                  <a:schemeClr val="tx1"/>
                </a:solidFill>
                <a:latin typeface="Arial" pitchFamily="34" charset="0"/>
                <a:ea typeface="+mn-ea"/>
                <a:cs typeface="+mn-cs"/>
              </a:rPr>
              <a:t>.</a:t>
            </a:r>
          </a:p>
          <a:p>
            <a:endParaRPr lang="pt-BR" sz="1200" b="0" i="1" u="none" strike="noStrike" kern="1200" baseline="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u="none" strike="noStrike" kern="1200" baseline="0" dirty="0" smtClean="0">
                <a:solidFill>
                  <a:schemeClr val="tx1"/>
                </a:solidFill>
                <a:latin typeface="Arial" pitchFamily="34" charset="0"/>
                <a:ea typeface="+mn-ea"/>
                <a:cs typeface="+mn-cs"/>
              </a:rPr>
              <a:t>Por último, note que tanto BFS quanto BCU possuem complexidades exponenciais, mas a complexidade </a:t>
            </a:r>
            <a:r>
              <a:rPr lang="pt-BR" sz="1200" i="1" dirty="0" smtClean="0"/>
              <a:t>O</a:t>
            </a:r>
            <a:r>
              <a:rPr lang="pt-BR" sz="1200" dirty="0" smtClean="0"/>
              <a:t>(</a:t>
            </a:r>
            <a:r>
              <a:rPr lang="pt-BR" sz="1200" i="1" dirty="0" smtClean="0"/>
              <a:t>b</a:t>
            </a:r>
            <a:r>
              <a:rPr lang="pt-BR" sz="1200" baseline="30000" dirty="0" smtClean="0">
                <a:sym typeface="Symbol" pitchFamily="18" charset="2"/>
              </a:rPr>
              <a:t></a:t>
            </a:r>
            <a:r>
              <a:rPr lang="pt-BR" sz="1200" i="1" baseline="30000" dirty="0" smtClean="0"/>
              <a:t>C*/ </a:t>
            </a:r>
            <a:r>
              <a:rPr lang="pt-BR" sz="1200" i="1" baseline="30000" dirty="0" smtClean="0">
                <a:cs typeface="Arial" pitchFamily="34" charset="0"/>
              </a:rPr>
              <a:t>ε</a:t>
            </a:r>
            <a:r>
              <a:rPr lang="pt-BR" sz="1200" baseline="30000" dirty="0" smtClean="0">
                <a:cs typeface="Arial" pitchFamily="34" charset="0"/>
                <a:sym typeface="Symbol" pitchFamily="18" charset="2"/>
              </a:rPr>
              <a:t></a:t>
            </a:r>
            <a:r>
              <a:rPr lang="pt-BR" sz="1200" dirty="0" smtClean="0"/>
              <a:t>) da BCU pode ser muito maior do que </a:t>
            </a:r>
            <a:r>
              <a:rPr lang="pt-BR" sz="1200" i="1" dirty="0" smtClean="0"/>
              <a:t>O</a:t>
            </a:r>
            <a:r>
              <a:rPr lang="pt-BR" sz="1200" dirty="0" smtClean="0"/>
              <a:t>(</a:t>
            </a:r>
            <a:r>
              <a:rPr lang="pt-BR" sz="1200" i="1" dirty="0" smtClean="0"/>
              <a:t>b</a:t>
            </a:r>
            <a:r>
              <a:rPr lang="pt-BR" sz="1200" i="1" baseline="30000" dirty="0" smtClean="0"/>
              <a:t>d</a:t>
            </a:r>
            <a:r>
              <a:rPr lang="pt-BR" sz="1200" dirty="0" smtClean="0"/>
              <a:t>) encontrada na BFS. Isso </a:t>
            </a:r>
            <a:r>
              <a:rPr lang="pt-PT" dirty="0" smtClean="0"/>
              <a:t>ocorre porque a busca de custo uniforme pode explorar grandes árvores de pequenos passos, antes de explorar caminhos que envolvem passos grandes e talvez úteis.</a:t>
            </a:r>
            <a:endParaRPr lang="pt-BR" sz="1200" b="0" i="0" u="none" strike="noStrike" kern="1200" baseline="0" dirty="0" smtClean="0">
              <a:solidFill>
                <a:schemeClr val="tx1"/>
              </a:solidFill>
              <a:latin typeface="Arial" pitchFamily="34"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13</a:t>
            </a:fld>
            <a:endParaRPr lang="en-US"/>
          </a:p>
        </p:txBody>
      </p:sp>
    </p:spTree>
    <p:extLst>
      <p:ext uri="{BB962C8B-B14F-4D97-AF65-F5344CB8AC3E}">
        <p14:creationId xmlns:p14="http://schemas.microsoft.com/office/powerpoint/2010/main" xmlns="" val="21535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DFS trata a fronteira como uma pilha (</a:t>
            </a:r>
            <a:r>
              <a:rPr lang="pt-BR" i="1" dirty="0" err="1" smtClean="0"/>
              <a:t>stack</a:t>
            </a:r>
            <a:r>
              <a:rPr lang="pt-BR" dirty="0" smtClean="0"/>
              <a:t>): essa estratégia de busca</a:t>
            </a:r>
            <a:r>
              <a:rPr lang="pt-BR" baseline="0" dirty="0" smtClean="0"/>
              <a:t> sempre seleciona (para expansão) um dos elementos mais recentemente adicionados à fronteira.</a:t>
            </a:r>
            <a:endParaRPr lang="pt-BR" dirty="0" smtClean="0"/>
          </a:p>
          <a:p>
            <a:endParaRPr lang="pt-BR" dirty="0" smtClean="0"/>
          </a:p>
          <a:p>
            <a:r>
              <a:rPr lang="pt-BR" dirty="0" err="1" smtClean="0"/>
              <a:t>Main</a:t>
            </a:r>
            <a:r>
              <a:rPr lang="pt-BR" dirty="0" smtClean="0"/>
              <a:t> </a:t>
            </a:r>
            <a:r>
              <a:rPr lang="pt-BR" dirty="0" err="1" smtClean="0"/>
              <a:t>idea</a:t>
            </a:r>
            <a:r>
              <a:rPr lang="pt-BR" dirty="0" smtClean="0"/>
              <a:t> </a:t>
            </a:r>
            <a:r>
              <a:rPr lang="pt-BR" dirty="0" err="1" smtClean="0"/>
              <a:t>of</a:t>
            </a:r>
            <a:r>
              <a:rPr lang="pt-BR" dirty="0" smtClean="0"/>
              <a:t> DFS: </a:t>
            </a:r>
            <a:r>
              <a:rPr lang="pt-BR" dirty="0" err="1" smtClean="0"/>
              <a:t>from</a:t>
            </a:r>
            <a:r>
              <a:rPr lang="pt-BR" dirty="0" smtClean="0"/>
              <a:t> </a:t>
            </a:r>
            <a:r>
              <a:rPr lang="pt-BR" dirty="0" err="1" smtClean="0"/>
              <a:t>all</a:t>
            </a:r>
            <a:r>
              <a:rPr lang="pt-BR" dirty="0" smtClean="0"/>
              <a:t> </a:t>
            </a:r>
            <a:r>
              <a:rPr lang="pt-BR" dirty="0" err="1" smtClean="0"/>
              <a:t>the</a:t>
            </a:r>
            <a:r>
              <a:rPr lang="pt-BR" dirty="0" smtClean="0"/>
              <a:t> </a:t>
            </a:r>
            <a:r>
              <a:rPr lang="pt-BR" dirty="0" err="1" smtClean="0"/>
              <a:t>nodes</a:t>
            </a:r>
            <a:r>
              <a:rPr lang="pt-BR" dirty="0" smtClean="0"/>
              <a:t> in </a:t>
            </a:r>
            <a:r>
              <a:rPr lang="pt-BR" dirty="0" err="1" smtClean="0"/>
              <a:t>the</a:t>
            </a:r>
            <a:r>
              <a:rPr lang="pt-BR" dirty="0" smtClean="0"/>
              <a:t> </a:t>
            </a:r>
            <a:r>
              <a:rPr lang="pt-BR" dirty="0" err="1" smtClean="0"/>
              <a:t>fringe</a:t>
            </a:r>
            <a:r>
              <a:rPr lang="pt-BR" dirty="0" smtClean="0"/>
              <a:t>, </a:t>
            </a:r>
            <a:r>
              <a:rPr lang="pt-BR" dirty="0" err="1" smtClean="0"/>
              <a:t>take</a:t>
            </a:r>
            <a:r>
              <a:rPr lang="pt-BR" baseline="0" dirty="0" smtClean="0"/>
              <a:t> </a:t>
            </a:r>
            <a:r>
              <a:rPr lang="pt-BR" baseline="0" dirty="0" err="1" smtClean="0"/>
              <a:t>the</a:t>
            </a:r>
            <a:r>
              <a:rPr lang="pt-BR" baseline="0" dirty="0" smtClean="0"/>
              <a:t> </a:t>
            </a:r>
            <a:r>
              <a:rPr lang="pt-BR" baseline="0" dirty="0" err="1" smtClean="0"/>
              <a:t>one</a:t>
            </a:r>
            <a:r>
              <a:rPr lang="pt-BR" baseline="0" dirty="0" smtClean="0"/>
              <a:t> </a:t>
            </a:r>
            <a:r>
              <a:rPr lang="pt-BR" baseline="0" dirty="0" err="1" smtClean="0"/>
              <a:t>that</a:t>
            </a:r>
            <a:r>
              <a:rPr lang="pt-BR" baseline="0" dirty="0" smtClean="0"/>
              <a:t> is </a:t>
            </a:r>
            <a:r>
              <a:rPr lang="pt-BR" baseline="0" dirty="0" err="1" smtClean="0"/>
              <a:t>deepest</a:t>
            </a:r>
            <a:r>
              <a:rPr lang="pt-BR" baseline="0" dirty="0" smtClean="0"/>
              <a:t> </a:t>
            </a:r>
            <a:r>
              <a:rPr lang="pt-BR" baseline="0" dirty="0" err="1" smtClean="0"/>
              <a:t>first</a:t>
            </a:r>
            <a:r>
              <a:rPr lang="pt-BR" baseline="0" dirty="0" smtClean="0"/>
              <a:t>.</a:t>
            </a:r>
          </a:p>
          <a:p>
            <a:endParaRPr lang="pt-BR" baseline="0" dirty="0" smtClean="0"/>
          </a:p>
          <a:p>
            <a:r>
              <a:rPr lang="pt-BR" baseline="0" dirty="0" smtClean="0"/>
              <a:t>In </a:t>
            </a:r>
            <a:r>
              <a:rPr lang="pt-BR" baseline="0" dirty="0" err="1" smtClean="0"/>
              <a:t>this</a:t>
            </a:r>
            <a:r>
              <a:rPr lang="pt-BR" baseline="0" dirty="0" smtClean="0"/>
              <a:t> </a:t>
            </a:r>
            <a:r>
              <a:rPr lang="pt-BR" baseline="0" dirty="0" err="1" smtClean="0"/>
              <a:t>example</a:t>
            </a:r>
            <a:r>
              <a:rPr lang="pt-BR" baseline="0" dirty="0" smtClean="0"/>
              <a:t>, </a:t>
            </a:r>
            <a:r>
              <a:rPr lang="pt-BR" baseline="0" dirty="0" err="1" smtClean="0"/>
              <a:t>the</a:t>
            </a:r>
            <a:r>
              <a:rPr lang="pt-BR" baseline="0" dirty="0" smtClean="0"/>
              <a:t> </a:t>
            </a:r>
            <a:r>
              <a:rPr lang="pt-BR" baseline="0" dirty="0" err="1" smtClean="0"/>
              <a:t>deepest</a:t>
            </a:r>
            <a:r>
              <a:rPr lang="pt-BR" baseline="0" dirty="0" smtClean="0"/>
              <a:t> </a:t>
            </a:r>
            <a:r>
              <a:rPr lang="pt-BR" baseline="0" dirty="0" err="1" smtClean="0"/>
              <a:t>node</a:t>
            </a:r>
            <a:r>
              <a:rPr lang="pt-BR" baseline="0" dirty="0" smtClean="0"/>
              <a:t> </a:t>
            </a:r>
            <a:r>
              <a:rPr lang="pt-BR" baseline="0" dirty="0" err="1" smtClean="0"/>
              <a:t>depends</a:t>
            </a:r>
            <a:r>
              <a:rPr lang="pt-BR" baseline="0" dirty="0" smtClean="0"/>
              <a:t> </a:t>
            </a:r>
            <a:r>
              <a:rPr lang="pt-BR" baseline="0" dirty="0" err="1" smtClean="0"/>
              <a:t>on</a:t>
            </a:r>
            <a:r>
              <a:rPr lang="pt-BR" baseline="0" dirty="0" smtClean="0"/>
              <a:t> </a:t>
            </a:r>
            <a:r>
              <a:rPr lang="pt-BR" baseline="0" dirty="0" err="1" smtClean="0"/>
              <a:t>the</a:t>
            </a:r>
            <a:r>
              <a:rPr lang="pt-BR" baseline="0" dirty="0" smtClean="0"/>
              <a:t> </a:t>
            </a:r>
            <a:r>
              <a:rPr lang="pt-BR" baseline="0" dirty="0" err="1" smtClean="0"/>
              <a:t>implementation</a:t>
            </a:r>
            <a:r>
              <a:rPr lang="pt-BR" baseline="0" dirty="0" smtClean="0"/>
              <a:t>. </a:t>
            </a:r>
            <a:r>
              <a:rPr lang="pt-BR" baseline="0" dirty="0" err="1" smtClean="0"/>
              <a:t>Children</a:t>
            </a:r>
            <a:r>
              <a:rPr lang="pt-BR" baseline="0" dirty="0" smtClean="0"/>
              <a:t> </a:t>
            </a:r>
            <a:r>
              <a:rPr lang="pt-BR" baseline="0" dirty="0" err="1" smtClean="0"/>
              <a:t>of</a:t>
            </a:r>
            <a:r>
              <a:rPr lang="pt-BR" baseline="0" dirty="0" smtClean="0"/>
              <a:t> S are </a:t>
            </a:r>
            <a:r>
              <a:rPr lang="pt-BR" baseline="0" dirty="0" err="1" smtClean="0"/>
              <a:t>all</a:t>
            </a:r>
            <a:r>
              <a:rPr lang="pt-BR" baseline="0" dirty="0" smtClean="0"/>
              <a:t> </a:t>
            </a:r>
            <a:r>
              <a:rPr lang="pt-BR" baseline="0" dirty="0" err="1" smtClean="0"/>
              <a:t>equally</a:t>
            </a:r>
            <a:r>
              <a:rPr lang="pt-BR" baseline="0" dirty="0" smtClean="0"/>
              <a:t> </a:t>
            </a:r>
            <a:r>
              <a:rPr lang="pt-BR" baseline="0" dirty="0" err="1" smtClean="0"/>
              <a:t>deep</a:t>
            </a:r>
            <a:r>
              <a:rPr lang="pt-BR" baseline="0" dirty="0" smtClean="0"/>
              <a:t>. </a:t>
            </a:r>
            <a:r>
              <a:rPr lang="pt-BR" baseline="0" dirty="0" err="1" smtClean="0"/>
              <a:t>Let</a:t>
            </a:r>
            <a:r>
              <a:rPr lang="pt-BR" baseline="0" dirty="0" smtClean="0"/>
              <a:t> us assume </a:t>
            </a:r>
            <a:r>
              <a:rPr lang="pt-BR" baseline="0" dirty="0" err="1" smtClean="0"/>
              <a:t>that</a:t>
            </a:r>
            <a:r>
              <a:rPr lang="pt-BR" baseline="0" dirty="0" smtClean="0"/>
              <a:t> </a:t>
            </a:r>
            <a:r>
              <a:rPr lang="pt-BR" baseline="0" dirty="0" err="1" smtClean="0"/>
              <a:t>node</a:t>
            </a:r>
            <a:r>
              <a:rPr lang="pt-BR" baseline="0" dirty="0" smtClean="0"/>
              <a:t> d is </a:t>
            </a:r>
            <a:r>
              <a:rPr lang="pt-BR" baseline="0" dirty="0" err="1" smtClean="0"/>
              <a:t>picked</a:t>
            </a:r>
            <a:r>
              <a:rPr lang="pt-BR" baseline="0" dirty="0" smtClean="0"/>
              <a:t>.</a:t>
            </a:r>
          </a:p>
          <a:p>
            <a:endParaRPr lang="pt-BR" baseline="0" dirty="0" smtClean="0"/>
          </a:p>
          <a:p>
            <a:r>
              <a:rPr lang="pt-BR" baseline="0" dirty="0" err="1" smtClean="0"/>
              <a:t>After</a:t>
            </a:r>
            <a:r>
              <a:rPr lang="pt-BR" baseline="0" dirty="0" smtClean="0"/>
              <a:t> d is </a:t>
            </a:r>
            <a:r>
              <a:rPr lang="pt-BR" baseline="0" dirty="0" err="1" smtClean="0"/>
              <a:t>expanded</a:t>
            </a:r>
            <a:r>
              <a:rPr lang="pt-BR" baseline="0" dirty="0" smtClean="0"/>
              <a:t>, </a:t>
            </a:r>
            <a:r>
              <a:rPr lang="pt-BR" baseline="0" dirty="0" err="1" smtClean="0"/>
              <a:t>the</a:t>
            </a:r>
            <a:r>
              <a:rPr lang="pt-BR" baseline="0" dirty="0" smtClean="0"/>
              <a:t> </a:t>
            </a:r>
            <a:r>
              <a:rPr lang="pt-BR" baseline="0" dirty="0" err="1" smtClean="0"/>
              <a:t>one</a:t>
            </a:r>
            <a:r>
              <a:rPr lang="pt-BR" baseline="0" dirty="0" smtClean="0"/>
              <a:t> </a:t>
            </a:r>
            <a:r>
              <a:rPr lang="pt-BR" baseline="0" dirty="0" err="1" smtClean="0"/>
              <a:t>node</a:t>
            </a:r>
            <a:r>
              <a:rPr lang="pt-BR" baseline="0" dirty="0" smtClean="0"/>
              <a:t> </a:t>
            </a:r>
            <a:r>
              <a:rPr lang="pt-BR" baseline="0" dirty="0" err="1" smtClean="0"/>
              <a:t>picked</a:t>
            </a:r>
            <a:r>
              <a:rPr lang="pt-BR" baseline="0" dirty="0" smtClean="0"/>
              <a:t> </a:t>
            </a:r>
            <a:r>
              <a:rPr lang="pt-BR" baseline="0" dirty="0" err="1" smtClean="0"/>
              <a:t>depends</a:t>
            </a:r>
            <a:r>
              <a:rPr lang="pt-BR" baseline="0" dirty="0" smtClean="0"/>
              <a:t> </a:t>
            </a:r>
            <a:r>
              <a:rPr lang="pt-BR" baseline="0" dirty="0" err="1" smtClean="0"/>
              <a:t>again</a:t>
            </a:r>
            <a:r>
              <a:rPr lang="pt-BR" baseline="0" dirty="0" smtClean="0"/>
              <a:t> </a:t>
            </a:r>
            <a:r>
              <a:rPr lang="pt-BR" baseline="0" dirty="0" err="1" smtClean="0"/>
              <a:t>on</a:t>
            </a:r>
            <a:r>
              <a:rPr lang="pt-BR" baseline="0" dirty="0" smtClean="0"/>
              <a:t> </a:t>
            </a:r>
            <a:r>
              <a:rPr lang="pt-BR" baseline="0" dirty="0" err="1" smtClean="0"/>
              <a:t>the</a:t>
            </a:r>
            <a:r>
              <a:rPr lang="pt-BR" baseline="0" dirty="0" smtClean="0"/>
              <a:t> </a:t>
            </a:r>
            <a:r>
              <a:rPr lang="pt-BR" baseline="0" dirty="0" err="1" smtClean="0"/>
              <a:t>implementation</a:t>
            </a:r>
            <a:r>
              <a:rPr lang="pt-BR" baseline="0" dirty="0" smtClean="0"/>
              <a:t>, </a:t>
            </a:r>
            <a:r>
              <a:rPr lang="pt-BR" baseline="0" dirty="0" err="1" smtClean="0"/>
              <a:t>but</a:t>
            </a:r>
            <a:r>
              <a:rPr lang="pt-BR" baseline="0" dirty="0" smtClean="0"/>
              <a:t> </a:t>
            </a:r>
            <a:r>
              <a:rPr lang="pt-BR" baseline="0" dirty="0" err="1" smtClean="0"/>
              <a:t>let</a:t>
            </a:r>
            <a:r>
              <a:rPr lang="pt-BR" baseline="0" dirty="0" smtClean="0"/>
              <a:t> us assume it is b.</a:t>
            </a:r>
          </a:p>
          <a:p>
            <a:endParaRPr lang="pt-BR" baseline="0" dirty="0" smtClean="0"/>
          </a:p>
          <a:p>
            <a:r>
              <a:rPr lang="pt-BR" baseline="0" dirty="0" err="1" smtClean="0"/>
              <a:t>The</a:t>
            </a:r>
            <a:r>
              <a:rPr lang="pt-BR" baseline="0" dirty="0" smtClean="0"/>
              <a:t> </a:t>
            </a:r>
            <a:r>
              <a:rPr lang="pt-BR" baseline="0" dirty="0" err="1" smtClean="0"/>
              <a:t>expansion</a:t>
            </a:r>
            <a:r>
              <a:rPr lang="pt-BR" baseline="0" dirty="0" smtClean="0"/>
              <a:t> in DFS </a:t>
            </a:r>
            <a:r>
              <a:rPr lang="pt-BR" baseline="0" dirty="0" err="1" smtClean="0"/>
              <a:t>goes</a:t>
            </a:r>
            <a:r>
              <a:rPr lang="pt-BR" baseline="0" dirty="0" smtClean="0"/>
              <a:t> </a:t>
            </a:r>
            <a:r>
              <a:rPr lang="pt-BR" baseline="0" dirty="0" err="1" smtClean="0"/>
              <a:t>all</a:t>
            </a:r>
            <a:r>
              <a:rPr lang="pt-BR" baseline="0" dirty="0" smtClean="0"/>
              <a:t> </a:t>
            </a:r>
            <a:r>
              <a:rPr lang="pt-BR" baseline="0" dirty="0" err="1" smtClean="0"/>
              <a:t>the</a:t>
            </a:r>
            <a:r>
              <a:rPr lang="pt-BR" baseline="0" dirty="0" smtClean="0"/>
              <a:t> </a:t>
            </a:r>
            <a:r>
              <a:rPr lang="pt-BR" baseline="0" dirty="0" err="1" smtClean="0"/>
              <a:t>way</a:t>
            </a:r>
            <a:r>
              <a:rPr lang="pt-BR" baseline="0" dirty="0" smtClean="0"/>
              <a:t> </a:t>
            </a:r>
            <a:r>
              <a:rPr lang="pt-BR" baseline="0" dirty="0" err="1" smtClean="0"/>
              <a:t>down</a:t>
            </a:r>
            <a:r>
              <a:rPr lang="pt-BR" baseline="0" dirty="0" smtClean="0"/>
              <a:t> </a:t>
            </a:r>
            <a:r>
              <a:rPr lang="pt-BR" baseline="0" dirty="0" err="1" smtClean="0"/>
              <a:t>and</a:t>
            </a:r>
            <a:r>
              <a:rPr lang="pt-BR" baseline="0" dirty="0" smtClean="0"/>
              <a:t> </a:t>
            </a:r>
            <a:r>
              <a:rPr lang="pt-BR" baseline="0" dirty="0" err="1" smtClean="0"/>
              <a:t>after</a:t>
            </a:r>
            <a:r>
              <a:rPr lang="pt-BR" baseline="0" dirty="0" smtClean="0"/>
              <a:t> </a:t>
            </a:r>
            <a:r>
              <a:rPr lang="pt-BR" baseline="0" dirty="0" err="1" smtClean="0"/>
              <a:t>goes</a:t>
            </a:r>
            <a:r>
              <a:rPr lang="pt-BR" baseline="0" dirty="0" smtClean="0"/>
              <a:t> </a:t>
            </a:r>
            <a:r>
              <a:rPr lang="pt-BR" baseline="0" dirty="0" err="1" smtClean="0"/>
              <a:t>from</a:t>
            </a:r>
            <a:r>
              <a:rPr lang="pt-BR" baseline="0" dirty="0" smtClean="0"/>
              <a:t> </a:t>
            </a:r>
            <a:r>
              <a:rPr lang="pt-BR" baseline="0" dirty="0" err="1" smtClean="0"/>
              <a:t>left</a:t>
            </a:r>
            <a:r>
              <a:rPr lang="pt-BR" baseline="0" dirty="0" smtClean="0"/>
              <a:t> to </a:t>
            </a:r>
            <a:r>
              <a:rPr lang="pt-BR" baseline="0" dirty="0" err="1" smtClean="0"/>
              <a:t>the</a:t>
            </a:r>
            <a:r>
              <a:rPr lang="pt-BR" baseline="0" dirty="0" smtClean="0"/>
              <a:t> </a:t>
            </a:r>
            <a:r>
              <a:rPr lang="pt-BR" baseline="0" dirty="0" err="1" smtClean="0"/>
              <a:t>right</a:t>
            </a:r>
            <a:r>
              <a:rPr lang="pt-BR" baseline="0" dirty="0" smtClean="0"/>
              <a:t> in </a:t>
            </a:r>
            <a:r>
              <a:rPr lang="pt-BR" baseline="0" dirty="0" err="1" smtClean="0"/>
              <a:t>the</a:t>
            </a:r>
            <a:r>
              <a:rPr lang="pt-BR" baseline="0" dirty="0" smtClean="0"/>
              <a:t> </a:t>
            </a:r>
            <a:r>
              <a:rPr lang="pt-BR" baseline="0" dirty="0" err="1" smtClean="0"/>
              <a:t>tree</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16</a:t>
            </a:fld>
            <a:endParaRPr lang="en-US"/>
          </a:p>
        </p:txBody>
      </p:sp>
    </p:spTree>
    <p:extLst>
      <p:ext uri="{BB962C8B-B14F-4D97-AF65-F5344CB8AC3E}">
        <p14:creationId xmlns:p14="http://schemas.microsoft.com/office/powerpoint/2010/main" xmlns="" val="236301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pt-BR" sz="2800" u="sng" dirty="0" smtClean="0">
                <a:solidFill>
                  <a:srgbClr val="CC0099"/>
                </a:solidFill>
              </a:rPr>
              <a:t>Completa?</a:t>
            </a:r>
            <a:r>
              <a:rPr lang="pt-BR" sz="2800" dirty="0" smtClean="0"/>
              <a:t> Não: falha em espaços com profundidade infinita, i.e., espaços de estados que possuem ciclos. </a:t>
            </a:r>
            <a:r>
              <a:rPr lang="pt-BR" sz="2800" baseline="0" dirty="0" smtClean="0"/>
              <a:t>Se há uma ciclo no grafo de espaço de estados, DFS pode expandir a árvore de busca </a:t>
            </a:r>
            <a:r>
              <a:rPr lang="pt-BR" sz="2800" i="1" baseline="0" dirty="0" smtClean="0"/>
              <a:t>ad </a:t>
            </a:r>
            <a:r>
              <a:rPr lang="pt-BR" sz="2800" i="1" baseline="0" dirty="0" err="1" smtClean="0"/>
              <a:t>infinitum</a:t>
            </a:r>
            <a:r>
              <a:rPr lang="pt-BR" sz="2800" baseline="0" dirty="0" smtClean="0"/>
              <a:t>! Sendo assim, DFS é uma estratégia completa apenas se a implementação considerar ciclos, i.e., s</a:t>
            </a:r>
            <a:r>
              <a:rPr lang="pt-BR" sz="2400" dirty="0" smtClean="0"/>
              <a:t>e modificada para evitar estados repetidos é completa para espaços finitos. DFS também é</a:t>
            </a:r>
            <a:r>
              <a:rPr lang="pt-BR" sz="2400" baseline="0" dirty="0" smtClean="0"/>
              <a:t> completa no caso particular em que a árvore de busca é finita.</a:t>
            </a:r>
            <a:endParaRPr lang="pt-BR" sz="2400" dirty="0" smtClean="0"/>
          </a:p>
          <a:p>
            <a:pPr eaLnBrk="1" hangingPunct="1">
              <a:lnSpc>
                <a:spcPct val="80000"/>
              </a:lnSpc>
            </a:pPr>
            <a:endParaRPr lang="pt-BR" sz="2800" u="sng" dirty="0" smtClean="0">
              <a:solidFill>
                <a:srgbClr val="CC0099"/>
              </a:solidFill>
            </a:endParaRPr>
          </a:p>
          <a:p>
            <a:pPr>
              <a:lnSpc>
                <a:spcPct val="80000"/>
              </a:lnSpc>
            </a:pPr>
            <a:r>
              <a:rPr lang="pt-BR" sz="2800" u="sng" dirty="0" smtClean="0">
                <a:solidFill>
                  <a:srgbClr val="CC0099"/>
                </a:solidFill>
              </a:rPr>
              <a:t>Complexidade de Tempo?</a:t>
            </a:r>
            <a:r>
              <a:rPr lang="pt-BR" sz="2800" dirty="0" smtClean="0"/>
              <a:t> </a:t>
            </a:r>
            <a:r>
              <a:rPr lang="pt-BR" sz="2800" i="1" dirty="0" smtClean="0"/>
              <a:t>O(</a:t>
            </a:r>
            <a:r>
              <a:rPr lang="pt-BR" sz="2800" i="1" dirty="0" err="1" smtClean="0"/>
              <a:t>b</a:t>
            </a:r>
            <a:r>
              <a:rPr lang="pt-BR" sz="2800" i="1" baseline="30000" dirty="0" err="1" smtClean="0"/>
              <a:t>d</a:t>
            </a:r>
            <a:r>
              <a:rPr lang="pt-BR" sz="2800" i="1" dirty="0" smtClean="0"/>
              <a:t>)</a:t>
            </a:r>
            <a:endParaRPr lang="pt-BR" sz="2800" i="1" dirty="0" smtClean="0"/>
          </a:p>
          <a:p>
            <a:pPr lvl="1" eaLnBrk="1" hangingPunct="1">
              <a:lnSpc>
                <a:spcPct val="80000"/>
              </a:lnSpc>
            </a:pPr>
            <a:r>
              <a:rPr lang="pt-BR" sz="2400" dirty="0" smtClean="0"/>
              <a:t>No pior caso, DFS deve examinar</a:t>
            </a:r>
            <a:r>
              <a:rPr lang="pt-BR" sz="2400" baseline="0" dirty="0" smtClean="0"/>
              <a:t> todos os nós da árvore</a:t>
            </a:r>
            <a:r>
              <a:rPr lang="pt-BR" sz="2400" dirty="0" smtClean="0"/>
              <a:t>. Se há muitas soluções, DFS pode ser mais eficiente que a busca em extensão</a:t>
            </a:r>
          </a:p>
          <a:p>
            <a:pPr eaLnBrk="1" hangingPunct="1">
              <a:lnSpc>
                <a:spcPct val="80000"/>
              </a:lnSpc>
            </a:pPr>
            <a:endParaRPr lang="pt-BR" sz="2800" u="sng" dirty="0" smtClean="0">
              <a:solidFill>
                <a:srgbClr val="CC0099"/>
              </a:solidFill>
            </a:endParaRPr>
          </a:p>
          <a:p>
            <a:pPr eaLnBrk="1" hangingPunct="1">
              <a:lnSpc>
                <a:spcPct val="80000"/>
              </a:lnSpc>
            </a:pPr>
            <a:r>
              <a:rPr lang="pt-BR" sz="2800" u="sng" dirty="0" smtClean="0">
                <a:solidFill>
                  <a:srgbClr val="CC0099"/>
                </a:solidFill>
              </a:rPr>
              <a:t>Complexidade de Espaço?</a:t>
            </a:r>
            <a:r>
              <a:rPr lang="pt-BR" sz="2800" dirty="0" smtClean="0"/>
              <a:t> </a:t>
            </a:r>
            <a:r>
              <a:rPr lang="pt-BR" sz="2800" i="1" dirty="0" smtClean="0"/>
              <a:t>O(</a:t>
            </a:r>
            <a:r>
              <a:rPr lang="pt-BR" sz="2800" i="1" dirty="0" err="1" smtClean="0"/>
              <a:t>bd</a:t>
            </a:r>
            <a:r>
              <a:rPr lang="pt-BR" sz="2800" i="1" dirty="0" smtClean="0"/>
              <a:t>), </a:t>
            </a:r>
            <a:r>
              <a:rPr lang="pt-BR" sz="2800" dirty="0" smtClean="0"/>
              <a:t>i.e., espaço linear: o caminho mais comprido</a:t>
            </a:r>
            <a:r>
              <a:rPr lang="pt-BR" sz="2800" baseline="0" dirty="0" smtClean="0"/>
              <a:t> tem comprimento m e, para cada nó neste caminho, DFS deve armazenar (na fronteira) b nós.</a:t>
            </a:r>
            <a:r>
              <a:rPr lang="pt-BR" sz="2800" dirty="0" smtClean="0"/>
              <a:t> </a:t>
            </a:r>
            <a:endParaRPr lang="pt-BR" sz="2400" dirty="0" smtClean="0"/>
          </a:p>
          <a:p>
            <a:pPr marL="457155" marR="0" lvl="1" indent="0" algn="l" defTabSz="914400" rtl="0" eaLnBrk="1" fontAlgn="base" latinLnBrk="0" hangingPunct="1">
              <a:lnSpc>
                <a:spcPct val="80000"/>
              </a:lnSpc>
              <a:spcBef>
                <a:spcPct val="30000"/>
              </a:spcBef>
              <a:spcAft>
                <a:spcPct val="0"/>
              </a:spcAft>
              <a:buClrTx/>
              <a:buSzTx/>
              <a:buFontTx/>
              <a:buNone/>
              <a:tabLst/>
              <a:defRPr/>
            </a:pPr>
            <a:r>
              <a:rPr lang="pt-BR" sz="2400" dirty="0" smtClean="0"/>
              <a:t>Conclusão:  embora os requisitos de</a:t>
            </a:r>
            <a:r>
              <a:rPr lang="pt-BR" sz="2400" baseline="0" dirty="0" smtClean="0"/>
              <a:t> tempo sejam uma desvantagem</a:t>
            </a:r>
            <a:r>
              <a:rPr lang="pt-BR" sz="2400" dirty="0" smtClean="0"/>
              <a:t>, DFS não precisa de</a:t>
            </a:r>
            <a:r>
              <a:rPr lang="pt-BR" sz="2400" baseline="0" dirty="0" smtClean="0"/>
              <a:t> muito espaço.</a:t>
            </a:r>
            <a:endParaRPr lang="pt-BR" sz="2400" dirty="0" smtClean="0"/>
          </a:p>
          <a:p>
            <a:pPr lvl="1" eaLnBrk="1" hangingPunct="1">
              <a:lnSpc>
                <a:spcPct val="80000"/>
              </a:lnSpc>
            </a:pPr>
            <a:r>
              <a:rPr lang="pt-BR" sz="2400" dirty="0" smtClean="0"/>
              <a:t>e.g., 118 </a:t>
            </a:r>
            <a:r>
              <a:rPr lang="pt-BR" sz="2400" dirty="0" err="1" smtClean="0"/>
              <a:t>kilobytes</a:t>
            </a:r>
            <a:r>
              <a:rPr lang="pt-BR" sz="2400" dirty="0" smtClean="0"/>
              <a:t> ao invés de 10 </a:t>
            </a:r>
            <a:r>
              <a:rPr lang="pt-BR" sz="2400" dirty="0" err="1" smtClean="0"/>
              <a:t>petabytes</a:t>
            </a:r>
            <a:r>
              <a:rPr lang="pt-BR" sz="2400" dirty="0" smtClean="0"/>
              <a:t> para busca com b=10, m=12</a:t>
            </a:r>
          </a:p>
          <a:p>
            <a:pPr eaLnBrk="1" hangingPunct="1">
              <a:lnSpc>
                <a:spcPct val="80000"/>
              </a:lnSpc>
            </a:pPr>
            <a:endParaRPr lang="pt-BR" sz="2800" u="sng" dirty="0" smtClean="0">
              <a:solidFill>
                <a:srgbClr val="CC0099"/>
              </a:solidFill>
            </a:endParaRPr>
          </a:p>
          <a:p>
            <a:pPr marL="0" marR="0" indent="0" algn="l" defTabSz="914400" rtl="0" eaLnBrk="1" fontAlgn="base" latinLnBrk="0" hangingPunct="1">
              <a:lnSpc>
                <a:spcPct val="80000"/>
              </a:lnSpc>
              <a:spcBef>
                <a:spcPct val="30000"/>
              </a:spcBef>
              <a:spcAft>
                <a:spcPct val="0"/>
              </a:spcAft>
              <a:buClrTx/>
              <a:buSzTx/>
              <a:buFontTx/>
              <a:buNone/>
              <a:tabLst/>
              <a:defRPr/>
            </a:pPr>
            <a:r>
              <a:rPr lang="pt-BR" sz="2800" u="sng" dirty="0" smtClean="0">
                <a:solidFill>
                  <a:srgbClr val="CC0099"/>
                </a:solidFill>
              </a:rPr>
              <a:t>Ótima?</a:t>
            </a:r>
            <a:r>
              <a:rPr lang="pt-BR" sz="2800" dirty="0" smtClean="0"/>
              <a:t> Não. Isso pode ser verificado pela figura apresentada</a:t>
            </a:r>
            <a:r>
              <a:rPr lang="pt-BR" sz="2800" baseline="0" dirty="0" smtClean="0"/>
              <a:t> na página. Nessa figura, uma solução mais profunda na árvore é encontrada pelo simples fato de que a DFS pesquisar essa árvore da esquerda para a direita. Em geral: </a:t>
            </a:r>
            <a:r>
              <a:rPr lang="pt-BR" sz="2800" dirty="0" smtClean="0"/>
              <a:t>DFS irá finalizar a busca quando encontrar a solução mais à esquerda na árvore de busca, independente de esta</a:t>
            </a:r>
            <a:r>
              <a:rPr lang="pt-BR" sz="2800" baseline="0" dirty="0" smtClean="0"/>
              <a:t> solução ser ótima ou não</a:t>
            </a:r>
            <a:r>
              <a:rPr lang="pt-BR" sz="2800" dirty="0" smtClean="0"/>
              <a:t>!</a:t>
            </a: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17</a:t>
            </a:fld>
            <a:endParaRPr lang="en-US"/>
          </a:p>
        </p:txBody>
      </p:sp>
    </p:spTree>
    <p:extLst>
      <p:ext uri="{BB962C8B-B14F-4D97-AF65-F5344CB8AC3E}">
        <p14:creationId xmlns:p14="http://schemas.microsoft.com/office/powerpoint/2010/main" xmlns="" val="286284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19</a:t>
            </a:fld>
            <a:endParaRPr lang="en-US"/>
          </a:p>
        </p:txBody>
      </p:sp>
    </p:spTree>
    <p:extLst>
      <p:ext uri="{BB962C8B-B14F-4D97-AF65-F5344CB8AC3E}">
        <p14:creationId xmlns:p14="http://schemas.microsoft.com/office/powerpoint/2010/main" xmlns="" val="200722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u="none" strike="noStrike" kern="1200" baseline="0" dirty="0" smtClean="0">
                <a:solidFill>
                  <a:schemeClr val="tx1"/>
                </a:solidFill>
                <a:latin typeface="Arial" pitchFamily="34" charset="0"/>
                <a:ea typeface="+mn-ea"/>
                <a:cs typeface="+mn-cs"/>
              </a:rPr>
              <a:t>Depth-limited search can be implemented as a simple modification to the general tree or graph-search algorithm. Alternatively, it can be implemented as a simple recursive </a:t>
            </a:r>
            <a:r>
              <a:rPr lang="en-US" sz="1200" b="0" i="0" u="none" strike="noStrike" kern="1200" baseline="0" dirty="0" smtClean="0">
                <a:solidFill>
                  <a:schemeClr val="tx1"/>
                </a:solidFill>
                <a:latin typeface="Arial" pitchFamily="34" charset="0"/>
                <a:ea typeface="+mn-ea"/>
                <a:cs typeface="+mn-cs"/>
              </a:rPr>
              <a:t>algorithm as </a:t>
            </a:r>
            <a:r>
              <a:rPr lang="en-US" sz="1200" b="0" i="0" u="none" strike="noStrike" kern="1200" baseline="0" dirty="0" smtClean="0">
                <a:solidFill>
                  <a:schemeClr val="tx1"/>
                </a:solidFill>
                <a:latin typeface="Arial" pitchFamily="34" charset="0"/>
                <a:ea typeface="+mn-ea"/>
                <a:cs typeface="+mn-cs"/>
              </a:rPr>
              <a:t>shown in Figure 3.17. Notice that depth-limited search can terminate with two kinds of failure: the standard failure value indicates no solution; the cutoff value </a:t>
            </a:r>
            <a:r>
              <a:rPr lang="en-US" sz="1200" b="0" i="0" u="none" strike="noStrike" kern="1200" baseline="0" dirty="0" smtClean="0">
                <a:solidFill>
                  <a:schemeClr val="tx1"/>
                </a:solidFill>
                <a:latin typeface="Arial" pitchFamily="34" charset="0"/>
                <a:ea typeface="+mn-ea"/>
                <a:cs typeface="+mn-cs"/>
              </a:rPr>
              <a:t>indicates no </a:t>
            </a:r>
            <a:r>
              <a:rPr lang="en-US" sz="1200" b="0" i="0" u="none" strike="noStrike" kern="1200" baseline="0" dirty="0" smtClean="0">
                <a:solidFill>
                  <a:schemeClr val="tx1"/>
                </a:solidFill>
                <a:latin typeface="Arial" pitchFamily="34" charset="0"/>
                <a:ea typeface="+mn-ea"/>
                <a:cs typeface="+mn-cs"/>
              </a:rPr>
              <a:t>solution within the depth limit.</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The iterative deepening search algorithm, which repeatedly applies depth limited search with increasing limits. </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It terminates when a solution is found or if the depth limited search returns failure, meaning that no solution exists.</a:t>
            </a:r>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24</a:t>
            </a:fld>
            <a:endParaRPr lang="en-US"/>
          </a:p>
        </p:txBody>
      </p:sp>
    </p:spTree>
    <p:extLst>
      <p:ext uri="{BB962C8B-B14F-4D97-AF65-F5344CB8AC3E}">
        <p14:creationId xmlns:p14="http://schemas.microsoft.com/office/powerpoint/2010/main" xmlns="" val="17173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Four iterations of iterative deepening search on a binary tree.</a:t>
            </a:r>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25</a:t>
            </a:fld>
            <a:endParaRPr lang="en-US"/>
          </a:p>
        </p:txBody>
      </p:sp>
    </p:spTree>
    <p:extLst>
      <p:ext uri="{BB962C8B-B14F-4D97-AF65-F5344CB8AC3E}">
        <p14:creationId xmlns:p14="http://schemas.microsoft.com/office/powerpoint/2010/main" xmlns="" val="2007609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28</a:t>
            </a:fld>
            <a:endParaRPr lang="en-US"/>
          </a:p>
        </p:txBody>
      </p:sp>
    </p:spTree>
    <p:extLst>
      <p:ext uri="{BB962C8B-B14F-4D97-AF65-F5344CB8AC3E}">
        <p14:creationId xmlns:p14="http://schemas.microsoft.com/office/powerpoint/2010/main" xmlns="" val="40656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b="0" i="0" kern="1200" dirty="0" smtClean="0">
              <a:solidFill>
                <a:schemeClr val="tx1"/>
              </a:solidFill>
              <a:latin typeface="Arial" pitchFamily="34"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4</a:t>
            </a:fld>
            <a:endParaRPr lang="en-US"/>
          </a:p>
        </p:txBody>
      </p:sp>
    </p:spTree>
    <p:extLst>
      <p:ext uri="{BB962C8B-B14F-4D97-AF65-F5344CB8AC3E}">
        <p14:creationId xmlns:p14="http://schemas.microsoft.com/office/powerpoint/2010/main" xmlns="" val="57886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t>A estratégia de busca em extensão (também conhecida como busca em largura) corresponde a primeiro expandir o nó raiz, depois todos os nós gerados por esse, e assim por diante até que se chegue ao estado objetivo. Ou seja, todos os nós que estão numa profundidade d da árvore serão expandidos e visitados antes que os nós que estão numa profundidade d+1. </a:t>
            </a:r>
          </a:p>
          <a:p>
            <a:endParaRPr lang="pt-BR" sz="1200" b="0" i="0" u="none" strike="noStrike" kern="1200" baseline="0" noProof="0" dirty="0" smtClean="0">
              <a:solidFill>
                <a:schemeClr val="tx1"/>
              </a:solidFill>
              <a:latin typeface="Arial" pitchFamily="34"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5</a:t>
            </a:fld>
            <a:endParaRPr lang="en-US"/>
          </a:p>
        </p:txBody>
      </p:sp>
    </p:spTree>
    <p:extLst>
      <p:ext uri="{BB962C8B-B14F-4D97-AF65-F5344CB8AC3E}">
        <p14:creationId xmlns:p14="http://schemas.microsoft.com/office/powerpoint/2010/main" xmlns="" val="305119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Implementação: FIFO (i.e., uma fila)</a:t>
            </a:r>
          </a:p>
          <a:p>
            <a:endParaRPr lang="pt-BR" baseline="0" dirty="0" smtClean="0"/>
          </a:p>
          <a:p>
            <a:r>
              <a:rPr lang="pt-BR" baseline="0" dirty="0" smtClean="0"/>
              <a:t>Vamos considerar que o critério de desempate (para retirada de elementos da borda) é a ordem lexicográfica.</a:t>
            </a:r>
          </a:p>
          <a:p>
            <a:endParaRPr lang="pt-BR" baseline="0" dirty="0" smtClean="0"/>
          </a:p>
          <a:p>
            <a:r>
              <a:rPr lang="pt-BR" baseline="0" dirty="0" smtClean="0"/>
              <a:t>A computação procede em camadas horizontais.</a:t>
            </a:r>
            <a:endParaRPr lang="pt-BR" dirty="0" smtClean="0"/>
          </a:p>
          <a:p>
            <a:endParaRPr lang="pt-BR" dirty="0" smtClean="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6</a:t>
            </a:fld>
            <a:endParaRPr lang="en-US"/>
          </a:p>
        </p:txBody>
      </p:sp>
    </p:spTree>
    <p:extLst>
      <p:ext uri="{BB962C8B-B14F-4D97-AF65-F5344CB8AC3E}">
        <p14:creationId xmlns:p14="http://schemas.microsoft.com/office/powerpoint/2010/main" xmlns="" val="274448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sz="1200" b="1" i="1" u="none" strike="noStrike" kern="1200" baseline="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b="1" dirty="0" smtClean="0"/>
              <a:t>Completa?</a:t>
            </a:r>
            <a:r>
              <a:rPr lang="pt-BR" dirty="0" smtClean="0"/>
              <a:t> Esta estratégia sempre encontra uma solução, caso ela exista. Se houver mais de uma solução esta estratégia encontra primeiro a mais próxima da raiz.</a:t>
            </a:r>
            <a:endParaRPr lang="pt-BR" noProof="0" dirty="0" smtClean="0"/>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If the shallowest goal node is at some finite depth d, breadth-first search will eventually find it after generating all shallower nodes (provided the branching factor b is finite). Note that as soon as a goal node is generated, we know it is the shallowest goal node because all shallower nodes must have been generated already and failed the goal test.</a:t>
            </a:r>
          </a:p>
          <a:p>
            <a:endParaRPr lang="en-US" sz="1200" b="0" i="0" u="none" strike="noStrike" kern="1200" baseline="0" dirty="0" smtClean="0">
              <a:solidFill>
                <a:schemeClr val="tx1"/>
              </a:solidFill>
              <a:latin typeface="Arial" pitchFamily="34" charset="0"/>
              <a:ea typeface="+mn-ea"/>
              <a:cs typeface="+mn-cs"/>
            </a:endParaRPr>
          </a:p>
          <a:p>
            <a:r>
              <a:rPr lang="pt-BR" sz="1200" b="1" i="0" u="none" strike="noStrike" kern="1200" baseline="0" noProof="0" dirty="0" smtClean="0">
                <a:solidFill>
                  <a:schemeClr val="tx1"/>
                </a:solidFill>
                <a:latin typeface="Arial" pitchFamily="34" charset="0"/>
                <a:ea typeface="+mn-ea"/>
                <a:cs typeface="+mn-cs"/>
              </a:rPr>
              <a:t>complexidade de tempo</a:t>
            </a:r>
            <a:r>
              <a:rPr lang="pt-BR" sz="1200" b="0" i="0" u="none" strike="noStrike" kern="1200" baseline="0" dirty="0" smtClean="0">
                <a:solidFill>
                  <a:schemeClr val="tx1"/>
                </a:solidFill>
                <a:latin typeface="Arial" pitchFamily="34" charset="0"/>
                <a:ea typeface="+mn-ea"/>
                <a:cs typeface="+mn-cs"/>
              </a:rPr>
              <a:t>: Suponha que a solução está na profundidade m da árvore. No pior caso, está solução será o último nó </a:t>
            </a:r>
            <a:r>
              <a:rPr lang="pt-BR" sz="1200" b="0" i="0" u="none" strike="noStrike" kern="1200" baseline="0" dirty="0" smtClean="0">
                <a:solidFill>
                  <a:schemeClr val="tx1"/>
                </a:solidFill>
                <a:latin typeface="Arial" pitchFamily="34" charset="0"/>
                <a:ea typeface="+mn-ea"/>
                <a:cs typeface="+mn-cs"/>
              </a:rPr>
              <a:t>gerado </a:t>
            </a:r>
            <a:r>
              <a:rPr lang="pt-BR" sz="1200" b="0" i="0" u="none" strike="noStrike" kern="1200" baseline="0" dirty="0" smtClean="0">
                <a:solidFill>
                  <a:schemeClr val="tx1"/>
                </a:solidFill>
                <a:latin typeface="Arial" pitchFamily="34" charset="0"/>
                <a:ea typeface="+mn-ea"/>
                <a:cs typeface="+mn-cs"/>
              </a:rPr>
              <a:t>naquela profundidade. Então o número total de nós gerados é </a:t>
            </a:r>
            <a:r>
              <a:rPr lang="pt-BR" sz="1200" i="1" dirty="0" smtClean="0"/>
              <a:t>1 + b + b</a:t>
            </a:r>
            <a:r>
              <a:rPr lang="pt-BR" sz="1200" i="1" baseline="30000" dirty="0" smtClean="0"/>
              <a:t>2 </a:t>
            </a:r>
            <a:r>
              <a:rPr lang="pt-BR" sz="1200" i="1" dirty="0" smtClean="0"/>
              <a:t>+ b</a:t>
            </a:r>
            <a:r>
              <a:rPr lang="pt-BR" sz="1200" i="1" baseline="30000" dirty="0" smtClean="0"/>
              <a:t>3 </a:t>
            </a:r>
            <a:r>
              <a:rPr lang="pt-BR" sz="1200" dirty="0" smtClean="0"/>
              <a:t>+ … + </a:t>
            </a:r>
            <a:r>
              <a:rPr lang="pt-BR" sz="1200" i="1" dirty="0" err="1" smtClean="0"/>
              <a:t>b</a:t>
            </a:r>
            <a:r>
              <a:rPr lang="pt-BR" sz="1200" i="1" baseline="30000" dirty="0" err="1" smtClean="0"/>
              <a:t>d</a:t>
            </a:r>
            <a:r>
              <a:rPr lang="pt-BR" sz="1200" dirty="0" smtClean="0"/>
              <a:t> </a:t>
            </a:r>
            <a:r>
              <a:rPr lang="pt-BR" sz="1200" dirty="0" smtClean="0"/>
              <a:t>= </a:t>
            </a:r>
            <a:r>
              <a:rPr lang="pt-BR" sz="1200" dirty="0" smtClean="0"/>
              <a:t>O(</a:t>
            </a:r>
            <a:r>
              <a:rPr lang="pt-BR" sz="1200" dirty="0" err="1" smtClean="0"/>
              <a:t>b</a:t>
            </a:r>
            <a:r>
              <a:rPr lang="pt-BR" sz="1200" baseline="30000" dirty="0" err="1" smtClean="0"/>
              <a:t>d</a:t>
            </a:r>
            <a:r>
              <a:rPr lang="pt-BR" sz="1200" dirty="0" smtClean="0"/>
              <a:t>)</a:t>
            </a:r>
            <a:endParaRPr lang="pt-BR" sz="1200" b="0" i="0" u="none" strike="noStrike" kern="1200" baseline="0" dirty="0" smtClean="0">
              <a:solidFill>
                <a:schemeClr val="tx1"/>
              </a:solidFill>
              <a:latin typeface="Arial" pitchFamily="34" charset="0"/>
              <a:ea typeface="+mn-ea"/>
              <a:cs typeface="+mn-cs"/>
            </a:endParaRPr>
          </a:p>
          <a:p>
            <a:endParaRPr lang="en-US" sz="1200" b="0" i="0" u="none" strike="noStrike" kern="1200" baseline="0" dirty="0" smtClean="0">
              <a:solidFill>
                <a:schemeClr val="tx1"/>
              </a:solidFill>
              <a:latin typeface="Arial" pitchFamily="34" charset="0"/>
              <a:ea typeface="+mn-ea"/>
              <a:cs typeface="+mn-cs"/>
            </a:endParaRPr>
          </a:p>
          <a:p>
            <a:r>
              <a:rPr lang="pt-BR" sz="1200" b="1" i="0" u="none" strike="noStrike" kern="1200" baseline="0" noProof="0" dirty="0" smtClean="0">
                <a:solidFill>
                  <a:schemeClr val="tx1"/>
                </a:solidFill>
                <a:latin typeface="Arial" pitchFamily="34" charset="0"/>
                <a:ea typeface="+mn-ea"/>
                <a:cs typeface="+mn-cs"/>
              </a:rPr>
              <a:t>complexidade de espaço</a:t>
            </a:r>
            <a:r>
              <a:rPr lang="en-US" sz="1200" b="0" i="0" u="none" strike="noStrike" kern="1200" baseline="0" dirty="0" smtClean="0">
                <a:solidFill>
                  <a:schemeClr val="tx1"/>
                </a:solidFill>
                <a:latin typeface="Arial" pitchFamily="34" charset="0"/>
                <a:ea typeface="+mn-ea"/>
                <a:cs typeface="+mn-cs"/>
              </a:rPr>
              <a:t>: </a:t>
            </a:r>
            <a:r>
              <a:rPr lang="pt-BR" dirty="0" smtClean="0"/>
              <a:t>Todas as folhas têm que estar na memória ao mesmo tempo.</a:t>
            </a:r>
          </a:p>
          <a:p>
            <a:endParaRPr lang="en-US" sz="1200" b="1" i="0" u="none" strike="noStrike" kern="1200" baseline="0" dirty="0" smtClean="0">
              <a:solidFill>
                <a:schemeClr val="tx1"/>
              </a:solidFill>
              <a:latin typeface="Arial" pitchFamily="34" charset="0"/>
              <a:ea typeface="+mn-ea"/>
              <a:cs typeface="+mn-cs"/>
            </a:endParaRPr>
          </a:p>
          <a:p>
            <a:r>
              <a:rPr lang="pt-BR" sz="1200" b="0" i="0" u="none" strike="noStrike" kern="1200" baseline="0" noProof="0" dirty="0" smtClean="0">
                <a:solidFill>
                  <a:schemeClr val="tx1"/>
                </a:solidFill>
                <a:latin typeface="Arial" pitchFamily="34" charset="0"/>
                <a:ea typeface="+mn-ea"/>
                <a:cs typeface="+mn-cs"/>
              </a:rPr>
              <a:t>Para qualquer tipo de busca em grafo, que armazena cada nó expandido no conjunto explorado, a complexidade de tempo está sempre dentro de um fator de b da complexidade de tempo. No caso particular da busca em grafo do BFS, caca nó gerado permanece na memória. Sendo assim, haverá </a:t>
            </a:r>
            <a:r>
              <a:rPr lang="pt-BR" sz="1200" b="0" i="0" u="none" strike="noStrike" kern="1200" baseline="0" noProof="0" dirty="0" smtClean="0">
                <a:solidFill>
                  <a:schemeClr val="tx1"/>
                </a:solidFill>
                <a:latin typeface="Arial" pitchFamily="34" charset="0"/>
                <a:ea typeface="+mn-ea"/>
                <a:cs typeface="+mn-cs"/>
              </a:rPr>
              <a:t>O(</a:t>
            </a:r>
            <a:r>
              <a:rPr lang="pt-BR" sz="1200" b="0" i="0" u="none" strike="noStrike" kern="1200" baseline="0" noProof="0" dirty="0" err="1" smtClean="0">
                <a:solidFill>
                  <a:schemeClr val="tx1"/>
                </a:solidFill>
                <a:latin typeface="Arial" pitchFamily="34" charset="0"/>
                <a:ea typeface="+mn-ea"/>
                <a:cs typeface="+mn-cs"/>
              </a:rPr>
              <a:t>b</a:t>
            </a:r>
            <a:r>
              <a:rPr lang="pt-BR" sz="1200" b="0" i="0" u="none" strike="noStrike" kern="1200" baseline="30000" noProof="0" dirty="0" err="1" smtClean="0">
                <a:solidFill>
                  <a:schemeClr val="tx1"/>
                </a:solidFill>
                <a:latin typeface="Arial" pitchFamily="34" charset="0"/>
                <a:ea typeface="+mn-ea"/>
                <a:cs typeface="+mn-cs"/>
              </a:rPr>
              <a:t>d</a:t>
            </a:r>
            <a:r>
              <a:rPr lang="pt-BR" sz="1200" b="0" i="0" u="none" strike="noStrike" kern="1200" baseline="30000" noProof="0" dirty="0" smtClean="0">
                <a:solidFill>
                  <a:schemeClr val="tx1"/>
                </a:solidFill>
                <a:latin typeface="Arial" pitchFamily="34" charset="0"/>
                <a:ea typeface="+mn-ea"/>
                <a:cs typeface="+mn-cs"/>
              </a:rPr>
              <a:t>−</a:t>
            </a:r>
            <a:r>
              <a:rPr lang="pt-BR" sz="1200" b="0" i="0" u="none" strike="noStrike" kern="1200" baseline="30000" noProof="0" dirty="0" smtClean="0">
                <a:solidFill>
                  <a:schemeClr val="tx1"/>
                </a:solidFill>
                <a:latin typeface="Arial" pitchFamily="34" charset="0"/>
                <a:ea typeface="+mn-ea"/>
                <a:cs typeface="+mn-cs"/>
              </a:rPr>
              <a:t>1</a:t>
            </a:r>
            <a:r>
              <a:rPr lang="pt-BR" sz="1200" b="0" i="0" u="none" strike="noStrike" kern="1200" baseline="0" noProof="0" dirty="0" smtClean="0">
                <a:solidFill>
                  <a:schemeClr val="tx1"/>
                </a:solidFill>
                <a:latin typeface="Arial" pitchFamily="34" charset="0"/>
                <a:ea typeface="+mn-ea"/>
                <a:cs typeface="+mn-cs"/>
              </a:rPr>
              <a:t>) nós no conjunto explorado e </a:t>
            </a:r>
            <a:r>
              <a:rPr lang="pt-BR" sz="1200" b="0" i="0" u="none" strike="noStrike" kern="1200" baseline="0" noProof="0" dirty="0" smtClean="0">
                <a:solidFill>
                  <a:schemeClr val="tx1"/>
                </a:solidFill>
                <a:latin typeface="Arial" pitchFamily="34" charset="0"/>
                <a:ea typeface="+mn-ea"/>
                <a:cs typeface="+mn-cs"/>
              </a:rPr>
              <a:t>O(</a:t>
            </a:r>
            <a:r>
              <a:rPr lang="pt-BR" sz="1200" b="0" i="0" u="none" strike="noStrike" kern="1200" baseline="0" noProof="0" dirty="0" err="1" smtClean="0">
                <a:solidFill>
                  <a:schemeClr val="tx1"/>
                </a:solidFill>
                <a:latin typeface="Arial" pitchFamily="34" charset="0"/>
                <a:ea typeface="+mn-ea"/>
                <a:cs typeface="+mn-cs"/>
              </a:rPr>
              <a:t>b</a:t>
            </a:r>
            <a:r>
              <a:rPr lang="pt-BR" sz="1200" b="0" i="0" u="none" strike="noStrike" kern="1200" baseline="30000" noProof="0" dirty="0" err="1" smtClean="0">
                <a:solidFill>
                  <a:schemeClr val="tx1"/>
                </a:solidFill>
                <a:latin typeface="Arial" pitchFamily="34" charset="0"/>
                <a:ea typeface="+mn-ea"/>
                <a:cs typeface="+mn-cs"/>
              </a:rPr>
              <a:t>d</a:t>
            </a:r>
            <a:r>
              <a:rPr lang="pt-BR" sz="1200" b="0" i="0" u="none" strike="noStrike" kern="1200" baseline="0" noProof="0" dirty="0" smtClean="0">
                <a:solidFill>
                  <a:schemeClr val="tx1"/>
                </a:solidFill>
                <a:latin typeface="Arial" pitchFamily="34" charset="0"/>
                <a:ea typeface="+mn-ea"/>
                <a:cs typeface="+mn-cs"/>
              </a:rPr>
              <a:t>) </a:t>
            </a:r>
            <a:r>
              <a:rPr lang="pt-BR" sz="1200" b="0" i="0" u="none" strike="noStrike" kern="1200" baseline="0" noProof="0" dirty="0" smtClean="0">
                <a:solidFill>
                  <a:schemeClr val="tx1"/>
                </a:solidFill>
                <a:latin typeface="Arial" pitchFamily="34" charset="0"/>
                <a:ea typeface="+mn-ea"/>
                <a:cs typeface="+mn-cs"/>
              </a:rPr>
              <a:t>nós na fronteira.</a:t>
            </a:r>
          </a:p>
          <a:p>
            <a:endParaRPr lang="pt-BR" sz="1200" b="0" i="0" u="none" strike="noStrike" kern="1200" baseline="0" dirty="0" smtClean="0">
              <a:solidFill>
                <a:schemeClr val="tx1"/>
              </a:solidFill>
              <a:latin typeface="Arial" pitchFamily="34" charset="0"/>
              <a:ea typeface="+mn-ea"/>
              <a:cs typeface="+mn-cs"/>
            </a:endParaRPr>
          </a:p>
          <a:p>
            <a:r>
              <a:rPr lang="pt-BR" sz="1200" b="1" i="0" u="none" strike="noStrike" kern="1200" baseline="0" dirty="0" smtClean="0">
                <a:solidFill>
                  <a:schemeClr val="tx1"/>
                </a:solidFill>
                <a:latin typeface="Arial" pitchFamily="34" charset="0"/>
                <a:ea typeface="+mn-ea"/>
                <a:cs typeface="+mn-cs"/>
              </a:rPr>
              <a:t>Ótima?</a:t>
            </a:r>
            <a:endParaRPr lang="pt-BR" sz="1200" b="0" i="0" u="none" strike="noStrike" kern="1200" baseline="0" noProof="0" dirty="0" smtClean="0">
              <a:solidFill>
                <a:schemeClr val="tx1"/>
              </a:solidFill>
              <a:latin typeface="Arial" pitchFamily="34" charset="0"/>
              <a:ea typeface="+mn-ea"/>
              <a:cs typeface="+mn-cs"/>
            </a:endParaRPr>
          </a:p>
          <a:p>
            <a:r>
              <a:rPr lang="pt-BR" sz="1200" b="0" i="0" u="none" strike="noStrike" kern="1200" baseline="0" noProof="0" dirty="0" smtClean="0">
                <a:solidFill>
                  <a:schemeClr val="tx1"/>
                </a:solidFill>
                <a:latin typeface="Arial" pitchFamily="34" charset="0"/>
                <a:ea typeface="+mn-ea"/>
                <a:cs typeface="+mn-cs"/>
              </a:rPr>
              <a:t>Em geral, o nó objetivo mais raso não necessariamente corresponde a uma solução ótima. Entretanto, </a:t>
            </a:r>
            <a:r>
              <a:rPr lang="pt-BR" noProof="0" dirty="0" smtClean="0"/>
              <a:t>se o custo do caminho até um nó </a:t>
            </a:r>
            <a:r>
              <a:rPr lang="pt-BR" b="1" noProof="0" dirty="0" smtClean="0"/>
              <a:t>n</a:t>
            </a:r>
            <a:r>
              <a:rPr lang="pt-BR" noProof="0" dirty="0" smtClean="0"/>
              <a:t> é uma função não decrescente da profundidade dos nó </a:t>
            </a:r>
            <a:r>
              <a:rPr lang="pt-BR" b="1" noProof="0" dirty="0" smtClean="0"/>
              <a:t>n</a:t>
            </a:r>
            <a:r>
              <a:rPr lang="pt-BR" noProof="0" dirty="0" smtClean="0"/>
              <a:t>, BFS é ótima. Esta condição somente é válida se todas as ações possuírem o mesmo custo.</a:t>
            </a:r>
            <a:endParaRPr lang="pt-BR" sz="1200" b="0" i="0" u="none" strike="noStrike" kern="1200" baseline="0" noProof="0" dirty="0" smtClean="0">
              <a:solidFill>
                <a:schemeClr val="tx1"/>
              </a:solidFill>
              <a:latin typeface="Arial" pitchFamily="34" charset="0"/>
              <a:ea typeface="+mn-ea"/>
              <a:cs typeface="+mn-cs"/>
            </a:endParaRPr>
          </a:p>
          <a:p>
            <a:r>
              <a:rPr lang="pt-BR" dirty="0" smtClean="0"/>
              <a:t/>
            </a:r>
            <a:br>
              <a:rPr lang="pt-BR" dirty="0" smtClean="0"/>
            </a:br>
            <a:r>
              <a:rPr lang="pt-BR" sz="1200" b="0" i="0" kern="1200" dirty="0" smtClean="0">
                <a:solidFill>
                  <a:schemeClr val="tx1"/>
                </a:solidFill>
                <a:latin typeface="Arial" pitchFamily="34" charset="0"/>
                <a:ea typeface="+mn-ea"/>
                <a:cs typeface="+mn-cs"/>
              </a:rPr>
              <a:t>Se o algoritmo aplicasse o teste de objetivo aos nós quando eles fossem selecionados para expansão (em vez de selecionar quando eles</a:t>
            </a:r>
            <a:r>
              <a:rPr lang="pt-BR" sz="1200" b="0" i="0" kern="1200" baseline="0" dirty="0" smtClean="0">
                <a:solidFill>
                  <a:schemeClr val="tx1"/>
                </a:solidFill>
                <a:latin typeface="Arial" pitchFamily="34" charset="0"/>
                <a:ea typeface="+mn-ea"/>
                <a:cs typeface="+mn-cs"/>
              </a:rPr>
              <a:t> fossem gerados</a:t>
            </a:r>
            <a:r>
              <a:rPr lang="pt-BR" sz="1200" b="0" i="0" kern="1200" dirty="0" smtClean="0">
                <a:solidFill>
                  <a:schemeClr val="tx1"/>
                </a:solidFill>
                <a:latin typeface="Arial" pitchFamily="34" charset="0"/>
                <a:ea typeface="+mn-ea"/>
                <a:cs typeface="+mn-cs"/>
              </a:rPr>
              <a:t>), toda a camada de nós na profundidade </a:t>
            </a:r>
            <a:r>
              <a:rPr lang="pt-BR" sz="1200" b="1" i="0" kern="1200" dirty="0" smtClean="0">
                <a:solidFill>
                  <a:schemeClr val="tx1"/>
                </a:solidFill>
                <a:latin typeface="Arial" pitchFamily="34" charset="0"/>
                <a:ea typeface="+mn-ea"/>
                <a:cs typeface="+mn-cs"/>
              </a:rPr>
              <a:t>d</a:t>
            </a:r>
            <a:r>
              <a:rPr lang="pt-BR" sz="1200" b="0" i="0" kern="1200" dirty="0" smtClean="0">
                <a:solidFill>
                  <a:schemeClr val="tx1"/>
                </a:solidFill>
                <a:latin typeface="Arial" pitchFamily="34" charset="0"/>
                <a:ea typeface="+mn-ea"/>
                <a:cs typeface="+mn-cs"/>
              </a:rPr>
              <a:t> </a:t>
            </a:r>
            <a:r>
              <a:rPr lang="pt-BR" sz="1200" b="0" i="0" kern="1200" dirty="0" smtClean="0">
                <a:solidFill>
                  <a:schemeClr val="tx1"/>
                </a:solidFill>
                <a:latin typeface="Arial" pitchFamily="34" charset="0"/>
                <a:ea typeface="+mn-ea"/>
                <a:cs typeface="+mn-cs"/>
              </a:rPr>
              <a:t>iria ser expandida antes de o objetivo ser detectado. Nesse caso,</a:t>
            </a:r>
            <a:r>
              <a:rPr lang="pt-BR" sz="1200" b="0" i="0" kern="1200" baseline="0" dirty="0" smtClean="0">
                <a:solidFill>
                  <a:schemeClr val="tx1"/>
                </a:solidFill>
                <a:latin typeface="Arial" pitchFamily="34" charset="0"/>
                <a:ea typeface="+mn-ea"/>
                <a:cs typeface="+mn-cs"/>
              </a:rPr>
              <a:t> a complexidade de tempo</a:t>
            </a:r>
            <a:r>
              <a:rPr lang="pt-BR" sz="1200" b="0" i="0" kern="1200" dirty="0" smtClean="0">
                <a:solidFill>
                  <a:schemeClr val="tx1"/>
                </a:solidFill>
                <a:latin typeface="Arial" pitchFamily="34" charset="0"/>
                <a:ea typeface="+mn-ea"/>
                <a:cs typeface="+mn-cs"/>
              </a:rPr>
              <a:t> seria </a:t>
            </a:r>
            <a:r>
              <a:rPr lang="pt-BR" sz="1200" b="0" i="0" kern="1200" dirty="0" smtClean="0">
                <a:solidFill>
                  <a:schemeClr val="tx1"/>
                </a:solidFill>
                <a:latin typeface="Arial" pitchFamily="34" charset="0"/>
                <a:ea typeface="+mn-ea"/>
                <a:cs typeface="+mn-cs"/>
              </a:rPr>
              <a:t>O(</a:t>
            </a:r>
            <a:r>
              <a:rPr lang="pt-BR" sz="1200" b="0" i="0" kern="1200" dirty="0" err="1" smtClean="0">
                <a:solidFill>
                  <a:schemeClr val="tx1"/>
                </a:solidFill>
                <a:latin typeface="Arial" pitchFamily="34" charset="0"/>
                <a:ea typeface="+mn-ea"/>
                <a:cs typeface="+mn-cs"/>
              </a:rPr>
              <a:t>b</a:t>
            </a:r>
            <a:r>
              <a:rPr lang="pt-BR" sz="1200" b="0" i="0" kern="1200" baseline="30000" dirty="0" err="1" smtClean="0">
                <a:solidFill>
                  <a:schemeClr val="tx1"/>
                </a:solidFill>
                <a:latin typeface="Arial" pitchFamily="34" charset="0"/>
                <a:ea typeface="+mn-ea"/>
                <a:cs typeface="+mn-cs"/>
              </a:rPr>
              <a:t>d</a:t>
            </a:r>
            <a:r>
              <a:rPr lang="pt-BR" sz="1200" b="0" i="0" kern="1200" dirty="0" smtClean="0">
                <a:solidFill>
                  <a:schemeClr val="tx1"/>
                </a:solidFill>
                <a:latin typeface="Arial" pitchFamily="34" charset="0"/>
                <a:ea typeface="+mn-ea"/>
                <a:cs typeface="+mn-cs"/>
              </a:rPr>
              <a:t>) </a:t>
            </a:r>
            <a:r>
              <a:rPr lang="pt-BR" sz="1200" b="0" i="0" kern="1200" dirty="0" smtClean="0">
                <a:solidFill>
                  <a:schemeClr val="tx1"/>
                </a:solidFill>
                <a:latin typeface="Arial" pitchFamily="34" charset="0"/>
                <a:ea typeface="+mn-ea"/>
                <a:cs typeface="+mn-cs"/>
              </a:rPr>
              <a:t>.</a:t>
            </a:r>
            <a:endParaRPr lang="pt-BR" sz="1200" b="0" i="0" u="none" strike="noStrike" kern="1200" baseline="0" dirty="0" smtClean="0">
              <a:solidFill>
                <a:schemeClr val="tx1"/>
              </a:solidFill>
              <a:latin typeface="Arial" pitchFamily="34" charset="0"/>
              <a:ea typeface="+mn-ea"/>
              <a:cs typeface="+mn-cs"/>
            </a:endParaRP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If the algorithm were to apply the goal test to nodes when selected for expansion, rather than when generated, the whole layer of nodes at depth </a:t>
            </a:r>
            <a:r>
              <a:rPr lang="en-US" sz="1200" b="0" i="0" u="none" strike="noStrike" kern="1200" baseline="0" dirty="0" smtClean="0">
                <a:solidFill>
                  <a:schemeClr val="tx1"/>
                </a:solidFill>
                <a:latin typeface="Arial" pitchFamily="34" charset="0"/>
                <a:ea typeface="+mn-ea"/>
                <a:cs typeface="+mn-cs"/>
              </a:rPr>
              <a:t>d </a:t>
            </a:r>
            <a:r>
              <a:rPr lang="en-US" sz="1200" b="0" i="0" u="none" strike="noStrike" kern="1200" baseline="0" dirty="0" smtClean="0">
                <a:solidFill>
                  <a:schemeClr val="tx1"/>
                </a:solidFill>
                <a:latin typeface="Arial" pitchFamily="34" charset="0"/>
                <a:ea typeface="+mn-ea"/>
                <a:cs typeface="+mn-cs"/>
              </a:rPr>
              <a:t>would be expanded before the goal was detected and the time complexity would be O(</a:t>
            </a:r>
            <a:r>
              <a:rPr lang="pt-BR" sz="1200" b="0" i="0" kern="1200" dirty="0" err="1" smtClean="0">
                <a:solidFill>
                  <a:schemeClr val="tx1"/>
                </a:solidFill>
                <a:latin typeface="Arial" pitchFamily="34" charset="0"/>
                <a:ea typeface="+mn-ea"/>
                <a:cs typeface="+mn-cs"/>
              </a:rPr>
              <a:t>b</a:t>
            </a:r>
            <a:r>
              <a:rPr lang="pt-BR" sz="1200" b="0" i="0" kern="1200" baseline="30000" dirty="0" err="1" smtClean="0">
                <a:solidFill>
                  <a:schemeClr val="tx1"/>
                </a:solidFill>
                <a:latin typeface="Arial" pitchFamily="34" charset="0"/>
                <a:ea typeface="+mn-ea"/>
                <a:cs typeface="+mn-cs"/>
              </a:rPr>
              <a:t>d</a:t>
            </a:r>
            <a:r>
              <a:rPr lang="en-US" sz="1200" b="0" i="0" u="none" strike="noStrike" kern="1200" baseline="0" dirty="0" smtClean="0">
                <a:solidFill>
                  <a:schemeClr val="tx1"/>
                </a:solidFill>
                <a:latin typeface="Arial" pitchFamily="34" charset="0"/>
                <a:ea typeface="+mn-ea"/>
                <a:cs typeface="+mn-cs"/>
              </a:rPr>
              <a:t>).</a:t>
            </a:r>
            <a:endParaRPr lang="en-US" sz="1200" b="0" i="0" u="none" strike="noStrike" kern="1200" baseline="0" dirty="0" smtClean="0">
              <a:solidFill>
                <a:schemeClr val="tx1"/>
              </a:solidFill>
              <a:latin typeface="Arial" pitchFamily="34"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7</a:t>
            </a:fld>
            <a:endParaRPr lang="en-US"/>
          </a:p>
        </p:txBody>
      </p:sp>
    </p:spTree>
    <p:extLst>
      <p:ext uri="{BB962C8B-B14F-4D97-AF65-F5344CB8AC3E}">
        <p14:creationId xmlns:p14="http://schemas.microsoft.com/office/powerpoint/2010/main" xmlns="" val="297113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AIMA: Two </a:t>
            </a:r>
            <a:r>
              <a:rPr lang="en-US" sz="1200" b="0" i="0" u="none" strike="noStrike" kern="1200" baseline="0" dirty="0" smtClean="0">
                <a:solidFill>
                  <a:schemeClr val="tx1"/>
                </a:solidFill>
                <a:latin typeface="Arial" pitchFamily="34" charset="0"/>
                <a:ea typeface="+mn-ea"/>
                <a:cs typeface="+mn-cs"/>
              </a:rPr>
              <a:t>lessons can be learned from Figure 3.13. </a:t>
            </a:r>
          </a:p>
          <a:p>
            <a:pPr marL="171450" indent="-171450">
              <a:buFont typeface="Arial" pitchFamily="34" charset="0"/>
              <a:buChar char="•"/>
            </a:pPr>
            <a:r>
              <a:rPr lang="en-US" sz="1200" b="0" i="1" u="none" strike="noStrike" kern="1200" baseline="0" dirty="0" smtClean="0">
                <a:solidFill>
                  <a:schemeClr val="tx1"/>
                </a:solidFill>
                <a:latin typeface="Arial" pitchFamily="34" charset="0"/>
                <a:ea typeface="+mn-ea"/>
                <a:cs typeface="+mn-cs"/>
              </a:rPr>
              <a:t>memory requirements are a bigger problem for breadth-first search than is the execution time</a:t>
            </a:r>
          </a:p>
          <a:p>
            <a:pPr marL="171450" indent="-171450">
              <a:buFont typeface="Arial" pitchFamily="34" charset="0"/>
              <a:buChar char="•"/>
            </a:pPr>
            <a:r>
              <a:rPr lang="pt-BR" sz="1200" b="0" i="1" u="none" strike="noStrike" kern="1200" baseline="0" dirty="0" err="1" smtClean="0">
                <a:solidFill>
                  <a:schemeClr val="tx1"/>
                </a:solidFill>
                <a:latin typeface="Arial" pitchFamily="34" charset="0"/>
                <a:ea typeface="+mn-ea"/>
                <a:cs typeface="+mn-cs"/>
              </a:rPr>
              <a:t>exponential-complexity</a:t>
            </a:r>
            <a:r>
              <a:rPr lang="pt-BR" sz="1200" b="0" i="1" u="none" strike="noStrike" kern="1200" baseline="0" dirty="0" smtClean="0">
                <a:solidFill>
                  <a:schemeClr val="tx1"/>
                </a:solidFill>
                <a:latin typeface="Arial" pitchFamily="34" charset="0"/>
                <a:ea typeface="+mn-ea"/>
                <a:cs typeface="+mn-cs"/>
              </a:rPr>
              <a:t> </a:t>
            </a:r>
            <a:r>
              <a:rPr lang="pt-BR" sz="1200" b="0" i="1" u="none" strike="noStrike" kern="1200" baseline="0" dirty="0" err="1" smtClean="0">
                <a:solidFill>
                  <a:schemeClr val="tx1"/>
                </a:solidFill>
                <a:latin typeface="Arial" pitchFamily="34" charset="0"/>
                <a:ea typeface="+mn-ea"/>
                <a:cs typeface="+mn-cs"/>
              </a:rPr>
              <a:t>search</a:t>
            </a:r>
            <a:r>
              <a:rPr lang="pt-BR" sz="1200" b="0" i="1" u="none" strike="noStrike" kern="1200" baseline="0" dirty="0" smtClean="0">
                <a:solidFill>
                  <a:schemeClr val="tx1"/>
                </a:solidFill>
                <a:latin typeface="Arial" pitchFamily="34" charset="0"/>
                <a:ea typeface="+mn-ea"/>
                <a:cs typeface="+mn-cs"/>
              </a:rPr>
              <a:t> </a:t>
            </a:r>
            <a:r>
              <a:rPr lang="pt-BR" sz="1200" b="0" i="1" u="none" strike="noStrike" kern="1200" baseline="0" dirty="0" err="1" smtClean="0">
                <a:solidFill>
                  <a:schemeClr val="tx1"/>
                </a:solidFill>
                <a:latin typeface="Arial" pitchFamily="34" charset="0"/>
                <a:ea typeface="+mn-ea"/>
                <a:cs typeface="+mn-cs"/>
              </a:rPr>
              <a:t>problems</a:t>
            </a:r>
            <a:r>
              <a:rPr lang="pt-BR" sz="1200" b="0" i="1" u="none" strike="noStrike" kern="1200" baseline="0" dirty="0" smtClean="0">
                <a:solidFill>
                  <a:schemeClr val="tx1"/>
                </a:solidFill>
                <a:latin typeface="Arial" pitchFamily="34" charset="0"/>
                <a:ea typeface="+mn-ea"/>
                <a:cs typeface="+mn-cs"/>
              </a:rPr>
              <a:t> </a:t>
            </a:r>
            <a:r>
              <a:rPr lang="en-US" sz="1200" b="0" i="1" u="none" strike="noStrike" kern="1200" baseline="0" dirty="0" smtClean="0">
                <a:solidFill>
                  <a:schemeClr val="tx1"/>
                </a:solidFill>
                <a:latin typeface="Arial" pitchFamily="34" charset="0"/>
                <a:ea typeface="+mn-ea"/>
                <a:cs typeface="+mn-cs"/>
              </a:rPr>
              <a:t>cannot be solved by uninformed methods for any but the smallest instances. (16 </a:t>
            </a:r>
            <a:r>
              <a:rPr lang="en-US" sz="1200" b="0" i="1" u="none" strike="noStrike" kern="1200" baseline="0" dirty="0" smtClean="0">
                <a:solidFill>
                  <a:schemeClr val="tx1"/>
                </a:solidFill>
                <a:latin typeface="Arial" pitchFamily="34" charset="0"/>
                <a:ea typeface="+mn-ea"/>
                <a:cs typeface="+mn-cs"/>
                <a:sym typeface="Wingdings" pitchFamily="2" charset="2"/>
              </a:rPr>
              <a:t> 350 </a:t>
            </a:r>
            <a:r>
              <a:rPr lang="en-US" sz="1200" b="0" i="1" u="none" strike="noStrike" kern="1200" baseline="0" dirty="0" err="1" smtClean="0">
                <a:solidFill>
                  <a:schemeClr val="tx1"/>
                </a:solidFill>
                <a:latin typeface="Arial" pitchFamily="34" charset="0"/>
                <a:ea typeface="+mn-ea"/>
                <a:cs typeface="+mn-cs"/>
                <a:sym typeface="Wingdings" pitchFamily="2" charset="2"/>
              </a:rPr>
              <a:t>anos</a:t>
            </a:r>
            <a:r>
              <a:rPr lang="en-US" sz="1200" b="0" i="1" u="none" strike="noStrike" kern="1200" baseline="0" dirty="0" smtClean="0">
                <a:solidFill>
                  <a:schemeClr val="tx1"/>
                </a:solidFill>
                <a:latin typeface="Arial" pitchFamily="34" charset="0"/>
                <a:ea typeface="+mn-ea"/>
                <a:cs typeface="+mn-cs"/>
                <a:sym typeface="Wingdings" pitchFamily="2" charset="2"/>
              </a:rPr>
              <a:t>)</a:t>
            </a:r>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8</a:t>
            </a:fld>
            <a:endParaRPr lang="en-US"/>
          </a:p>
        </p:txBody>
      </p:sp>
    </p:spTree>
    <p:extLst>
      <p:ext uri="{BB962C8B-B14F-4D97-AF65-F5344CB8AC3E}">
        <p14:creationId xmlns:p14="http://schemas.microsoft.com/office/powerpoint/2010/main" xmlns="" val="69117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estado objetivo mais próximo da raiz (em termos da quantidade de arestas no grafo relativo ao espaço de estados) não necessariamente é o de menor custo. </a:t>
            </a:r>
            <a:r>
              <a:rPr lang="pt-BR" baseline="0" dirty="0" smtClean="0"/>
              <a:t>A BFS pode ser alterada para contemplar </a:t>
            </a:r>
            <a:r>
              <a:rPr lang="pt-BR" dirty="0" smtClean="0"/>
              <a:t>esses</a:t>
            </a:r>
            <a:r>
              <a:rPr lang="pt-BR" baseline="0" dirty="0" smtClean="0"/>
              <a:t> casos, o que dá origem a outra estratégia de busca denominada busca com custo uniforme.</a:t>
            </a:r>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9</a:t>
            </a:fld>
            <a:endParaRPr lang="en-US"/>
          </a:p>
        </p:txBody>
      </p:sp>
    </p:spTree>
    <p:extLst>
      <p:ext uri="{BB962C8B-B14F-4D97-AF65-F5344CB8AC3E}">
        <p14:creationId xmlns:p14="http://schemas.microsoft.com/office/powerpoint/2010/main" xmlns="" val="316869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b="0" i="0" kern="1200" dirty="0" smtClean="0">
                <a:solidFill>
                  <a:schemeClr val="tx1"/>
                </a:solidFill>
                <a:latin typeface="Arial" pitchFamily="34" charset="0"/>
                <a:ea typeface="+mn-ea"/>
                <a:cs typeface="+mn-cs"/>
              </a:rPr>
              <a:t>A estratégia de busca com custo uniforme (também conhecida como busca uniforme)</a:t>
            </a:r>
            <a:r>
              <a:rPr lang="pt-BR" sz="1200" b="0" i="0" kern="1200" baseline="0" dirty="0" smtClean="0">
                <a:solidFill>
                  <a:schemeClr val="tx1"/>
                </a:solidFill>
                <a:latin typeface="Arial" pitchFamily="34" charset="0"/>
                <a:ea typeface="+mn-ea"/>
                <a:cs typeface="+mn-cs"/>
              </a:rPr>
              <a:t> </a:t>
            </a:r>
            <a:r>
              <a:rPr lang="pt-BR" sz="1200" b="0" i="0" kern="1200" dirty="0" smtClean="0">
                <a:solidFill>
                  <a:schemeClr val="tx1"/>
                </a:solidFill>
                <a:latin typeface="Arial" pitchFamily="34" charset="0"/>
                <a:ea typeface="+mn-ea"/>
                <a:cs typeface="+mn-cs"/>
              </a:rPr>
              <a:t>é uma pequena modificação da estratégia de busca em largura. Na BCU, em vez de pegar o primeiro nó expandido que está na lista aguardando processamento, o nó que possui o menor custo de caminho (g(N)) será escolhido para ser expandido.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0" i="0" kern="1200" dirty="0" smtClean="0">
              <a:solidFill>
                <a:schemeClr val="tx1"/>
              </a:solidFill>
              <a:latin typeface="Arial" pitchFamily="34" charset="0"/>
              <a:ea typeface="+mn-ea"/>
              <a:cs typeface="+mn-cs"/>
            </a:endParaRPr>
          </a:p>
          <a:p>
            <a:r>
              <a:rPr lang="pt-BR" sz="1200" b="0" i="0" kern="1200" dirty="0" smtClean="0">
                <a:solidFill>
                  <a:schemeClr val="tx1"/>
                </a:solidFill>
                <a:latin typeface="Arial" pitchFamily="34" charset="0"/>
                <a:ea typeface="+mn-ea"/>
                <a:cs typeface="+mn-cs"/>
              </a:rPr>
              <a:t>Se certas condições sempre forem cumpridas, garante-se que a primeira solução encontrada será a mais barata. Uma das condições é a seguinte: o custo do caminho nunca deve diminuindo conforme avançamos por ele. Isto é, g(</a:t>
            </a:r>
            <a:r>
              <a:rPr lang="pt-BR" sz="1200" b="0" i="1" kern="1200" dirty="0" smtClean="0">
                <a:solidFill>
                  <a:schemeClr val="tx1"/>
                </a:solidFill>
                <a:latin typeface="Arial" pitchFamily="34" charset="0"/>
                <a:ea typeface="+mn-ea"/>
                <a:cs typeface="+mn-cs"/>
              </a:rPr>
              <a:t>Sucessor</a:t>
            </a:r>
            <a:r>
              <a:rPr lang="pt-BR" sz="1200" b="0" i="0" kern="1200" dirty="0" smtClean="0">
                <a:solidFill>
                  <a:schemeClr val="tx1"/>
                </a:solidFill>
                <a:latin typeface="Arial" pitchFamily="34" charset="0"/>
                <a:ea typeface="+mn-ea"/>
                <a:cs typeface="+mn-cs"/>
              </a:rPr>
              <a:t>)&gt;=g(</a:t>
            </a:r>
            <a:r>
              <a:rPr lang="pt-BR" sz="1200" b="0" i="1" kern="1200" dirty="0" smtClean="0">
                <a:solidFill>
                  <a:schemeClr val="tx1"/>
                </a:solidFill>
                <a:latin typeface="Arial" pitchFamily="34" charset="0"/>
                <a:ea typeface="+mn-ea"/>
                <a:cs typeface="+mn-cs"/>
              </a:rPr>
              <a:t>N</a:t>
            </a:r>
            <a:r>
              <a:rPr lang="pt-BR" sz="1200" b="0" i="0" kern="1200" dirty="0" smtClean="0">
                <a:solidFill>
                  <a:schemeClr val="tx1"/>
                </a:solidFill>
                <a:latin typeface="Arial" pitchFamily="34" charset="0"/>
                <a:ea typeface="+mn-ea"/>
                <a:cs typeface="+mn-cs"/>
              </a:rPr>
              <a:t>)</a:t>
            </a:r>
            <a:r>
              <a:rPr lang="pt-BR" sz="1200" b="0" i="0" kern="1200" baseline="0" dirty="0" smtClean="0">
                <a:solidFill>
                  <a:schemeClr val="tx1"/>
                </a:solidFill>
                <a:latin typeface="Arial" pitchFamily="34" charset="0"/>
                <a:ea typeface="+mn-ea"/>
                <a:cs typeface="+mn-cs"/>
              </a:rPr>
              <a:t> </a:t>
            </a:r>
            <a:r>
              <a:rPr lang="pt-BR" sz="1200" b="0" i="0" kern="1200" dirty="0" smtClean="0">
                <a:solidFill>
                  <a:schemeClr val="tx1"/>
                </a:solidFill>
                <a:latin typeface="Arial" pitchFamily="34" charset="0"/>
                <a:ea typeface="+mn-ea"/>
                <a:cs typeface="+mn-cs"/>
              </a:rPr>
              <a:t>em todos os nós </a:t>
            </a:r>
            <a:r>
              <a:rPr lang="pt-BR" sz="1200" b="0" i="1" kern="1200" dirty="0" smtClean="0">
                <a:solidFill>
                  <a:schemeClr val="tx1"/>
                </a:solidFill>
                <a:latin typeface="Arial" pitchFamily="34" charset="0"/>
                <a:ea typeface="+mn-ea"/>
                <a:cs typeface="+mn-cs"/>
              </a:rPr>
              <a:t>N,</a:t>
            </a:r>
            <a:r>
              <a:rPr lang="pt-BR" sz="1200" b="0" i="0" kern="1200" dirty="0" smtClean="0">
                <a:solidFill>
                  <a:schemeClr val="tx1"/>
                </a:solidFill>
                <a:latin typeface="Arial" pitchFamily="34" charset="0"/>
                <a:ea typeface="+mn-ea"/>
                <a:cs typeface="+mn-cs"/>
              </a:rPr>
              <a:t> onde g(N) é o custo conhecido para ir da raiz até o nó N.</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Uniform-cost search does not care about the </a:t>
            </a:r>
            <a:r>
              <a:rPr lang="en-US" sz="1200" b="0" i="1" u="none" strike="noStrike" kern="1200" baseline="0" dirty="0" smtClean="0">
                <a:solidFill>
                  <a:schemeClr val="tx1"/>
                </a:solidFill>
                <a:latin typeface="Arial" pitchFamily="34" charset="0"/>
                <a:ea typeface="+mn-ea"/>
                <a:cs typeface="+mn-cs"/>
              </a:rPr>
              <a:t>number </a:t>
            </a:r>
            <a:r>
              <a:rPr lang="en-US" sz="1200" b="0" i="0" u="none" strike="noStrike" kern="1200" baseline="0" dirty="0" smtClean="0">
                <a:solidFill>
                  <a:schemeClr val="tx1"/>
                </a:solidFill>
                <a:latin typeface="Arial" pitchFamily="34" charset="0"/>
                <a:ea typeface="+mn-ea"/>
                <a:cs typeface="+mn-cs"/>
              </a:rPr>
              <a:t>of steps a path has, but only about </a:t>
            </a:r>
            <a:r>
              <a:rPr lang="pt-BR" sz="1200" b="0" i="0" u="none" strike="noStrike" kern="1200" baseline="0" dirty="0" err="1" smtClean="0">
                <a:solidFill>
                  <a:schemeClr val="tx1"/>
                </a:solidFill>
                <a:latin typeface="Arial" pitchFamily="34" charset="0"/>
                <a:ea typeface="+mn-ea"/>
                <a:cs typeface="+mn-cs"/>
              </a:rPr>
              <a:t>their</a:t>
            </a:r>
            <a:r>
              <a:rPr lang="pt-BR" sz="1200" b="0" i="0" u="none" strike="noStrike" kern="1200" baseline="0" dirty="0" smtClean="0">
                <a:solidFill>
                  <a:schemeClr val="tx1"/>
                </a:solidFill>
                <a:latin typeface="Arial" pitchFamily="34" charset="0"/>
                <a:ea typeface="+mn-ea"/>
                <a:cs typeface="+mn-cs"/>
              </a:rPr>
              <a:t> total cost.</a:t>
            </a:r>
          </a:p>
          <a:p>
            <a:endParaRPr lang="pt-BR"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In addition to the ordering of the queue by path cost, there are two other significant differences from breadth-first search. </a:t>
            </a:r>
          </a:p>
          <a:p>
            <a:pPr marL="171450" indent="-171450">
              <a:buFont typeface="Arial" pitchFamily="34" charset="0"/>
              <a:buChar char="•"/>
            </a:pPr>
            <a:r>
              <a:rPr lang="en-US" sz="1200" b="0" i="0" u="none" strike="noStrike" kern="1200" baseline="0" dirty="0" smtClean="0">
                <a:solidFill>
                  <a:schemeClr val="tx1"/>
                </a:solidFill>
                <a:latin typeface="Arial" pitchFamily="34" charset="0"/>
                <a:ea typeface="+mn-ea"/>
                <a:cs typeface="+mn-cs"/>
              </a:rPr>
              <a:t>the goal test is applied to a node when it is </a:t>
            </a:r>
            <a:r>
              <a:rPr lang="en-US" sz="1200" b="0" i="1" u="none" strike="noStrike" kern="1200" baseline="0" dirty="0" smtClean="0">
                <a:solidFill>
                  <a:schemeClr val="tx1"/>
                </a:solidFill>
                <a:latin typeface="Arial" pitchFamily="34" charset="0"/>
                <a:ea typeface="+mn-ea"/>
                <a:cs typeface="+mn-cs"/>
              </a:rPr>
              <a:t>selected for expansion </a:t>
            </a:r>
            <a:r>
              <a:rPr lang="en-US" sz="1200" b="0" i="0" u="none" strike="noStrike" kern="1200" baseline="0" dirty="0" smtClean="0">
                <a:solidFill>
                  <a:schemeClr val="tx1"/>
                </a:solidFill>
                <a:latin typeface="Arial" pitchFamily="34" charset="0"/>
                <a:ea typeface="+mn-ea"/>
                <a:cs typeface="+mn-cs"/>
              </a:rPr>
              <a:t>rather than when it is first generated. The reason is that the first goal node that is </a:t>
            </a:r>
            <a:r>
              <a:rPr lang="en-US" sz="1200" b="0" i="1" u="none" strike="noStrike" kern="1200" baseline="0" dirty="0" smtClean="0">
                <a:solidFill>
                  <a:schemeClr val="tx1"/>
                </a:solidFill>
                <a:latin typeface="Arial" pitchFamily="34" charset="0"/>
                <a:ea typeface="+mn-ea"/>
                <a:cs typeface="+mn-cs"/>
              </a:rPr>
              <a:t>generated </a:t>
            </a:r>
            <a:r>
              <a:rPr lang="en-US" sz="1200" b="0" i="0" u="none" strike="noStrike" kern="1200" baseline="0" dirty="0" smtClean="0">
                <a:solidFill>
                  <a:schemeClr val="tx1"/>
                </a:solidFill>
                <a:latin typeface="Arial" pitchFamily="34" charset="0"/>
                <a:ea typeface="+mn-ea"/>
                <a:cs typeface="+mn-cs"/>
              </a:rPr>
              <a:t>may be on a suboptimal path. </a:t>
            </a:r>
          </a:p>
          <a:p>
            <a:pPr marL="171450" indent="-171450">
              <a:buFont typeface="Arial" pitchFamily="34" charset="0"/>
              <a:buChar char="•"/>
            </a:pPr>
            <a:r>
              <a:rPr lang="en-US" sz="1200" b="0" i="0" u="none" strike="noStrike" kern="1200" baseline="0" dirty="0" smtClean="0">
                <a:solidFill>
                  <a:schemeClr val="tx1"/>
                </a:solidFill>
                <a:latin typeface="Arial" pitchFamily="34" charset="0"/>
                <a:ea typeface="+mn-ea"/>
                <a:cs typeface="+mn-cs"/>
              </a:rPr>
              <a:t>a test is added in case a better path is found to a node currently on the frontier.</a:t>
            </a:r>
          </a:p>
          <a:p>
            <a:endParaRPr lang="pt-BR" dirty="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10</a:t>
            </a:fld>
            <a:endParaRPr lang="en-US"/>
          </a:p>
        </p:txBody>
      </p:sp>
    </p:spTree>
    <p:extLst>
      <p:ext uri="{BB962C8B-B14F-4D97-AF65-F5344CB8AC3E}">
        <p14:creationId xmlns:p14="http://schemas.microsoft.com/office/powerpoint/2010/main" xmlns="" val="378255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A f</a:t>
            </a:r>
            <a:r>
              <a:rPr lang="pt-BR" sz="1200" b="0" i="0" u="none" strike="noStrike" kern="1200" baseline="0" noProof="0" dirty="0" err="1" smtClean="0">
                <a:solidFill>
                  <a:schemeClr val="tx1"/>
                </a:solidFill>
                <a:latin typeface="Arial" pitchFamily="34" charset="0"/>
                <a:ea typeface="+mn-ea"/>
                <a:cs typeface="+mn-cs"/>
              </a:rPr>
              <a:t>ig</a:t>
            </a:r>
            <a:r>
              <a:rPr lang="pt-BR" sz="1200" b="0" i="0" u="none" strike="noStrike" kern="1200" baseline="0" noProof="0" dirty="0" smtClean="0">
                <a:solidFill>
                  <a:schemeClr val="tx1"/>
                </a:solidFill>
                <a:latin typeface="Arial" pitchFamily="34" charset="0"/>
                <a:ea typeface="+mn-ea"/>
                <a:cs typeface="+mn-cs"/>
              </a:rPr>
              <a:t> 3.14 apresenta o pseudocódigo do algoritmo de </a:t>
            </a:r>
            <a:r>
              <a:rPr lang="pt-BR" noProof="0" dirty="0" smtClean="0"/>
              <a:t>Busca com Custo Uniforme. A fig. 3.15 apresenta</a:t>
            </a:r>
            <a:r>
              <a:rPr lang="pt-BR" baseline="0" noProof="0" dirty="0" smtClean="0"/>
              <a:t> um espaço de estados de exemplo, no qual o problema é ir de </a:t>
            </a:r>
            <a:r>
              <a:rPr lang="pt-BR" sz="1200" b="0" i="0" u="none" strike="noStrike" kern="1200" baseline="0" noProof="0" dirty="0" err="1" smtClean="0">
                <a:solidFill>
                  <a:schemeClr val="tx1"/>
                </a:solidFill>
                <a:latin typeface="Arial" pitchFamily="34" charset="0"/>
                <a:ea typeface="+mn-ea"/>
                <a:cs typeface="+mn-cs"/>
              </a:rPr>
              <a:t>Sibiu</a:t>
            </a:r>
            <a:r>
              <a:rPr lang="pt-BR" sz="1200" b="0" i="0" u="none" strike="noStrike" kern="1200" baseline="0" noProof="0" dirty="0" smtClean="0">
                <a:solidFill>
                  <a:schemeClr val="tx1"/>
                </a:solidFill>
                <a:latin typeface="Arial" pitchFamily="34" charset="0"/>
                <a:ea typeface="+mn-ea"/>
                <a:cs typeface="+mn-cs"/>
              </a:rPr>
              <a:t> até </a:t>
            </a:r>
            <a:r>
              <a:rPr lang="pt-BR" sz="1200" b="0" i="0" u="none" strike="noStrike" kern="1200" baseline="0" noProof="0" dirty="0" err="1" smtClean="0">
                <a:solidFill>
                  <a:schemeClr val="tx1"/>
                </a:solidFill>
                <a:latin typeface="Arial" pitchFamily="34" charset="0"/>
                <a:ea typeface="+mn-ea"/>
                <a:cs typeface="+mn-cs"/>
              </a:rPr>
              <a:t>Bucharest</a:t>
            </a:r>
            <a:r>
              <a:rPr lang="pt-BR" sz="1200" b="0" i="0" u="none" strike="noStrike" kern="1200" baseline="0" noProof="0" dirty="0" smtClean="0">
                <a:solidFill>
                  <a:schemeClr val="tx1"/>
                </a:solidFill>
                <a:latin typeface="Arial" pitchFamily="34" charset="0"/>
                <a:ea typeface="+mn-ea"/>
                <a:cs typeface="+mn-cs"/>
              </a:rPr>
              <a:t>. A seguir, uma descrição da execução do algoritmo nesse espaço de estados.</a:t>
            </a:r>
          </a:p>
          <a:p>
            <a:pPr marL="171450" indent="-171450">
              <a:buFont typeface="Arial" pitchFamily="34" charset="0"/>
              <a:buChar char="•"/>
            </a:pPr>
            <a:r>
              <a:rPr lang="pt-PT" dirty="0" smtClean="0"/>
              <a:t>Os sucessores de Sibiu são Rimnicu Vilcea e Fagaras, com custos de 80 e 99, respectivamente. </a:t>
            </a:r>
          </a:p>
          <a:p>
            <a:pPr marL="171450" indent="-171450">
              <a:buFont typeface="Arial" pitchFamily="34" charset="0"/>
              <a:buChar char="•"/>
            </a:pPr>
            <a:r>
              <a:rPr lang="pt-PT" dirty="0" smtClean="0"/>
              <a:t>O nó de menor custo, Rimnicu Vilcea, é expandido em seguida, acrescentando Pitesti com custo de 80 + 97 = 177. </a:t>
            </a:r>
          </a:p>
          <a:p>
            <a:pPr marL="171450" indent="-171450">
              <a:buFont typeface="Arial" pitchFamily="34" charset="0"/>
              <a:buChar char="•"/>
            </a:pPr>
            <a:r>
              <a:rPr lang="pt-PT" dirty="0" smtClean="0"/>
              <a:t>O nó de menor custo é agora Fagaras; sendo assim,</a:t>
            </a:r>
            <a:r>
              <a:rPr lang="pt-PT" baseline="0" dirty="0" smtClean="0"/>
              <a:t> </a:t>
            </a:r>
            <a:r>
              <a:rPr lang="pt-PT" dirty="0" smtClean="0"/>
              <a:t>ele é expandido, acrescentando Bucareste com custo de 99 + 211 = 310 . </a:t>
            </a:r>
          </a:p>
          <a:p>
            <a:pPr marL="171450" indent="-171450">
              <a:buFont typeface="Arial" pitchFamily="34" charset="0"/>
              <a:buChar char="•"/>
            </a:pPr>
            <a:r>
              <a:rPr lang="pt-PT" dirty="0" smtClean="0"/>
              <a:t>Agora um nó objetivo foi gerado, mas o algoritmo continua, escolhendo Pitesti  para expansão e adiçionando um segundo caminho para Bucareste com um custo 80 + 97 + 101 = 278. </a:t>
            </a:r>
          </a:p>
          <a:p>
            <a:pPr marL="171450" indent="-171450">
              <a:buFont typeface="Arial" pitchFamily="34" charset="0"/>
              <a:buChar char="•"/>
            </a:pPr>
            <a:r>
              <a:rPr lang="pt-PT" dirty="0" smtClean="0"/>
              <a:t>Agora o algoritmo verifica se este novo caminho é melhor do que o antigo; ele é, de modo que o antigo é descartado. </a:t>
            </a:r>
          </a:p>
          <a:p>
            <a:pPr marL="171450" indent="-171450">
              <a:buFont typeface="Arial" pitchFamily="34" charset="0"/>
              <a:buChar char="•"/>
            </a:pPr>
            <a:r>
              <a:rPr lang="pt-PT" dirty="0" smtClean="0"/>
              <a:t>Bucareste , agora com o valor g igual a 278, é selecionado para expansão e a solução é devolvida.</a:t>
            </a:r>
          </a:p>
          <a:p>
            <a:pPr marL="171450" indent="-171450">
              <a:buFont typeface="Arial" pitchFamily="34" charset="0"/>
              <a:buNone/>
            </a:pPr>
            <a:endParaRPr lang="pt-PT"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i="0" u="none" strike="noStrike" kern="1200" baseline="0" dirty="0" err="1" smtClean="0">
                <a:solidFill>
                  <a:schemeClr val="tx1"/>
                </a:solidFill>
                <a:latin typeface="Arial" pitchFamily="34" charset="0"/>
                <a:ea typeface="+mn-ea"/>
                <a:cs typeface="+mn-cs"/>
              </a:rPr>
              <a:t>Ambas</a:t>
            </a:r>
            <a:r>
              <a:rPr lang="en-US" sz="1200" b="0" i="0" u="none" strike="noStrike" kern="1200" baseline="0" dirty="0" smtClean="0">
                <a:solidFill>
                  <a:schemeClr val="tx1"/>
                </a:solidFill>
                <a:latin typeface="Arial" pitchFamily="34" charset="0"/>
                <a:ea typeface="+mn-ea"/>
                <a:cs typeface="+mn-cs"/>
              </a:rPr>
              <a:t> as </a:t>
            </a:r>
            <a:r>
              <a:rPr lang="en-US" sz="1200" b="0" i="0" u="none" strike="noStrike" kern="1200" baseline="0" dirty="0" err="1" smtClean="0">
                <a:solidFill>
                  <a:schemeClr val="tx1"/>
                </a:solidFill>
                <a:latin typeface="Arial" pitchFamily="34" charset="0"/>
                <a:ea typeface="+mn-ea"/>
                <a:cs typeface="+mn-cs"/>
              </a:rPr>
              <a:t>figuras</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desta</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página</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são</a:t>
            </a:r>
            <a:r>
              <a:rPr lang="en-US" sz="1200" b="0" i="0" u="none" strike="noStrike" kern="1200" baseline="0" dirty="0" smtClean="0">
                <a:solidFill>
                  <a:schemeClr val="tx1"/>
                </a:solidFill>
                <a:latin typeface="Arial" pitchFamily="34" charset="0"/>
                <a:ea typeface="+mn-ea"/>
                <a:cs typeface="+mn-cs"/>
              </a:rPr>
              <a:t> do </a:t>
            </a:r>
            <a:r>
              <a:rPr lang="en-US" sz="1200" b="0" i="0" u="none" strike="noStrike" kern="1200" baseline="0" dirty="0" err="1" smtClean="0">
                <a:solidFill>
                  <a:schemeClr val="tx1"/>
                </a:solidFill>
                <a:latin typeface="Arial" pitchFamily="34" charset="0"/>
                <a:ea typeface="+mn-ea"/>
                <a:cs typeface="+mn-cs"/>
              </a:rPr>
              <a:t>livro</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texto</a:t>
            </a:r>
            <a:r>
              <a:rPr lang="en-US" sz="1200" b="0" i="0" u="none" strike="noStrike" kern="1200" baseline="0" dirty="0" smtClean="0">
                <a:solidFill>
                  <a:schemeClr val="tx1"/>
                </a:solidFill>
                <a:latin typeface="Arial" pitchFamily="34" charset="0"/>
                <a:ea typeface="+mn-ea"/>
                <a:cs typeface="+mn-cs"/>
              </a:rPr>
              <a:t>.</a:t>
            </a:r>
          </a:p>
          <a:p>
            <a:pPr marL="171450" indent="-171450">
              <a:buFont typeface="Arial" pitchFamily="34" charset="0"/>
              <a:buChar char="•"/>
            </a:pPr>
            <a:endParaRPr lang="pt-PT" dirty="0" smtClean="0"/>
          </a:p>
        </p:txBody>
      </p:sp>
      <p:sp>
        <p:nvSpPr>
          <p:cNvPr id="4" name="Espaço Reservado para Número de Slide 3"/>
          <p:cNvSpPr>
            <a:spLocks noGrp="1"/>
          </p:cNvSpPr>
          <p:nvPr>
            <p:ph type="sldNum" sz="quarter" idx="10"/>
          </p:nvPr>
        </p:nvSpPr>
        <p:spPr/>
        <p:txBody>
          <a:bodyPr/>
          <a:lstStyle/>
          <a:p>
            <a:pPr>
              <a:defRPr/>
            </a:pPr>
            <a:fld id="{16AD5590-9C90-486D-8FA8-38179D6EA4CC}" type="slidenum">
              <a:rPr lang="en-US" smtClean="0"/>
              <a:pPr>
                <a:defRPr/>
              </a:pPr>
              <a:t>12</a:t>
            </a:fld>
            <a:endParaRPr lang="en-US"/>
          </a:p>
        </p:txBody>
      </p:sp>
    </p:spTree>
    <p:extLst>
      <p:ext uri="{BB962C8B-B14F-4D97-AF65-F5344CB8AC3E}">
        <p14:creationId xmlns:p14="http://schemas.microsoft.com/office/powerpoint/2010/main" xmlns="" val="209233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82"/>
            <a:ext cx="12192000" cy="1470025"/>
          </a:xfrm>
        </p:spPr>
        <p:txBody>
          <a:bodyPr/>
          <a:lstStyle>
            <a:lvl1pPr>
              <a:defRPr>
                <a:solidFill>
                  <a:schemeClr val="accent2"/>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453A5A-7A6F-4C45-B3DA-4ADA5F9066BF}"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F6080-E520-45DC-884B-D171AED7426D}"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41731-2654-4748-B0E7-440E0FE37C5F}"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59470" y="6245225"/>
            <a:ext cx="2133600" cy="476251"/>
          </a:xfrm>
          <a:ln/>
        </p:spPr>
        <p:txBody>
          <a:bodyPr/>
          <a:lstStyle>
            <a:lvl1pPr>
              <a:defRPr/>
            </a:lvl1pPr>
          </a:lstStyle>
          <a:p>
            <a:pPr>
              <a:defRPr/>
            </a:pPr>
            <a:fld id="{B5FF1561-1732-4AFE-BD38-1F907188A60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3" indent="0">
              <a:buNone/>
              <a:defRPr sz="1900"/>
            </a:lvl2pPr>
            <a:lvl3pPr marL="914286" indent="0">
              <a:buNone/>
              <a:defRPr sz="1600"/>
            </a:lvl3pPr>
            <a:lvl4pPr marL="1371430" indent="0">
              <a:buNone/>
              <a:defRPr sz="1500"/>
            </a:lvl4pPr>
            <a:lvl5pPr marL="1828573" indent="0">
              <a:buNone/>
              <a:defRPr sz="1500"/>
            </a:lvl5pPr>
            <a:lvl6pPr marL="2285718" indent="0">
              <a:buNone/>
              <a:defRPr sz="1500"/>
            </a:lvl6pPr>
            <a:lvl7pPr marL="2742858" indent="0">
              <a:buNone/>
              <a:defRPr sz="1500"/>
            </a:lvl7pPr>
            <a:lvl8pPr marL="3200000" indent="0">
              <a:buNone/>
              <a:defRPr sz="1500"/>
            </a:lvl8pPr>
            <a:lvl9pPr marL="3657143"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B8BF5-5AC2-408A-9CF5-48C84EA6D70D}"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5E8221-ACA7-4409-9788-2ACEEBC1BDCC}"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21A8ED-9B00-4419-8B3B-2343371CEC4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685549-3527-4829-9473-416A0C2EAE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A60C99-D8C1-4775-8462-7FCDDC81A54D}"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500"/>
            </a:lvl1pPr>
            <a:lvl2pPr marL="457143" indent="0">
              <a:buNone/>
              <a:defRPr sz="1200"/>
            </a:lvl2pPr>
            <a:lvl3pPr marL="914286" indent="0">
              <a:buNone/>
              <a:defRPr sz="1100"/>
            </a:lvl3pPr>
            <a:lvl4pPr marL="1371430" indent="0">
              <a:buNone/>
              <a:defRPr sz="900"/>
            </a:lvl4pPr>
            <a:lvl5pPr marL="1828573" indent="0">
              <a:buNone/>
              <a:defRPr sz="900"/>
            </a:lvl5pPr>
            <a:lvl6pPr marL="2285718" indent="0">
              <a:buNone/>
              <a:defRPr sz="900"/>
            </a:lvl6pPr>
            <a:lvl7pPr marL="2742858"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BC37A3-2FAA-437F-A346-3CF46B1B892C}"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500"/>
            </a:lvl1pPr>
            <a:lvl2pPr marL="457143" indent="0">
              <a:buNone/>
              <a:defRPr sz="1200"/>
            </a:lvl2pPr>
            <a:lvl3pPr marL="914286" indent="0">
              <a:buNone/>
              <a:defRPr sz="1100"/>
            </a:lvl3pPr>
            <a:lvl4pPr marL="1371430" indent="0">
              <a:buNone/>
              <a:defRPr sz="900"/>
            </a:lvl4pPr>
            <a:lvl5pPr marL="1828573" indent="0">
              <a:buNone/>
              <a:defRPr sz="900"/>
            </a:lvl5pPr>
            <a:lvl6pPr marL="2285718" indent="0">
              <a:buNone/>
              <a:defRPr sz="900"/>
            </a:lvl6pPr>
            <a:lvl7pPr marL="2742858"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EC880-79EA-4BC7-A72F-59EFE6AB7FD4}"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0" tIns="45718" rIns="91430" bIns="45718"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06400" y="1397003"/>
            <a:ext cx="11379200" cy="4729164"/>
          </a:xfrm>
          <a:prstGeom prst="rect">
            <a:avLst/>
          </a:prstGeom>
          <a:noFill/>
          <a:ln w="9525">
            <a:noFill/>
            <a:miter lim="800000"/>
            <a:headEnd/>
            <a:tailEnd/>
          </a:ln>
        </p:spPr>
        <p:txBody>
          <a:bodyPr vert="horz" wrap="square" lIns="91430" tIns="45718" rIns="91430"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lgn="r">
              <a:defRPr sz="1500"/>
            </a:lvl1pPr>
          </a:lstStyle>
          <a:p>
            <a:pPr>
              <a:defRPr/>
            </a:pPr>
            <a:fld id="{9749340B-4FC7-4D90-97D1-24A2CDF1925E}" type="slidenum">
              <a:rPr lang="en-US" smtClean="0"/>
              <a:pPr>
                <a:defRPr/>
              </a:pPr>
              <a:t>‹nº›</a:t>
            </a:fld>
            <a:endParaRPr lang="en-US"/>
          </a:p>
        </p:txBody>
      </p:sp>
      <p:sp>
        <p:nvSpPr>
          <p:cNvPr id="4103" name="Rectangle 7"/>
          <p:cNvSpPr>
            <a:spLocks noChangeArrowheads="1"/>
          </p:cNvSpPr>
          <p:nvPr/>
        </p:nvSpPr>
        <p:spPr bwMode="auto">
          <a:xfrm>
            <a:off x="0" y="1031246"/>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0" tIns="45718" rIns="91430"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43" algn="ctr" rtl="0" eaLnBrk="1" fontAlgn="base" hangingPunct="1">
        <a:spcBef>
          <a:spcPct val="0"/>
        </a:spcBef>
        <a:spcAft>
          <a:spcPct val="0"/>
        </a:spcAft>
        <a:defRPr sz="4400">
          <a:solidFill>
            <a:schemeClr val="tx2"/>
          </a:solidFill>
          <a:latin typeface="Arial" charset="0"/>
        </a:defRPr>
      </a:lvl6pPr>
      <a:lvl7pPr marL="914286" algn="ctr" rtl="0" eaLnBrk="1" fontAlgn="base" hangingPunct="1">
        <a:spcBef>
          <a:spcPct val="0"/>
        </a:spcBef>
        <a:spcAft>
          <a:spcPct val="0"/>
        </a:spcAft>
        <a:defRPr sz="4400">
          <a:solidFill>
            <a:schemeClr val="tx2"/>
          </a:solidFill>
          <a:latin typeface="Arial" charset="0"/>
        </a:defRPr>
      </a:lvl7pPr>
      <a:lvl8pPr marL="1371430" algn="ctr" rtl="0" eaLnBrk="1" fontAlgn="base" hangingPunct="1">
        <a:spcBef>
          <a:spcPct val="0"/>
        </a:spcBef>
        <a:spcAft>
          <a:spcPct val="0"/>
        </a:spcAft>
        <a:defRPr sz="4400">
          <a:solidFill>
            <a:schemeClr val="tx2"/>
          </a:solidFill>
          <a:latin typeface="Arial" charset="0"/>
        </a:defRPr>
      </a:lvl8pPr>
      <a:lvl9pPr marL="1828573" algn="ctr" rtl="0" eaLnBrk="1" fontAlgn="base" hangingPunct="1">
        <a:spcBef>
          <a:spcPct val="0"/>
        </a:spcBef>
        <a:spcAft>
          <a:spcPct val="0"/>
        </a:spcAft>
        <a:defRPr sz="4400">
          <a:solidFill>
            <a:schemeClr val="tx2"/>
          </a:solidFill>
          <a:latin typeface="Arial" charset="0"/>
        </a:defRPr>
      </a:lvl9pPr>
    </p:titleStyle>
    <p:bodyStyle>
      <a:lvl1pPr marL="342858" indent="-342858"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857" indent="-28571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858" indent="-228573"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000" indent="-228573"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143"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286"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430"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573"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5718"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rmAutofit fontScale="90000"/>
          </a:bodyPr>
          <a:lstStyle/>
          <a:p>
            <a:r>
              <a:rPr lang="pt-BR" dirty="0" smtClean="0"/>
              <a:t>CEFET/RJ - Departamento de Informática</a:t>
            </a:r>
            <a:br>
              <a:rPr lang="pt-BR" dirty="0" smtClean="0"/>
            </a:br>
            <a:r>
              <a:rPr lang="pt-BR" dirty="0" smtClean="0"/>
              <a:t/>
            </a:r>
            <a:br>
              <a:rPr lang="pt-BR" dirty="0" smtClean="0"/>
            </a:br>
            <a:r>
              <a:rPr lang="pt-BR" dirty="0" smtClean="0"/>
              <a:t>Inteligência Artificial (GTSI1306, GCC1734)</a:t>
            </a:r>
            <a:br>
              <a:rPr lang="pt-BR" dirty="0" smtClean="0"/>
            </a:br>
            <a:r>
              <a:rPr lang="pt-BR" dirty="0"/>
              <a:t/>
            </a:r>
            <a:br>
              <a:rPr lang="pt-BR" dirty="0"/>
            </a:br>
            <a:r>
              <a:rPr lang="pt-BR" sz="6000" dirty="0" smtClean="0"/>
              <a:t>Busca sem </a:t>
            </a:r>
            <a:r>
              <a:rPr lang="pt-BR" sz="6000" dirty="0"/>
              <a:t>Informação</a:t>
            </a:r>
          </a:p>
        </p:txBody>
      </p:sp>
      <p:sp>
        <p:nvSpPr>
          <p:cNvPr id="3" name="Subtítulo 2"/>
          <p:cNvSpPr>
            <a:spLocks noGrp="1"/>
          </p:cNvSpPr>
          <p:nvPr>
            <p:ph type="subTitle" idx="1"/>
          </p:nvPr>
        </p:nvSpPr>
        <p:spPr>
          <a:xfrm>
            <a:off x="2895600" y="4700736"/>
            <a:ext cx="6400800" cy="1752600"/>
          </a:xfrm>
        </p:spPr>
        <p:txBody>
          <a:bodyPr>
            <a:normAutofit/>
          </a:bodyPr>
          <a:lstStyle/>
          <a:p>
            <a:r>
              <a:rPr lang="pt-BR" dirty="0" smtClean="0"/>
              <a:t>Prof. Eduardo Bezerra</a:t>
            </a:r>
          </a:p>
          <a:p>
            <a:r>
              <a:rPr lang="pt-BR" dirty="0" smtClean="0"/>
              <a:t>ebezerra@cefet-rj.br</a:t>
            </a:r>
            <a:endParaRPr lang="pt-BR" dirty="0"/>
          </a:p>
        </p:txBody>
      </p:sp>
    </p:spTree>
    <p:extLst>
      <p:ext uri="{BB962C8B-B14F-4D97-AF65-F5344CB8AC3E}">
        <p14:creationId xmlns:p14="http://schemas.microsoft.com/office/powerpoint/2010/main" xmlns="" val="2080860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pt-BR" dirty="0" smtClean="0"/>
              <a:t>UCS</a:t>
            </a:r>
            <a:endParaRPr lang="en-US" dirty="0" smtClean="0"/>
          </a:p>
        </p:txBody>
      </p:sp>
      <p:sp>
        <p:nvSpPr>
          <p:cNvPr id="34819" name="Rectangle 3"/>
          <p:cNvSpPr>
            <a:spLocks noGrp="1"/>
          </p:cNvSpPr>
          <p:nvPr>
            <p:ph type="body" idx="1"/>
          </p:nvPr>
        </p:nvSpPr>
        <p:spPr>
          <a:xfrm>
            <a:off x="609600" y="1600201"/>
            <a:ext cx="9711267" cy="4525963"/>
          </a:xfrm>
        </p:spPr>
        <p:txBody>
          <a:bodyPr/>
          <a:lstStyle/>
          <a:p>
            <a:pPr>
              <a:lnSpc>
                <a:spcPct val="80000"/>
              </a:lnSpc>
            </a:pPr>
            <a:r>
              <a:rPr lang="pt-BR" sz="2800" dirty="0" smtClean="0"/>
              <a:t>Similar à BFS, só que expande o nó ainda não expandido </a:t>
            </a:r>
            <a:r>
              <a:rPr lang="pt-BR" sz="2800" i="1" dirty="0" smtClean="0"/>
              <a:t>n</a:t>
            </a:r>
            <a:r>
              <a:rPr lang="pt-BR" sz="2800" dirty="0" smtClean="0"/>
              <a:t> que tenha o custo de caminho </a:t>
            </a:r>
            <a:r>
              <a:rPr lang="pt-BR" sz="2800" i="1" dirty="0" smtClean="0"/>
              <a:t>g(n)</a:t>
            </a:r>
            <a:r>
              <a:rPr lang="pt-BR" sz="2800" dirty="0" smtClean="0"/>
              <a:t> mais baixo.</a:t>
            </a:r>
          </a:p>
          <a:p>
            <a:pPr>
              <a:lnSpc>
                <a:spcPct val="80000"/>
              </a:lnSpc>
            </a:pPr>
            <a:endParaRPr lang="pt-BR" sz="1400" dirty="0" smtClean="0"/>
          </a:p>
          <a:p>
            <a:pPr eaLnBrk="1" hangingPunct="1">
              <a:lnSpc>
                <a:spcPct val="80000"/>
              </a:lnSpc>
            </a:pPr>
            <a:r>
              <a:rPr lang="pt-BR" sz="2800" dirty="0" smtClean="0">
                <a:solidFill>
                  <a:srgbClr val="FF260F"/>
                </a:solidFill>
              </a:rPr>
              <a:t>Implementação</a:t>
            </a:r>
            <a:r>
              <a:rPr lang="pt-BR" sz="2800" dirty="0" smtClean="0"/>
              <a:t>:</a:t>
            </a:r>
          </a:p>
          <a:p>
            <a:pPr lvl="1" eaLnBrk="1" hangingPunct="1">
              <a:lnSpc>
                <a:spcPct val="80000"/>
              </a:lnSpc>
            </a:pPr>
            <a:r>
              <a:rPr lang="pt-BR" sz="2400" i="1" dirty="0" smtClean="0"/>
              <a:t>fronteira =</a:t>
            </a:r>
            <a:r>
              <a:rPr lang="pt-BR" sz="2400" dirty="0" smtClean="0"/>
              <a:t> </a:t>
            </a:r>
            <a:r>
              <a:rPr lang="pt-BR" sz="2400" dirty="0" smtClean="0"/>
              <a:t>fila ordenada por g(n) (i.e., uma </a:t>
            </a:r>
            <a:r>
              <a:rPr lang="pt-BR" sz="2400" b="1" dirty="0" smtClean="0"/>
              <a:t>fila de prioridades</a:t>
            </a:r>
            <a:r>
              <a:rPr lang="pt-BR" sz="2400" dirty="0" smtClean="0"/>
              <a:t>)</a:t>
            </a:r>
          </a:p>
          <a:p>
            <a:pPr eaLnBrk="1" hangingPunct="1">
              <a:lnSpc>
                <a:spcPct val="80000"/>
              </a:lnSpc>
            </a:pPr>
            <a:endParaRPr lang="pt-BR" sz="1600" dirty="0" smtClean="0"/>
          </a:p>
          <a:p>
            <a:pPr eaLnBrk="1" hangingPunct="1">
              <a:lnSpc>
                <a:spcPct val="80000"/>
              </a:lnSpc>
            </a:pPr>
            <a:r>
              <a:rPr lang="pt-BR" sz="2800" dirty="0" smtClean="0"/>
              <a:t>Equivalente à busca em extensão se os custos são todos iguais.</a:t>
            </a:r>
          </a:p>
          <a:p>
            <a:pPr eaLnBrk="1" hangingPunct="1">
              <a:lnSpc>
                <a:spcPct val="80000"/>
              </a:lnSpc>
            </a:pPr>
            <a:endParaRPr lang="pt-BR" sz="1600" dirty="0" smtClean="0"/>
          </a:p>
          <a:p>
            <a:pPr eaLnBrk="1" hangingPunct="1">
              <a:lnSpc>
                <a:spcPct val="80000"/>
              </a:lnSpc>
            </a:pPr>
            <a:r>
              <a:rPr lang="pt-BR" sz="2800" dirty="0" smtClean="0"/>
              <a:t>Particularidades da BCU:</a:t>
            </a:r>
          </a:p>
          <a:p>
            <a:pPr lvl="1">
              <a:lnSpc>
                <a:spcPct val="80000"/>
              </a:lnSpc>
            </a:pPr>
            <a:r>
              <a:rPr lang="pt-BR" sz="2400" dirty="0" smtClean="0"/>
              <a:t>O teste de objetivo é aplicado a um nó quando ele é selecionado para expansão, e não quando ele é gerado.</a:t>
            </a:r>
          </a:p>
          <a:p>
            <a:pPr lvl="1">
              <a:lnSpc>
                <a:spcPct val="80000"/>
              </a:lnSpc>
            </a:pPr>
            <a:r>
              <a:rPr lang="pt-BR" sz="2400" dirty="0" smtClean="0"/>
              <a:t>Há um teste para verificar se um caminho para um nó na fronteira é mais curto do que algum previamente encontrado.</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10</a:t>
            </a:fld>
            <a:endParaRPr lang="en-US"/>
          </a:p>
        </p:txBody>
      </p:sp>
    </p:spTree>
    <p:extLst>
      <p:ext uri="{BB962C8B-B14F-4D97-AF65-F5344CB8AC3E}">
        <p14:creationId xmlns:p14="http://schemas.microsoft.com/office/powerpoint/2010/main" xmlns="" val="319093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0" y="3408366"/>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r>
              <a:rPr lang="pt-BR" dirty="0" smtClean="0"/>
              <a:t>UCS</a:t>
            </a:r>
            <a:endParaRPr lang="en-US" dirty="0" smtClean="0"/>
          </a:p>
        </p:txBody>
      </p:sp>
      <p:grpSp>
        <p:nvGrpSpPr>
          <p:cNvPr id="3"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4"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5"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3" y="3276600"/>
            <a:ext cx="12191999" cy="0"/>
          </a:xfrm>
          <a:prstGeom prst="line">
            <a:avLst/>
          </a:prstGeom>
          <a:noFill/>
          <a:ln w="9525">
            <a:solidFill>
              <a:schemeClr val="tx1"/>
            </a:solidFill>
            <a:round/>
            <a:headEnd/>
            <a:tailEnd/>
          </a:ln>
        </p:spPr>
        <p:txBody>
          <a:bodyPr lIns="91432" tIns="45718" rIns="91432" bIns="45718"/>
          <a:lstStyle/>
          <a:p>
            <a:endParaRPr lang="en-US"/>
          </a:p>
        </p:txBody>
      </p:sp>
      <p:sp>
        <p:nvSpPr>
          <p:cNvPr id="805956" name="Oval 68"/>
          <p:cNvSpPr>
            <a:spLocks noChangeArrowheads="1"/>
          </p:cNvSpPr>
          <p:nvPr/>
        </p:nvSpPr>
        <p:spPr bwMode="auto">
          <a:xfrm>
            <a:off x="6243639" y="34258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679" name="Oval 69"/>
          <p:cNvSpPr>
            <a:spLocks noChangeArrowheads="1"/>
          </p:cNvSpPr>
          <p:nvPr/>
        </p:nvSpPr>
        <p:spPr bwMode="auto">
          <a:xfrm>
            <a:off x="6245230" y="342741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8" name="Oval 70"/>
          <p:cNvSpPr>
            <a:spLocks noChangeArrowheads="1"/>
          </p:cNvSpPr>
          <p:nvPr/>
        </p:nvSpPr>
        <p:spPr bwMode="auto">
          <a:xfrm>
            <a:off x="3833815" y="3921126"/>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60" name="Oval 72"/>
          <p:cNvSpPr>
            <a:spLocks noChangeArrowheads="1"/>
          </p:cNvSpPr>
          <p:nvPr/>
        </p:nvSpPr>
        <p:spPr bwMode="auto">
          <a:xfrm>
            <a:off x="8372480" y="3870326"/>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28683" name="Text Box 73"/>
          <p:cNvSpPr txBox="1">
            <a:spLocks noChangeArrowheads="1"/>
          </p:cNvSpPr>
          <p:nvPr/>
        </p:nvSpPr>
        <p:spPr bwMode="auto">
          <a:xfrm>
            <a:off x="381002" y="1447800"/>
            <a:ext cx="2928937" cy="1615823"/>
          </a:xfrm>
          <a:prstGeom prst="rect">
            <a:avLst/>
          </a:prstGeom>
          <a:noFill/>
          <a:ln w="9525">
            <a:noFill/>
            <a:miter lim="800000"/>
            <a:headEnd/>
            <a:tailEnd/>
          </a:ln>
        </p:spPr>
        <p:txBody>
          <a:bodyPr wrap="square" lIns="91432" tIns="45718" rIns="91432" bIns="45718">
            <a:spAutoFit/>
          </a:bodyPr>
          <a:lstStyle/>
          <a:p>
            <a:pPr>
              <a:spcBef>
                <a:spcPct val="50000"/>
              </a:spcBef>
            </a:pPr>
            <a:r>
              <a:rPr lang="pt-BR" i="1" dirty="0" smtClean="0"/>
              <a:t>Estratégia: expandir o nó mais barato primeiro:</a:t>
            </a:r>
          </a:p>
          <a:p>
            <a:pPr>
              <a:spcBef>
                <a:spcPct val="50000"/>
              </a:spcBef>
            </a:pPr>
            <a:r>
              <a:rPr lang="pt-BR" i="1" dirty="0" smtClean="0"/>
              <a:t>Borda é uma fila de prioridade com chave igual ao custo cumulativo, g(n).</a:t>
            </a:r>
            <a:endParaRPr lang="pt-BR" i="1" dirty="0"/>
          </a:p>
        </p:txBody>
      </p:sp>
      <p:grpSp>
        <p:nvGrpSpPr>
          <p:cNvPr id="6" name="Group 74"/>
          <p:cNvGrpSpPr>
            <a:grpSpLocks/>
          </p:cNvGrpSpPr>
          <p:nvPr/>
        </p:nvGrpSpPr>
        <p:grpSpPr bwMode="auto">
          <a:xfrm>
            <a:off x="4572001" y="1270001"/>
            <a:ext cx="3205163" cy="1768475"/>
            <a:chOff x="816" y="1056"/>
            <a:chExt cx="4176" cy="2304"/>
          </a:xfrm>
        </p:grpSpPr>
        <p:grpSp>
          <p:nvGrpSpPr>
            <p:cNvPr id="7"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8"/>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5997" name="Oval 109"/>
          <p:cNvSpPr>
            <a:spLocks noChangeArrowheads="1"/>
          </p:cNvSpPr>
          <p:nvPr/>
        </p:nvSpPr>
        <p:spPr bwMode="auto">
          <a:xfrm>
            <a:off x="8388356" y="43815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98" name="Text Box 110"/>
          <p:cNvSpPr txBox="1">
            <a:spLocks noChangeArrowheads="1"/>
          </p:cNvSpPr>
          <p:nvPr/>
        </p:nvSpPr>
        <p:spPr bwMode="auto">
          <a:xfrm>
            <a:off x="8759829" y="4303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16</a:t>
            </a:r>
          </a:p>
        </p:txBody>
      </p:sp>
      <p:sp>
        <p:nvSpPr>
          <p:cNvPr id="805999" name="Oval 111"/>
          <p:cNvSpPr>
            <a:spLocks noChangeArrowheads="1"/>
          </p:cNvSpPr>
          <p:nvPr/>
        </p:nvSpPr>
        <p:spPr bwMode="auto">
          <a:xfrm>
            <a:off x="3276606" y="43989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0" name="Oval 112"/>
          <p:cNvSpPr>
            <a:spLocks noChangeArrowheads="1"/>
          </p:cNvSpPr>
          <p:nvPr/>
        </p:nvSpPr>
        <p:spPr bwMode="auto">
          <a:xfrm>
            <a:off x="3960815" y="43973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2" name="Text Box 114"/>
          <p:cNvSpPr txBox="1">
            <a:spLocks noChangeArrowheads="1"/>
          </p:cNvSpPr>
          <p:nvPr/>
        </p:nvSpPr>
        <p:spPr bwMode="auto">
          <a:xfrm>
            <a:off x="3565529" y="4354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5</a:t>
            </a:r>
          </a:p>
        </p:txBody>
      </p:sp>
      <p:sp>
        <p:nvSpPr>
          <p:cNvPr id="806005" name="Oval 117"/>
          <p:cNvSpPr>
            <a:spLocks noChangeArrowheads="1"/>
          </p:cNvSpPr>
          <p:nvPr/>
        </p:nvSpPr>
        <p:spPr bwMode="auto">
          <a:xfrm>
            <a:off x="3833815" y="39211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6" name="Oval 118"/>
          <p:cNvSpPr>
            <a:spLocks noChangeArrowheads="1"/>
          </p:cNvSpPr>
          <p:nvPr/>
        </p:nvSpPr>
        <p:spPr bwMode="auto">
          <a:xfrm>
            <a:off x="3276606" y="4398961"/>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7" name="Oval 119"/>
          <p:cNvSpPr>
            <a:spLocks noChangeArrowheads="1"/>
          </p:cNvSpPr>
          <p:nvPr/>
        </p:nvSpPr>
        <p:spPr bwMode="auto">
          <a:xfrm>
            <a:off x="3257556" y="4945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9" name="Oval 121"/>
          <p:cNvSpPr>
            <a:spLocks noChangeArrowheads="1"/>
          </p:cNvSpPr>
          <p:nvPr/>
        </p:nvSpPr>
        <p:spPr bwMode="auto">
          <a:xfrm>
            <a:off x="4787906" y="4391026"/>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0" name="Oval 122"/>
          <p:cNvSpPr>
            <a:spLocks noChangeArrowheads="1"/>
          </p:cNvSpPr>
          <p:nvPr/>
        </p:nvSpPr>
        <p:spPr bwMode="auto">
          <a:xfrm>
            <a:off x="4437063" y="49180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2" name="Text Box 124"/>
          <p:cNvSpPr txBox="1">
            <a:spLocks noChangeArrowheads="1"/>
          </p:cNvSpPr>
          <p:nvPr/>
        </p:nvSpPr>
        <p:spPr bwMode="auto">
          <a:xfrm>
            <a:off x="5387977" y="4862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13</a:t>
            </a:r>
          </a:p>
        </p:txBody>
      </p:sp>
      <p:sp>
        <p:nvSpPr>
          <p:cNvPr id="806014" name="Oval 126"/>
          <p:cNvSpPr>
            <a:spLocks noChangeArrowheads="1"/>
          </p:cNvSpPr>
          <p:nvPr/>
        </p:nvSpPr>
        <p:spPr bwMode="auto">
          <a:xfrm>
            <a:off x="5114930" y="4927602"/>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5" name="Oval 127"/>
          <p:cNvSpPr>
            <a:spLocks noChangeArrowheads="1"/>
          </p:cNvSpPr>
          <p:nvPr/>
        </p:nvSpPr>
        <p:spPr bwMode="auto">
          <a:xfrm>
            <a:off x="5111756" y="5453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806017" name="Oval 129"/>
          <p:cNvSpPr>
            <a:spLocks noChangeArrowheads="1"/>
          </p:cNvSpPr>
          <p:nvPr/>
        </p:nvSpPr>
        <p:spPr bwMode="auto">
          <a:xfrm>
            <a:off x="5113339" y="5454653"/>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8" name="Oval 130"/>
          <p:cNvSpPr>
            <a:spLocks noChangeArrowheads="1"/>
          </p:cNvSpPr>
          <p:nvPr/>
        </p:nvSpPr>
        <p:spPr bwMode="auto">
          <a:xfrm>
            <a:off x="5375280" y="59817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9" name="Text Box 131"/>
          <p:cNvSpPr txBox="1">
            <a:spLocks noChangeArrowheads="1"/>
          </p:cNvSpPr>
          <p:nvPr/>
        </p:nvSpPr>
        <p:spPr bwMode="auto">
          <a:xfrm>
            <a:off x="5641977"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1" name="Oval 133"/>
          <p:cNvSpPr>
            <a:spLocks noChangeArrowheads="1"/>
          </p:cNvSpPr>
          <p:nvPr/>
        </p:nvSpPr>
        <p:spPr bwMode="auto">
          <a:xfrm>
            <a:off x="4860930" y="5962653"/>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2" name="Oval 134"/>
          <p:cNvSpPr>
            <a:spLocks noChangeArrowheads="1"/>
          </p:cNvSpPr>
          <p:nvPr/>
        </p:nvSpPr>
        <p:spPr bwMode="auto">
          <a:xfrm>
            <a:off x="6623056" y="385603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23" name="Oval 135"/>
          <p:cNvSpPr>
            <a:spLocks noChangeArrowheads="1"/>
          </p:cNvSpPr>
          <p:nvPr/>
        </p:nvSpPr>
        <p:spPr bwMode="auto">
          <a:xfrm>
            <a:off x="6954839" y="43846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5" name="Text Box 137"/>
          <p:cNvSpPr txBox="1">
            <a:spLocks noChangeArrowheads="1"/>
          </p:cNvSpPr>
          <p:nvPr/>
        </p:nvSpPr>
        <p:spPr bwMode="auto">
          <a:xfrm>
            <a:off x="6488113"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7" name="Oval 139"/>
          <p:cNvSpPr>
            <a:spLocks noChangeArrowheads="1"/>
          </p:cNvSpPr>
          <p:nvPr/>
        </p:nvSpPr>
        <p:spPr bwMode="auto">
          <a:xfrm>
            <a:off x="5375280" y="598328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720" name="Text Box 140"/>
          <p:cNvSpPr txBox="1">
            <a:spLocks noChangeArrowheads="1"/>
          </p:cNvSpPr>
          <p:nvPr/>
        </p:nvSpPr>
        <p:spPr bwMode="auto">
          <a:xfrm>
            <a:off x="6550029" y="33528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806042" name="Text Box 154"/>
          <p:cNvSpPr txBox="1">
            <a:spLocks noChangeArrowheads="1"/>
          </p:cNvSpPr>
          <p:nvPr/>
        </p:nvSpPr>
        <p:spPr bwMode="auto">
          <a:xfrm>
            <a:off x="914401" y="4827588"/>
            <a:ext cx="1158875" cy="646327"/>
          </a:xfrm>
          <a:prstGeom prst="rect">
            <a:avLst/>
          </a:prstGeom>
          <a:noFill/>
          <a:ln w="9525">
            <a:noFill/>
            <a:miter lim="800000"/>
            <a:headEnd/>
            <a:tailEnd/>
          </a:ln>
        </p:spPr>
        <p:txBody>
          <a:bodyPr lIns="91432" tIns="45718" rIns="91432" bIns="45718">
            <a:spAutoFit/>
          </a:bodyPr>
          <a:lstStyle/>
          <a:p>
            <a:pPr algn="ctr">
              <a:spcBef>
                <a:spcPct val="50000"/>
              </a:spcBef>
            </a:pPr>
            <a:r>
              <a:rPr lang="pt-BR" smtClean="0"/>
              <a:t>Curvas de custo</a:t>
            </a:r>
            <a:endParaRPr lang="pt-B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UCS: algoritmo </a:t>
            </a:r>
            <a:r>
              <a:rPr lang="pt-BR" dirty="0" smtClean="0"/>
              <a:t>e </a:t>
            </a:r>
            <a:r>
              <a:rPr lang="pt-BR" dirty="0" smtClean="0"/>
              <a:t>exemplo</a:t>
            </a:r>
            <a:endParaRPr lang="pt-BR" dirty="0"/>
          </a:p>
        </p:txBody>
      </p:sp>
      <p:sp>
        <p:nvSpPr>
          <p:cNvPr id="3" name="Espaço Reservado para Conteúdo 2"/>
          <p:cNvSpPr>
            <a:spLocks noGrp="1"/>
          </p:cNvSpPr>
          <p:nvPr>
            <p:ph idx="1"/>
          </p:nvPr>
        </p:nvSpPr>
        <p:spPr/>
        <p:txBody>
          <a:bodyPr/>
          <a:lstStyle/>
          <a:p>
            <a:endParaRPr lang="pt-BR"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136790"/>
            <a:ext cx="4419600" cy="2959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12</a:t>
            </a:fld>
            <a:endParaRPr lang="en-US"/>
          </a:p>
        </p:txBody>
      </p:sp>
      <p:pic>
        <p:nvPicPr>
          <p:cNvPr id="37892" name="Picture 4"/>
          <p:cNvPicPr>
            <a:picLocks noChangeAspect="1" noChangeArrowheads="1"/>
          </p:cNvPicPr>
          <p:nvPr/>
        </p:nvPicPr>
        <p:blipFill>
          <a:blip r:embed="rId4" cstate="print"/>
          <a:srcRect/>
          <a:stretch>
            <a:fillRect/>
          </a:stretch>
        </p:blipFill>
        <p:spPr bwMode="auto">
          <a:xfrm>
            <a:off x="5105400" y="1438275"/>
            <a:ext cx="6667500" cy="3438525"/>
          </a:xfrm>
          <a:prstGeom prst="rect">
            <a:avLst/>
          </a:prstGeom>
          <a:noFill/>
          <a:ln w="9525">
            <a:noFill/>
            <a:miter lim="800000"/>
            <a:headEnd/>
            <a:tailEnd/>
          </a:ln>
        </p:spPr>
      </p:pic>
    </p:spTree>
    <p:extLst>
      <p:ext uri="{BB962C8B-B14F-4D97-AF65-F5344CB8AC3E}">
        <p14:creationId xmlns:p14="http://schemas.microsoft.com/office/powerpoint/2010/main" xmlns="" val="2942529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UCS: </a:t>
            </a:r>
            <a:r>
              <a:rPr lang="pt-BR" dirty="0" smtClean="0"/>
              <a:t>propriedades</a:t>
            </a:r>
            <a:endParaRPr lang="pt-BR" dirty="0"/>
          </a:p>
        </p:txBody>
      </p:sp>
      <p:sp>
        <p:nvSpPr>
          <p:cNvPr id="3" name="Espaço Reservado para Conteúdo 2"/>
          <p:cNvSpPr>
            <a:spLocks noGrp="1"/>
          </p:cNvSpPr>
          <p:nvPr>
            <p:ph idx="1"/>
          </p:nvPr>
        </p:nvSpPr>
        <p:spPr>
          <a:xfrm>
            <a:off x="406400" y="1397003"/>
            <a:ext cx="6527800" cy="4729164"/>
          </a:xfrm>
        </p:spPr>
        <p:txBody>
          <a:bodyPr/>
          <a:lstStyle/>
          <a:p>
            <a:pPr>
              <a:lnSpc>
                <a:spcPct val="150000"/>
              </a:lnSpc>
            </a:pPr>
            <a:r>
              <a:rPr lang="pt-BR" sz="2400" u="sng" dirty="0">
                <a:solidFill>
                  <a:srgbClr val="CC0099"/>
                </a:solidFill>
              </a:rPr>
              <a:t>Completa?</a:t>
            </a:r>
            <a:r>
              <a:rPr lang="pt-BR" sz="2400" dirty="0"/>
              <a:t> Sim, se o custo de cada passo </a:t>
            </a:r>
            <a:r>
              <a:rPr lang="pt-BR" sz="2400" dirty="0">
                <a:cs typeface="Arial" pitchFamily="34" charset="0"/>
              </a:rPr>
              <a:t>≥ ε</a:t>
            </a:r>
            <a:endParaRPr lang="pt-BR" sz="2400" dirty="0"/>
          </a:p>
          <a:p>
            <a:pPr>
              <a:lnSpc>
                <a:spcPct val="150000"/>
              </a:lnSpc>
            </a:pPr>
            <a:r>
              <a:rPr lang="pt-BR" sz="2400" u="sng" dirty="0" smtClean="0">
                <a:solidFill>
                  <a:srgbClr val="CC0099"/>
                </a:solidFill>
              </a:rPr>
              <a:t>Complexidade de Tempo</a:t>
            </a:r>
            <a:r>
              <a:rPr lang="pt-BR" sz="2400" u="sng" dirty="0">
                <a:solidFill>
                  <a:srgbClr val="CC0099"/>
                </a:solidFill>
              </a:rPr>
              <a:t>?</a:t>
            </a:r>
            <a:r>
              <a:rPr lang="pt-BR" sz="2400" dirty="0"/>
              <a:t> </a:t>
            </a:r>
            <a:r>
              <a:rPr lang="pt-BR" sz="2400" dirty="0" smtClean="0"/>
              <a:t>Quantidade de </a:t>
            </a:r>
            <a:r>
              <a:rPr lang="pt-BR" sz="2400" dirty="0"/>
              <a:t>nós com </a:t>
            </a:r>
            <a:r>
              <a:rPr lang="pt-BR" sz="2400" i="1" dirty="0"/>
              <a:t>g </a:t>
            </a:r>
            <a:r>
              <a:rPr lang="pt-BR" sz="2400" dirty="0">
                <a:cs typeface="Arial" pitchFamily="34" charset="0"/>
              </a:rPr>
              <a:t>≤</a:t>
            </a:r>
            <a:r>
              <a:rPr lang="pt-BR" sz="2400" dirty="0"/>
              <a:t> custo da solução ótima, </a:t>
            </a:r>
            <a:r>
              <a:rPr lang="pt-BR" sz="2400" i="1" dirty="0"/>
              <a:t>O</a:t>
            </a:r>
            <a:r>
              <a:rPr lang="pt-BR" sz="2400" dirty="0"/>
              <a:t>(</a:t>
            </a:r>
            <a:r>
              <a:rPr lang="pt-BR" sz="2400" i="1" dirty="0"/>
              <a:t>b</a:t>
            </a:r>
            <a:r>
              <a:rPr lang="pt-BR" sz="2400" baseline="30000" dirty="0">
                <a:sym typeface="Symbol" pitchFamily="18" charset="2"/>
              </a:rPr>
              <a:t></a:t>
            </a:r>
            <a:r>
              <a:rPr lang="pt-BR" sz="2400" i="1" baseline="30000" dirty="0"/>
              <a:t>C*/ </a:t>
            </a:r>
            <a:r>
              <a:rPr lang="pt-BR" sz="2400" i="1" baseline="30000" dirty="0">
                <a:cs typeface="Arial" pitchFamily="34" charset="0"/>
              </a:rPr>
              <a:t>ε</a:t>
            </a:r>
            <a:r>
              <a:rPr lang="pt-BR" sz="2400" baseline="30000" dirty="0">
                <a:cs typeface="Arial" pitchFamily="34" charset="0"/>
                <a:sym typeface="Symbol" pitchFamily="18" charset="2"/>
              </a:rPr>
              <a:t></a:t>
            </a:r>
            <a:r>
              <a:rPr lang="pt-BR" sz="2400" dirty="0"/>
              <a:t>) onde </a:t>
            </a:r>
            <a:r>
              <a:rPr lang="pt-BR" sz="2400" i="1" dirty="0"/>
              <a:t>C</a:t>
            </a:r>
            <a:r>
              <a:rPr lang="pt-BR" sz="2400" baseline="30000" dirty="0"/>
              <a:t>*</a:t>
            </a:r>
            <a:r>
              <a:rPr lang="pt-BR" sz="2400" dirty="0"/>
              <a:t> é o custo da solução ótima</a:t>
            </a:r>
          </a:p>
          <a:p>
            <a:pPr>
              <a:lnSpc>
                <a:spcPct val="150000"/>
              </a:lnSpc>
            </a:pPr>
            <a:r>
              <a:rPr lang="pt-BR" sz="2400" u="sng" dirty="0" smtClean="0">
                <a:solidFill>
                  <a:srgbClr val="CC0099"/>
                </a:solidFill>
              </a:rPr>
              <a:t>Complexidade de Espaço</a:t>
            </a:r>
            <a:r>
              <a:rPr lang="pt-BR" sz="2400" u="sng" dirty="0">
                <a:solidFill>
                  <a:srgbClr val="CC0099"/>
                </a:solidFill>
              </a:rPr>
              <a:t>?</a:t>
            </a:r>
            <a:r>
              <a:rPr lang="pt-BR" sz="2400" dirty="0"/>
              <a:t> </a:t>
            </a:r>
            <a:r>
              <a:rPr lang="pt-BR" sz="2400" dirty="0" smtClean="0"/>
              <a:t>Quantidade de </a:t>
            </a:r>
            <a:r>
              <a:rPr lang="pt-BR" sz="2400" dirty="0"/>
              <a:t>nós com </a:t>
            </a:r>
            <a:r>
              <a:rPr lang="pt-BR" sz="2400" i="1" dirty="0"/>
              <a:t>g </a:t>
            </a:r>
            <a:r>
              <a:rPr lang="pt-BR" sz="2400" dirty="0">
                <a:cs typeface="Arial" pitchFamily="34" charset="0"/>
              </a:rPr>
              <a:t>≤</a:t>
            </a:r>
            <a:r>
              <a:rPr lang="pt-BR" sz="2400" dirty="0"/>
              <a:t> custo da solução ótima, </a:t>
            </a:r>
            <a:r>
              <a:rPr lang="pt-BR" sz="2400" i="1" dirty="0"/>
              <a:t>O(b </a:t>
            </a:r>
            <a:r>
              <a:rPr lang="pt-BR" sz="2400" baseline="30000" dirty="0">
                <a:sym typeface="Symbol" pitchFamily="18" charset="2"/>
              </a:rPr>
              <a:t></a:t>
            </a:r>
            <a:r>
              <a:rPr lang="pt-BR" sz="2400" i="1" baseline="30000" dirty="0"/>
              <a:t>C*/ </a:t>
            </a:r>
            <a:r>
              <a:rPr lang="pt-BR" sz="2400" i="1" baseline="30000" dirty="0">
                <a:cs typeface="Arial" pitchFamily="34" charset="0"/>
              </a:rPr>
              <a:t>ε </a:t>
            </a:r>
            <a:r>
              <a:rPr lang="pt-BR" sz="2400" baseline="30000" dirty="0">
                <a:cs typeface="Arial" pitchFamily="34" charset="0"/>
                <a:sym typeface="Symbol" pitchFamily="18" charset="2"/>
              </a:rPr>
              <a:t></a:t>
            </a:r>
            <a:r>
              <a:rPr lang="pt-BR" sz="2400" dirty="0"/>
              <a:t>) </a:t>
            </a:r>
          </a:p>
          <a:p>
            <a:pPr>
              <a:lnSpc>
                <a:spcPct val="150000"/>
              </a:lnSpc>
            </a:pPr>
            <a:r>
              <a:rPr lang="pt-BR" sz="2400" u="sng" dirty="0">
                <a:solidFill>
                  <a:srgbClr val="CC0099"/>
                </a:solidFill>
              </a:rPr>
              <a:t>Ótima?</a:t>
            </a:r>
            <a:r>
              <a:rPr lang="pt-BR" sz="2400" dirty="0"/>
              <a:t> </a:t>
            </a:r>
            <a:r>
              <a:rPr lang="pt-BR" sz="2400" dirty="0" smtClean="0"/>
              <a:t>Sim, </a:t>
            </a:r>
            <a:r>
              <a:rPr lang="pt-BR" sz="2400" dirty="0"/>
              <a:t>pois os nós são expandidos em ordem crescente de custo total</a:t>
            </a:r>
            <a:r>
              <a:rPr lang="pt-BR" sz="2400" dirty="0" smtClean="0"/>
              <a:t>.</a:t>
            </a:r>
            <a:endParaRPr lang="pt-BR" sz="2400" dirty="0"/>
          </a:p>
        </p:txBody>
      </p:sp>
      <p:sp>
        <p:nvSpPr>
          <p:cNvPr id="4" name="Freeform 67"/>
          <p:cNvSpPr>
            <a:spLocks/>
          </p:cNvSpPr>
          <p:nvPr/>
        </p:nvSpPr>
        <p:spPr bwMode="auto">
          <a:xfrm>
            <a:off x="9144001" y="1828801"/>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5" name="Freeform 67"/>
          <p:cNvSpPr>
            <a:spLocks/>
          </p:cNvSpPr>
          <p:nvPr/>
        </p:nvSpPr>
        <p:spPr bwMode="auto">
          <a:xfrm>
            <a:off x="9296401" y="1828802"/>
            <a:ext cx="1371600" cy="19048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6" name="Text Box 42"/>
          <p:cNvSpPr txBox="1">
            <a:spLocks noChangeArrowheads="1"/>
          </p:cNvSpPr>
          <p:nvPr/>
        </p:nvSpPr>
        <p:spPr bwMode="auto">
          <a:xfrm>
            <a:off x="9907589" y="2208214"/>
            <a:ext cx="274639"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a:t>
            </a:r>
          </a:p>
        </p:txBody>
      </p:sp>
      <p:sp>
        <p:nvSpPr>
          <p:cNvPr id="7" name="Freeform 38"/>
          <p:cNvSpPr>
            <a:spLocks/>
          </p:cNvSpPr>
          <p:nvPr/>
        </p:nvSpPr>
        <p:spPr bwMode="auto">
          <a:xfrm>
            <a:off x="8655051"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2" tIns="45718" rIns="91432" bIns="45718"/>
          <a:lstStyle/>
          <a:p>
            <a:endParaRPr lang="en-US"/>
          </a:p>
        </p:txBody>
      </p:sp>
      <p:sp>
        <p:nvSpPr>
          <p:cNvPr id="8" name="Oval 39"/>
          <p:cNvSpPr>
            <a:spLocks noChangeArrowheads="1"/>
          </p:cNvSpPr>
          <p:nvPr/>
        </p:nvSpPr>
        <p:spPr bwMode="auto">
          <a:xfrm>
            <a:off x="10009187" y="1931987"/>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9" name="Oval 40"/>
          <p:cNvSpPr>
            <a:spLocks noChangeArrowheads="1"/>
          </p:cNvSpPr>
          <p:nvPr/>
        </p:nvSpPr>
        <p:spPr bwMode="auto">
          <a:xfrm>
            <a:off x="9777411" y="2357438"/>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10" name="Oval 41"/>
          <p:cNvSpPr>
            <a:spLocks noChangeArrowheads="1"/>
          </p:cNvSpPr>
          <p:nvPr/>
        </p:nvSpPr>
        <p:spPr bwMode="auto">
          <a:xfrm>
            <a:off x="10253663" y="2347911"/>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11" name="Freeform 43"/>
          <p:cNvSpPr>
            <a:spLocks/>
          </p:cNvSpPr>
          <p:nvPr/>
        </p:nvSpPr>
        <p:spPr bwMode="auto">
          <a:xfrm>
            <a:off x="9890123"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2" tIns="45718" rIns="91432" bIns="45718"/>
          <a:lstStyle/>
          <a:p>
            <a:endParaRPr lang="en-US"/>
          </a:p>
        </p:txBody>
      </p:sp>
      <p:sp>
        <p:nvSpPr>
          <p:cNvPr id="12" name="Text Box 44"/>
          <p:cNvSpPr txBox="1">
            <a:spLocks noChangeArrowheads="1"/>
          </p:cNvSpPr>
          <p:nvPr/>
        </p:nvSpPr>
        <p:spPr bwMode="auto">
          <a:xfrm>
            <a:off x="9601201" y="1981202"/>
            <a:ext cx="298451"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b</a:t>
            </a:r>
          </a:p>
        </p:txBody>
      </p:sp>
      <p:sp>
        <p:nvSpPr>
          <p:cNvPr id="13" name="Oval 49"/>
          <p:cNvSpPr>
            <a:spLocks noChangeArrowheads="1"/>
          </p:cNvSpPr>
          <p:nvPr/>
        </p:nvSpPr>
        <p:spPr bwMode="auto">
          <a:xfrm>
            <a:off x="9448801" y="4473576"/>
            <a:ext cx="179387" cy="179387"/>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14" name="Oval 50"/>
          <p:cNvSpPr>
            <a:spLocks noChangeArrowheads="1"/>
          </p:cNvSpPr>
          <p:nvPr/>
        </p:nvSpPr>
        <p:spPr bwMode="auto">
          <a:xfrm>
            <a:off x="10501311" y="3397249"/>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15" name="Oval 51"/>
          <p:cNvSpPr>
            <a:spLocks noChangeArrowheads="1"/>
          </p:cNvSpPr>
          <p:nvPr/>
        </p:nvSpPr>
        <p:spPr bwMode="auto">
          <a:xfrm>
            <a:off x="10021887" y="3952876"/>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16" name="AutoShape 55"/>
          <p:cNvSpPr>
            <a:spLocks/>
          </p:cNvSpPr>
          <p:nvPr/>
        </p:nvSpPr>
        <p:spPr bwMode="auto">
          <a:xfrm>
            <a:off x="8534400" y="1828800"/>
            <a:ext cx="265112" cy="1981200"/>
          </a:xfrm>
          <a:prstGeom prst="leftBrace">
            <a:avLst>
              <a:gd name="adj1" fmla="val 52944"/>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17" name="Text Box 56"/>
          <p:cNvSpPr txBox="1">
            <a:spLocks noChangeArrowheads="1"/>
          </p:cNvSpPr>
          <p:nvPr/>
        </p:nvSpPr>
        <p:spPr bwMode="auto">
          <a:xfrm>
            <a:off x="7239000" y="2602472"/>
            <a:ext cx="1447800" cy="369328"/>
          </a:xfrm>
          <a:prstGeom prst="rect">
            <a:avLst/>
          </a:prstGeom>
          <a:noFill/>
          <a:ln w="9525">
            <a:noFill/>
            <a:miter lim="800000"/>
            <a:headEnd/>
            <a:tailEnd/>
          </a:ln>
        </p:spPr>
        <p:txBody>
          <a:bodyPr wrap="square" lIns="91432" tIns="45718" rIns="91432" bIns="45718">
            <a:spAutoFit/>
          </a:bodyPr>
          <a:lstStyle/>
          <a:p>
            <a:pPr>
              <a:spcBef>
                <a:spcPct val="50000"/>
              </a:spcBef>
            </a:pPr>
            <a:r>
              <a:rPr lang="en-US" i="1" dirty="0" smtClean="0">
                <a:latin typeface="Times New Roman" pitchFamily="18" charset="0"/>
              </a:rPr>
              <a:t>C*/</a:t>
            </a:r>
            <a:r>
              <a:rPr lang="en-US" i="1" dirty="0" smtClean="0">
                <a:latin typeface="Times New Roman" pitchFamily="18" charset="0"/>
                <a:sym typeface="Symbol" pitchFamily="18" charset="2"/>
              </a:rPr>
              <a:t></a:t>
            </a:r>
            <a:r>
              <a:rPr lang="en-US" dirty="0" smtClean="0"/>
              <a:t>  “tiers”</a:t>
            </a:r>
          </a:p>
        </p:txBody>
      </p:sp>
      <p:sp>
        <p:nvSpPr>
          <p:cNvPr id="18" name="Freeform 67"/>
          <p:cNvSpPr>
            <a:spLocks/>
          </p:cNvSpPr>
          <p:nvPr/>
        </p:nvSpPr>
        <p:spPr bwMode="auto">
          <a:xfrm>
            <a:off x="9601200" y="1905162"/>
            <a:ext cx="838200" cy="12190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19" name="Text Box 22"/>
          <p:cNvSpPr txBox="1">
            <a:spLocks noChangeArrowheads="1"/>
          </p:cNvSpPr>
          <p:nvPr/>
        </p:nvSpPr>
        <p:spPr bwMode="auto">
          <a:xfrm>
            <a:off x="10995027" y="2865436"/>
            <a:ext cx="825500" cy="369328"/>
          </a:xfrm>
          <a:prstGeom prst="rect">
            <a:avLst/>
          </a:prstGeom>
          <a:noFill/>
          <a:ln w="9525">
            <a:noFill/>
            <a:miter lim="800000"/>
            <a:headEnd/>
            <a:tailEnd/>
          </a:ln>
        </p:spPr>
        <p:txBody>
          <a:bodyPr lIns="91432" tIns="45718" rIns="91432" bIns="45718">
            <a:spAutoFit/>
          </a:bodyPr>
          <a:lstStyle/>
          <a:p>
            <a:pPr>
              <a:spcBef>
                <a:spcPct val="50000"/>
              </a:spcBef>
            </a:pPr>
            <a:r>
              <a:rPr lang="en-US"/>
              <a:t>c </a:t>
            </a:r>
            <a:r>
              <a:rPr lang="en-US">
                <a:sym typeface="Symbol" pitchFamily="18" charset="2"/>
              </a:rPr>
              <a:t> 3</a:t>
            </a:r>
          </a:p>
        </p:txBody>
      </p:sp>
      <p:sp>
        <p:nvSpPr>
          <p:cNvPr id="20" name="Text Box 23"/>
          <p:cNvSpPr txBox="1">
            <a:spLocks noChangeArrowheads="1"/>
          </p:cNvSpPr>
          <p:nvPr/>
        </p:nvSpPr>
        <p:spPr bwMode="auto">
          <a:xfrm>
            <a:off x="10820402" y="2470148"/>
            <a:ext cx="825500"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c </a:t>
            </a:r>
            <a:r>
              <a:rPr lang="en-US" dirty="0">
                <a:sym typeface="Symbol" pitchFamily="18" charset="2"/>
              </a:rPr>
              <a:t> 2</a:t>
            </a:r>
          </a:p>
        </p:txBody>
      </p:sp>
      <p:sp>
        <p:nvSpPr>
          <p:cNvPr id="21" name="Text Box 24"/>
          <p:cNvSpPr txBox="1">
            <a:spLocks noChangeArrowheads="1"/>
          </p:cNvSpPr>
          <p:nvPr/>
        </p:nvSpPr>
        <p:spPr bwMode="auto">
          <a:xfrm>
            <a:off x="10604502" y="2092324"/>
            <a:ext cx="825500"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c </a:t>
            </a:r>
            <a:r>
              <a:rPr lang="en-US" dirty="0">
                <a:sym typeface="Symbol" pitchFamily="18" charset="2"/>
              </a:rPr>
              <a:t> 1</a:t>
            </a:r>
          </a:p>
        </p:txBody>
      </p:sp>
      <p:sp>
        <p:nvSpPr>
          <p:cNvPr id="23" name="Espaço Reservado para Número de Slide 22"/>
          <p:cNvSpPr>
            <a:spLocks noGrp="1"/>
          </p:cNvSpPr>
          <p:nvPr>
            <p:ph type="sldNum" sz="quarter" idx="12"/>
          </p:nvPr>
        </p:nvSpPr>
        <p:spPr/>
        <p:txBody>
          <a:bodyPr/>
          <a:lstStyle/>
          <a:p>
            <a:pPr>
              <a:defRPr/>
            </a:pPr>
            <a:fld id="{B5FF1561-1732-4AFE-BD38-1F907188A60F}" type="slidenum">
              <a:rPr lang="en-US" smtClean="0"/>
              <a:pPr>
                <a:defRPr/>
              </a:pPr>
              <a:t>13</a:t>
            </a:fld>
            <a:endParaRPr lang="en-US"/>
          </a:p>
        </p:txBody>
      </p:sp>
    </p:spTree>
    <p:extLst>
      <p:ext uri="{BB962C8B-B14F-4D97-AF65-F5344CB8AC3E}">
        <p14:creationId xmlns:p14="http://schemas.microsoft.com/office/powerpoint/2010/main" xmlns="" val="36047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pt-BR" dirty="0" smtClean="0"/>
              <a:t>UCS: exercício</a:t>
            </a:r>
            <a:endParaRPr lang="en-US" dirty="0" smtClean="0"/>
          </a:p>
        </p:txBody>
      </p:sp>
      <p:sp>
        <p:nvSpPr>
          <p:cNvPr id="35843" name="Rectangle 3"/>
          <p:cNvSpPr>
            <a:spLocks noGrp="1"/>
          </p:cNvSpPr>
          <p:nvPr>
            <p:ph type="body" idx="1"/>
          </p:nvPr>
        </p:nvSpPr>
        <p:spPr>
          <a:xfrm>
            <a:off x="624417" y="1341439"/>
            <a:ext cx="10972800" cy="820737"/>
          </a:xfrm>
        </p:spPr>
        <p:txBody>
          <a:bodyPr/>
          <a:lstStyle/>
          <a:p>
            <a:pPr eaLnBrk="1" hangingPunct="1">
              <a:lnSpc>
                <a:spcPct val="80000"/>
              </a:lnSpc>
            </a:pPr>
            <a:r>
              <a:rPr lang="pt-BR" sz="2800" dirty="0" smtClean="0"/>
              <a:t>Aplicar </a:t>
            </a:r>
            <a:r>
              <a:rPr lang="pt-BR" sz="2800" dirty="0" smtClean="0"/>
              <a:t>UCS </a:t>
            </a:r>
            <a:r>
              <a:rPr lang="pt-BR" sz="2800" dirty="0" smtClean="0"/>
              <a:t>para achar o caminho mais curto entre </a:t>
            </a:r>
            <a:r>
              <a:rPr lang="pt-BR" sz="2800" u="sng" dirty="0" smtClean="0"/>
              <a:t>Arad</a:t>
            </a:r>
            <a:r>
              <a:rPr lang="pt-BR" sz="2800" dirty="0" smtClean="0"/>
              <a:t> e </a:t>
            </a:r>
            <a:r>
              <a:rPr lang="pt-BR" sz="2800" u="sng" dirty="0" smtClean="0"/>
              <a:t>Bucareste</a:t>
            </a:r>
            <a:r>
              <a:rPr lang="pt-BR" sz="2800" dirty="0" smtClean="0"/>
              <a:t>. </a:t>
            </a:r>
            <a:endParaRPr lang="en-US" sz="2800" dirty="0" smtClean="0"/>
          </a:p>
        </p:txBody>
      </p:sp>
      <p:pic>
        <p:nvPicPr>
          <p:cNvPr id="35844" name="Picture 4" descr="romania-distanc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7533" y="2205038"/>
            <a:ext cx="9408584" cy="424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14</a:t>
            </a:fld>
            <a:endParaRPr lang="en-US"/>
          </a:p>
        </p:txBody>
      </p:sp>
    </p:spTree>
    <p:extLst>
      <p:ext uri="{BB962C8B-B14F-4D97-AF65-F5344CB8AC3E}">
        <p14:creationId xmlns:p14="http://schemas.microsoft.com/office/powerpoint/2010/main" xmlns="" val="2713359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058415" y="320040"/>
            <a:ext cx="7800850" cy="5852160"/>
          </a:xfrm>
          <a:prstGeom prst="rect">
            <a:avLst/>
          </a:prstGeom>
          <a:noFill/>
        </p:spPr>
      </p:pic>
      <p:sp>
        <p:nvSpPr>
          <p:cNvPr id="2" name="Title 1"/>
          <p:cNvSpPr>
            <a:spLocks noGrp="1"/>
          </p:cNvSpPr>
          <p:nvPr>
            <p:ph type="title"/>
          </p:nvPr>
        </p:nvSpPr>
        <p:spPr/>
        <p:txBody>
          <a:bodyPr/>
          <a:lstStyle/>
          <a:p>
            <a:r>
              <a:rPr lang="pt-BR" dirty="0"/>
              <a:t>Busca em </a:t>
            </a:r>
            <a:r>
              <a:rPr lang="pt-BR" dirty="0" smtClean="0"/>
              <a:t>Profundidade (</a:t>
            </a:r>
            <a:r>
              <a:rPr lang="en-US" i="1" dirty="0" smtClean="0"/>
              <a:t>Depth First </a:t>
            </a:r>
            <a:r>
              <a:rPr lang="en-US" i="1" dirty="0" smtClean="0"/>
              <a:t>Search - DFS</a:t>
            </a:r>
            <a:r>
              <a:rPr lang="en-US" dirty="0" smtClean="0"/>
              <a:t>)</a:t>
            </a:r>
            <a:endParaRPr lang="en-US" dirty="0"/>
          </a:p>
        </p:txBody>
      </p:sp>
      <p:sp>
        <p:nvSpPr>
          <p:cNvPr id="5" name="Espaço Reservado para Número de Slide 4"/>
          <p:cNvSpPr>
            <a:spLocks noGrp="1"/>
          </p:cNvSpPr>
          <p:nvPr>
            <p:ph type="sldNum" sz="quarter" idx="12"/>
          </p:nvPr>
        </p:nvSpPr>
        <p:spPr/>
        <p:txBody>
          <a:bodyPr/>
          <a:lstStyle/>
          <a:p>
            <a:pPr>
              <a:defRPr/>
            </a:pPr>
            <a:fld id="{A6685549-3527-4829-9473-416A0C2EAE24}" type="slidenum">
              <a:rPr lang="en-US" smtClean="0"/>
              <a:pPr>
                <a:defRPr/>
              </a:pPr>
              <a:t>15</a:t>
            </a:fld>
            <a:endParaRPr lang="en-US"/>
          </a:p>
        </p:txBody>
      </p:sp>
    </p:spTree>
    <p:extLst>
      <p:ext uri="{BB962C8B-B14F-4D97-AF65-F5344CB8AC3E}">
        <p14:creationId xmlns:p14="http://schemas.microsoft.com/office/powerpoint/2010/main" xmlns="" val="4108258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dirty="0" smtClean="0"/>
              <a:t>DFS</a:t>
            </a:r>
            <a:r>
              <a:rPr lang="en-US" dirty="0" smtClean="0"/>
              <a:t>: </a:t>
            </a:r>
            <a:r>
              <a:rPr lang="en-US" dirty="0" err="1" smtClean="0"/>
              <a:t>exemplo</a:t>
            </a:r>
            <a:endParaRPr lang="en-US" dirty="0" smtClean="0"/>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sp>
        <p:nvSpPr>
          <p:cNvPr id="797757" name="Line 61"/>
          <p:cNvSpPr>
            <a:spLocks noChangeShapeType="1"/>
          </p:cNvSpPr>
          <p:nvPr/>
        </p:nvSpPr>
        <p:spPr bwMode="auto">
          <a:xfrm flipH="1">
            <a:off x="3835400" y="3738563"/>
            <a:ext cx="2489200" cy="177800"/>
          </a:xfrm>
          <a:prstGeom prst="line">
            <a:avLst/>
          </a:prstGeom>
          <a:noFill/>
          <a:ln w="38100">
            <a:solidFill>
              <a:srgbClr val="CC0000"/>
            </a:solidFill>
            <a:round/>
            <a:headEnd/>
            <a:tailEnd/>
          </a:ln>
        </p:spPr>
        <p:txBody>
          <a:bodyPr lIns="91432" tIns="45718" rIns="91432" bIns="45718"/>
          <a:lstStyle/>
          <a:p>
            <a:endParaRPr lang="en-US"/>
          </a:p>
        </p:txBody>
      </p:sp>
      <p:sp>
        <p:nvSpPr>
          <p:cNvPr id="797758" name="Line 62"/>
          <p:cNvSpPr>
            <a:spLocks noChangeShapeType="1"/>
          </p:cNvSpPr>
          <p:nvPr/>
        </p:nvSpPr>
        <p:spPr bwMode="auto">
          <a:xfrm flipH="1">
            <a:off x="3305176" y="4241801"/>
            <a:ext cx="557213" cy="160339"/>
          </a:xfrm>
          <a:prstGeom prst="line">
            <a:avLst/>
          </a:prstGeom>
          <a:noFill/>
          <a:ln w="38100">
            <a:solidFill>
              <a:srgbClr val="CC0000"/>
            </a:solidFill>
            <a:round/>
            <a:headEnd/>
            <a:tailEnd/>
          </a:ln>
        </p:spPr>
        <p:txBody>
          <a:bodyPr lIns="91432" tIns="45718" rIns="91432" bIns="45718"/>
          <a:lstStyle/>
          <a:p>
            <a:endParaRPr lang="en-US"/>
          </a:p>
        </p:txBody>
      </p:sp>
      <p:sp>
        <p:nvSpPr>
          <p:cNvPr id="797759" name="Line 63"/>
          <p:cNvSpPr>
            <a:spLocks noChangeShapeType="1"/>
          </p:cNvSpPr>
          <p:nvPr/>
        </p:nvSpPr>
        <p:spPr bwMode="auto">
          <a:xfrm>
            <a:off x="3835401" y="4232277"/>
            <a:ext cx="160339" cy="160339"/>
          </a:xfrm>
          <a:prstGeom prst="line">
            <a:avLst/>
          </a:prstGeom>
          <a:noFill/>
          <a:ln w="38100">
            <a:solidFill>
              <a:srgbClr val="CC0000"/>
            </a:solidFill>
            <a:round/>
            <a:headEnd/>
            <a:tailEnd/>
          </a:ln>
        </p:spPr>
        <p:txBody>
          <a:bodyPr lIns="91432" tIns="45718" rIns="91432" bIns="45718"/>
          <a:lstStyle/>
          <a:p>
            <a:endParaRPr lang="en-US"/>
          </a:p>
        </p:txBody>
      </p:sp>
      <p:sp>
        <p:nvSpPr>
          <p:cNvPr id="797760" name="Line 64"/>
          <p:cNvSpPr>
            <a:spLocks noChangeShapeType="1"/>
          </p:cNvSpPr>
          <p:nvPr/>
        </p:nvSpPr>
        <p:spPr bwMode="auto">
          <a:xfrm flipH="1">
            <a:off x="3309943" y="4725988"/>
            <a:ext cx="3175" cy="228600"/>
          </a:xfrm>
          <a:prstGeom prst="line">
            <a:avLst/>
          </a:prstGeom>
          <a:noFill/>
          <a:ln w="38100">
            <a:solidFill>
              <a:srgbClr val="CC0000"/>
            </a:solidFill>
            <a:round/>
            <a:headEnd/>
            <a:tailEnd/>
          </a:ln>
        </p:spPr>
        <p:txBody>
          <a:bodyPr lIns="91432" tIns="45718" rIns="91432" bIns="45718"/>
          <a:lstStyle/>
          <a:p>
            <a:endParaRPr lang="en-US"/>
          </a:p>
        </p:txBody>
      </p:sp>
      <p:sp>
        <p:nvSpPr>
          <p:cNvPr id="797761" name="Line 65"/>
          <p:cNvSpPr>
            <a:spLocks noChangeShapeType="1"/>
          </p:cNvSpPr>
          <p:nvPr/>
        </p:nvSpPr>
        <p:spPr bwMode="auto">
          <a:xfrm flipH="1">
            <a:off x="4000506" y="4743451"/>
            <a:ext cx="3175" cy="228600"/>
          </a:xfrm>
          <a:prstGeom prst="line">
            <a:avLst/>
          </a:prstGeom>
          <a:noFill/>
          <a:ln w="38100">
            <a:solidFill>
              <a:srgbClr val="CC0000"/>
            </a:solidFill>
            <a:round/>
            <a:headEnd/>
            <a:tailEnd/>
          </a:ln>
        </p:spPr>
        <p:txBody>
          <a:bodyPr lIns="91432" tIns="45718" rIns="91432" bIns="45718"/>
          <a:lstStyle/>
          <a:p>
            <a:endParaRPr lang="en-US"/>
          </a:p>
        </p:txBody>
      </p:sp>
      <p:sp>
        <p:nvSpPr>
          <p:cNvPr id="797762" name="Line 66"/>
          <p:cNvSpPr>
            <a:spLocks noChangeShapeType="1"/>
          </p:cNvSpPr>
          <p:nvPr/>
        </p:nvSpPr>
        <p:spPr bwMode="auto">
          <a:xfrm>
            <a:off x="3832225" y="4256089"/>
            <a:ext cx="995363" cy="142875"/>
          </a:xfrm>
          <a:prstGeom prst="line">
            <a:avLst/>
          </a:prstGeom>
          <a:noFill/>
          <a:ln w="38100">
            <a:solidFill>
              <a:srgbClr val="CC0000"/>
            </a:solidFill>
            <a:round/>
            <a:headEnd/>
            <a:tailEnd/>
          </a:ln>
        </p:spPr>
        <p:txBody>
          <a:bodyPr lIns="91432" tIns="45718" rIns="91432" bIns="45718"/>
          <a:lstStyle/>
          <a:p>
            <a:endParaRPr lang="en-US"/>
          </a:p>
        </p:txBody>
      </p:sp>
      <p:sp>
        <p:nvSpPr>
          <p:cNvPr id="797763" name="Line 67"/>
          <p:cNvSpPr>
            <a:spLocks noChangeShapeType="1"/>
          </p:cNvSpPr>
          <p:nvPr/>
        </p:nvSpPr>
        <p:spPr bwMode="auto">
          <a:xfrm flipH="1">
            <a:off x="4432306" y="4732339"/>
            <a:ext cx="398463" cy="203200"/>
          </a:xfrm>
          <a:prstGeom prst="line">
            <a:avLst/>
          </a:prstGeom>
          <a:noFill/>
          <a:ln w="38100">
            <a:solidFill>
              <a:srgbClr val="CC0000"/>
            </a:solidFill>
            <a:round/>
            <a:headEnd/>
            <a:tailEnd/>
          </a:ln>
        </p:spPr>
        <p:txBody>
          <a:bodyPr lIns="91432" tIns="45718" rIns="91432" bIns="45718"/>
          <a:lstStyle/>
          <a:p>
            <a:endParaRPr lang="en-US"/>
          </a:p>
        </p:txBody>
      </p:sp>
      <p:sp>
        <p:nvSpPr>
          <p:cNvPr id="797764" name="Line 68"/>
          <p:cNvSpPr>
            <a:spLocks noChangeShapeType="1"/>
          </p:cNvSpPr>
          <p:nvPr/>
        </p:nvSpPr>
        <p:spPr bwMode="auto">
          <a:xfrm flipH="1">
            <a:off x="4233865" y="5253044"/>
            <a:ext cx="219075" cy="211137"/>
          </a:xfrm>
          <a:prstGeom prst="line">
            <a:avLst/>
          </a:prstGeom>
          <a:noFill/>
          <a:ln w="38100">
            <a:solidFill>
              <a:srgbClr val="CC0000"/>
            </a:solidFill>
            <a:round/>
            <a:headEnd/>
            <a:tailEnd/>
          </a:ln>
        </p:spPr>
        <p:txBody>
          <a:bodyPr lIns="91432" tIns="45718" rIns="91432" bIns="45718"/>
          <a:lstStyle/>
          <a:p>
            <a:endParaRPr lang="en-US"/>
          </a:p>
        </p:txBody>
      </p:sp>
      <p:sp>
        <p:nvSpPr>
          <p:cNvPr id="797765" name="Line 69"/>
          <p:cNvSpPr>
            <a:spLocks noChangeShapeType="1"/>
          </p:cNvSpPr>
          <p:nvPr/>
        </p:nvSpPr>
        <p:spPr bwMode="auto">
          <a:xfrm>
            <a:off x="4238630" y="5797551"/>
            <a:ext cx="3175" cy="177800"/>
          </a:xfrm>
          <a:prstGeom prst="line">
            <a:avLst/>
          </a:prstGeom>
          <a:noFill/>
          <a:ln w="38100">
            <a:solidFill>
              <a:srgbClr val="CC0000"/>
            </a:solidFill>
            <a:round/>
            <a:headEnd/>
            <a:tailEnd/>
          </a:ln>
        </p:spPr>
        <p:txBody>
          <a:bodyPr lIns="91432" tIns="45718" rIns="91432" bIns="45718"/>
          <a:lstStyle/>
          <a:p>
            <a:endParaRPr lang="en-US"/>
          </a:p>
        </p:txBody>
      </p:sp>
      <p:grpSp>
        <p:nvGrpSpPr>
          <p:cNvPr id="19469" name="Group 70"/>
          <p:cNvGrpSpPr>
            <a:grpSpLocks/>
          </p:cNvGrpSpPr>
          <p:nvPr/>
        </p:nvGrpSpPr>
        <p:grpSpPr bwMode="auto">
          <a:xfrm>
            <a:off x="4491037" y="1371604"/>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70" name="AutoShape 101"/>
          <p:cNvSpPr>
            <a:spLocks noChangeArrowheads="1"/>
          </p:cNvSpPr>
          <p:nvPr/>
        </p:nvSpPr>
        <p:spPr bwMode="auto">
          <a:xfrm>
            <a:off x="4491038" y="2408237"/>
            <a:ext cx="317500" cy="304800"/>
          </a:xfrm>
          <a:prstGeom prst="flowChartConnector">
            <a:avLst/>
          </a:prstGeom>
          <a:noFill/>
          <a:ln w="38100">
            <a:solidFill>
              <a:srgbClr val="CC0000"/>
            </a:solidFill>
            <a:round/>
            <a:headEnd/>
            <a:tailEnd/>
          </a:ln>
        </p:spPr>
        <p:txBody>
          <a:bodyPr wrap="none" lIns="91432" tIns="45718" rIns="91432" bIns="45718" anchor="ctr"/>
          <a:lstStyle/>
          <a:p>
            <a:pPr algn="ctr"/>
            <a:endParaRPr lang="en-US" sz="1200" dirty="0"/>
          </a:p>
        </p:txBody>
      </p:sp>
      <p:grpSp>
        <p:nvGrpSpPr>
          <p:cNvPr id="7" name="Group 102"/>
          <p:cNvGrpSpPr>
            <a:grpSpLocks/>
          </p:cNvGrpSpPr>
          <p:nvPr/>
        </p:nvGrpSpPr>
        <p:grpSpPr bwMode="auto">
          <a:xfrm>
            <a:off x="5333180" y="2835275"/>
            <a:ext cx="807272" cy="304800"/>
            <a:chOff x="1914" y="2963"/>
            <a:chExt cx="1052" cy="397"/>
          </a:xfrm>
        </p:grpSpPr>
        <p:sp>
          <p:nvSpPr>
            <p:cNvPr id="19562" name="AutoShape 103"/>
            <p:cNvSpPr>
              <a:spLocks noChangeArrowheads="1"/>
            </p:cNvSpPr>
            <p:nvPr/>
          </p:nvSpPr>
          <p:spPr bwMode="auto">
            <a:xfrm>
              <a:off x="2553" y="2963"/>
              <a:ext cx="413" cy="397"/>
            </a:xfrm>
            <a:prstGeom prst="flowChartConnector">
              <a:avLst/>
            </a:prstGeom>
            <a:noFill/>
            <a:ln w="38100">
              <a:solidFill>
                <a:srgbClr val="CC0000"/>
              </a:solidFill>
              <a:round/>
              <a:headEnd/>
              <a:tailEnd/>
            </a:ln>
          </p:spPr>
          <p:txBody>
            <a:bodyPr wrap="none" anchor="ctr"/>
            <a:lstStyle/>
            <a:p>
              <a:pPr algn="ctr"/>
              <a:r>
                <a:rPr lang="en-US" sz="1500" i="1" dirty="0"/>
                <a:t>q</a:t>
              </a:r>
            </a:p>
          </p:txBody>
        </p:sp>
        <p:cxnSp>
          <p:nvCxnSpPr>
            <p:cNvPr id="19563" name="AutoShape 104"/>
            <p:cNvCxnSpPr>
              <a:cxnSpLocks noChangeShapeType="1"/>
              <a:stCxn id="19560" idx="5"/>
              <a:endCxn id="19562" idx="2"/>
            </p:cNvCxnSpPr>
            <p:nvPr/>
          </p:nvCxnSpPr>
          <p:spPr bwMode="auto">
            <a:xfrm flipV="1">
              <a:off x="1914" y="3162"/>
              <a:ext cx="639" cy="20"/>
            </a:xfrm>
            <a:prstGeom prst="straightConnector1">
              <a:avLst/>
            </a:prstGeom>
            <a:noFill/>
            <a:ln w="38100">
              <a:solidFill>
                <a:srgbClr val="CC0000"/>
              </a:solidFill>
              <a:round/>
              <a:headEnd/>
              <a:tailEnd type="triangle" w="med" len="med"/>
            </a:ln>
          </p:spPr>
        </p:cxnSp>
      </p:grpSp>
      <p:grpSp>
        <p:nvGrpSpPr>
          <p:cNvPr id="8" name="Group 105"/>
          <p:cNvGrpSpPr>
            <a:grpSpLocks/>
          </p:cNvGrpSpPr>
          <p:nvPr/>
        </p:nvGrpSpPr>
        <p:grpSpPr bwMode="auto">
          <a:xfrm>
            <a:off x="5062538" y="2591572"/>
            <a:ext cx="1299841" cy="456433"/>
            <a:chOff x="1560" y="2646"/>
            <a:chExt cx="1695" cy="595"/>
          </a:xfrm>
        </p:grpSpPr>
        <p:sp>
          <p:nvSpPr>
            <p:cNvPr id="19560" name="AutoShape 106"/>
            <p:cNvSpPr>
              <a:spLocks noChangeArrowheads="1"/>
            </p:cNvSpPr>
            <p:nvPr/>
          </p:nvSpPr>
          <p:spPr bwMode="auto">
            <a:xfrm>
              <a:off x="1560" y="2844"/>
              <a:ext cx="414" cy="397"/>
            </a:xfrm>
            <a:prstGeom prst="flowChartConnector">
              <a:avLst/>
            </a:prstGeom>
            <a:noFill/>
            <a:ln w="38100">
              <a:solidFill>
                <a:srgbClr val="CC0000"/>
              </a:solidFill>
              <a:round/>
              <a:headEnd/>
              <a:tailEnd/>
            </a:ln>
          </p:spPr>
          <p:txBody>
            <a:bodyPr wrap="none" anchor="ctr"/>
            <a:lstStyle/>
            <a:p>
              <a:pPr algn="ctr"/>
              <a:r>
                <a:rPr lang="en-US" sz="1500" i="1" dirty="0"/>
                <a:t>p</a:t>
              </a:r>
            </a:p>
          </p:txBody>
        </p:sp>
        <p:cxnSp>
          <p:nvCxnSpPr>
            <p:cNvPr id="19561" name="AutoShape 107"/>
            <p:cNvCxnSpPr>
              <a:cxnSpLocks noChangeShapeType="1"/>
              <a:stCxn id="19558" idx="2"/>
              <a:endCxn id="19560" idx="6"/>
            </p:cNvCxnSpPr>
            <p:nvPr/>
          </p:nvCxnSpPr>
          <p:spPr bwMode="auto">
            <a:xfrm flipH="1">
              <a:off x="1974" y="2646"/>
              <a:ext cx="1281" cy="396"/>
            </a:xfrm>
            <a:prstGeom prst="straightConnector1">
              <a:avLst/>
            </a:prstGeom>
            <a:noFill/>
            <a:ln w="38100">
              <a:solidFill>
                <a:srgbClr val="CC0000"/>
              </a:solidFill>
              <a:round/>
              <a:headEnd/>
              <a:tailEnd type="triangle" w="med" len="med"/>
            </a:ln>
          </p:spPr>
        </p:cxnSp>
      </p:grpSp>
      <p:grpSp>
        <p:nvGrpSpPr>
          <p:cNvPr id="9" name="Group 108"/>
          <p:cNvGrpSpPr>
            <a:grpSpLocks/>
          </p:cNvGrpSpPr>
          <p:nvPr/>
        </p:nvGrpSpPr>
        <p:grpSpPr bwMode="auto">
          <a:xfrm>
            <a:off x="6362702" y="2316463"/>
            <a:ext cx="412751" cy="428328"/>
            <a:chOff x="3255" y="2287"/>
            <a:chExt cx="538" cy="557"/>
          </a:xfrm>
        </p:grpSpPr>
        <p:sp>
          <p:nvSpPr>
            <p:cNvPr id="19558" name="AutoShape 109"/>
            <p:cNvSpPr>
              <a:spLocks noChangeArrowheads="1"/>
            </p:cNvSpPr>
            <p:nvPr/>
          </p:nvSpPr>
          <p:spPr bwMode="auto">
            <a:xfrm>
              <a:off x="3255" y="2446"/>
              <a:ext cx="414" cy="398"/>
            </a:xfrm>
            <a:prstGeom prst="flowChartConnector">
              <a:avLst/>
            </a:prstGeom>
            <a:noFill/>
            <a:ln w="38100">
              <a:solidFill>
                <a:srgbClr val="CC0000"/>
              </a:solidFill>
              <a:round/>
              <a:headEnd/>
              <a:tailEnd/>
            </a:ln>
          </p:spPr>
          <p:txBody>
            <a:bodyPr wrap="none" anchor="ctr"/>
            <a:lstStyle/>
            <a:p>
              <a:pPr algn="ctr"/>
              <a:r>
                <a:rPr lang="en-US" sz="1500" i="1" dirty="0"/>
                <a:t>h</a:t>
              </a:r>
            </a:p>
          </p:txBody>
        </p:sp>
        <p:cxnSp>
          <p:nvCxnSpPr>
            <p:cNvPr id="19559" name="AutoShape 110"/>
            <p:cNvCxnSpPr>
              <a:cxnSpLocks noChangeShapeType="1"/>
              <a:stCxn id="19544" idx="4"/>
              <a:endCxn id="19558" idx="7"/>
            </p:cNvCxnSpPr>
            <p:nvPr/>
          </p:nvCxnSpPr>
          <p:spPr bwMode="auto">
            <a:xfrm flipH="1">
              <a:off x="3608" y="2287"/>
              <a:ext cx="185" cy="218"/>
            </a:xfrm>
            <a:prstGeom prst="straightConnector1">
              <a:avLst/>
            </a:prstGeom>
            <a:noFill/>
            <a:ln w="38100">
              <a:solidFill>
                <a:srgbClr val="CC0000"/>
              </a:solidFill>
              <a:round/>
              <a:headEnd/>
              <a:tailEnd type="triangle" w="med" len="med"/>
            </a:ln>
          </p:spPr>
        </p:cxnSp>
      </p:grpSp>
      <p:grpSp>
        <p:nvGrpSpPr>
          <p:cNvPr id="10" name="Group 111"/>
          <p:cNvGrpSpPr>
            <a:grpSpLocks/>
          </p:cNvGrpSpPr>
          <p:nvPr/>
        </p:nvGrpSpPr>
        <p:grpSpPr bwMode="auto">
          <a:xfrm>
            <a:off x="7283450" y="2195514"/>
            <a:ext cx="317500" cy="548964"/>
            <a:chOff x="4454" y="2129"/>
            <a:chExt cx="414" cy="715"/>
          </a:xfrm>
        </p:grpSpPr>
        <p:sp>
          <p:nvSpPr>
            <p:cNvPr id="19556" name="AutoShape 112"/>
            <p:cNvSpPr>
              <a:spLocks noChangeArrowheads="1"/>
            </p:cNvSpPr>
            <p:nvPr/>
          </p:nvSpPr>
          <p:spPr bwMode="auto">
            <a:xfrm>
              <a:off x="4454" y="2129"/>
              <a:ext cx="414" cy="397"/>
            </a:xfrm>
            <a:prstGeom prst="flowChartConnector">
              <a:avLst/>
            </a:prstGeom>
            <a:noFill/>
            <a:ln w="38100">
              <a:solidFill>
                <a:srgbClr val="CC0000"/>
              </a:solidFill>
              <a:round/>
              <a:headEnd/>
              <a:tailEnd/>
            </a:ln>
          </p:spPr>
          <p:txBody>
            <a:bodyPr wrap="none" anchor="ctr"/>
            <a:lstStyle/>
            <a:p>
              <a:pPr algn="ctr"/>
              <a:r>
                <a:rPr lang="en-US" sz="1500" i="1" dirty="0"/>
                <a:t>f</a:t>
              </a:r>
            </a:p>
          </p:txBody>
        </p:sp>
        <p:cxnSp>
          <p:nvCxnSpPr>
            <p:cNvPr id="19557" name="AutoShape 113"/>
            <p:cNvCxnSpPr>
              <a:cxnSpLocks noChangeShapeType="1"/>
              <a:stCxn id="797828" idx="0"/>
              <a:endCxn id="19556" idx="4"/>
            </p:cNvCxnSpPr>
            <p:nvPr/>
          </p:nvCxnSpPr>
          <p:spPr bwMode="auto">
            <a:xfrm flipV="1">
              <a:off x="4495" y="2526"/>
              <a:ext cx="166" cy="318"/>
            </a:xfrm>
            <a:prstGeom prst="straightConnector1">
              <a:avLst/>
            </a:prstGeom>
            <a:noFill/>
            <a:ln w="38100">
              <a:solidFill>
                <a:srgbClr val="CC0000"/>
              </a:solidFill>
              <a:round/>
              <a:headEnd/>
              <a:tailEnd type="triangle" w="med" len="med"/>
            </a:ln>
          </p:spPr>
        </p:cxnSp>
      </p:grpSp>
      <p:grpSp>
        <p:nvGrpSpPr>
          <p:cNvPr id="11" name="Group 114"/>
          <p:cNvGrpSpPr>
            <a:grpSpLocks/>
          </p:cNvGrpSpPr>
          <p:nvPr/>
        </p:nvGrpSpPr>
        <p:grpSpPr bwMode="auto">
          <a:xfrm>
            <a:off x="7378702" y="1371602"/>
            <a:ext cx="317500" cy="824137"/>
            <a:chOff x="4579" y="1056"/>
            <a:chExt cx="413" cy="1055"/>
          </a:xfrm>
        </p:grpSpPr>
        <p:sp>
          <p:nvSpPr>
            <p:cNvPr id="19554" name="AutoShape 115"/>
            <p:cNvSpPr>
              <a:spLocks noChangeArrowheads="1"/>
            </p:cNvSpPr>
            <p:nvPr/>
          </p:nvSpPr>
          <p:spPr bwMode="auto">
            <a:xfrm>
              <a:off x="4579" y="1056"/>
              <a:ext cx="413" cy="397"/>
            </a:xfrm>
            <a:prstGeom prst="flowChartConnector">
              <a:avLst/>
            </a:prstGeom>
            <a:noFill/>
            <a:ln w="38100">
              <a:solidFill>
                <a:srgbClr val="CC0000"/>
              </a:solidFill>
              <a:round/>
              <a:headEnd/>
              <a:tailEnd/>
            </a:ln>
          </p:spPr>
          <p:txBody>
            <a:bodyPr wrap="none" anchor="ctr"/>
            <a:lstStyle/>
            <a:p>
              <a:pPr algn="ctr"/>
              <a:endParaRPr lang="en-US" sz="1200" dirty="0"/>
            </a:p>
          </p:txBody>
        </p:sp>
        <p:cxnSp>
          <p:nvCxnSpPr>
            <p:cNvPr id="19555" name="AutoShape 116"/>
            <p:cNvCxnSpPr>
              <a:cxnSpLocks noChangeShapeType="1"/>
              <a:stCxn id="19556" idx="0"/>
              <a:endCxn id="19554" idx="4"/>
            </p:cNvCxnSpPr>
            <p:nvPr/>
          </p:nvCxnSpPr>
          <p:spPr bwMode="auto">
            <a:xfrm flipV="1">
              <a:off x="4662" y="1453"/>
              <a:ext cx="124" cy="658"/>
            </a:xfrm>
            <a:prstGeom prst="straightConnector1">
              <a:avLst/>
            </a:prstGeom>
            <a:noFill/>
            <a:ln w="38100">
              <a:solidFill>
                <a:srgbClr val="CC0000"/>
              </a:solidFill>
              <a:round/>
              <a:headEnd/>
              <a:tailEnd type="triangle" w="med" len="med"/>
            </a:ln>
          </p:spPr>
        </p:cxnSp>
      </p:grpSp>
      <p:grpSp>
        <p:nvGrpSpPr>
          <p:cNvPr id="12" name="Group 117"/>
          <p:cNvGrpSpPr>
            <a:grpSpLocks/>
          </p:cNvGrpSpPr>
          <p:nvPr/>
        </p:nvGrpSpPr>
        <p:grpSpPr bwMode="auto">
          <a:xfrm>
            <a:off x="4800862" y="2133603"/>
            <a:ext cx="928424" cy="318758"/>
            <a:chOff x="1219" y="2049"/>
            <a:chExt cx="1210" cy="416"/>
          </a:xfrm>
        </p:grpSpPr>
        <p:sp>
          <p:nvSpPr>
            <p:cNvPr id="19552" name="AutoShape 118"/>
            <p:cNvSpPr>
              <a:spLocks noChangeArrowheads="1"/>
            </p:cNvSpPr>
            <p:nvPr/>
          </p:nvSpPr>
          <p:spPr bwMode="auto">
            <a:xfrm>
              <a:off x="2015" y="2049"/>
              <a:ext cx="414" cy="397"/>
            </a:xfrm>
            <a:prstGeom prst="flowChartConnector">
              <a:avLst/>
            </a:prstGeom>
            <a:noFill/>
            <a:ln w="38100">
              <a:solidFill>
                <a:srgbClr val="CC0000"/>
              </a:solidFill>
              <a:round/>
              <a:headEnd/>
              <a:tailEnd/>
            </a:ln>
          </p:spPr>
          <p:txBody>
            <a:bodyPr wrap="none" anchor="ctr"/>
            <a:lstStyle/>
            <a:p>
              <a:pPr algn="ctr"/>
              <a:r>
                <a:rPr lang="en-US" sz="1500" i="1" dirty="0"/>
                <a:t>d</a:t>
              </a:r>
            </a:p>
          </p:txBody>
        </p:sp>
        <p:cxnSp>
          <p:nvCxnSpPr>
            <p:cNvPr id="19553" name="AutoShape 119"/>
            <p:cNvCxnSpPr>
              <a:cxnSpLocks noChangeShapeType="1"/>
            </p:cNvCxnSpPr>
            <p:nvPr/>
          </p:nvCxnSpPr>
          <p:spPr bwMode="auto">
            <a:xfrm flipV="1">
              <a:off x="1219" y="2248"/>
              <a:ext cx="846" cy="217"/>
            </a:xfrm>
            <a:prstGeom prst="straightConnector1">
              <a:avLst/>
            </a:prstGeom>
            <a:noFill/>
            <a:ln w="38100">
              <a:solidFill>
                <a:srgbClr val="CC0000"/>
              </a:solidFill>
              <a:round/>
              <a:headEnd/>
              <a:tailEnd type="triangle" w="med" len="med"/>
            </a:ln>
          </p:spPr>
        </p:cxnSp>
      </p:grpSp>
      <p:grpSp>
        <p:nvGrpSpPr>
          <p:cNvPr id="13" name="Group 120"/>
          <p:cNvGrpSpPr>
            <a:grpSpLocks/>
          </p:cNvGrpSpPr>
          <p:nvPr/>
        </p:nvGrpSpPr>
        <p:grpSpPr bwMode="auto">
          <a:xfrm>
            <a:off x="4745037" y="1676401"/>
            <a:ext cx="712789" cy="502091"/>
            <a:chOff x="1147" y="1453"/>
            <a:chExt cx="929" cy="655"/>
          </a:xfrm>
        </p:grpSpPr>
        <p:sp>
          <p:nvSpPr>
            <p:cNvPr id="19550" name="AutoShape 121"/>
            <p:cNvSpPr>
              <a:spLocks noChangeArrowheads="1"/>
            </p:cNvSpPr>
            <p:nvPr/>
          </p:nvSpPr>
          <p:spPr bwMode="auto">
            <a:xfrm>
              <a:off x="1147" y="1453"/>
              <a:ext cx="413" cy="397"/>
            </a:xfrm>
            <a:prstGeom prst="flowChartConnector">
              <a:avLst/>
            </a:prstGeom>
            <a:noFill/>
            <a:ln w="38100">
              <a:solidFill>
                <a:srgbClr val="CC0000"/>
              </a:solidFill>
              <a:round/>
              <a:headEnd/>
              <a:tailEnd/>
            </a:ln>
          </p:spPr>
          <p:txBody>
            <a:bodyPr wrap="none" anchor="ctr"/>
            <a:lstStyle/>
            <a:p>
              <a:pPr algn="ctr"/>
              <a:r>
                <a:rPr lang="en-US" sz="1500" i="1" dirty="0"/>
                <a:t>b</a:t>
              </a:r>
            </a:p>
          </p:txBody>
        </p:sp>
        <p:cxnSp>
          <p:nvCxnSpPr>
            <p:cNvPr id="19551" name="AutoShape 122"/>
            <p:cNvCxnSpPr>
              <a:cxnSpLocks noChangeShapeType="1"/>
              <a:stCxn id="19568" idx="1"/>
              <a:endCxn id="19550" idx="5"/>
            </p:cNvCxnSpPr>
            <p:nvPr/>
          </p:nvCxnSpPr>
          <p:spPr bwMode="auto">
            <a:xfrm flipH="1" flipV="1">
              <a:off x="1500" y="1792"/>
              <a:ext cx="576" cy="316"/>
            </a:xfrm>
            <a:prstGeom prst="straightConnector1">
              <a:avLst/>
            </a:prstGeom>
            <a:noFill/>
            <a:ln w="38100">
              <a:solidFill>
                <a:srgbClr val="CC0000"/>
              </a:solidFill>
              <a:round/>
              <a:headEnd/>
              <a:tailEnd type="triangle" w="med" len="med"/>
            </a:ln>
          </p:spPr>
        </p:cxnSp>
      </p:grpSp>
      <p:grpSp>
        <p:nvGrpSpPr>
          <p:cNvPr id="14" name="Group 123"/>
          <p:cNvGrpSpPr>
            <a:grpSpLocks/>
          </p:cNvGrpSpPr>
          <p:nvPr/>
        </p:nvGrpSpPr>
        <p:grpSpPr bwMode="auto">
          <a:xfrm>
            <a:off x="5021262" y="1401763"/>
            <a:ext cx="611188" cy="319088"/>
            <a:chOff x="1507" y="1096"/>
            <a:chExt cx="797" cy="416"/>
          </a:xfrm>
        </p:grpSpPr>
        <p:sp>
          <p:nvSpPr>
            <p:cNvPr id="19548" name="AutoShape 124"/>
            <p:cNvSpPr>
              <a:spLocks noChangeArrowheads="1"/>
            </p:cNvSpPr>
            <p:nvPr/>
          </p:nvSpPr>
          <p:spPr bwMode="auto">
            <a:xfrm>
              <a:off x="1891" y="1096"/>
              <a:ext cx="413" cy="397"/>
            </a:xfrm>
            <a:prstGeom prst="flowChartConnector">
              <a:avLst/>
            </a:prstGeom>
            <a:noFill/>
            <a:ln w="38100">
              <a:solidFill>
                <a:srgbClr val="CC0000"/>
              </a:solidFill>
              <a:round/>
              <a:headEnd/>
              <a:tailEnd/>
            </a:ln>
          </p:spPr>
          <p:txBody>
            <a:bodyPr wrap="none" anchor="ctr"/>
            <a:lstStyle/>
            <a:p>
              <a:pPr algn="ctr"/>
              <a:r>
                <a:rPr lang="en-US" sz="1500" i="1" dirty="0"/>
                <a:t>a</a:t>
              </a:r>
            </a:p>
          </p:txBody>
        </p:sp>
        <p:cxnSp>
          <p:nvCxnSpPr>
            <p:cNvPr id="19549" name="AutoShape 125"/>
            <p:cNvCxnSpPr>
              <a:cxnSpLocks noChangeShapeType="1"/>
              <a:endCxn id="19548" idx="2"/>
            </p:cNvCxnSpPr>
            <p:nvPr/>
          </p:nvCxnSpPr>
          <p:spPr bwMode="auto">
            <a:xfrm flipV="1">
              <a:off x="1507" y="1295"/>
              <a:ext cx="372" cy="217"/>
            </a:xfrm>
            <a:prstGeom prst="straightConnector1">
              <a:avLst/>
            </a:prstGeom>
            <a:noFill/>
            <a:ln w="38100">
              <a:solidFill>
                <a:srgbClr val="CC0000"/>
              </a:solidFill>
              <a:round/>
              <a:headEnd/>
              <a:tailEnd type="triangle" w="med" len="med"/>
            </a:ln>
          </p:spPr>
        </p:cxnSp>
      </p:grpSp>
      <p:grpSp>
        <p:nvGrpSpPr>
          <p:cNvPr id="15" name="Group 126"/>
          <p:cNvGrpSpPr>
            <a:grpSpLocks/>
          </p:cNvGrpSpPr>
          <p:nvPr/>
        </p:nvGrpSpPr>
        <p:grpSpPr bwMode="auto">
          <a:xfrm>
            <a:off x="5682429" y="1646237"/>
            <a:ext cx="807272" cy="532259"/>
            <a:chOff x="2369" y="1414"/>
            <a:chExt cx="1052" cy="694"/>
          </a:xfrm>
        </p:grpSpPr>
        <p:sp>
          <p:nvSpPr>
            <p:cNvPr id="19546" name="AutoShape 127"/>
            <p:cNvSpPr>
              <a:spLocks noChangeArrowheads="1"/>
            </p:cNvSpPr>
            <p:nvPr/>
          </p:nvSpPr>
          <p:spPr bwMode="auto">
            <a:xfrm>
              <a:off x="3007" y="1414"/>
              <a:ext cx="414" cy="397"/>
            </a:xfrm>
            <a:prstGeom prst="flowChartConnector">
              <a:avLst/>
            </a:prstGeom>
            <a:noFill/>
            <a:ln w="38100">
              <a:solidFill>
                <a:srgbClr val="CC0000"/>
              </a:solidFill>
              <a:round/>
              <a:headEnd/>
              <a:tailEnd/>
            </a:ln>
          </p:spPr>
          <p:txBody>
            <a:bodyPr wrap="none" anchor="ctr"/>
            <a:lstStyle/>
            <a:p>
              <a:pPr algn="ctr"/>
              <a:r>
                <a:rPr lang="en-US" sz="1500" i="1" dirty="0"/>
                <a:t>c</a:t>
              </a:r>
            </a:p>
          </p:txBody>
        </p:sp>
        <p:cxnSp>
          <p:nvCxnSpPr>
            <p:cNvPr id="19547" name="AutoShape 128"/>
            <p:cNvCxnSpPr>
              <a:cxnSpLocks noChangeShapeType="1"/>
              <a:stCxn id="19552" idx="7"/>
              <a:endCxn id="19546" idx="3"/>
            </p:cNvCxnSpPr>
            <p:nvPr/>
          </p:nvCxnSpPr>
          <p:spPr bwMode="auto">
            <a:xfrm flipV="1">
              <a:off x="2369" y="1753"/>
              <a:ext cx="698" cy="355"/>
            </a:xfrm>
            <a:prstGeom prst="straightConnector1">
              <a:avLst/>
            </a:prstGeom>
            <a:noFill/>
            <a:ln w="38100">
              <a:solidFill>
                <a:srgbClr val="CC0000"/>
              </a:solidFill>
              <a:round/>
              <a:headEnd/>
              <a:tailEnd type="triangle" w="med" len="med"/>
            </a:ln>
          </p:spPr>
        </p:cxnSp>
      </p:grpSp>
      <p:grpSp>
        <p:nvGrpSpPr>
          <p:cNvPr id="16" name="Group 129"/>
          <p:cNvGrpSpPr>
            <a:grpSpLocks/>
          </p:cNvGrpSpPr>
          <p:nvPr/>
        </p:nvGrpSpPr>
        <p:grpSpPr bwMode="auto">
          <a:xfrm>
            <a:off x="5729611" y="2011363"/>
            <a:ext cx="1204590" cy="304800"/>
            <a:chOff x="2429" y="1890"/>
            <a:chExt cx="1571" cy="397"/>
          </a:xfrm>
        </p:grpSpPr>
        <p:sp>
          <p:nvSpPr>
            <p:cNvPr id="19544" name="AutoShape 130"/>
            <p:cNvSpPr>
              <a:spLocks noChangeArrowheads="1"/>
            </p:cNvSpPr>
            <p:nvPr/>
          </p:nvSpPr>
          <p:spPr bwMode="auto">
            <a:xfrm>
              <a:off x="3586" y="1890"/>
              <a:ext cx="414" cy="397"/>
            </a:xfrm>
            <a:prstGeom prst="flowChartConnector">
              <a:avLst/>
            </a:prstGeom>
            <a:noFill/>
            <a:ln w="38100">
              <a:solidFill>
                <a:srgbClr val="CC0000"/>
              </a:solidFill>
              <a:round/>
              <a:headEnd/>
              <a:tailEnd/>
            </a:ln>
          </p:spPr>
          <p:txBody>
            <a:bodyPr wrap="none" anchor="ctr"/>
            <a:lstStyle/>
            <a:p>
              <a:pPr algn="ctr"/>
              <a:r>
                <a:rPr lang="en-US" sz="1500" i="1" dirty="0"/>
                <a:t>e</a:t>
              </a:r>
            </a:p>
          </p:txBody>
        </p:sp>
        <p:cxnSp>
          <p:nvCxnSpPr>
            <p:cNvPr id="19545" name="AutoShape 131"/>
            <p:cNvCxnSpPr>
              <a:cxnSpLocks noChangeShapeType="1"/>
              <a:stCxn id="19552" idx="6"/>
              <a:endCxn id="19544" idx="2"/>
            </p:cNvCxnSpPr>
            <p:nvPr/>
          </p:nvCxnSpPr>
          <p:spPr bwMode="auto">
            <a:xfrm flipV="1">
              <a:off x="2429" y="2089"/>
              <a:ext cx="1157" cy="159"/>
            </a:xfrm>
            <a:prstGeom prst="straightConnector1">
              <a:avLst/>
            </a:prstGeom>
            <a:noFill/>
            <a:ln w="38100">
              <a:solidFill>
                <a:srgbClr val="CC0000"/>
              </a:solidFill>
              <a:round/>
              <a:headEnd/>
              <a:tailEnd type="triangle" w="med" len="med"/>
            </a:ln>
          </p:spPr>
        </p:cxnSp>
      </p:grpSp>
      <p:sp>
        <p:nvSpPr>
          <p:cNvPr id="797828" name="AutoShape 132"/>
          <p:cNvSpPr>
            <a:spLocks noChangeArrowheads="1"/>
          </p:cNvSpPr>
          <p:nvPr/>
        </p:nvSpPr>
        <p:spPr bwMode="auto">
          <a:xfrm>
            <a:off x="7156450" y="2744791"/>
            <a:ext cx="317500" cy="303213"/>
          </a:xfrm>
          <a:prstGeom prst="flowChartConnector">
            <a:avLst/>
          </a:prstGeom>
          <a:noFill/>
          <a:ln w="38100">
            <a:solidFill>
              <a:srgbClr val="CC0000"/>
            </a:solidFill>
            <a:round/>
            <a:headEnd/>
            <a:tailEnd/>
          </a:ln>
        </p:spPr>
        <p:txBody>
          <a:bodyPr wrap="none" lIns="91432" tIns="45718" rIns="91432" bIns="45718" anchor="ctr"/>
          <a:lstStyle/>
          <a:p>
            <a:pPr algn="ctr"/>
            <a:r>
              <a:rPr lang="en-US" sz="1500" i="1" dirty="0"/>
              <a:t>r</a:t>
            </a:r>
          </a:p>
        </p:txBody>
      </p:sp>
      <p:cxnSp>
        <p:nvCxnSpPr>
          <p:cNvPr id="797829" name="AutoShape 133"/>
          <p:cNvCxnSpPr>
            <a:cxnSpLocks noChangeShapeType="1"/>
            <a:stCxn id="19544" idx="5"/>
            <a:endCxn id="797828" idx="1"/>
          </p:cNvCxnSpPr>
          <p:nvPr/>
        </p:nvCxnSpPr>
        <p:spPr bwMode="auto">
          <a:xfrm>
            <a:off x="6888161" y="2290766"/>
            <a:ext cx="314325" cy="479425"/>
          </a:xfrm>
          <a:prstGeom prst="straightConnector1">
            <a:avLst/>
          </a:prstGeom>
          <a:noFill/>
          <a:ln w="38100">
            <a:solidFill>
              <a:srgbClr val="CC0000"/>
            </a:solidFill>
            <a:round/>
            <a:headEnd/>
            <a:tailEnd type="triangle" w="med" len="med"/>
          </a:ln>
        </p:spPr>
      </p:cxnSp>
      <p:grpSp>
        <p:nvGrpSpPr>
          <p:cNvPr id="17" name="Group 134"/>
          <p:cNvGrpSpPr>
            <a:grpSpLocks/>
          </p:cNvGrpSpPr>
          <p:nvPr/>
        </p:nvGrpSpPr>
        <p:grpSpPr bwMode="auto">
          <a:xfrm>
            <a:off x="5316538" y="1408117"/>
            <a:ext cx="855337" cy="389758"/>
            <a:chOff x="1891" y="1104"/>
            <a:chExt cx="1116" cy="508"/>
          </a:xfrm>
        </p:grpSpPr>
        <p:cxnSp>
          <p:nvCxnSpPr>
            <p:cNvPr id="19542" name="AutoShape 135"/>
            <p:cNvCxnSpPr>
              <a:cxnSpLocks noChangeShapeType="1"/>
              <a:stCxn id="19546" idx="2"/>
              <a:endCxn id="19543" idx="6"/>
            </p:cNvCxnSpPr>
            <p:nvPr/>
          </p:nvCxnSpPr>
          <p:spPr bwMode="auto">
            <a:xfrm flipH="1" flipV="1">
              <a:off x="2304" y="1302"/>
              <a:ext cx="703" cy="310"/>
            </a:xfrm>
            <a:prstGeom prst="straightConnector1">
              <a:avLst/>
            </a:prstGeom>
            <a:noFill/>
            <a:ln w="38100">
              <a:solidFill>
                <a:srgbClr val="CC0000"/>
              </a:solidFill>
              <a:round/>
              <a:headEnd/>
              <a:tailEnd type="triangle" w="med" len="med"/>
            </a:ln>
          </p:spPr>
        </p:cxnSp>
        <p:sp>
          <p:nvSpPr>
            <p:cNvPr id="19543" name="AutoShape 136"/>
            <p:cNvSpPr>
              <a:spLocks noChangeArrowheads="1"/>
            </p:cNvSpPr>
            <p:nvPr/>
          </p:nvSpPr>
          <p:spPr bwMode="auto">
            <a:xfrm>
              <a:off x="1891" y="1104"/>
              <a:ext cx="413"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grpSp>
        <p:nvGrpSpPr>
          <p:cNvPr id="18" name="Group 137"/>
          <p:cNvGrpSpPr>
            <a:grpSpLocks/>
          </p:cNvGrpSpPr>
          <p:nvPr/>
        </p:nvGrpSpPr>
        <p:grpSpPr bwMode="auto">
          <a:xfrm>
            <a:off x="6186488" y="1655767"/>
            <a:ext cx="1143767" cy="583895"/>
            <a:chOff x="3024" y="1427"/>
            <a:chExt cx="1492" cy="760"/>
          </a:xfrm>
        </p:grpSpPr>
        <p:cxnSp>
          <p:nvCxnSpPr>
            <p:cNvPr id="19540" name="AutoShape 138"/>
            <p:cNvCxnSpPr>
              <a:cxnSpLocks noChangeShapeType="1"/>
              <a:stCxn id="19556" idx="1"/>
              <a:endCxn id="19546" idx="6"/>
            </p:cNvCxnSpPr>
            <p:nvPr/>
          </p:nvCxnSpPr>
          <p:spPr bwMode="auto">
            <a:xfrm rot="16200000" flipV="1">
              <a:off x="3680" y="1352"/>
              <a:ext cx="575" cy="1096"/>
            </a:xfrm>
            <a:prstGeom prst="curvedConnector2">
              <a:avLst/>
            </a:prstGeom>
            <a:noFill/>
            <a:ln w="38100">
              <a:solidFill>
                <a:srgbClr val="CC0000"/>
              </a:solidFill>
              <a:round/>
              <a:headEnd/>
              <a:tailEnd type="triangle" w="med" len="med"/>
            </a:ln>
          </p:spPr>
        </p:cxnSp>
        <p:sp>
          <p:nvSpPr>
            <p:cNvPr id="19541" name="AutoShape 139"/>
            <p:cNvSpPr>
              <a:spLocks noChangeArrowheads="1"/>
            </p:cNvSpPr>
            <p:nvPr/>
          </p:nvSpPr>
          <p:spPr bwMode="auto">
            <a:xfrm>
              <a:off x="3024" y="1427"/>
              <a:ext cx="414"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19485" name="Line 140"/>
          <p:cNvSpPr>
            <a:spLocks noChangeShapeType="1"/>
          </p:cNvSpPr>
          <p:nvPr/>
        </p:nvSpPr>
        <p:spPr bwMode="auto">
          <a:xfrm>
            <a:off x="3" y="3371851"/>
            <a:ext cx="12191999" cy="0"/>
          </a:xfrm>
          <a:prstGeom prst="line">
            <a:avLst/>
          </a:prstGeom>
          <a:noFill/>
          <a:ln w="9525">
            <a:solidFill>
              <a:schemeClr val="tx1"/>
            </a:solidFill>
            <a:round/>
            <a:headEnd/>
            <a:tailEnd/>
          </a:ln>
        </p:spPr>
        <p:txBody>
          <a:bodyPr lIns="91432" tIns="45718" rIns="91432" bIns="45718"/>
          <a:lstStyle/>
          <a:p>
            <a:endParaRPr lang="en-US"/>
          </a:p>
        </p:txBody>
      </p:sp>
      <p:sp>
        <p:nvSpPr>
          <p:cNvPr id="797837" name="Oval 141"/>
          <p:cNvSpPr>
            <a:spLocks noChangeArrowheads="1"/>
          </p:cNvSpPr>
          <p:nvPr/>
        </p:nvSpPr>
        <p:spPr bwMode="auto">
          <a:xfrm>
            <a:off x="6140455" y="3478213"/>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38" name="Oval 142"/>
          <p:cNvSpPr>
            <a:spLocks noChangeArrowheads="1"/>
          </p:cNvSpPr>
          <p:nvPr/>
        </p:nvSpPr>
        <p:spPr bwMode="auto">
          <a:xfrm>
            <a:off x="3729039" y="3971930"/>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39" name="Oval 143"/>
          <p:cNvSpPr>
            <a:spLocks noChangeArrowheads="1"/>
          </p:cNvSpPr>
          <p:nvPr/>
        </p:nvSpPr>
        <p:spPr bwMode="auto">
          <a:xfrm>
            <a:off x="3165481" y="4451356"/>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0" name="Oval 144"/>
          <p:cNvSpPr>
            <a:spLocks noChangeArrowheads="1"/>
          </p:cNvSpPr>
          <p:nvPr/>
        </p:nvSpPr>
        <p:spPr bwMode="auto">
          <a:xfrm>
            <a:off x="3865563" y="445135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1" name="Oval 145"/>
          <p:cNvSpPr>
            <a:spLocks noChangeArrowheads="1"/>
          </p:cNvSpPr>
          <p:nvPr/>
        </p:nvSpPr>
        <p:spPr bwMode="auto">
          <a:xfrm>
            <a:off x="4686305" y="4433888"/>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2" name="Oval 146"/>
          <p:cNvSpPr>
            <a:spLocks noChangeArrowheads="1"/>
          </p:cNvSpPr>
          <p:nvPr/>
        </p:nvSpPr>
        <p:spPr bwMode="auto">
          <a:xfrm>
            <a:off x="3163888" y="5006981"/>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3" name="Oval 147"/>
          <p:cNvSpPr>
            <a:spLocks noChangeArrowheads="1"/>
          </p:cNvSpPr>
          <p:nvPr/>
        </p:nvSpPr>
        <p:spPr bwMode="auto">
          <a:xfrm>
            <a:off x="3856039" y="4999039"/>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4" name="Oval 148"/>
          <p:cNvSpPr>
            <a:spLocks noChangeArrowheads="1"/>
          </p:cNvSpPr>
          <p:nvPr/>
        </p:nvSpPr>
        <p:spPr bwMode="auto">
          <a:xfrm>
            <a:off x="4325939" y="4981581"/>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5" name="Oval 149"/>
          <p:cNvSpPr>
            <a:spLocks noChangeArrowheads="1"/>
          </p:cNvSpPr>
          <p:nvPr/>
        </p:nvSpPr>
        <p:spPr bwMode="auto">
          <a:xfrm>
            <a:off x="5002213" y="497205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6" name="Oval 150"/>
          <p:cNvSpPr>
            <a:spLocks noChangeArrowheads="1"/>
          </p:cNvSpPr>
          <p:nvPr/>
        </p:nvSpPr>
        <p:spPr bwMode="auto">
          <a:xfrm>
            <a:off x="4087813" y="5510213"/>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7" name="Oval 151"/>
          <p:cNvSpPr>
            <a:spLocks noChangeArrowheads="1"/>
          </p:cNvSpPr>
          <p:nvPr/>
        </p:nvSpPr>
        <p:spPr bwMode="auto">
          <a:xfrm>
            <a:off x="4532313" y="551815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8" name="Oval 152"/>
          <p:cNvSpPr>
            <a:spLocks noChangeArrowheads="1"/>
          </p:cNvSpPr>
          <p:nvPr/>
        </p:nvSpPr>
        <p:spPr bwMode="auto">
          <a:xfrm>
            <a:off x="4105281" y="6015039"/>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9" name="Oval 153"/>
          <p:cNvSpPr>
            <a:spLocks noChangeArrowheads="1"/>
          </p:cNvSpPr>
          <p:nvPr/>
        </p:nvSpPr>
        <p:spPr bwMode="auto">
          <a:xfrm>
            <a:off x="4992688" y="5519739"/>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0" name="Oval 154"/>
          <p:cNvSpPr>
            <a:spLocks noChangeArrowheads="1"/>
          </p:cNvSpPr>
          <p:nvPr/>
        </p:nvSpPr>
        <p:spPr bwMode="auto">
          <a:xfrm>
            <a:off x="4772030" y="6007105"/>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1" name="Oval 155"/>
          <p:cNvSpPr>
            <a:spLocks noChangeArrowheads="1"/>
          </p:cNvSpPr>
          <p:nvPr/>
        </p:nvSpPr>
        <p:spPr bwMode="auto">
          <a:xfrm>
            <a:off x="5254630" y="6034088"/>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2" name="Oval 156"/>
          <p:cNvSpPr>
            <a:spLocks noChangeArrowheads="1"/>
          </p:cNvSpPr>
          <p:nvPr/>
        </p:nvSpPr>
        <p:spPr bwMode="auto">
          <a:xfrm>
            <a:off x="4787905" y="6477005"/>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3" name="Line 157"/>
          <p:cNvSpPr>
            <a:spLocks noChangeShapeType="1"/>
          </p:cNvSpPr>
          <p:nvPr/>
        </p:nvSpPr>
        <p:spPr bwMode="auto">
          <a:xfrm flipH="1" flipV="1">
            <a:off x="4824413" y="4733930"/>
            <a:ext cx="309563" cy="180975"/>
          </a:xfrm>
          <a:prstGeom prst="line">
            <a:avLst/>
          </a:prstGeom>
          <a:noFill/>
          <a:ln w="38100">
            <a:solidFill>
              <a:srgbClr val="CC0000"/>
            </a:solidFill>
            <a:round/>
            <a:headEnd/>
            <a:tailEnd/>
          </a:ln>
        </p:spPr>
        <p:txBody>
          <a:bodyPr lIns="91432" tIns="45718" rIns="91432" bIns="45718"/>
          <a:lstStyle/>
          <a:p>
            <a:endParaRPr lang="en-US"/>
          </a:p>
        </p:txBody>
      </p:sp>
      <p:sp>
        <p:nvSpPr>
          <p:cNvPr id="797854" name="Line 158"/>
          <p:cNvSpPr>
            <a:spLocks noChangeShapeType="1"/>
          </p:cNvSpPr>
          <p:nvPr/>
        </p:nvSpPr>
        <p:spPr bwMode="auto">
          <a:xfrm flipH="1" flipV="1">
            <a:off x="4438653" y="5254630"/>
            <a:ext cx="258763" cy="214313"/>
          </a:xfrm>
          <a:prstGeom prst="line">
            <a:avLst/>
          </a:prstGeom>
          <a:noFill/>
          <a:ln w="38100">
            <a:solidFill>
              <a:srgbClr val="CC0000"/>
            </a:solidFill>
            <a:round/>
            <a:headEnd/>
            <a:tailEnd/>
          </a:ln>
        </p:spPr>
        <p:txBody>
          <a:bodyPr lIns="91432" tIns="45718" rIns="91432" bIns="45718"/>
          <a:lstStyle/>
          <a:p>
            <a:endParaRPr lang="en-US"/>
          </a:p>
        </p:txBody>
      </p:sp>
      <p:sp>
        <p:nvSpPr>
          <p:cNvPr id="797855" name="Line 159"/>
          <p:cNvSpPr>
            <a:spLocks noChangeShapeType="1"/>
          </p:cNvSpPr>
          <p:nvPr/>
        </p:nvSpPr>
        <p:spPr bwMode="auto">
          <a:xfrm flipH="1" flipV="1">
            <a:off x="5138743" y="5253040"/>
            <a:ext cx="3175" cy="223837"/>
          </a:xfrm>
          <a:prstGeom prst="line">
            <a:avLst/>
          </a:prstGeom>
          <a:noFill/>
          <a:ln w="38100">
            <a:solidFill>
              <a:srgbClr val="CC0000"/>
            </a:solidFill>
            <a:round/>
            <a:headEnd/>
            <a:tailEnd/>
          </a:ln>
        </p:spPr>
        <p:txBody>
          <a:bodyPr lIns="91432" tIns="45718" rIns="91432" bIns="45718"/>
          <a:lstStyle/>
          <a:p>
            <a:endParaRPr lang="en-US"/>
          </a:p>
        </p:txBody>
      </p:sp>
      <p:sp>
        <p:nvSpPr>
          <p:cNvPr id="797856" name="Line 160"/>
          <p:cNvSpPr>
            <a:spLocks noChangeShapeType="1"/>
          </p:cNvSpPr>
          <p:nvPr/>
        </p:nvSpPr>
        <p:spPr bwMode="auto">
          <a:xfrm flipH="1" flipV="1">
            <a:off x="5129213" y="5791201"/>
            <a:ext cx="258763" cy="196851"/>
          </a:xfrm>
          <a:prstGeom prst="line">
            <a:avLst/>
          </a:prstGeom>
          <a:noFill/>
          <a:ln w="38100">
            <a:solidFill>
              <a:srgbClr val="CC0000"/>
            </a:solidFill>
            <a:round/>
            <a:headEnd/>
            <a:tailEnd/>
          </a:ln>
        </p:spPr>
        <p:txBody>
          <a:bodyPr lIns="91432" tIns="45718" rIns="91432" bIns="45718"/>
          <a:lstStyle/>
          <a:p>
            <a:endParaRPr lang="en-US"/>
          </a:p>
        </p:txBody>
      </p:sp>
      <p:sp>
        <p:nvSpPr>
          <p:cNvPr id="797857" name="Line 161"/>
          <p:cNvSpPr>
            <a:spLocks noChangeShapeType="1"/>
          </p:cNvSpPr>
          <p:nvPr/>
        </p:nvSpPr>
        <p:spPr bwMode="auto">
          <a:xfrm flipV="1">
            <a:off x="4918076" y="5792788"/>
            <a:ext cx="212725" cy="163512"/>
          </a:xfrm>
          <a:prstGeom prst="line">
            <a:avLst/>
          </a:prstGeom>
          <a:noFill/>
          <a:ln w="38100">
            <a:solidFill>
              <a:srgbClr val="CC0000"/>
            </a:solidFill>
            <a:round/>
            <a:headEnd/>
            <a:tailEnd/>
          </a:ln>
        </p:spPr>
        <p:txBody>
          <a:bodyPr lIns="91432" tIns="45718" rIns="91432" bIns="45718"/>
          <a:lstStyle/>
          <a:p>
            <a:endParaRPr lang="en-US"/>
          </a:p>
        </p:txBody>
      </p:sp>
      <p:sp>
        <p:nvSpPr>
          <p:cNvPr id="797858" name="Line 162"/>
          <p:cNvSpPr>
            <a:spLocks noChangeShapeType="1"/>
          </p:cNvSpPr>
          <p:nvPr/>
        </p:nvSpPr>
        <p:spPr bwMode="auto">
          <a:xfrm flipV="1">
            <a:off x="4900618" y="6280154"/>
            <a:ext cx="7937" cy="173039"/>
          </a:xfrm>
          <a:prstGeom prst="line">
            <a:avLst/>
          </a:prstGeom>
          <a:noFill/>
          <a:ln w="38100">
            <a:solidFill>
              <a:srgbClr val="CC0000"/>
            </a:solidFill>
            <a:round/>
            <a:headEnd/>
            <a:tailEnd/>
          </a:ln>
        </p:spPr>
        <p:txBody>
          <a:bodyPr lIns="91432" tIns="45718" rIns="91432" bIns="45718"/>
          <a:lstStyle/>
          <a:p>
            <a:endParaRPr lang="en-US"/>
          </a:p>
        </p:txBody>
      </p:sp>
      <p:sp>
        <p:nvSpPr>
          <p:cNvPr id="19508" name="Oval 163"/>
          <p:cNvSpPr>
            <a:spLocks noChangeArrowheads="1"/>
          </p:cNvSpPr>
          <p:nvPr/>
        </p:nvSpPr>
        <p:spPr bwMode="auto">
          <a:xfrm>
            <a:off x="6142037" y="3479805"/>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0" name="Oval 164"/>
          <p:cNvSpPr>
            <a:spLocks noChangeArrowheads="1"/>
          </p:cNvSpPr>
          <p:nvPr/>
        </p:nvSpPr>
        <p:spPr bwMode="auto">
          <a:xfrm>
            <a:off x="3730630" y="397351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1" name="Oval 165"/>
          <p:cNvSpPr>
            <a:spLocks noChangeArrowheads="1"/>
          </p:cNvSpPr>
          <p:nvPr/>
        </p:nvSpPr>
        <p:spPr bwMode="auto">
          <a:xfrm>
            <a:off x="6524630" y="39068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3" name="Oval 167"/>
          <p:cNvSpPr>
            <a:spLocks noChangeArrowheads="1"/>
          </p:cNvSpPr>
          <p:nvPr/>
        </p:nvSpPr>
        <p:spPr bwMode="auto">
          <a:xfrm>
            <a:off x="3167063" y="4452939"/>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4" name="Oval 168"/>
          <p:cNvSpPr>
            <a:spLocks noChangeArrowheads="1"/>
          </p:cNvSpPr>
          <p:nvPr/>
        </p:nvSpPr>
        <p:spPr bwMode="auto">
          <a:xfrm>
            <a:off x="3867156" y="44529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5" name="Oval 169"/>
          <p:cNvSpPr>
            <a:spLocks noChangeArrowheads="1"/>
          </p:cNvSpPr>
          <p:nvPr/>
        </p:nvSpPr>
        <p:spPr bwMode="auto">
          <a:xfrm>
            <a:off x="4687888" y="443548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6" name="Oval 170"/>
          <p:cNvSpPr>
            <a:spLocks noChangeArrowheads="1"/>
          </p:cNvSpPr>
          <p:nvPr/>
        </p:nvSpPr>
        <p:spPr bwMode="auto">
          <a:xfrm>
            <a:off x="3165481" y="500856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7" name="Oval 171"/>
          <p:cNvSpPr>
            <a:spLocks noChangeArrowheads="1"/>
          </p:cNvSpPr>
          <p:nvPr/>
        </p:nvSpPr>
        <p:spPr bwMode="auto">
          <a:xfrm>
            <a:off x="3857630" y="4992688"/>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8" name="Oval 172"/>
          <p:cNvSpPr>
            <a:spLocks noChangeArrowheads="1"/>
          </p:cNvSpPr>
          <p:nvPr/>
        </p:nvSpPr>
        <p:spPr bwMode="auto">
          <a:xfrm>
            <a:off x="4327530" y="498316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9" name="Oval 173"/>
          <p:cNvSpPr>
            <a:spLocks noChangeArrowheads="1"/>
          </p:cNvSpPr>
          <p:nvPr/>
        </p:nvSpPr>
        <p:spPr bwMode="auto">
          <a:xfrm>
            <a:off x="5003805" y="49736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0" name="Oval 174"/>
          <p:cNvSpPr>
            <a:spLocks noChangeArrowheads="1"/>
          </p:cNvSpPr>
          <p:nvPr/>
        </p:nvSpPr>
        <p:spPr bwMode="auto">
          <a:xfrm>
            <a:off x="4089405" y="5511805"/>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1" name="Oval 175"/>
          <p:cNvSpPr>
            <a:spLocks noChangeArrowheads="1"/>
          </p:cNvSpPr>
          <p:nvPr/>
        </p:nvSpPr>
        <p:spPr bwMode="auto">
          <a:xfrm>
            <a:off x="4533905" y="55197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2" name="Oval 176"/>
          <p:cNvSpPr>
            <a:spLocks noChangeArrowheads="1"/>
          </p:cNvSpPr>
          <p:nvPr/>
        </p:nvSpPr>
        <p:spPr bwMode="auto">
          <a:xfrm>
            <a:off x="4114805" y="6016630"/>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3" name="Oval 177"/>
          <p:cNvSpPr>
            <a:spLocks noChangeArrowheads="1"/>
          </p:cNvSpPr>
          <p:nvPr/>
        </p:nvSpPr>
        <p:spPr bwMode="auto">
          <a:xfrm>
            <a:off x="4994281" y="5521330"/>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4" name="Oval 178"/>
          <p:cNvSpPr>
            <a:spLocks noChangeArrowheads="1"/>
          </p:cNvSpPr>
          <p:nvPr/>
        </p:nvSpPr>
        <p:spPr bwMode="auto">
          <a:xfrm>
            <a:off x="4773613" y="6008688"/>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5" name="Oval 179"/>
          <p:cNvSpPr>
            <a:spLocks noChangeArrowheads="1"/>
          </p:cNvSpPr>
          <p:nvPr/>
        </p:nvSpPr>
        <p:spPr bwMode="auto">
          <a:xfrm>
            <a:off x="5256213" y="603568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6" name="Oval 180"/>
          <p:cNvSpPr>
            <a:spLocks noChangeArrowheads="1"/>
          </p:cNvSpPr>
          <p:nvPr/>
        </p:nvSpPr>
        <p:spPr bwMode="auto">
          <a:xfrm>
            <a:off x="4789488" y="6478588"/>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7" name="Oval 181"/>
          <p:cNvSpPr>
            <a:spLocks noChangeArrowheads="1"/>
          </p:cNvSpPr>
          <p:nvPr/>
        </p:nvSpPr>
        <p:spPr bwMode="auto">
          <a:xfrm>
            <a:off x="3165481" y="5000630"/>
            <a:ext cx="290513" cy="265113"/>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78" name="Oval 182"/>
          <p:cNvSpPr>
            <a:spLocks noChangeArrowheads="1"/>
          </p:cNvSpPr>
          <p:nvPr/>
        </p:nvSpPr>
        <p:spPr bwMode="auto">
          <a:xfrm>
            <a:off x="3167063" y="4445005"/>
            <a:ext cx="290512" cy="265113"/>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79" name="Oval 183"/>
          <p:cNvSpPr>
            <a:spLocks noChangeArrowheads="1"/>
          </p:cNvSpPr>
          <p:nvPr/>
        </p:nvSpPr>
        <p:spPr bwMode="auto">
          <a:xfrm>
            <a:off x="3857630" y="4992688"/>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0" name="Oval 184"/>
          <p:cNvSpPr>
            <a:spLocks noChangeArrowheads="1"/>
          </p:cNvSpPr>
          <p:nvPr/>
        </p:nvSpPr>
        <p:spPr bwMode="auto">
          <a:xfrm>
            <a:off x="3867156" y="4445005"/>
            <a:ext cx="290513" cy="265113"/>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1" name="Oval 185"/>
          <p:cNvSpPr>
            <a:spLocks noChangeArrowheads="1"/>
          </p:cNvSpPr>
          <p:nvPr/>
        </p:nvSpPr>
        <p:spPr bwMode="auto">
          <a:xfrm>
            <a:off x="4089405" y="5503863"/>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2" name="Oval 186"/>
          <p:cNvSpPr>
            <a:spLocks noChangeArrowheads="1"/>
          </p:cNvSpPr>
          <p:nvPr/>
        </p:nvSpPr>
        <p:spPr bwMode="auto">
          <a:xfrm>
            <a:off x="4106863" y="6008688"/>
            <a:ext cx="290512"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grpSp>
        <p:nvGrpSpPr>
          <p:cNvPr id="19" name="Group 187"/>
          <p:cNvGrpSpPr>
            <a:grpSpLocks/>
          </p:cNvGrpSpPr>
          <p:nvPr/>
        </p:nvGrpSpPr>
        <p:grpSpPr bwMode="auto">
          <a:xfrm>
            <a:off x="5821364" y="2698751"/>
            <a:ext cx="588963" cy="431800"/>
            <a:chOff x="2762" y="1745"/>
            <a:chExt cx="371" cy="272"/>
          </a:xfrm>
        </p:grpSpPr>
        <p:cxnSp>
          <p:nvCxnSpPr>
            <p:cNvPr id="19538" name="AutoShape 188"/>
            <p:cNvCxnSpPr>
              <a:cxnSpLocks noChangeShapeType="1"/>
            </p:cNvCxnSpPr>
            <p:nvPr/>
          </p:nvCxnSpPr>
          <p:spPr bwMode="auto">
            <a:xfrm flipH="1">
              <a:off x="2934" y="1745"/>
              <a:ext cx="199" cy="114"/>
            </a:xfrm>
            <a:prstGeom prst="straightConnector1">
              <a:avLst/>
            </a:prstGeom>
            <a:noFill/>
            <a:ln w="38100">
              <a:solidFill>
                <a:srgbClr val="CC0000"/>
              </a:solidFill>
              <a:round/>
              <a:headEnd/>
              <a:tailEnd type="triangle" w="med" len="med"/>
            </a:ln>
          </p:spPr>
        </p:cxnSp>
        <p:sp>
          <p:nvSpPr>
            <p:cNvPr id="19539" name="AutoShape 189"/>
            <p:cNvSpPr>
              <a:spLocks noChangeArrowheads="1"/>
            </p:cNvSpPr>
            <p:nvPr/>
          </p:nvSpPr>
          <p:spPr bwMode="auto">
            <a:xfrm>
              <a:off x="2762" y="1825"/>
              <a:ext cx="200" cy="192"/>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797886" name="Oval 190"/>
          <p:cNvSpPr>
            <a:spLocks noChangeArrowheads="1"/>
          </p:cNvSpPr>
          <p:nvPr/>
        </p:nvSpPr>
        <p:spPr bwMode="auto">
          <a:xfrm>
            <a:off x="4327530" y="4983163"/>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7" name="Oval 191"/>
          <p:cNvSpPr>
            <a:spLocks noChangeArrowheads="1"/>
          </p:cNvSpPr>
          <p:nvPr/>
        </p:nvSpPr>
        <p:spPr bwMode="auto">
          <a:xfrm>
            <a:off x="4533905" y="5519739"/>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8" name="Oval 192"/>
          <p:cNvSpPr>
            <a:spLocks noChangeArrowheads="1"/>
          </p:cNvSpPr>
          <p:nvPr/>
        </p:nvSpPr>
        <p:spPr bwMode="auto">
          <a:xfrm>
            <a:off x="4773613" y="6008688"/>
            <a:ext cx="290512"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9" name="Oval 193"/>
          <p:cNvSpPr>
            <a:spLocks noChangeArrowheads="1"/>
          </p:cNvSpPr>
          <p:nvPr/>
        </p:nvSpPr>
        <p:spPr bwMode="auto">
          <a:xfrm>
            <a:off x="4789488" y="6478588"/>
            <a:ext cx="290512"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19537" name="Text Box 194"/>
          <p:cNvSpPr txBox="1">
            <a:spLocks noChangeArrowheads="1"/>
          </p:cNvSpPr>
          <p:nvPr/>
        </p:nvSpPr>
        <p:spPr bwMode="auto">
          <a:xfrm>
            <a:off x="381000" y="1371602"/>
            <a:ext cx="2281237" cy="1892822"/>
          </a:xfrm>
          <a:prstGeom prst="rect">
            <a:avLst/>
          </a:prstGeom>
          <a:noFill/>
          <a:ln w="9525">
            <a:noFill/>
            <a:miter lim="800000"/>
            <a:headEnd/>
            <a:tailEnd/>
          </a:ln>
        </p:spPr>
        <p:txBody>
          <a:bodyPr lIns="91432" tIns="45718" rIns="91432" bIns="45718">
            <a:spAutoFit/>
          </a:bodyPr>
          <a:lstStyle/>
          <a:p>
            <a:pPr>
              <a:spcBef>
                <a:spcPct val="50000"/>
              </a:spcBef>
            </a:pPr>
            <a:r>
              <a:rPr lang="pt-BR" i="1" dirty="0" smtClean="0">
                <a:latin typeface="Calibri" pitchFamily="34" charset="0"/>
              </a:rPr>
              <a:t>Estratégia: expandir primeiro o </a:t>
            </a:r>
            <a:r>
              <a:rPr lang="pt-BR" i="1" dirty="0" smtClean="0">
                <a:latin typeface="Calibri" pitchFamily="34" charset="0"/>
              </a:rPr>
              <a:t>nó </a:t>
            </a:r>
            <a:r>
              <a:rPr lang="pt-BR" i="1" dirty="0" smtClean="0">
                <a:latin typeface="Calibri" pitchFamily="34" charset="0"/>
              </a:rPr>
              <a:t>mais distante da raiz</a:t>
            </a:r>
          </a:p>
          <a:p>
            <a:pPr>
              <a:spcBef>
                <a:spcPct val="50000"/>
              </a:spcBef>
            </a:pPr>
            <a:r>
              <a:rPr lang="pt-BR" i="1" dirty="0" smtClean="0">
                <a:latin typeface="Calibri" pitchFamily="34" charset="0"/>
              </a:rPr>
              <a:t>Implementação: borda é uma pilha LIFO </a:t>
            </a:r>
            <a:r>
              <a:rPr lang="pt-BR" i="1" dirty="0" err="1" smtClean="0">
                <a:latin typeface="Calibri" pitchFamily="34" charset="0"/>
              </a:rPr>
              <a:t>stack</a:t>
            </a:r>
            <a:endParaRPr lang="pt-BR" i="1" dirty="0">
              <a:latin typeface="Calibri" pitchFamily="34" charset="0"/>
            </a:endParaRPr>
          </a:p>
        </p:txBody>
      </p:sp>
      <p:sp>
        <p:nvSpPr>
          <p:cNvPr id="196" name="Espaço Reservado para Número de Slide 195"/>
          <p:cNvSpPr>
            <a:spLocks noGrp="1"/>
          </p:cNvSpPr>
          <p:nvPr>
            <p:ph type="sldNum" sz="quarter" idx="12"/>
          </p:nvPr>
        </p:nvSpPr>
        <p:spPr/>
        <p:txBody>
          <a:bodyPr/>
          <a:lstStyle/>
          <a:p>
            <a:pPr>
              <a:defRPr/>
            </a:pPr>
            <a:fld id="{B5FF1561-1732-4AFE-BD38-1F907188A60F}" type="slidenum">
              <a:rPr lang="en-US" smtClean="0"/>
              <a:pPr>
                <a:defRPr/>
              </a:pPr>
              <a:t>16</a:t>
            </a:fld>
            <a:endParaRPr lang="en-US"/>
          </a:p>
        </p:txBody>
      </p:sp>
    </p:spTree>
    <p:extLst>
      <p:ext uri="{BB962C8B-B14F-4D97-AF65-F5344CB8AC3E}">
        <p14:creationId xmlns:p14="http://schemas.microsoft.com/office/powerpoint/2010/main" xmlns="" val="15005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78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7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8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77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78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78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77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776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784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9787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78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77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978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7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78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78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77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9784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977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97879"/>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9775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78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978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77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78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78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7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77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78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78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978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977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78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978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77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78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7977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788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97882"/>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7978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9776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9784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977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978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978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78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97887"/>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797847"/>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79785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7978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797763"/>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7978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785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9782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978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978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9784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78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978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9785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9785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978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978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9785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7858"/>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78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97889"/>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79785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97858"/>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97850"/>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9785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7"/>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7978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785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57" grpId="0" animBg="1"/>
      <p:bldP spid="797758" grpId="0" animBg="1"/>
      <p:bldP spid="797758" grpId="1" animBg="1"/>
      <p:bldP spid="797759" grpId="0" animBg="1"/>
      <p:bldP spid="797759" grpId="1" animBg="1"/>
      <p:bldP spid="797760" grpId="0" animBg="1"/>
      <p:bldP spid="797760" grpId="1" animBg="1"/>
      <p:bldP spid="797761" grpId="0" animBg="1"/>
      <p:bldP spid="797761" grpId="1" animBg="1"/>
      <p:bldP spid="797762" grpId="0" animBg="1"/>
      <p:bldP spid="797763" grpId="0" animBg="1"/>
      <p:bldP spid="797763" grpId="1" animBg="1"/>
      <p:bldP spid="797764" grpId="0" animBg="1"/>
      <p:bldP spid="797764" grpId="1" animBg="1"/>
      <p:bldP spid="797765" grpId="0" animBg="1"/>
      <p:bldP spid="797765" grpId="1" animBg="1"/>
      <p:bldP spid="797765" grpId="2" animBg="1"/>
      <p:bldP spid="797828" grpId="0" animBg="1"/>
      <p:bldP spid="797837" grpId="0" animBg="1"/>
      <p:bldP spid="797838" grpId="0" animBg="1"/>
      <p:bldP spid="797839" grpId="0" animBg="1"/>
      <p:bldP spid="797839" grpId="1" animBg="1"/>
      <p:bldP spid="797840" grpId="0" animBg="1"/>
      <p:bldP spid="797840" grpId="1" animBg="1"/>
      <p:bldP spid="797841" grpId="0" animBg="1"/>
      <p:bldP spid="797842" grpId="0" animBg="1"/>
      <p:bldP spid="797842" grpId="1" animBg="1"/>
      <p:bldP spid="797843" grpId="0" animBg="1"/>
      <p:bldP spid="797843" grpId="1" animBg="1"/>
      <p:bldP spid="797844" grpId="0" animBg="1"/>
      <p:bldP spid="797844" grpId="1" animBg="1"/>
      <p:bldP spid="797845" grpId="0" animBg="1"/>
      <p:bldP spid="797846" grpId="0" animBg="1"/>
      <p:bldP spid="797846" grpId="1" animBg="1"/>
      <p:bldP spid="797847" grpId="0" animBg="1"/>
      <p:bldP spid="797847" grpId="1" animBg="1"/>
      <p:bldP spid="797848" grpId="0" animBg="1"/>
      <p:bldP spid="797848" grpId="1" animBg="1"/>
      <p:bldP spid="797849" grpId="0" animBg="1"/>
      <p:bldP spid="797850" grpId="0" animBg="1"/>
      <p:bldP spid="797850" grpId="1" animBg="1"/>
      <p:bldP spid="797851" grpId="0" animBg="1"/>
      <p:bldP spid="797852" grpId="0" animBg="1"/>
      <p:bldP spid="797852" grpId="1" animBg="1"/>
      <p:bldP spid="797853" grpId="0" animBg="1"/>
      <p:bldP spid="797854" grpId="0" animBg="1"/>
      <p:bldP spid="797854" grpId="1" animBg="1"/>
      <p:bldP spid="797855" grpId="0" animBg="1"/>
      <p:bldP spid="797856" grpId="0" animBg="1"/>
      <p:bldP spid="797857" grpId="0" animBg="1"/>
      <p:bldP spid="797857" grpId="1" animBg="1"/>
      <p:bldP spid="797858" grpId="0" animBg="1"/>
      <p:bldP spid="797858" grpId="1" animBg="1"/>
      <p:bldP spid="797860" grpId="0" animBg="1"/>
      <p:bldP spid="797861" grpId="0" animBg="1"/>
      <p:bldP spid="797862" grpId="0" animBg="1"/>
      <p:bldP spid="797863" grpId="0" animBg="1"/>
      <p:bldP spid="797864" grpId="0" animBg="1"/>
      <p:bldP spid="797865" grpId="0" animBg="1"/>
      <p:bldP spid="797866" grpId="0" animBg="1"/>
      <p:bldP spid="797867" grpId="0" animBg="1"/>
      <p:bldP spid="797868" grpId="0" animBg="1"/>
      <p:bldP spid="797869" grpId="0" animBg="1"/>
      <p:bldP spid="797870" grpId="0" animBg="1"/>
      <p:bldP spid="797871" grpId="0" animBg="1"/>
      <p:bldP spid="797872" grpId="0" animBg="1"/>
      <p:bldP spid="797873" grpId="0" animBg="1"/>
      <p:bldP spid="797874" grpId="0" animBg="1"/>
      <p:bldP spid="797875" grpId="0" animBg="1"/>
      <p:bldP spid="797876" grpId="0" animBg="1"/>
      <p:bldP spid="797877" grpId="0" animBg="1"/>
      <p:bldP spid="797878" grpId="0" animBg="1"/>
      <p:bldP spid="797879" grpId="0" animBg="1"/>
      <p:bldP spid="797880" grpId="0" animBg="1"/>
      <p:bldP spid="797881" grpId="0" animBg="1"/>
      <p:bldP spid="797882" grpId="0" animBg="1"/>
      <p:bldP spid="797886" grpId="0" animBg="1"/>
      <p:bldP spid="797887" grpId="0" animBg="1"/>
      <p:bldP spid="797888" grpId="0" animBg="1"/>
      <p:bldP spid="7978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47"/>
          <p:cNvSpPr>
            <a:spLocks/>
          </p:cNvSpPr>
          <p:nvPr/>
        </p:nvSpPr>
        <p:spPr bwMode="auto">
          <a:xfrm>
            <a:off x="7577135" y="2003423"/>
            <a:ext cx="1906588" cy="2554288"/>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0000"/>
              <a:gd name="connsiteY0" fmla="*/ 10000 h 10000"/>
              <a:gd name="connsiteX1" fmla="*/ 10000 w 10000"/>
              <a:gd name="connsiteY1" fmla="*/ 9975 h 10000"/>
              <a:gd name="connsiteX2" fmla="*/ 9018 w 10000"/>
              <a:gd name="connsiteY2" fmla="*/ 4388 h 10000"/>
              <a:gd name="connsiteX3" fmla="*/ 7619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975"/>
                </a:lnTo>
                <a:cubicBezTo>
                  <a:pt x="9806" y="8135"/>
                  <a:pt x="9212" y="6228"/>
                  <a:pt x="9018" y="4388"/>
                </a:cubicBezTo>
                <a:lnTo>
                  <a:pt x="7619" y="0"/>
                </a:lnTo>
                <a:lnTo>
                  <a:pt x="0" y="1000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3554" name="Rectangle 2"/>
          <p:cNvSpPr>
            <a:spLocks noGrp="1" noChangeArrowheads="1"/>
          </p:cNvSpPr>
          <p:nvPr>
            <p:ph type="title"/>
          </p:nvPr>
        </p:nvSpPr>
        <p:spPr/>
        <p:txBody>
          <a:bodyPr/>
          <a:lstStyle/>
          <a:p>
            <a:r>
              <a:rPr lang="pt-BR" dirty="0" smtClean="0"/>
              <a:t>DFS: propriedades</a:t>
            </a:r>
            <a:endParaRPr lang="en-US" dirty="0" smtClean="0"/>
          </a:p>
        </p:txBody>
      </p:sp>
      <p:grpSp>
        <p:nvGrpSpPr>
          <p:cNvPr id="2" name="Group 27"/>
          <p:cNvGrpSpPr>
            <a:grpSpLocks/>
          </p:cNvGrpSpPr>
          <p:nvPr/>
        </p:nvGrpSpPr>
        <p:grpSpPr bwMode="auto">
          <a:xfrm>
            <a:off x="6172200" y="1752601"/>
            <a:ext cx="5943600" cy="2900363"/>
            <a:chOff x="1252538" y="2012950"/>
            <a:chExt cx="5943600" cy="2900363"/>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89" name="Text Box 34"/>
            <p:cNvSpPr txBox="1">
              <a:spLocks noChangeArrowheads="1"/>
            </p:cNvSpPr>
            <p:nvPr/>
          </p:nvSpPr>
          <p:spPr bwMode="auto">
            <a:xfrm>
              <a:off x="3908425" y="2468563"/>
              <a:ext cx="274639" cy="369332"/>
            </a:xfrm>
            <a:prstGeom prst="rect">
              <a:avLst/>
            </a:prstGeom>
            <a:noFill/>
            <a:ln w="9525">
              <a:noFill/>
              <a:miter lim="800000"/>
              <a:headEnd/>
              <a:tailEnd/>
            </a:ln>
          </p:spPr>
          <p:txBody>
            <a:bodyPr>
              <a:spAutoFit/>
            </a:bodyPr>
            <a:lstStyle/>
            <a:p>
              <a:pPr>
                <a:spcBef>
                  <a:spcPct val="50000"/>
                </a:spcBef>
              </a:pPr>
              <a:r>
                <a:rPr lang="en-US"/>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a:p>
          </p:txBody>
        </p:sp>
        <p:sp>
          <p:nvSpPr>
            <p:cNvPr id="23591" name="Text Box 36"/>
            <p:cNvSpPr txBox="1">
              <a:spLocks noChangeArrowheads="1"/>
            </p:cNvSpPr>
            <p:nvPr/>
          </p:nvSpPr>
          <p:spPr bwMode="auto">
            <a:xfrm>
              <a:off x="4292599" y="2220913"/>
              <a:ext cx="298451" cy="369332"/>
            </a:xfrm>
            <a:prstGeom prst="rect">
              <a:avLst/>
            </a:prstGeom>
            <a:noFill/>
            <a:ln w="9525">
              <a:noFill/>
              <a:miter lim="800000"/>
              <a:headEnd/>
              <a:tailEnd/>
            </a:ln>
          </p:spPr>
          <p:txBody>
            <a:bodyPr>
              <a:spAutoFit/>
            </a:bodyPr>
            <a:lstStyle/>
            <a:p>
              <a:pPr>
                <a:spcBef>
                  <a:spcPct val="50000"/>
                </a:spcBef>
              </a:pPr>
              <a:r>
                <a:rPr lang="en-US"/>
                <a:t>b</a:t>
              </a:r>
            </a:p>
          </p:txBody>
        </p:sp>
        <p:sp>
          <p:nvSpPr>
            <p:cNvPr id="23592" name="Text Box 37"/>
            <p:cNvSpPr txBox="1">
              <a:spLocks noChangeArrowheads="1"/>
            </p:cNvSpPr>
            <p:nvPr/>
          </p:nvSpPr>
          <p:spPr bwMode="auto">
            <a:xfrm>
              <a:off x="5719763" y="2073275"/>
              <a:ext cx="1119187" cy="369332"/>
            </a:xfrm>
            <a:prstGeom prst="rect">
              <a:avLst/>
            </a:prstGeom>
            <a:noFill/>
            <a:ln w="9525">
              <a:noFill/>
              <a:miter lim="800000"/>
              <a:headEnd/>
              <a:tailEnd/>
            </a:ln>
          </p:spPr>
          <p:txBody>
            <a:bodyPr>
              <a:spAutoFit/>
            </a:bodyPr>
            <a:lstStyle/>
            <a:p>
              <a:pPr>
                <a:spcBef>
                  <a:spcPct val="50000"/>
                </a:spcBef>
              </a:pPr>
              <a:r>
                <a:rPr lang="en-US"/>
                <a:t>1 node</a:t>
              </a:r>
            </a:p>
          </p:txBody>
        </p:sp>
        <p:sp>
          <p:nvSpPr>
            <p:cNvPr id="23593" name="Text Box 38"/>
            <p:cNvSpPr txBox="1">
              <a:spLocks noChangeArrowheads="1"/>
            </p:cNvSpPr>
            <p:nvPr/>
          </p:nvSpPr>
          <p:spPr bwMode="auto">
            <a:xfrm>
              <a:off x="5721350" y="2427287"/>
              <a:ext cx="1119188" cy="369332"/>
            </a:xfrm>
            <a:prstGeom prst="rect">
              <a:avLst/>
            </a:prstGeom>
            <a:noFill/>
            <a:ln w="9525">
              <a:noFill/>
              <a:miter lim="800000"/>
              <a:headEnd/>
              <a:tailEnd/>
            </a:ln>
          </p:spPr>
          <p:txBody>
            <a:bodyPr>
              <a:spAutoFit/>
            </a:bodyPr>
            <a:lstStyle/>
            <a:p>
              <a:pPr>
                <a:spcBef>
                  <a:spcPct val="50000"/>
                </a:spcBef>
              </a:pPr>
              <a:r>
                <a:rPr lang="en-US"/>
                <a:t>b nodes</a:t>
              </a:r>
            </a:p>
          </p:txBody>
        </p:sp>
        <p:sp>
          <p:nvSpPr>
            <p:cNvPr id="23594" name="Text Box 39"/>
            <p:cNvSpPr txBox="1">
              <a:spLocks noChangeArrowheads="1"/>
            </p:cNvSpPr>
            <p:nvPr/>
          </p:nvSpPr>
          <p:spPr bwMode="auto">
            <a:xfrm>
              <a:off x="5721350" y="2838450"/>
              <a:ext cx="1119188" cy="369332"/>
            </a:xfrm>
            <a:prstGeom prst="rect">
              <a:avLst/>
            </a:prstGeom>
            <a:noFill/>
            <a:ln w="9525">
              <a:noFill/>
              <a:miter lim="800000"/>
              <a:headEnd/>
              <a:tailEnd/>
            </a:ln>
          </p:spPr>
          <p:txBody>
            <a:bodyPr>
              <a:spAutoFit/>
            </a:bodyPr>
            <a:lstStyle/>
            <a:p>
              <a:pPr>
                <a:spcBef>
                  <a:spcPct val="50000"/>
                </a:spcBef>
              </a:pPr>
              <a:r>
                <a:rPr lang="en-US"/>
                <a:t>b</a:t>
              </a:r>
              <a:r>
                <a:rPr lang="en-US" baseline="30000"/>
                <a:t>2</a:t>
              </a:r>
              <a:r>
                <a:rPr lang="en-US"/>
                <a:t> nodes</a:t>
              </a:r>
            </a:p>
          </p:txBody>
        </p:sp>
        <p:sp>
          <p:nvSpPr>
            <p:cNvPr id="23595" name="Text Box 40"/>
            <p:cNvSpPr txBox="1">
              <a:spLocks noChangeArrowheads="1"/>
            </p:cNvSpPr>
            <p:nvPr/>
          </p:nvSpPr>
          <p:spPr bwMode="auto">
            <a:xfrm>
              <a:off x="5735638" y="4464050"/>
              <a:ext cx="1460500" cy="369332"/>
            </a:xfrm>
            <a:prstGeom prst="rect">
              <a:avLst/>
            </a:prstGeom>
            <a:noFill/>
            <a:ln w="9525">
              <a:noFill/>
              <a:miter lim="800000"/>
              <a:headEnd/>
              <a:tailEnd/>
            </a:ln>
          </p:spPr>
          <p:txBody>
            <a:bodyPr>
              <a:spAutoFit/>
            </a:bodyPr>
            <a:lstStyle/>
            <a:p>
              <a:pPr>
                <a:spcBef>
                  <a:spcPct val="50000"/>
                </a:spcBef>
              </a:pPr>
              <a:r>
                <a:rPr lang="en-US"/>
                <a:t>b</a:t>
              </a:r>
              <a:r>
                <a:rPr lang="en-US" baseline="30000"/>
                <a:t>m</a:t>
              </a:r>
              <a:r>
                <a:rPr lang="en-US"/>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a:p>
          </p:txBody>
        </p:sp>
        <p:sp>
          <p:nvSpPr>
            <p:cNvPr id="23601" name="Text Box 46"/>
            <p:cNvSpPr txBox="1">
              <a:spLocks noChangeArrowheads="1"/>
            </p:cNvSpPr>
            <p:nvPr/>
          </p:nvSpPr>
          <p:spPr bwMode="auto">
            <a:xfrm>
              <a:off x="1252538" y="3224213"/>
              <a:ext cx="1265237" cy="369332"/>
            </a:xfrm>
            <a:prstGeom prst="rect">
              <a:avLst/>
            </a:prstGeom>
            <a:noFill/>
            <a:ln w="9525">
              <a:noFill/>
              <a:miter lim="800000"/>
              <a:headEnd/>
              <a:tailEnd/>
            </a:ln>
          </p:spPr>
          <p:txBody>
            <a:bodyPr>
              <a:spAutoFit/>
            </a:bodyPr>
            <a:lstStyle/>
            <a:p>
              <a:pPr>
                <a:spcBef>
                  <a:spcPct val="50000"/>
                </a:spcBef>
              </a:pPr>
              <a:r>
                <a:rPr lang="pt-BR" smtClean="0"/>
                <a:t>m níveis</a:t>
              </a:r>
              <a:endParaRPr lang="pt-BR"/>
            </a:p>
          </p:txBody>
        </p:sp>
      </p:grpSp>
      <p:sp>
        <p:nvSpPr>
          <p:cNvPr id="30" name="Content Placeholder 29"/>
          <p:cNvSpPr>
            <a:spLocks noGrp="1"/>
          </p:cNvSpPr>
          <p:nvPr>
            <p:ph idx="1"/>
          </p:nvPr>
        </p:nvSpPr>
        <p:spPr>
          <a:xfrm>
            <a:off x="254000" y="1366836"/>
            <a:ext cx="5765800" cy="4729164"/>
          </a:xfrm>
        </p:spPr>
        <p:txBody>
          <a:bodyPr/>
          <a:lstStyle/>
          <a:p>
            <a:r>
              <a:rPr lang="pt-BR" sz="2400" u="sng" dirty="0" smtClean="0">
                <a:solidFill>
                  <a:srgbClr val="CC0099"/>
                </a:solidFill>
              </a:rPr>
              <a:t>Complexidade de Tempo?</a:t>
            </a:r>
            <a:r>
              <a:rPr lang="pt-BR" sz="2400" dirty="0" smtClean="0"/>
              <a:t> </a:t>
            </a:r>
          </a:p>
          <a:p>
            <a:pPr lvl="1"/>
            <a:r>
              <a:rPr lang="pt-BR" sz="2000" dirty="0" smtClean="0"/>
              <a:t>A DFS expande algum prefixo à esquerda da árvore.</a:t>
            </a:r>
          </a:p>
          <a:p>
            <a:pPr lvl="1"/>
            <a:r>
              <a:rPr lang="pt-BR" sz="2000" dirty="0" smtClean="0"/>
              <a:t>Poderia processar a árvore inteira!</a:t>
            </a:r>
          </a:p>
          <a:p>
            <a:pPr lvl="1"/>
            <a:r>
              <a:rPr lang="pt-BR" sz="2000" dirty="0" smtClean="0"/>
              <a:t>Se m é finito, complexidade de espaço é </a:t>
            </a:r>
            <a:r>
              <a:rPr lang="pt-BR" sz="2000" dirty="0" smtClean="0"/>
              <a:t>O(</a:t>
            </a:r>
            <a:r>
              <a:rPr lang="pt-BR" sz="2000" dirty="0" err="1" smtClean="0"/>
              <a:t>b</a:t>
            </a:r>
            <a:r>
              <a:rPr lang="pt-BR" sz="2000" baseline="30000" dirty="0" err="1" smtClean="0"/>
              <a:t>d</a:t>
            </a:r>
            <a:r>
              <a:rPr lang="pt-BR" sz="2000" dirty="0" smtClean="0"/>
              <a:t>)</a:t>
            </a:r>
            <a:endParaRPr lang="pt-BR" sz="1200" dirty="0" smtClean="0"/>
          </a:p>
          <a:p>
            <a:r>
              <a:rPr lang="pt-BR" sz="2400" u="sng" dirty="0" smtClean="0">
                <a:solidFill>
                  <a:srgbClr val="CC0099"/>
                </a:solidFill>
              </a:rPr>
              <a:t>Complexidade de Espaço?</a:t>
            </a:r>
            <a:r>
              <a:rPr lang="pt-BR" sz="2400" dirty="0" smtClean="0"/>
              <a:t> </a:t>
            </a:r>
          </a:p>
          <a:p>
            <a:pPr lvl="1"/>
            <a:r>
              <a:rPr lang="pt-BR" sz="2000" dirty="0" smtClean="0"/>
              <a:t>Tem apenas “irmãos” no caminho para a raiz, então </a:t>
            </a:r>
            <a:r>
              <a:rPr lang="pt-BR" sz="2000" dirty="0" smtClean="0"/>
              <a:t>O(</a:t>
            </a:r>
            <a:r>
              <a:rPr lang="pt-BR" sz="2000" dirty="0" err="1" smtClean="0"/>
              <a:t>bd</a:t>
            </a:r>
            <a:r>
              <a:rPr lang="pt-BR" sz="2000" dirty="0" smtClean="0"/>
              <a:t>)</a:t>
            </a:r>
            <a:endParaRPr lang="pt-BR" sz="1200" dirty="0" smtClean="0"/>
          </a:p>
          <a:p>
            <a:r>
              <a:rPr lang="pt-BR" sz="2400" u="sng" dirty="0" smtClean="0">
                <a:solidFill>
                  <a:srgbClr val="CC0099"/>
                </a:solidFill>
              </a:rPr>
              <a:t>Completa</a:t>
            </a:r>
            <a:r>
              <a:rPr lang="pt-BR" sz="2400" dirty="0" smtClean="0"/>
              <a:t>?</a:t>
            </a:r>
          </a:p>
          <a:p>
            <a:pPr lvl="1"/>
            <a:r>
              <a:rPr lang="pt-BR" sz="2000" dirty="0" smtClean="0"/>
              <a:t>m pode ser infinito, então completa apenas se evitar ciclos (mais depois)</a:t>
            </a:r>
            <a:endParaRPr lang="pt-BR" sz="1200" dirty="0" smtClean="0"/>
          </a:p>
          <a:p>
            <a:r>
              <a:rPr lang="pt-BR" sz="2400" u="sng" dirty="0" smtClean="0">
                <a:solidFill>
                  <a:srgbClr val="CC0099"/>
                </a:solidFill>
              </a:rPr>
              <a:t>Ótima</a:t>
            </a:r>
            <a:r>
              <a:rPr lang="pt-BR" sz="2400" dirty="0" smtClean="0"/>
              <a:t>?</a:t>
            </a:r>
          </a:p>
          <a:p>
            <a:pPr lvl="1"/>
            <a:r>
              <a:rPr lang="pt-BR" sz="2000" dirty="0" smtClean="0"/>
              <a:t>Não, DFS encontra a solução “mais à esquerda”, independente da profundidade ou custo</a:t>
            </a:r>
          </a:p>
        </p:txBody>
      </p:sp>
      <p:sp>
        <p:nvSpPr>
          <p:cNvPr id="31" name="Freeform 47"/>
          <p:cNvSpPr>
            <a:spLocks/>
          </p:cNvSpPr>
          <p:nvPr/>
        </p:nvSpPr>
        <p:spPr bwMode="auto">
          <a:xfrm>
            <a:off x="7618413" y="2057317"/>
            <a:ext cx="1373163" cy="2478171"/>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8335" y="9974"/>
                </a:lnTo>
                <a:cubicBezTo>
                  <a:pt x="8174" y="8078"/>
                  <a:pt x="9052" y="6201"/>
                  <a:pt x="8890" y="4305"/>
                </a:cubicBezTo>
                <a:lnTo>
                  <a:pt x="10000" y="0"/>
                </a:lnTo>
                <a:lnTo>
                  <a:pt x="0" y="1000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2" name="Freeform 47"/>
          <p:cNvSpPr>
            <a:spLocks/>
          </p:cNvSpPr>
          <p:nvPr/>
        </p:nvSpPr>
        <p:spPr bwMode="auto">
          <a:xfrm>
            <a:off x="7618440" y="2057403"/>
            <a:ext cx="1373179" cy="2514599"/>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 name="connsiteX0" fmla="*/ 0 w 16352"/>
              <a:gd name="connsiteY0" fmla="*/ 10000 h 10000"/>
              <a:gd name="connsiteX1" fmla="*/ 8335 w 16352"/>
              <a:gd name="connsiteY1" fmla="*/ 9974 h 10000"/>
              <a:gd name="connsiteX2" fmla="*/ 8890 w 16352"/>
              <a:gd name="connsiteY2" fmla="*/ 4305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 h="10147">
                <a:moveTo>
                  <a:pt x="0" y="10000"/>
                </a:moveTo>
                <a:lnTo>
                  <a:pt x="6370" y="10147"/>
                </a:lnTo>
                <a:cubicBezTo>
                  <a:pt x="6209" y="8251"/>
                  <a:pt x="8940" y="7679"/>
                  <a:pt x="10907" y="4612"/>
                </a:cubicBezTo>
                <a:lnTo>
                  <a:pt x="16352" y="0"/>
                </a:lnTo>
                <a:lnTo>
                  <a:pt x="0" y="1000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3" name="Oval 41"/>
          <p:cNvSpPr>
            <a:spLocks noChangeArrowheads="1"/>
          </p:cNvSpPr>
          <p:nvPr/>
        </p:nvSpPr>
        <p:spPr bwMode="auto">
          <a:xfrm>
            <a:off x="9650413" y="3429002"/>
            <a:ext cx="179387"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24" name="Espaço Reservado para Número de Slide 23"/>
          <p:cNvSpPr>
            <a:spLocks noGrp="1"/>
          </p:cNvSpPr>
          <p:nvPr>
            <p:ph type="sldNum" sz="quarter" idx="12"/>
          </p:nvPr>
        </p:nvSpPr>
        <p:spPr/>
        <p:txBody>
          <a:bodyPr/>
          <a:lstStyle/>
          <a:p>
            <a:pPr>
              <a:defRPr/>
            </a:pPr>
            <a:fld id="{B5FF1561-1732-4AFE-BD38-1F907188A60F}" type="slidenum">
              <a:rPr lang="en-US" smtClean="0"/>
              <a:pPr>
                <a:defRPr/>
              </a:pPr>
              <a:t>17</a:t>
            </a:fld>
            <a:endParaRPr lang="en-US"/>
          </a:p>
        </p:txBody>
      </p:sp>
    </p:spTree>
    <p:extLst>
      <p:ext uri="{BB962C8B-B14F-4D97-AF65-F5344CB8AC3E}">
        <p14:creationId xmlns:p14="http://schemas.microsoft.com/office/powerpoint/2010/main" xmlns="" val="386232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2" grpId="0"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12192000" cy="1143000"/>
          </a:xfrm>
        </p:spPr>
        <p:txBody>
          <a:bodyPr/>
          <a:lstStyle/>
          <a:p>
            <a:r>
              <a:rPr lang="pt-BR" dirty="0"/>
              <a:t>Busca em </a:t>
            </a:r>
            <a:r>
              <a:rPr lang="pt-BR" dirty="0" smtClean="0"/>
              <a:t>Profundidade Limitada</a:t>
            </a:r>
            <a:br>
              <a:rPr lang="pt-BR" dirty="0" smtClean="0"/>
            </a:br>
            <a:r>
              <a:rPr lang="pt-BR" dirty="0" smtClean="0"/>
              <a:t>(</a:t>
            </a:r>
            <a:r>
              <a:rPr lang="pt-BR" i="1" dirty="0" err="1" smtClean="0"/>
              <a:t>depth-limited</a:t>
            </a:r>
            <a:r>
              <a:rPr lang="pt-BR" i="1" dirty="0" smtClean="0"/>
              <a:t> search, DLS</a:t>
            </a:r>
            <a:r>
              <a:rPr lang="pt-BR" dirty="0" smtClean="0"/>
              <a:t>)</a:t>
            </a:r>
            <a:endParaRPr lang="en-US" dirty="0"/>
          </a:p>
        </p:txBody>
      </p:sp>
    </p:spTree>
    <p:extLst>
      <p:ext uri="{BB962C8B-B14F-4D97-AF65-F5344CB8AC3E}">
        <p14:creationId xmlns:p14="http://schemas.microsoft.com/office/powerpoint/2010/main" xmlns="" val="41082586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eaLnBrk="1" hangingPunct="1"/>
            <a:r>
              <a:rPr lang="pt-BR" dirty="0" smtClean="0"/>
              <a:t>Busca em Profundidade Limitada (DLS)</a:t>
            </a:r>
          </a:p>
        </p:txBody>
      </p:sp>
      <p:sp>
        <p:nvSpPr>
          <p:cNvPr id="50179" name="Rectangle 3"/>
          <p:cNvSpPr>
            <a:spLocks noGrp="1"/>
          </p:cNvSpPr>
          <p:nvPr>
            <p:ph type="body" idx="1"/>
          </p:nvPr>
        </p:nvSpPr>
        <p:spPr/>
        <p:txBody>
          <a:bodyPr/>
          <a:lstStyle/>
          <a:p>
            <a:r>
              <a:rPr lang="pt-PT" sz="2400" dirty="0" smtClean="0"/>
              <a:t>DFS não vai encontrar um objetivo se a busca entrar em um caminho de comprimento infinito.</a:t>
            </a:r>
          </a:p>
          <a:p>
            <a:r>
              <a:rPr lang="pt-BR" sz="2400" b="1" dirty="0" smtClean="0"/>
              <a:t>Solução (</a:t>
            </a:r>
            <a:r>
              <a:rPr lang="pt-BR" sz="2400" dirty="0" smtClean="0"/>
              <a:t>DLS</a:t>
            </a:r>
            <a:r>
              <a:rPr lang="pt-BR" sz="2400" b="1" dirty="0" smtClean="0"/>
              <a:t>)</a:t>
            </a:r>
            <a:r>
              <a:rPr lang="pt-BR" sz="2400" dirty="0" smtClean="0"/>
              <a:t>: adicionar limite de profundidade </a:t>
            </a:r>
            <a:r>
              <a:rPr lang="pt-BR" sz="2400" i="1" dirty="0" smtClean="0"/>
              <a:t>l</a:t>
            </a:r>
            <a:r>
              <a:rPr lang="pt-BR" sz="2400" dirty="0" smtClean="0"/>
              <a:t>, isto é, nós com profundidade </a:t>
            </a:r>
            <a:r>
              <a:rPr lang="pt-BR" sz="2400" i="1" dirty="0" smtClean="0"/>
              <a:t>l</a:t>
            </a:r>
            <a:r>
              <a:rPr lang="pt-BR" sz="2400" dirty="0" smtClean="0"/>
              <a:t> não são expandidos.</a:t>
            </a:r>
          </a:p>
          <a:p>
            <a:pPr lvl="1"/>
            <a:r>
              <a:rPr lang="pt-PT" sz="2000" dirty="0" smtClean="0"/>
              <a:t>No entanto, isso adiciona outro problema: se o objetivo é mais profundo do que l, ele não será encontrado na busca.</a:t>
            </a:r>
          </a:p>
          <a:p>
            <a:r>
              <a:rPr lang="pt-BR" sz="2400" dirty="0" smtClean="0"/>
              <a:t>A DFS é um caso particular da DLS, com </a:t>
            </a:r>
            <a:r>
              <a:rPr lang="pt-BR" sz="2400" i="1" dirty="0" smtClean="0"/>
              <a:t>l = ∞</a:t>
            </a:r>
          </a:p>
          <a:p>
            <a:r>
              <a:rPr lang="pt-BR" sz="2400" dirty="0" smtClean="0"/>
              <a:t>Qual seria um valor adequado para </a:t>
            </a:r>
            <a:r>
              <a:rPr lang="pt-BR" sz="2400" i="1" dirty="0" smtClean="0"/>
              <a:t>l</a:t>
            </a:r>
            <a:r>
              <a:rPr lang="pt-BR" sz="2400" dirty="0" smtClean="0"/>
              <a:t> no caso do problema da Romênia?</a:t>
            </a:r>
          </a:p>
        </p:txBody>
      </p:sp>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19</a:t>
            </a:fld>
            <a:endParaRPr lang="en-US"/>
          </a:p>
        </p:txBody>
      </p:sp>
      <p:pic>
        <p:nvPicPr>
          <p:cNvPr id="7" name="Picture 4" descr="romania-distanc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99883" y="4572000"/>
            <a:ext cx="5005917" cy="2256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98699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Essa </a:t>
            </a:r>
            <a:r>
              <a:rPr lang="pt-BR" dirty="0" smtClean="0"/>
              <a:t>apresentação </a:t>
            </a:r>
            <a:r>
              <a:rPr lang="pt-BR" dirty="0" smtClean="0"/>
              <a:t>é material traduzido e/ou adaptado pelo prof. Eduardo </a:t>
            </a:r>
            <a:r>
              <a:rPr lang="pt-BR" dirty="0" smtClean="0"/>
              <a:t>Bezerra, do CEFET/RJ.</a:t>
            </a:r>
          </a:p>
          <a:p>
            <a:r>
              <a:rPr lang="pt-BR" dirty="0" smtClean="0"/>
              <a:t>Os autores do material original são os </a:t>
            </a:r>
            <a:r>
              <a:rPr lang="pt-BR" dirty="0"/>
              <a:t>professores </a:t>
            </a:r>
            <a:r>
              <a:rPr lang="pt-BR" dirty="0" smtClean="0"/>
              <a:t>Dan </a:t>
            </a:r>
            <a:r>
              <a:rPr lang="pt-BR" dirty="0"/>
              <a:t>Klein e </a:t>
            </a:r>
            <a:r>
              <a:rPr lang="pt-BR" dirty="0" err="1"/>
              <a:t>Pieter</a:t>
            </a:r>
            <a:r>
              <a:rPr lang="pt-BR" dirty="0"/>
              <a:t> </a:t>
            </a:r>
            <a:r>
              <a:rPr lang="pt-BR" dirty="0" err="1" smtClean="0"/>
              <a:t>Abbeel</a:t>
            </a:r>
            <a:r>
              <a:rPr lang="pt-BR" dirty="0" smtClean="0"/>
              <a:t>, da Universidade de Berkeley na </a:t>
            </a:r>
            <a:r>
              <a:rPr lang="pt-BR" dirty="0" smtClean="0"/>
              <a:t>Califórnia.</a:t>
            </a:r>
          </a:p>
          <a:p>
            <a:r>
              <a:rPr lang="pt-BR" dirty="0" smtClean="0"/>
              <a:t>O </a:t>
            </a:r>
            <a:r>
              <a:rPr lang="pt-BR" dirty="0" smtClean="0"/>
              <a:t>material original é usado no curso </a:t>
            </a:r>
            <a:r>
              <a:rPr lang="pt-BR" dirty="0" smtClean="0"/>
              <a:t>CS188 </a:t>
            </a:r>
            <a:r>
              <a:rPr lang="pt-BR" dirty="0" smtClean="0"/>
              <a:t>(</a:t>
            </a:r>
            <a:r>
              <a:rPr lang="pt-BR" i="1" dirty="0" err="1" smtClean="0"/>
              <a:t>Introduction</a:t>
            </a:r>
            <a:r>
              <a:rPr lang="pt-BR" i="1" dirty="0" smtClean="0"/>
              <a:t> to </a:t>
            </a:r>
            <a:r>
              <a:rPr lang="pt-BR" i="1" dirty="0" smtClean="0"/>
              <a:t>AI</a:t>
            </a:r>
            <a:r>
              <a:rPr lang="pt-BR" dirty="0" smtClean="0"/>
              <a:t>) </a:t>
            </a:r>
          </a:p>
          <a:p>
            <a:pPr lvl="1"/>
            <a:r>
              <a:rPr lang="pt-BR" dirty="0" smtClean="0"/>
              <a:t>http://ai.berkeley.edu/home.html</a:t>
            </a:r>
            <a:endParaRPr lang="pt-BR" dirty="0"/>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a:t>
            </a:fld>
            <a:endParaRPr lang="en-US"/>
          </a:p>
        </p:txBody>
      </p:sp>
    </p:spTree>
    <p:extLst>
      <p:ext uri="{BB962C8B-B14F-4D97-AF65-F5344CB8AC3E}">
        <p14:creationId xmlns:p14="http://schemas.microsoft.com/office/powerpoint/2010/main" xmlns="" val="2180096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DLS</a:t>
            </a:r>
            <a:endParaRPr lang="pt-BR" dirty="0"/>
          </a:p>
        </p:txBody>
      </p:sp>
      <p:sp>
        <p:nvSpPr>
          <p:cNvPr id="3" name="Espaço Reservado para Conteúdo 2"/>
          <p:cNvSpPr>
            <a:spLocks noGrp="1"/>
          </p:cNvSpPr>
          <p:nvPr>
            <p:ph idx="1"/>
          </p:nvPr>
        </p:nvSpPr>
        <p:spPr/>
        <p:txBody>
          <a:bodyPr/>
          <a:lstStyle/>
          <a:p>
            <a:r>
              <a:rPr lang="pt-BR" dirty="0" smtClean="0"/>
              <a:t>Implementação recursiva:</a:t>
            </a:r>
            <a:endParaRPr lang="pt-BR" dirty="0"/>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20</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148269"/>
            <a:ext cx="8915400" cy="410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5"/>
          <p:cNvSpPr>
            <a:spLocks noChangeArrowheads="1"/>
          </p:cNvSpPr>
          <p:nvPr/>
        </p:nvSpPr>
        <p:spPr bwMode="auto">
          <a:xfrm>
            <a:off x="8915400" y="4358069"/>
            <a:ext cx="3200400" cy="1280731"/>
          </a:xfrm>
          <a:prstGeom prst="wedgeRoundRectCallout">
            <a:avLst>
              <a:gd name="adj1" fmla="val -89084"/>
              <a:gd name="adj2" fmla="val 56155"/>
              <a:gd name="adj3" fmla="val 16667"/>
            </a:avLst>
          </a:prstGeom>
          <a:solidFill>
            <a:schemeClr val="accent5">
              <a:lumMod val="90000"/>
            </a:schemeClr>
          </a:solidFill>
          <a:ln w="12700">
            <a:solidFill>
              <a:schemeClr val="tx1"/>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charset="-128"/>
              </a:defRPr>
            </a:lvl9pPr>
          </a:lstStyle>
          <a:p>
            <a:pPr algn="ctr" eaLnBrk="1" hangingPunct="1">
              <a:spcBef>
                <a:spcPct val="0"/>
              </a:spcBef>
              <a:buClrTx/>
              <a:buSzTx/>
              <a:buFontTx/>
              <a:buNone/>
            </a:pPr>
            <a:r>
              <a:rPr lang="pt-BR" altLang="en-US" sz="1800" i="1" dirty="0" err="1" smtClean="0">
                <a:latin typeface="Arial" charset="0"/>
                <a:cs typeface="Arial" charset="0"/>
              </a:rPr>
              <a:t>failure</a:t>
            </a:r>
            <a:r>
              <a:rPr lang="pt-BR" altLang="en-US" sz="1800" dirty="0" smtClean="0">
                <a:latin typeface="Arial" charset="0"/>
                <a:cs typeface="Arial" charset="0"/>
              </a:rPr>
              <a:t> indica que nenhuma soluçã</a:t>
            </a:r>
            <a:r>
              <a:rPr lang="pt-BR" altLang="en-US" sz="1800" dirty="0" smtClean="0">
                <a:latin typeface="Arial" charset="0"/>
              </a:rPr>
              <a:t>o foi encontrada</a:t>
            </a:r>
          </a:p>
          <a:p>
            <a:pPr algn="ctr" eaLnBrk="1" hangingPunct="1">
              <a:spcBef>
                <a:spcPct val="0"/>
              </a:spcBef>
              <a:buClrTx/>
              <a:buSzTx/>
              <a:buFontTx/>
              <a:buNone/>
            </a:pPr>
            <a:r>
              <a:rPr lang="pt-BR" altLang="en-US" sz="1800" i="1" dirty="0" err="1" smtClean="0">
                <a:latin typeface="Arial" charset="0"/>
                <a:cs typeface="Arial" charset="0"/>
              </a:rPr>
              <a:t>cutoff</a:t>
            </a:r>
            <a:r>
              <a:rPr lang="pt-BR" altLang="en-US" sz="1800" dirty="0" smtClean="0">
                <a:latin typeface="Arial" charset="0"/>
                <a:cs typeface="Arial" charset="0"/>
              </a:rPr>
              <a:t> indica que o limite de profundidade foi alcançado.</a:t>
            </a:r>
            <a:endParaRPr lang="pt-BR" altLang="en-US" sz="1800"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pt-BR" dirty="0" smtClean="0"/>
              <a:t>DLS: propriedades</a:t>
            </a:r>
            <a:endParaRPr lang="pt-BR" dirty="0" smtClean="0"/>
          </a:p>
        </p:txBody>
      </p:sp>
      <p:sp>
        <p:nvSpPr>
          <p:cNvPr id="51203" name="Rectangle 3"/>
          <p:cNvSpPr>
            <a:spLocks noGrp="1"/>
          </p:cNvSpPr>
          <p:nvPr>
            <p:ph type="body" idx="1"/>
          </p:nvPr>
        </p:nvSpPr>
        <p:spPr>
          <a:xfrm>
            <a:off x="406400" y="1443036"/>
            <a:ext cx="11379200" cy="4729164"/>
          </a:xfrm>
        </p:spPr>
        <p:txBody>
          <a:bodyPr/>
          <a:lstStyle/>
          <a:p>
            <a:pPr eaLnBrk="1" hangingPunct="1"/>
            <a:r>
              <a:rPr lang="pt-BR" u="sng" dirty="0" smtClean="0">
                <a:solidFill>
                  <a:srgbClr val="CC0099"/>
                </a:solidFill>
              </a:rPr>
              <a:t>Completa?</a:t>
            </a:r>
            <a:r>
              <a:rPr lang="pt-BR" dirty="0" smtClean="0"/>
              <a:t> Não</a:t>
            </a:r>
            <a:r>
              <a:rPr lang="en-US" dirty="0" smtClean="0"/>
              <a:t>, </a:t>
            </a:r>
            <a:r>
              <a:rPr lang="en-US" dirty="0" err="1" smtClean="0"/>
              <a:t>pois</a:t>
            </a:r>
            <a:r>
              <a:rPr lang="pt-BR" dirty="0" smtClean="0"/>
              <a:t> a solução (objetivo) pode estar além do limite estabelecido (i.e., </a:t>
            </a:r>
            <a:r>
              <a:rPr lang="pt-BR" i="1" dirty="0" smtClean="0"/>
              <a:t>l &lt; d</a:t>
            </a:r>
            <a:r>
              <a:rPr lang="pt-BR" dirty="0" smtClean="0"/>
              <a:t>).</a:t>
            </a:r>
          </a:p>
          <a:p>
            <a:pPr eaLnBrk="1" hangingPunct="1"/>
            <a:endParaRPr lang="pt-BR" u="sng" dirty="0" smtClean="0">
              <a:solidFill>
                <a:srgbClr val="CC0099"/>
              </a:solidFill>
            </a:endParaRPr>
          </a:p>
          <a:p>
            <a:pPr eaLnBrk="1" hangingPunct="1"/>
            <a:r>
              <a:rPr lang="pt-BR" u="sng" dirty="0" smtClean="0">
                <a:solidFill>
                  <a:srgbClr val="CC0099"/>
                </a:solidFill>
              </a:rPr>
              <a:t>Tempo?</a:t>
            </a:r>
            <a:r>
              <a:rPr lang="pt-BR" dirty="0" smtClean="0"/>
              <a:t> </a:t>
            </a:r>
            <a:r>
              <a:rPr lang="pt-BR" i="1" dirty="0" smtClean="0"/>
              <a:t>O(</a:t>
            </a:r>
            <a:r>
              <a:rPr lang="pt-BR" i="1" dirty="0" err="1" smtClean="0"/>
              <a:t>b</a:t>
            </a:r>
            <a:r>
              <a:rPr lang="pt-BR" i="1" baseline="30000" dirty="0" err="1" smtClean="0"/>
              <a:t>l</a:t>
            </a:r>
            <a:r>
              <a:rPr lang="pt-BR" i="1" dirty="0" smtClean="0"/>
              <a:t>)</a:t>
            </a:r>
            <a:endParaRPr lang="pt-BR" dirty="0" smtClean="0"/>
          </a:p>
          <a:p>
            <a:pPr eaLnBrk="1" hangingPunct="1"/>
            <a:endParaRPr lang="pt-BR" u="sng" dirty="0" smtClean="0">
              <a:solidFill>
                <a:srgbClr val="CC0099"/>
              </a:solidFill>
            </a:endParaRPr>
          </a:p>
          <a:p>
            <a:pPr eaLnBrk="1" hangingPunct="1"/>
            <a:r>
              <a:rPr lang="pt-BR" u="sng" dirty="0" smtClean="0">
                <a:solidFill>
                  <a:srgbClr val="CC0099"/>
                </a:solidFill>
              </a:rPr>
              <a:t>Espaço?</a:t>
            </a:r>
            <a:r>
              <a:rPr lang="pt-BR" dirty="0" smtClean="0"/>
              <a:t> </a:t>
            </a:r>
            <a:r>
              <a:rPr lang="pt-BR" i="1" dirty="0" smtClean="0"/>
              <a:t>O(</a:t>
            </a:r>
            <a:r>
              <a:rPr lang="pt-BR" i="1" dirty="0" err="1" smtClean="0"/>
              <a:t>bl</a:t>
            </a:r>
            <a:r>
              <a:rPr lang="pt-BR" i="1" dirty="0" smtClean="0"/>
              <a:t>)</a:t>
            </a:r>
          </a:p>
          <a:p>
            <a:pPr eaLnBrk="1" hangingPunct="1"/>
            <a:endParaRPr lang="pt-BR" u="sng" dirty="0" smtClean="0">
              <a:solidFill>
                <a:srgbClr val="CC0099"/>
              </a:solidFill>
            </a:endParaRPr>
          </a:p>
          <a:p>
            <a:pPr eaLnBrk="1" hangingPunct="1"/>
            <a:r>
              <a:rPr lang="pt-BR" u="sng" dirty="0" smtClean="0">
                <a:solidFill>
                  <a:srgbClr val="CC0099"/>
                </a:solidFill>
              </a:rPr>
              <a:t>Ótima?</a:t>
            </a:r>
            <a:r>
              <a:rPr lang="pt-BR" dirty="0" smtClean="0"/>
              <a:t> Não</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21</a:t>
            </a:fld>
            <a:endParaRPr lang="en-US"/>
          </a:p>
        </p:txBody>
      </p:sp>
    </p:spTree>
    <p:extLst>
      <p:ext uri="{BB962C8B-B14F-4D97-AF65-F5344CB8AC3E}">
        <p14:creationId xmlns:p14="http://schemas.microsoft.com/office/powerpoint/2010/main" xmlns="" val="26729787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11582400" cy="1143000"/>
          </a:xfrm>
        </p:spPr>
        <p:txBody>
          <a:bodyPr/>
          <a:lstStyle/>
          <a:p>
            <a:r>
              <a:rPr lang="pt-BR" dirty="0" smtClean="0"/>
              <a:t>Busca de Aprofundamento </a:t>
            </a:r>
            <a:br>
              <a:rPr lang="pt-BR" dirty="0" smtClean="0"/>
            </a:br>
            <a:r>
              <a:rPr lang="pt-BR" dirty="0" smtClean="0"/>
              <a:t>Iterativo em Profundidade</a:t>
            </a:r>
            <a:br>
              <a:rPr lang="pt-BR" dirty="0" smtClean="0"/>
            </a:br>
            <a:r>
              <a:rPr lang="pt-BR" dirty="0" smtClean="0"/>
              <a:t>(</a:t>
            </a:r>
            <a:r>
              <a:rPr lang="pt-BR" i="1" dirty="0" err="1" smtClean="0"/>
              <a:t>Iterative</a:t>
            </a:r>
            <a:r>
              <a:rPr lang="pt-BR" i="1" dirty="0" smtClean="0"/>
              <a:t> </a:t>
            </a:r>
            <a:r>
              <a:rPr lang="pt-BR" i="1" dirty="0" err="1" smtClean="0"/>
              <a:t>Deepening</a:t>
            </a:r>
            <a:r>
              <a:rPr lang="pt-BR" i="1" dirty="0" smtClean="0"/>
              <a:t> Search, IDS</a:t>
            </a:r>
            <a:r>
              <a:rPr lang="pt-BR" dirty="0" smtClean="0"/>
              <a:t>)</a:t>
            </a:r>
            <a:endParaRPr lang="en-US" dirty="0"/>
          </a:p>
        </p:txBody>
      </p:sp>
    </p:spTree>
    <p:extLst>
      <p:ext uri="{BB962C8B-B14F-4D97-AF65-F5344CB8AC3E}">
        <p14:creationId xmlns:p14="http://schemas.microsoft.com/office/powerpoint/2010/main" xmlns="" val="41082586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200" dirty="0" smtClean="0"/>
              <a:t>IDS</a:t>
            </a:r>
            <a:endParaRPr lang="pt-BR" sz="4200" dirty="0"/>
          </a:p>
        </p:txBody>
      </p:sp>
      <p:sp>
        <p:nvSpPr>
          <p:cNvPr id="3" name="Espaço Reservado para Conteúdo 2"/>
          <p:cNvSpPr>
            <a:spLocks noGrp="1"/>
          </p:cNvSpPr>
          <p:nvPr>
            <p:ph idx="1"/>
          </p:nvPr>
        </p:nvSpPr>
        <p:spPr/>
        <p:txBody>
          <a:bodyPr/>
          <a:lstStyle/>
          <a:p>
            <a:r>
              <a:rPr lang="pt-BR" dirty="0" smtClean="0"/>
              <a:t>A IDS consiste em aplicar repetidamente a busca em profundidade limitada (DLS), com limites gradativamente crescentes.</a:t>
            </a:r>
          </a:p>
          <a:p>
            <a:r>
              <a:rPr lang="pt-BR" dirty="0" smtClean="0"/>
              <a:t>A IDS termina quando uma solução for encontrada, ou se a </a:t>
            </a:r>
            <a:r>
              <a:rPr lang="pt-BR" dirty="0"/>
              <a:t>busca </a:t>
            </a:r>
            <a:r>
              <a:rPr lang="pt-BR" dirty="0" smtClean="0"/>
              <a:t>em profundidade limitada retorna falha (</a:t>
            </a:r>
            <a:r>
              <a:rPr lang="pt-BR" i="1" dirty="0" err="1" smtClean="0"/>
              <a:t>failure</a:t>
            </a:r>
            <a:r>
              <a:rPr lang="pt-BR" dirty="0" smtClean="0"/>
              <a:t>), o que significa que não existe uma solução.</a:t>
            </a:r>
            <a:endParaRPr lang="pt-BR" dirty="0"/>
          </a:p>
        </p:txBody>
      </p:sp>
      <p:sp>
        <p:nvSpPr>
          <p:cNvPr id="4" name="Espaço Reservado para Número de Slide 3"/>
          <p:cNvSpPr>
            <a:spLocks noGrp="1"/>
          </p:cNvSpPr>
          <p:nvPr>
            <p:ph type="sldNum" sz="quarter" idx="12"/>
          </p:nvPr>
        </p:nvSpPr>
        <p:spPr/>
        <p:txBody>
          <a:bodyPr/>
          <a:lstStyle/>
          <a:p>
            <a:pPr>
              <a:defRPr/>
            </a:pPr>
            <a:fld id="{B5FF1561-1732-4AFE-BD38-1F907188A60F}"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pPr eaLnBrk="1" hangingPunct="1"/>
            <a:r>
              <a:rPr lang="pt-BR" sz="4000" dirty="0" smtClean="0"/>
              <a:t>IDS</a:t>
            </a:r>
            <a:endParaRPr lang="pt-BR" sz="4000" dirty="0" smtClean="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659" y="2643188"/>
            <a:ext cx="11410341" cy="2005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24</a:t>
            </a:fld>
            <a:endParaRPr lang="en-US"/>
          </a:p>
        </p:txBody>
      </p:sp>
    </p:spTree>
    <p:extLst>
      <p:ext uri="{BB962C8B-B14F-4D97-AF65-F5344CB8AC3E}">
        <p14:creationId xmlns:p14="http://schemas.microsoft.com/office/powerpoint/2010/main" xmlns="" val="9624339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pPr eaLnBrk="1" hangingPunct="1"/>
            <a:r>
              <a:rPr lang="pt-BR" sz="4000" dirty="0" smtClean="0"/>
              <a:t>IDS – exemplo:</a:t>
            </a:r>
            <a:r>
              <a:rPr lang="en-US" sz="4000" dirty="0" smtClean="0"/>
              <a:t> </a:t>
            </a:r>
            <a:r>
              <a:rPr lang="en-US" sz="4000" i="1" dirty="0" smtClean="0"/>
              <a:t>l </a:t>
            </a:r>
            <a:r>
              <a:rPr lang="en-US" sz="4000" dirty="0" smtClean="0"/>
              <a:t>=0</a:t>
            </a:r>
          </a:p>
        </p:txBody>
      </p:sp>
      <p:pic>
        <p:nvPicPr>
          <p:cNvPr id="53251" name="Picture 3" descr="ids-progress1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00" y="1657350"/>
            <a:ext cx="10160000"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25</a:t>
            </a:fld>
            <a:endParaRPr lang="en-US"/>
          </a:p>
        </p:txBody>
      </p:sp>
    </p:spTree>
    <p:extLst>
      <p:ext uri="{BB962C8B-B14F-4D97-AF65-F5344CB8AC3E}">
        <p14:creationId xmlns:p14="http://schemas.microsoft.com/office/powerpoint/2010/main" xmlns="" val="3832116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pt-BR" sz="4000" dirty="0" smtClean="0"/>
              <a:t> </a:t>
            </a:r>
            <a:r>
              <a:rPr lang="pt-BR" sz="4000" dirty="0" smtClean="0"/>
              <a:t>IDS – </a:t>
            </a:r>
            <a:r>
              <a:rPr lang="pt-BR" sz="4000" dirty="0" smtClean="0"/>
              <a:t>exemplo:</a:t>
            </a:r>
            <a:r>
              <a:rPr lang="en-US" sz="4000" dirty="0" smtClean="0"/>
              <a:t> </a:t>
            </a:r>
            <a:r>
              <a:rPr lang="en-US" sz="4000" i="1" dirty="0" smtClean="0"/>
              <a:t>l </a:t>
            </a:r>
            <a:r>
              <a:rPr lang="en-US" sz="4000" dirty="0" smtClean="0"/>
              <a:t>=1</a:t>
            </a:r>
          </a:p>
        </p:txBody>
      </p:sp>
      <p:pic>
        <p:nvPicPr>
          <p:cNvPr id="54275" name="Picture 3" descr="ids-progress2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000" y="1657350"/>
            <a:ext cx="10160000"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26</a:t>
            </a:fld>
            <a:endParaRPr lang="en-US"/>
          </a:p>
        </p:txBody>
      </p:sp>
    </p:spTree>
    <p:extLst>
      <p:ext uri="{BB962C8B-B14F-4D97-AF65-F5344CB8AC3E}">
        <p14:creationId xmlns:p14="http://schemas.microsoft.com/office/powerpoint/2010/main" xmlns="" val="41522758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pt-BR" sz="4000" dirty="0" smtClean="0"/>
              <a:t> IDS – exemplo:</a:t>
            </a:r>
            <a:r>
              <a:rPr lang="en-US" sz="4000" dirty="0" smtClean="0"/>
              <a:t> </a:t>
            </a:r>
            <a:r>
              <a:rPr lang="en-US" sz="4000" i="1" dirty="0" smtClean="0"/>
              <a:t>l </a:t>
            </a:r>
            <a:r>
              <a:rPr lang="en-US" sz="4000" dirty="0" smtClean="0"/>
              <a:t>=2</a:t>
            </a:r>
          </a:p>
        </p:txBody>
      </p:sp>
      <p:pic>
        <p:nvPicPr>
          <p:cNvPr id="55299" name="Picture 3" descr="ids-progress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000" y="1652589"/>
            <a:ext cx="1016000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27</a:t>
            </a:fld>
            <a:endParaRPr lang="en-US"/>
          </a:p>
        </p:txBody>
      </p:sp>
    </p:spTree>
    <p:extLst>
      <p:ext uri="{BB962C8B-B14F-4D97-AF65-F5344CB8AC3E}">
        <p14:creationId xmlns:p14="http://schemas.microsoft.com/office/powerpoint/2010/main" xmlns="" val="11331092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pt-BR" sz="4000" dirty="0" smtClean="0"/>
              <a:t> IDS – exemplo:</a:t>
            </a:r>
            <a:r>
              <a:rPr lang="en-US" sz="4000" dirty="0" smtClean="0"/>
              <a:t> </a:t>
            </a:r>
            <a:r>
              <a:rPr lang="en-US" sz="4000" i="1" dirty="0" smtClean="0"/>
              <a:t>l </a:t>
            </a:r>
            <a:r>
              <a:rPr lang="en-US" sz="4000" dirty="0" smtClean="0"/>
              <a:t>=3</a:t>
            </a:r>
          </a:p>
        </p:txBody>
      </p:sp>
      <p:pic>
        <p:nvPicPr>
          <p:cNvPr id="56323" name="Picture 3" descr="ids-progress4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00" y="1657350"/>
            <a:ext cx="10160000"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28</a:t>
            </a:fld>
            <a:endParaRPr lang="en-US"/>
          </a:p>
        </p:txBody>
      </p:sp>
    </p:spTree>
    <p:extLst>
      <p:ext uri="{BB962C8B-B14F-4D97-AF65-F5344CB8AC3E}">
        <p14:creationId xmlns:p14="http://schemas.microsoft.com/office/powerpoint/2010/main" xmlns="" val="42131671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pt-BR" sz="4000" dirty="0" smtClean="0"/>
              <a:t>IDS - propriedades</a:t>
            </a:r>
            <a:endParaRPr lang="en-US" sz="4000" dirty="0" smtClean="0"/>
          </a:p>
        </p:txBody>
      </p:sp>
      <p:sp>
        <p:nvSpPr>
          <p:cNvPr id="57347" name="Rectangle 3"/>
          <p:cNvSpPr>
            <a:spLocks noGrp="1"/>
          </p:cNvSpPr>
          <p:nvPr>
            <p:ph type="body" idx="1"/>
          </p:nvPr>
        </p:nvSpPr>
        <p:spPr>
          <a:xfrm>
            <a:off x="609600" y="1600200"/>
            <a:ext cx="10972800" cy="4781550"/>
          </a:xfrm>
        </p:spPr>
        <p:txBody>
          <a:bodyPr/>
          <a:lstStyle/>
          <a:p>
            <a:pPr eaLnBrk="1" hangingPunct="1">
              <a:lnSpc>
                <a:spcPct val="80000"/>
              </a:lnSpc>
            </a:pPr>
            <a:r>
              <a:rPr lang="pt-BR" sz="2400" dirty="0" smtClean="0"/>
              <a:t>Número de nós gerados em uma busca de extensão com fator de ramificação </a:t>
            </a:r>
            <a:r>
              <a:rPr lang="pt-BR" sz="2400" i="1" dirty="0" smtClean="0"/>
              <a:t>b</a:t>
            </a:r>
            <a:r>
              <a:rPr lang="pt-BR" sz="2400" dirty="0" smtClean="0"/>
              <a:t>: </a:t>
            </a:r>
          </a:p>
          <a:p>
            <a:pPr algn="ctr" eaLnBrk="1" hangingPunct="1">
              <a:lnSpc>
                <a:spcPct val="80000"/>
              </a:lnSpc>
              <a:buFont typeface="Arial" pitchFamily="34" charset="0"/>
              <a:buNone/>
            </a:pPr>
            <a:r>
              <a:rPr lang="pt-BR" sz="2400" i="1" dirty="0" smtClean="0"/>
              <a:t>	N</a:t>
            </a:r>
            <a:r>
              <a:rPr lang="pt-BR" sz="2400" i="1" baseline="-25000" dirty="0" smtClean="0"/>
              <a:t>BE</a:t>
            </a:r>
            <a:r>
              <a:rPr lang="pt-BR" sz="2400" i="1" dirty="0" smtClean="0"/>
              <a:t> = b</a:t>
            </a:r>
            <a:r>
              <a:rPr lang="pt-BR" sz="2400" i="1" baseline="30000" dirty="0" smtClean="0">
                <a:latin typeface="r"/>
              </a:rPr>
              <a:t>1</a:t>
            </a:r>
            <a:r>
              <a:rPr lang="pt-BR" sz="2400" i="1" dirty="0" smtClean="0"/>
              <a:t> + b</a:t>
            </a:r>
            <a:r>
              <a:rPr lang="pt-BR" sz="2400" i="1" baseline="30000" dirty="0" smtClean="0">
                <a:latin typeface="r"/>
              </a:rPr>
              <a:t>2</a:t>
            </a:r>
            <a:r>
              <a:rPr lang="pt-BR" sz="2400" i="1" dirty="0" smtClean="0"/>
              <a:t> + … + b</a:t>
            </a:r>
            <a:r>
              <a:rPr lang="pt-BR" sz="2400" i="1" baseline="30000" dirty="0" smtClean="0">
                <a:latin typeface="r"/>
              </a:rPr>
              <a:t>d-2</a:t>
            </a:r>
            <a:r>
              <a:rPr lang="pt-BR" sz="2400" i="1" dirty="0" smtClean="0"/>
              <a:t> + b</a:t>
            </a:r>
            <a:r>
              <a:rPr lang="pt-BR" sz="2400" i="1" baseline="30000" dirty="0" smtClean="0">
                <a:latin typeface="r"/>
              </a:rPr>
              <a:t>d-1</a:t>
            </a:r>
            <a:r>
              <a:rPr lang="pt-BR" sz="2400" i="1" dirty="0" smtClean="0"/>
              <a:t> + b</a:t>
            </a:r>
            <a:r>
              <a:rPr lang="pt-BR" sz="2400" i="1" baseline="30000" dirty="0" smtClean="0">
                <a:latin typeface="r"/>
              </a:rPr>
              <a:t>d</a:t>
            </a:r>
            <a:r>
              <a:rPr lang="pt-BR" sz="2400" dirty="0" smtClean="0"/>
              <a:t> + (</a:t>
            </a:r>
            <a:r>
              <a:rPr lang="pt-BR" sz="2400" i="1" dirty="0" smtClean="0"/>
              <a:t>b</a:t>
            </a:r>
            <a:r>
              <a:rPr lang="pt-BR" sz="2400" i="1" baseline="30000" dirty="0" smtClean="0">
                <a:latin typeface="r"/>
              </a:rPr>
              <a:t>d+1</a:t>
            </a:r>
            <a:r>
              <a:rPr lang="pt-BR" sz="2400" dirty="0" smtClean="0"/>
              <a:t> – b)</a:t>
            </a:r>
            <a:r>
              <a:rPr lang="pt-BR" sz="2400" i="1" dirty="0" smtClean="0"/>
              <a:t> </a:t>
            </a:r>
            <a:endParaRPr lang="pt-BR" sz="2400" dirty="0" smtClean="0"/>
          </a:p>
          <a:p>
            <a:pPr eaLnBrk="1" hangingPunct="1">
              <a:lnSpc>
                <a:spcPct val="80000"/>
              </a:lnSpc>
            </a:pPr>
            <a:endParaRPr lang="pt-BR" sz="2400" dirty="0" smtClean="0"/>
          </a:p>
          <a:p>
            <a:pPr eaLnBrk="1" hangingPunct="1">
              <a:lnSpc>
                <a:spcPct val="80000"/>
              </a:lnSpc>
            </a:pPr>
            <a:r>
              <a:rPr lang="pt-BR" sz="2400" dirty="0" smtClean="0"/>
              <a:t>Número de nós gerados em uma busca de aprofundamento iterativo até a profundidade </a:t>
            </a:r>
            <a:r>
              <a:rPr lang="pt-BR" sz="2400" i="1" dirty="0" smtClean="0"/>
              <a:t>d</a:t>
            </a:r>
            <a:r>
              <a:rPr lang="pt-BR" sz="2400" dirty="0" smtClean="0"/>
              <a:t> com fator de ramificação </a:t>
            </a:r>
            <a:r>
              <a:rPr lang="pt-BR" sz="2400" i="1" dirty="0" smtClean="0"/>
              <a:t>b</a:t>
            </a:r>
            <a:r>
              <a:rPr lang="pt-BR" sz="2400" dirty="0" smtClean="0"/>
              <a:t>: </a:t>
            </a:r>
          </a:p>
          <a:p>
            <a:pPr algn="ctr" eaLnBrk="1" hangingPunct="1">
              <a:lnSpc>
                <a:spcPct val="80000"/>
              </a:lnSpc>
              <a:buFont typeface="Arial" pitchFamily="34" charset="0"/>
              <a:buNone/>
            </a:pPr>
            <a:r>
              <a:rPr lang="pt-BR" sz="2400" dirty="0" smtClean="0"/>
              <a:t>N</a:t>
            </a:r>
            <a:r>
              <a:rPr lang="pt-BR" sz="2400" baseline="-25000" dirty="0" smtClean="0"/>
              <a:t>BAI</a:t>
            </a:r>
            <a:r>
              <a:rPr lang="pt-BR" sz="2400" dirty="0" smtClean="0"/>
              <a:t> = (d+1)b</a:t>
            </a:r>
            <a:r>
              <a:rPr lang="pt-BR" sz="2400" baseline="30000" dirty="0" smtClean="0"/>
              <a:t>0</a:t>
            </a:r>
            <a:r>
              <a:rPr lang="pt-BR" sz="2400" dirty="0" smtClean="0"/>
              <a:t> + d b</a:t>
            </a:r>
            <a:r>
              <a:rPr lang="pt-BR" sz="2400" baseline="30000" dirty="0" smtClean="0"/>
              <a:t>1</a:t>
            </a:r>
            <a:r>
              <a:rPr lang="pt-BR" sz="2400" dirty="0" smtClean="0"/>
              <a:t> + (d-1)b</a:t>
            </a:r>
            <a:r>
              <a:rPr lang="pt-BR" sz="2400" baseline="30000" dirty="0" smtClean="0"/>
              <a:t>2</a:t>
            </a:r>
            <a:r>
              <a:rPr lang="pt-BR" sz="2400" dirty="0" smtClean="0"/>
              <a:t> + … + 3b</a:t>
            </a:r>
            <a:r>
              <a:rPr lang="pt-BR" sz="2400" baseline="30000" dirty="0" smtClean="0"/>
              <a:t>d-2</a:t>
            </a:r>
            <a:r>
              <a:rPr lang="pt-BR" sz="2400" dirty="0" smtClean="0"/>
              <a:t> +2b</a:t>
            </a:r>
            <a:r>
              <a:rPr lang="pt-BR" sz="2400" baseline="30000" dirty="0" smtClean="0"/>
              <a:t>d-1</a:t>
            </a:r>
            <a:r>
              <a:rPr lang="pt-BR" sz="2400" dirty="0" smtClean="0"/>
              <a:t> + 1b</a:t>
            </a:r>
            <a:r>
              <a:rPr lang="pt-BR" sz="2400" baseline="30000" dirty="0" smtClean="0"/>
              <a:t>d</a:t>
            </a:r>
            <a:r>
              <a:rPr lang="pt-BR" sz="2400" dirty="0" smtClean="0"/>
              <a:t> </a:t>
            </a:r>
          </a:p>
          <a:p>
            <a:pPr eaLnBrk="1" hangingPunct="1">
              <a:lnSpc>
                <a:spcPct val="80000"/>
              </a:lnSpc>
            </a:pPr>
            <a:endParaRPr lang="pt-BR" sz="2400" dirty="0" smtClean="0"/>
          </a:p>
          <a:p>
            <a:pPr eaLnBrk="1" hangingPunct="1">
              <a:lnSpc>
                <a:spcPct val="80000"/>
              </a:lnSpc>
            </a:pPr>
            <a:r>
              <a:rPr lang="pt-BR" sz="2400" dirty="0" smtClean="0"/>
              <a:t>Para </a:t>
            </a:r>
            <a:r>
              <a:rPr lang="pt-BR" sz="2400" i="1" dirty="0" smtClean="0"/>
              <a:t>b = 10</a:t>
            </a:r>
            <a:r>
              <a:rPr lang="pt-BR" sz="2400" dirty="0" smtClean="0"/>
              <a:t>, </a:t>
            </a:r>
            <a:r>
              <a:rPr lang="pt-BR" sz="2400" i="1" dirty="0" smtClean="0"/>
              <a:t>d = 5</a:t>
            </a:r>
            <a:r>
              <a:rPr lang="pt-BR" sz="2400" dirty="0" smtClean="0"/>
              <a:t>,</a:t>
            </a:r>
          </a:p>
          <a:p>
            <a:pPr lvl="1" eaLnBrk="1" hangingPunct="1">
              <a:lnSpc>
                <a:spcPct val="80000"/>
              </a:lnSpc>
            </a:pPr>
            <a:r>
              <a:rPr lang="pt-BR" sz="2000" dirty="0" smtClean="0"/>
              <a:t>N</a:t>
            </a:r>
            <a:r>
              <a:rPr lang="pt-BR" sz="2000" baseline="-25000" dirty="0" smtClean="0"/>
              <a:t>BE </a:t>
            </a:r>
            <a:r>
              <a:rPr lang="pt-BR" sz="2000" dirty="0" smtClean="0"/>
              <a:t>= 10 + 100 + 1.000 + 10.000 + 100.000 + 999.990= 1.111.100
</a:t>
            </a:r>
          </a:p>
          <a:p>
            <a:pPr lvl="1" eaLnBrk="1" hangingPunct="1">
              <a:lnSpc>
                <a:spcPct val="80000"/>
              </a:lnSpc>
            </a:pPr>
            <a:r>
              <a:rPr lang="pt-BR" sz="2000" dirty="0" smtClean="0"/>
              <a:t>N</a:t>
            </a:r>
            <a:r>
              <a:rPr lang="pt-BR" sz="2000" baseline="-25000" dirty="0" smtClean="0"/>
              <a:t>BAI</a:t>
            </a:r>
            <a:r>
              <a:rPr lang="pt-BR" sz="2000" dirty="0" smtClean="0"/>
              <a:t> = 6 + 50 + 400 + 3.000 + 20.000 + 100.000 = 123.456
</a:t>
            </a:r>
          </a:p>
          <a:p>
            <a:pPr eaLnBrk="1" hangingPunct="1">
              <a:lnSpc>
                <a:spcPct val="80000"/>
              </a:lnSpc>
            </a:pPr>
            <a:endParaRPr lang="pt-BR" sz="2400" dirty="0" smtClean="0"/>
          </a:p>
          <a:p>
            <a:pPr eaLnBrk="1" hangingPunct="1">
              <a:lnSpc>
                <a:spcPct val="80000"/>
              </a:lnSpc>
            </a:pPr>
            <a:r>
              <a:rPr lang="pt-BR" sz="2400" dirty="0" smtClean="0"/>
              <a:t>Overhead = (123.456 – 111.111)/111.111 = 11%</a:t>
            </a: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29</a:t>
            </a:fld>
            <a:endParaRPr lang="en-US"/>
          </a:p>
        </p:txBody>
      </p:sp>
    </p:spTree>
    <p:extLst>
      <p:ext uri="{BB962C8B-B14F-4D97-AF65-F5344CB8AC3E}">
        <p14:creationId xmlns:p14="http://schemas.microsoft.com/office/powerpoint/2010/main" xmlns="" val="26739909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pt-BR" sz="4000" dirty="0" smtClean="0"/>
              <a:t>Estratégias de Busca sem </a:t>
            </a:r>
            <a:r>
              <a:rPr lang="pt-BR" sz="4000" dirty="0" smtClean="0"/>
              <a:t>Informação</a:t>
            </a:r>
            <a:endParaRPr lang="en-US" sz="4000" dirty="0" smtClean="0"/>
          </a:p>
        </p:txBody>
      </p:sp>
      <p:sp>
        <p:nvSpPr>
          <p:cNvPr id="26627" name="Rectangle 3"/>
          <p:cNvSpPr>
            <a:spLocks noGrp="1"/>
          </p:cNvSpPr>
          <p:nvPr>
            <p:ph type="body" idx="1"/>
          </p:nvPr>
        </p:nvSpPr>
        <p:spPr>
          <a:xfrm>
            <a:off x="609600" y="1600200"/>
            <a:ext cx="10972800" cy="4421188"/>
          </a:xfrm>
        </p:spPr>
        <p:txBody>
          <a:bodyPr/>
          <a:lstStyle/>
          <a:p>
            <a:pPr>
              <a:lnSpc>
                <a:spcPct val="90000"/>
              </a:lnSpc>
            </a:pPr>
            <a:r>
              <a:rPr lang="pt-BR" sz="2800" dirty="0" smtClean="0"/>
              <a:t>Estratégias de </a:t>
            </a:r>
            <a:r>
              <a:rPr lang="pt-BR" sz="2800" dirty="0" smtClean="0">
                <a:solidFill>
                  <a:srgbClr val="FF0000"/>
                </a:solidFill>
              </a:rPr>
              <a:t>busca </a:t>
            </a:r>
            <a:r>
              <a:rPr lang="pt-BR" sz="2800" dirty="0" smtClean="0">
                <a:solidFill>
                  <a:srgbClr val="FF260F"/>
                </a:solidFill>
              </a:rPr>
              <a:t>sem informação </a:t>
            </a:r>
            <a:r>
              <a:rPr lang="pt-BR" sz="2800" dirty="0" smtClean="0"/>
              <a:t>(ou </a:t>
            </a:r>
            <a:r>
              <a:rPr lang="pt-BR" sz="2800" dirty="0" smtClean="0">
                <a:solidFill>
                  <a:srgbClr val="FF0000"/>
                </a:solidFill>
              </a:rPr>
              <a:t>busca cega</a:t>
            </a:r>
            <a:r>
              <a:rPr lang="pt-BR" sz="2800" i="1" dirty="0" smtClean="0"/>
              <a:t> - </a:t>
            </a:r>
            <a:r>
              <a:rPr lang="pt-BR" sz="2800" i="1" dirty="0" err="1" smtClean="0"/>
              <a:t>blind</a:t>
            </a:r>
            <a:r>
              <a:rPr lang="pt-BR" sz="2800" i="1" dirty="0" smtClean="0"/>
              <a:t> Search</a:t>
            </a:r>
            <a:r>
              <a:rPr lang="pt-BR" sz="2800" dirty="0" smtClean="0"/>
              <a:t>) usam apenas a informação disponível na definição do problema para escolher o plano.</a:t>
            </a:r>
          </a:p>
          <a:p>
            <a:pPr lvl="1" eaLnBrk="1" hangingPunct="1">
              <a:lnSpc>
                <a:spcPct val="90000"/>
              </a:lnSpc>
            </a:pPr>
            <a:r>
              <a:rPr lang="pt-BR" sz="2400" dirty="0" smtClean="0"/>
              <a:t>Apenas geram sucessores e verificam se o estado objetivo foi atingido.</a:t>
            </a:r>
          </a:p>
          <a:p>
            <a:pPr eaLnBrk="1" hangingPunct="1">
              <a:lnSpc>
                <a:spcPct val="90000"/>
              </a:lnSpc>
            </a:pPr>
            <a:endParaRPr lang="pt-BR" sz="1800" dirty="0" smtClean="0"/>
          </a:p>
          <a:p>
            <a:pPr eaLnBrk="1" hangingPunct="1">
              <a:lnSpc>
                <a:spcPct val="90000"/>
              </a:lnSpc>
            </a:pPr>
            <a:r>
              <a:rPr lang="pt-BR" sz="2800" dirty="0" smtClean="0"/>
              <a:t>Estratégias </a:t>
            </a:r>
            <a:r>
              <a:rPr lang="pt-BR" sz="2800" dirty="0" smtClean="0"/>
              <a:t>de busca sem informação se distinguem pela </a:t>
            </a:r>
            <a:r>
              <a:rPr lang="pt-BR" sz="2800" dirty="0" smtClean="0">
                <a:solidFill>
                  <a:srgbClr val="FF260F"/>
                </a:solidFill>
              </a:rPr>
              <a:t>ordem</a:t>
            </a:r>
            <a:r>
              <a:rPr lang="pt-BR" sz="2800" dirty="0" smtClean="0"/>
              <a:t> em que os nós são selecionados na borda para ser expandidos.</a:t>
            </a:r>
          </a:p>
          <a:p>
            <a:pPr marL="914340" lvl="1" indent="-457200">
              <a:lnSpc>
                <a:spcPct val="90000"/>
              </a:lnSpc>
              <a:buFont typeface="+mj-lt"/>
              <a:buAutoNum type="arabicPeriod"/>
            </a:pPr>
            <a:r>
              <a:rPr lang="pt-BR" sz="2400" dirty="0" smtClean="0"/>
              <a:t>Busca em Extensão (</a:t>
            </a:r>
            <a:r>
              <a:rPr lang="pt-BR" sz="2400" i="1" dirty="0" err="1" smtClean="0"/>
              <a:t>breadth-first</a:t>
            </a:r>
            <a:r>
              <a:rPr lang="pt-BR" sz="2400" i="1" dirty="0" smtClean="0"/>
              <a:t> </a:t>
            </a:r>
            <a:r>
              <a:rPr lang="pt-BR" sz="2400" i="1" dirty="0" err="1" smtClean="0"/>
              <a:t>search</a:t>
            </a:r>
            <a:r>
              <a:rPr lang="pt-BR" sz="2400" i="1" dirty="0" smtClean="0"/>
              <a:t>, BFS</a:t>
            </a:r>
            <a:r>
              <a:rPr lang="pt-BR" sz="2400" dirty="0" smtClean="0"/>
              <a:t>)</a:t>
            </a:r>
          </a:p>
          <a:p>
            <a:pPr marL="914340" lvl="1" indent="-457200">
              <a:lnSpc>
                <a:spcPct val="90000"/>
              </a:lnSpc>
              <a:buFont typeface="+mj-lt"/>
              <a:buAutoNum type="arabicPeriod"/>
            </a:pPr>
            <a:r>
              <a:rPr lang="pt-BR" sz="2400" dirty="0" smtClean="0"/>
              <a:t>Busca com Custo Uniforme (</a:t>
            </a:r>
            <a:r>
              <a:rPr lang="pt-BR" sz="2400" i="1" dirty="0" err="1"/>
              <a:t>uniform-cost</a:t>
            </a:r>
            <a:r>
              <a:rPr lang="pt-BR" sz="2400" i="1" dirty="0"/>
              <a:t> </a:t>
            </a:r>
            <a:r>
              <a:rPr lang="pt-BR" sz="2400" i="1" dirty="0" err="1" smtClean="0"/>
              <a:t>search</a:t>
            </a:r>
            <a:r>
              <a:rPr lang="pt-BR" sz="2400" i="1" dirty="0" smtClean="0"/>
              <a:t>, UCS</a:t>
            </a:r>
            <a:r>
              <a:rPr lang="pt-BR" sz="2400" dirty="0" smtClean="0"/>
              <a:t>)</a:t>
            </a:r>
          </a:p>
          <a:p>
            <a:pPr marL="914340" lvl="1" indent="-457200">
              <a:lnSpc>
                <a:spcPct val="90000"/>
              </a:lnSpc>
              <a:buFont typeface="+mj-lt"/>
              <a:buAutoNum type="arabicPeriod"/>
            </a:pPr>
            <a:r>
              <a:rPr lang="pt-BR" sz="2400" dirty="0" smtClean="0"/>
              <a:t>Busca em Profundidade (</a:t>
            </a:r>
            <a:r>
              <a:rPr lang="pt-BR" sz="2400" i="1" dirty="0" err="1" smtClean="0"/>
              <a:t>depth-first</a:t>
            </a:r>
            <a:r>
              <a:rPr lang="pt-BR" sz="2400" i="1" dirty="0" smtClean="0"/>
              <a:t> </a:t>
            </a:r>
            <a:r>
              <a:rPr lang="pt-BR" sz="2400" i="1" dirty="0" err="1" smtClean="0"/>
              <a:t>search</a:t>
            </a:r>
            <a:r>
              <a:rPr lang="pt-BR" sz="2400" i="1" dirty="0" smtClean="0"/>
              <a:t>, DFS</a:t>
            </a:r>
            <a:r>
              <a:rPr lang="pt-BR" sz="2400" dirty="0" smtClean="0"/>
              <a:t>)</a:t>
            </a:r>
          </a:p>
          <a:p>
            <a:pPr marL="914340" lvl="1" indent="-457200">
              <a:lnSpc>
                <a:spcPct val="90000"/>
              </a:lnSpc>
              <a:buFont typeface="+mj-lt"/>
              <a:buAutoNum type="arabicPeriod"/>
            </a:pPr>
            <a:r>
              <a:rPr lang="pt-BR" sz="2400" dirty="0" smtClean="0"/>
              <a:t>Busca em Profundidade Limitada (</a:t>
            </a:r>
            <a:r>
              <a:rPr lang="pt-BR" sz="2400" i="1" dirty="0" err="1" smtClean="0"/>
              <a:t>depth-limited</a:t>
            </a:r>
            <a:r>
              <a:rPr lang="pt-BR" sz="2400" i="1" dirty="0" smtClean="0"/>
              <a:t> </a:t>
            </a:r>
            <a:r>
              <a:rPr lang="pt-BR" sz="2400" i="1" dirty="0" smtClean="0"/>
              <a:t>search, DLS</a:t>
            </a:r>
            <a:r>
              <a:rPr lang="pt-BR" sz="2400" dirty="0" smtClean="0"/>
              <a:t>)</a:t>
            </a:r>
            <a:endParaRPr lang="pt-BR" sz="2400" dirty="0" smtClean="0"/>
          </a:p>
          <a:p>
            <a:pPr marL="914340" lvl="1" indent="-457200">
              <a:lnSpc>
                <a:spcPct val="90000"/>
              </a:lnSpc>
              <a:buFont typeface="+mj-lt"/>
              <a:buAutoNum type="arabicPeriod"/>
            </a:pPr>
            <a:r>
              <a:rPr lang="pt-BR" sz="2400" dirty="0" smtClean="0"/>
              <a:t>Busca com </a:t>
            </a:r>
            <a:r>
              <a:rPr lang="pt-BR" sz="2400" dirty="0"/>
              <a:t>A</a:t>
            </a:r>
            <a:r>
              <a:rPr lang="pt-BR" sz="2400" dirty="0" smtClean="0"/>
              <a:t>profundamento Iterativo (</a:t>
            </a:r>
            <a:r>
              <a:rPr lang="pt-BR" sz="2400" i="1" dirty="0" err="1" smtClean="0"/>
              <a:t>iterative</a:t>
            </a:r>
            <a:r>
              <a:rPr lang="pt-BR" sz="2400" i="1" dirty="0" smtClean="0"/>
              <a:t> </a:t>
            </a:r>
            <a:r>
              <a:rPr lang="pt-BR" sz="2400" i="1" dirty="0" err="1" smtClean="0"/>
              <a:t>deepening</a:t>
            </a:r>
            <a:r>
              <a:rPr lang="pt-BR" sz="2400" i="1" dirty="0" smtClean="0"/>
              <a:t> </a:t>
            </a:r>
            <a:r>
              <a:rPr lang="pt-BR" sz="2400" i="1" dirty="0" smtClean="0"/>
              <a:t>search, IDS</a:t>
            </a:r>
            <a:r>
              <a:rPr lang="pt-BR" sz="2400" dirty="0" smtClean="0"/>
              <a:t>)</a:t>
            </a:r>
            <a:endParaRPr lang="pt-BR" sz="2400" dirty="0" smtClean="0"/>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3</a:t>
            </a:fld>
            <a:endParaRPr lang="en-US"/>
          </a:p>
        </p:txBody>
      </p:sp>
    </p:spTree>
    <p:extLst>
      <p:ext uri="{BB962C8B-B14F-4D97-AF65-F5344CB8AC3E}">
        <p14:creationId xmlns:p14="http://schemas.microsoft.com/office/powerpoint/2010/main" xmlns="" val="1198131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pt-BR" dirty="0" smtClean="0"/>
              <a:t>IDS </a:t>
            </a:r>
            <a:r>
              <a:rPr lang="pt-BR" dirty="0" smtClean="0"/>
              <a:t>– propriedades (cont.)</a:t>
            </a:r>
            <a:endParaRPr lang="pt-BR" dirty="0" smtClean="0"/>
          </a:p>
        </p:txBody>
      </p:sp>
      <p:sp>
        <p:nvSpPr>
          <p:cNvPr id="58371" name="Rectangle 3"/>
          <p:cNvSpPr>
            <a:spLocks noGrp="1"/>
          </p:cNvSpPr>
          <p:nvPr>
            <p:ph type="body" idx="1"/>
          </p:nvPr>
        </p:nvSpPr>
        <p:spPr/>
        <p:txBody>
          <a:bodyPr/>
          <a:lstStyle/>
          <a:p>
            <a:pPr eaLnBrk="1" hangingPunct="1"/>
            <a:r>
              <a:rPr lang="pt-BR" u="sng" dirty="0" smtClean="0">
                <a:solidFill>
                  <a:srgbClr val="CC0099"/>
                </a:solidFill>
              </a:rPr>
              <a:t>Completa?</a:t>
            </a:r>
            <a:r>
              <a:rPr lang="pt-BR" dirty="0" smtClean="0"/>
              <a:t> Sim</a:t>
            </a:r>
          </a:p>
          <a:p>
            <a:pPr eaLnBrk="1" hangingPunct="1"/>
            <a:r>
              <a:rPr lang="pt-BR" u="sng" dirty="0" smtClean="0">
                <a:solidFill>
                  <a:srgbClr val="CC0099"/>
                </a:solidFill>
              </a:rPr>
              <a:t>Tempo?</a:t>
            </a:r>
            <a:r>
              <a:rPr lang="pt-BR" dirty="0" smtClean="0">
                <a:solidFill>
                  <a:srgbClr val="CC0099"/>
                </a:solidFill>
              </a:rPr>
              <a:t> </a:t>
            </a:r>
            <a:r>
              <a:rPr lang="pt-BR" i="1" dirty="0" smtClean="0"/>
              <a:t>(d+1)b</a:t>
            </a:r>
            <a:r>
              <a:rPr lang="pt-BR" i="1" baseline="30000" dirty="0" smtClean="0"/>
              <a:t>0</a:t>
            </a:r>
            <a:r>
              <a:rPr lang="pt-BR" i="1" dirty="0" smtClean="0"/>
              <a:t> + d b</a:t>
            </a:r>
            <a:r>
              <a:rPr lang="pt-BR" i="1" baseline="30000" dirty="0" smtClean="0"/>
              <a:t>1</a:t>
            </a:r>
            <a:r>
              <a:rPr lang="pt-BR" i="1" dirty="0" smtClean="0"/>
              <a:t> + (d-1)b</a:t>
            </a:r>
            <a:r>
              <a:rPr lang="pt-BR" i="1" baseline="30000" dirty="0" smtClean="0"/>
              <a:t>2</a:t>
            </a:r>
            <a:r>
              <a:rPr lang="pt-BR" i="1" dirty="0" smtClean="0"/>
              <a:t> + … + b</a:t>
            </a:r>
            <a:r>
              <a:rPr lang="pt-BR" i="1" baseline="30000" dirty="0" smtClean="0"/>
              <a:t>d</a:t>
            </a:r>
            <a:r>
              <a:rPr lang="pt-BR" i="1" dirty="0" smtClean="0"/>
              <a:t> = O(b</a:t>
            </a:r>
            <a:r>
              <a:rPr lang="pt-BR" i="1" baseline="30000" dirty="0" smtClean="0"/>
              <a:t>d</a:t>
            </a:r>
            <a:r>
              <a:rPr lang="pt-BR" i="1" dirty="0" smtClean="0"/>
              <a:t>)</a:t>
            </a:r>
            <a:endParaRPr lang="pt-BR" dirty="0" smtClean="0"/>
          </a:p>
          <a:p>
            <a:pPr eaLnBrk="1" hangingPunct="1"/>
            <a:r>
              <a:rPr lang="pt-BR" u="sng" dirty="0" smtClean="0">
                <a:solidFill>
                  <a:srgbClr val="CC0099"/>
                </a:solidFill>
              </a:rPr>
              <a:t>Espaço?</a:t>
            </a:r>
            <a:r>
              <a:rPr lang="pt-BR" dirty="0" smtClean="0"/>
              <a:t> </a:t>
            </a:r>
            <a:r>
              <a:rPr lang="pt-BR" i="1" dirty="0" smtClean="0"/>
              <a:t>O(</a:t>
            </a:r>
            <a:r>
              <a:rPr lang="pt-BR" i="1" dirty="0" err="1" smtClean="0"/>
              <a:t>bd</a:t>
            </a:r>
            <a:r>
              <a:rPr lang="pt-BR" i="1" dirty="0" smtClean="0"/>
              <a:t>)</a:t>
            </a:r>
            <a:endParaRPr lang="pt-BR" dirty="0" smtClean="0"/>
          </a:p>
          <a:p>
            <a:pPr eaLnBrk="1" hangingPunct="1"/>
            <a:r>
              <a:rPr lang="pt-BR" u="sng" dirty="0" smtClean="0">
                <a:solidFill>
                  <a:srgbClr val="CC0099"/>
                </a:solidFill>
              </a:rPr>
              <a:t>Ótima?</a:t>
            </a:r>
            <a:r>
              <a:rPr lang="pt-BR" dirty="0" smtClean="0"/>
              <a:t> Sim, se custo de passo = 1</a:t>
            </a:r>
          </a:p>
          <a:p>
            <a:pPr eaLnBrk="1" hangingPunct="1"/>
            <a:endParaRPr lang="pt-BR" dirty="0" smtClean="0"/>
          </a:p>
          <a:p>
            <a:r>
              <a:rPr lang="pt-BR" dirty="0" smtClean="0"/>
              <a:t>Repare que a busca de aprofundamento iterativo usa somente espaço linear e não muito mais tempo que outros algoritmos sem informação.</a:t>
            </a:r>
          </a:p>
          <a:p>
            <a:pPr eaLnBrk="1" hangingPunct="1"/>
            <a:endParaRPr lang="pt-BR" dirty="0" smtClean="0"/>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30</a:t>
            </a:fld>
            <a:endParaRPr lang="en-US"/>
          </a:p>
        </p:txBody>
      </p:sp>
    </p:spTree>
    <p:extLst>
      <p:ext uri="{BB962C8B-B14F-4D97-AF65-F5344CB8AC3E}">
        <p14:creationId xmlns:p14="http://schemas.microsoft.com/office/powerpoint/2010/main" xmlns="" val="280087588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11582400" cy="1143000"/>
          </a:xfrm>
        </p:spPr>
        <p:txBody>
          <a:bodyPr/>
          <a:lstStyle/>
          <a:p>
            <a:r>
              <a:rPr lang="pt-BR" dirty="0" smtClean="0"/>
              <a:t>Resumo</a:t>
            </a:r>
            <a:endParaRPr lang="en-US" dirty="0"/>
          </a:p>
        </p:txBody>
      </p:sp>
    </p:spTree>
    <p:extLst>
      <p:ext uri="{BB962C8B-B14F-4D97-AF65-F5344CB8AC3E}">
        <p14:creationId xmlns:p14="http://schemas.microsoft.com/office/powerpoint/2010/main" xmlns="" val="41082586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pPr eaLnBrk="1" hangingPunct="1"/>
            <a:r>
              <a:rPr lang="pt-BR" dirty="0" smtClean="0"/>
              <a:t>Resumo</a:t>
            </a:r>
          </a:p>
        </p:txBody>
      </p:sp>
      <p:sp>
        <p:nvSpPr>
          <p:cNvPr id="63491" name="Rectangle 3"/>
          <p:cNvSpPr>
            <a:spLocks noGrp="1"/>
          </p:cNvSpPr>
          <p:nvPr>
            <p:ph type="body" idx="1"/>
          </p:nvPr>
        </p:nvSpPr>
        <p:spPr>
          <a:xfrm>
            <a:off x="406400" y="1443036"/>
            <a:ext cx="11379200" cy="4729164"/>
          </a:xfrm>
        </p:spPr>
        <p:txBody>
          <a:bodyPr/>
          <a:lstStyle/>
          <a:p>
            <a:pPr eaLnBrk="1" hangingPunct="1"/>
            <a:r>
              <a:rPr lang="pt-BR" sz="2800" dirty="0" smtClean="0"/>
              <a:t>A formulação de problemas usualmente requer a  abstração de detalhes do mundo real para que seja definido um espaço de estados que possa ser explorado por meio de algoritmos de busca.</a:t>
            </a:r>
          </a:p>
          <a:p>
            <a:pPr eaLnBrk="1" hangingPunct="1"/>
            <a:r>
              <a:rPr lang="pt-BR" sz="2800" dirty="0" smtClean="0"/>
              <a:t>Há </a:t>
            </a:r>
            <a:r>
              <a:rPr lang="pt-BR" sz="2800" dirty="0" smtClean="0"/>
              <a:t>uma variedade de estratégias de busca sem informação (ou busca cega</a:t>
            </a:r>
            <a:r>
              <a:rPr lang="pt-BR" sz="2800" dirty="0" smtClean="0"/>
              <a:t>).</a:t>
            </a:r>
            <a:endParaRPr lang="pt-BR" sz="2800" dirty="0" smtClean="0"/>
          </a:p>
          <a:p>
            <a:r>
              <a:rPr lang="pt-BR" sz="2800" dirty="0" smtClean="0"/>
              <a:t>Algoritmos de busca ainda ocupam uma posição fundamental no projeto de agentes inteligentes.</a:t>
            </a:r>
          </a:p>
          <a:p>
            <a:r>
              <a:rPr lang="pt-BR" sz="2800" dirty="0" smtClean="0"/>
              <a:t>Diversas abordagens em IA têm alguma relação com algum tipo de busca em estados.</a:t>
            </a:r>
          </a:p>
          <a:p>
            <a:r>
              <a:rPr lang="pt-BR" sz="2800" dirty="0" smtClean="0">
                <a:solidFill>
                  <a:srgbClr val="FF0000"/>
                </a:solidFill>
              </a:rPr>
              <a:t>Ler o cap. 3 do livro texto (Russell &amp; </a:t>
            </a:r>
            <a:r>
              <a:rPr lang="pt-BR" sz="2800" dirty="0" err="1" smtClean="0">
                <a:solidFill>
                  <a:srgbClr val="FF0000"/>
                </a:solidFill>
              </a:rPr>
              <a:t>Norvig</a:t>
            </a:r>
            <a:r>
              <a:rPr lang="pt-BR" sz="2800" dirty="0" smtClean="0">
                <a:solidFill>
                  <a:srgbClr val="FF0000"/>
                </a:solidFill>
              </a:rPr>
              <a:t>)</a:t>
            </a:r>
          </a:p>
          <a:p>
            <a:pPr eaLnBrk="1" hangingPunct="1"/>
            <a:endParaRPr lang="pt-BR" sz="2800" dirty="0" smtClean="0"/>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32</a:t>
            </a:fld>
            <a:endParaRPr lang="en-US"/>
          </a:p>
        </p:txBody>
      </p:sp>
    </p:spTree>
    <p:extLst>
      <p:ext uri="{BB962C8B-B14F-4D97-AF65-F5344CB8AC3E}">
        <p14:creationId xmlns:p14="http://schemas.microsoft.com/office/powerpoint/2010/main" xmlns="" val="2945545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Busca em </a:t>
            </a:r>
            <a:r>
              <a:rPr lang="pt-BR" dirty="0" smtClean="0"/>
              <a:t>Extensão (</a:t>
            </a:r>
            <a:r>
              <a:rPr lang="en-US" i="1" dirty="0" smtClean="0"/>
              <a:t>Breadth-First Search</a:t>
            </a:r>
            <a:r>
              <a:rPr lang="en-US" dirty="0" smtClean="0"/>
              <a:t> - BFS)</a:t>
            </a:r>
            <a:endParaRPr lang="en-US" dirty="0"/>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133600" y="457200"/>
            <a:ext cx="7802880" cy="5852160"/>
          </a:xfrm>
          <a:prstGeom prst="rect">
            <a:avLst/>
          </a:prstGeom>
          <a:noFill/>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4</a:t>
            </a:fld>
            <a:endParaRPr lang="en-US"/>
          </a:p>
        </p:txBody>
      </p:sp>
    </p:spTree>
    <p:extLst>
      <p:ext uri="{BB962C8B-B14F-4D97-AF65-F5344CB8AC3E}">
        <p14:creationId xmlns:p14="http://schemas.microsoft.com/office/powerpoint/2010/main" xmlns="" val="2905043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pt-BR" dirty="0" smtClean="0"/>
              <a:t>BFS</a:t>
            </a:r>
            <a:endParaRPr lang="pt-BR" dirty="0" smtClean="0"/>
          </a:p>
        </p:txBody>
      </p:sp>
      <p:sp>
        <p:nvSpPr>
          <p:cNvPr id="28675" name="Rectangle 3"/>
          <p:cNvSpPr>
            <a:spLocks noGrp="1"/>
          </p:cNvSpPr>
          <p:nvPr>
            <p:ph type="body" idx="1"/>
          </p:nvPr>
        </p:nvSpPr>
        <p:spPr>
          <a:xfrm>
            <a:off x="609600" y="1600200"/>
            <a:ext cx="10972800" cy="2895600"/>
          </a:xfrm>
        </p:spPr>
        <p:txBody>
          <a:bodyPr/>
          <a:lstStyle/>
          <a:p>
            <a:pPr>
              <a:lnSpc>
                <a:spcPct val="90000"/>
              </a:lnSpc>
            </a:pPr>
            <a:r>
              <a:rPr lang="pt-BR" sz="2800" dirty="0" smtClean="0"/>
              <a:t>Estratégia: expandir o nó não expandido que esteja mais perto da raiz.</a:t>
            </a:r>
          </a:p>
          <a:p>
            <a:pPr>
              <a:lnSpc>
                <a:spcPct val="90000"/>
              </a:lnSpc>
            </a:pPr>
            <a:r>
              <a:rPr lang="pt-BR" sz="2800" dirty="0" smtClean="0"/>
              <a:t>“</a:t>
            </a:r>
            <a:r>
              <a:rPr lang="pt-BR" sz="2800" dirty="0" smtClean="0"/>
              <a:t>BFS: do </a:t>
            </a:r>
            <a:r>
              <a:rPr lang="pt-BR" sz="2800" dirty="0" err="1" smtClean="0"/>
              <a:t>all</a:t>
            </a:r>
            <a:r>
              <a:rPr lang="pt-BR" sz="2800" dirty="0" smtClean="0"/>
              <a:t> </a:t>
            </a:r>
            <a:r>
              <a:rPr lang="pt-BR" sz="2800" dirty="0" err="1" smtClean="0"/>
              <a:t>the</a:t>
            </a:r>
            <a:r>
              <a:rPr lang="pt-BR" sz="2800" dirty="0" smtClean="0"/>
              <a:t> </a:t>
            </a:r>
            <a:r>
              <a:rPr lang="pt-BR" sz="2800" dirty="0" err="1" smtClean="0"/>
              <a:t>shallow</a:t>
            </a:r>
            <a:r>
              <a:rPr lang="pt-BR" sz="2800" dirty="0" smtClean="0"/>
              <a:t> </a:t>
            </a:r>
            <a:r>
              <a:rPr lang="pt-BR" sz="2800" dirty="0" err="1" smtClean="0"/>
              <a:t>things</a:t>
            </a:r>
            <a:r>
              <a:rPr lang="pt-BR" sz="2800" dirty="0" smtClean="0"/>
              <a:t> </a:t>
            </a:r>
            <a:r>
              <a:rPr lang="pt-BR" sz="2800" dirty="0" err="1" smtClean="0"/>
              <a:t>before</a:t>
            </a:r>
            <a:r>
              <a:rPr lang="pt-BR" sz="2800" dirty="0" smtClean="0"/>
              <a:t> </a:t>
            </a:r>
            <a:r>
              <a:rPr lang="pt-BR" sz="2800" dirty="0" err="1" smtClean="0"/>
              <a:t>we</a:t>
            </a:r>
            <a:r>
              <a:rPr lang="pt-BR" sz="2800" dirty="0" smtClean="0"/>
              <a:t> </a:t>
            </a:r>
            <a:r>
              <a:rPr lang="pt-BR" sz="2800" dirty="0" err="1" smtClean="0"/>
              <a:t>go</a:t>
            </a:r>
            <a:r>
              <a:rPr lang="pt-BR" sz="2800" dirty="0" smtClean="0"/>
              <a:t> </a:t>
            </a:r>
            <a:r>
              <a:rPr lang="pt-BR" sz="2800" dirty="0" err="1" smtClean="0"/>
              <a:t>the</a:t>
            </a:r>
            <a:r>
              <a:rPr lang="pt-BR" sz="2800" dirty="0" smtClean="0"/>
              <a:t> </a:t>
            </a:r>
            <a:r>
              <a:rPr lang="pt-BR" sz="2800" dirty="0" err="1" smtClean="0"/>
              <a:t>the</a:t>
            </a:r>
            <a:r>
              <a:rPr lang="pt-BR" sz="2800" dirty="0" smtClean="0"/>
              <a:t> </a:t>
            </a:r>
            <a:r>
              <a:rPr lang="pt-BR" sz="2800" dirty="0" err="1" smtClean="0"/>
              <a:t>deep</a:t>
            </a:r>
            <a:r>
              <a:rPr lang="pt-BR" sz="2800" dirty="0" smtClean="0"/>
              <a:t> </a:t>
            </a:r>
            <a:r>
              <a:rPr lang="pt-BR" sz="2800" dirty="0" err="1" smtClean="0"/>
              <a:t>things</a:t>
            </a:r>
            <a:r>
              <a:rPr lang="pt-BR" sz="2800" dirty="0" smtClean="0"/>
              <a:t>.”</a:t>
            </a:r>
          </a:p>
          <a:p>
            <a:pPr>
              <a:lnSpc>
                <a:spcPct val="90000"/>
              </a:lnSpc>
            </a:pPr>
            <a:r>
              <a:rPr lang="pt-BR" sz="2800" dirty="0" smtClean="0"/>
              <a:t>Todos </a:t>
            </a:r>
            <a:r>
              <a:rPr lang="pt-BR" sz="2800" dirty="0" smtClean="0"/>
              <a:t>nós que estão numa profundidade d da árvore serão expandidos e visitados antes que os nós que estão numa profundidade d+1. </a:t>
            </a:r>
            <a:endParaRPr lang="pt-BR" sz="2800" dirty="0" smtClean="0"/>
          </a:p>
          <a:p>
            <a:pPr eaLnBrk="1" hangingPunct="1">
              <a:lnSpc>
                <a:spcPct val="90000"/>
              </a:lnSpc>
            </a:pPr>
            <a:r>
              <a:rPr lang="pt-BR" sz="2800" dirty="0" smtClean="0">
                <a:solidFill>
                  <a:srgbClr val="FF260F"/>
                </a:solidFill>
              </a:rPr>
              <a:t>Implementação</a:t>
            </a:r>
            <a:r>
              <a:rPr lang="pt-BR" sz="2800" dirty="0" smtClean="0"/>
              <a:t>:</a:t>
            </a:r>
          </a:p>
          <a:p>
            <a:pPr lvl="1" eaLnBrk="1" hangingPunct="1">
              <a:lnSpc>
                <a:spcPct val="90000"/>
              </a:lnSpc>
            </a:pPr>
            <a:r>
              <a:rPr lang="pt-BR" sz="2400" dirty="0" smtClean="0"/>
              <a:t>a </a:t>
            </a:r>
            <a:r>
              <a:rPr lang="pt-BR" sz="2400" i="1" dirty="0" smtClean="0"/>
              <a:t>borda</a:t>
            </a:r>
            <a:r>
              <a:rPr lang="pt-BR" sz="2400" dirty="0" smtClean="0"/>
              <a:t> é uma fila FIFO (</a:t>
            </a:r>
            <a:r>
              <a:rPr lang="pt-BR" sz="2400" dirty="0" err="1" smtClean="0"/>
              <a:t>first-in</a:t>
            </a:r>
            <a:r>
              <a:rPr lang="pt-BR" sz="2400" dirty="0" smtClean="0"/>
              <a:t>, </a:t>
            </a:r>
            <a:r>
              <a:rPr lang="pt-BR" sz="2400" dirty="0" err="1" smtClean="0"/>
              <a:t>first-out</a:t>
            </a:r>
            <a:r>
              <a:rPr lang="pt-BR" sz="2400" dirty="0" smtClean="0"/>
              <a:t>), isto é, novos itens entram no final.</a:t>
            </a:r>
          </a:p>
        </p:txBody>
      </p:sp>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5</a:t>
            </a:fld>
            <a:endParaRPr lang="en-US"/>
          </a:p>
        </p:txBody>
      </p:sp>
    </p:spTree>
    <p:extLst>
      <p:ext uri="{BB962C8B-B14F-4D97-AF65-F5344CB8AC3E}">
        <p14:creationId xmlns:p14="http://schemas.microsoft.com/office/powerpoint/2010/main" xmlns="" val="734769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pt-BR" smtClean="0"/>
              <a:t>BFS</a:t>
            </a:r>
            <a:r>
              <a:rPr lang="pt-BR" smtClean="0"/>
              <a:t>: </a:t>
            </a:r>
            <a:r>
              <a:rPr lang="pt-BR" smtClean="0"/>
              <a:t>exemplo</a:t>
            </a:r>
            <a:endParaRPr lang="pt-BR" smtClean="0"/>
          </a:p>
        </p:txBody>
      </p:sp>
      <p:grpSp>
        <p:nvGrpSpPr>
          <p:cNvPr id="20483" name="Group 3"/>
          <p:cNvGrpSpPr>
            <a:grpSpLocks/>
          </p:cNvGrpSpPr>
          <p:nvPr/>
        </p:nvGrpSpPr>
        <p:grpSpPr bwMode="auto">
          <a:xfrm>
            <a:off x="3219447" y="3498853"/>
            <a:ext cx="5486400" cy="3355591"/>
            <a:chOff x="48" y="2332"/>
            <a:chExt cx="3456" cy="2406"/>
          </a:xfrm>
        </p:grpSpPr>
        <p:sp>
          <p:nvSpPr>
            <p:cNvPr id="20539"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0540"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1"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0542"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0543"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44"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5"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0546" name="AutoShape 11"/>
            <p:cNvCxnSpPr>
              <a:cxnSpLocks noChangeShapeType="1"/>
              <a:stCxn id="20542" idx="2"/>
              <a:endCxn id="2054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0547" name="AutoShape 12"/>
            <p:cNvCxnSpPr>
              <a:cxnSpLocks noChangeShapeType="1"/>
              <a:stCxn id="20542" idx="2"/>
              <a:endCxn id="20545" idx="0"/>
            </p:cNvCxnSpPr>
            <p:nvPr/>
          </p:nvCxnSpPr>
          <p:spPr bwMode="auto">
            <a:xfrm>
              <a:off x="504" y="2953"/>
              <a:ext cx="96" cy="80"/>
            </a:xfrm>
            <a:prstGeom prst="straightConnector1">
              <a:avLst/>
            </a:prstGeom>
            <a:noFill/>
            <a:ln w="9525">
              <a:solidFill>
                <a:schemeClr val="tx1"/>
              </a:solidFill>
              <a:round/>
              <a:headEnd/>
              <a:tailEnd/>
            </a:ln>
          </p:spPr>
        </p:cxnSp>
        <p:cxnSp>
          <p:nvCxnSpPr>
            <p:cNvPr id="20548" name="AutoShape 13"/>
            <p:cNvCxnSpPr>
              <a:cxnSpLocks noChangeShapeType="1"/>
              <a:stCxn id="20541" idx="2"/>
              <a:endCxn id="20540" idx="0"/>
            </p:cNvCxnSpPr>
            <p:nvPr/>
          </p:nvCxnSpPr>
          <p:spPr bwMode="auto">
            <a:xfrm>
              <a:off x="168" y="3298"/>
              <a:ext cx="0" cy="119"/>
            </a:xfrm>
            <a:prstGeom prst="straightConnector1">
              <a:avLst/>
            </a:prstGeom>
            <a:noFill/>
            <a:ln w="9525">
              <a:solidFill>
                <a:schemeClr val="tx1"/>
              </a:solidFill>
              <a:round/>
              <a:headEnd/>
              <a:tailEnd/>
            </a:ln>
          </p:spPr>
        </p:cxnSp>
        <p:cxnSp>
          <p:nvCxnSpPr>
            <p:cNvPr id="20549" name="AutoShape 14"/>
            <p:cNvCxnSpPr>
              <a:cxnSpLocks noChangeShapeType="1"/>
              <a:stCxn id="20545" idx="2"/>
              <a:endCxn id="20544" idx="0"/>
            </p:cNvCxnSpPr>
            <p:nvPr/>
          </p:nvCxnSpPr>
          <p:spPr bwMode="auto">
            <a:xfrm>
              <a:off x="600" y="3298"/>
              <a:ext cx="0" cy="119"/>
            </a:xfrm>
            <a:prstGeom prst="straightConnector1">
              <a:avLst/>
            </a:prstGeom>
            <a:noFill/>
            <a:ln w="9525">
              <a:solidFill>
                <a:schemeClr val="tx1"/>
              </a:solidFill>
              <a:round/>
              <a:headEnd/>
              <a:tailEnd/>
            </a:ln>
          </p:spPr>
        </p:cxnSp>
        <p:grpSp>
          <p:nvGrpSpPr>
            <p:cNvPr id="20550" name="Group 15"/>
            <p:cNvGrpSpPr>
              <a:grpSpLocks/>
            </p:cNvGrpSpPr>
            <p:nvPr/>
          </p:nvGrpSpPr>
          <p:grpSpPr bwMode="auto">
            <a:xfrm>
              <a:off x="1776" y="2640"/>
              <a:ext cx="1104" cy="1714"/>
              <a:chOff x="1152" y="2640"/>
              <a:chExt cx="1104" cy="1714"/>
            </a:xfrm>
          </p:grpSpPr>
          <p:sp>
            <p:nvSpPr>
              <p:cNvPr id="20577"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78"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79"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80"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81"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82"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3"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4"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85"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0586"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87" name="AutoShape 26"/>
              <p:cNvCxnSpPr>
                <a:cxnSpLocks noChangeShapeType="1"/>
                <a:stCxn id="20577" idx="2"/>
                <a:endCxn id="2057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88" name="AutoShape 27"/>
              <p:cNvCxnSpPr>
                <a:cxnSpLocks noChangeShapeType="1"/>
                <a:stCxn id="20577" idx="2"/>
                <a:endCxn id="20581" idx="0"/>
              </p:cNvCxnSpPr>
              <p:nvPr/>
            </p:nvCxnSpPr>
            <p:spPr bwMode="auto">
              <a:xfrm>
                <a:off x="1656" y="2905"/>
                <a:ext cx="192" cy="119"/>
              </a:xfrm>
              <a:prstGeom prst="straightConnector1">
                <a:avLst/>
              </a:prstGeom>
              <a:noFill/>
              <a:ln w="9525">
                <a:solidFill>
                  <a:schemeClr val="tx1"/>
                </a:solidFill>
                <a:round/>
                <a:headEnd/>
                <a:tailEnd/>
              </a:ln>
            </p:spPr>
          </p:cxnSp>
          <p:cxnSp>
            <p:nvCxnSpPr>
              <p:cNvPr id="20589" name="AutoShape 28"/>
              <p:cNvCxnSpPr>
                <a:cxnSpLocks noChangeShapeType="1"/>
                <a:stCxn id="20579" idx="2"/>
                <a:endCxn id="2057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90" name="AutoShape 29"/>
              <p:cNvCxnSpPr>
                <a:cxnSpLocks noChangeShapeType="1"/>
                <a:stCxn id="20579" idx="2"/>
                <a:endCxn id="20582" idx="0"/>
              </p:cNvCxnSpPr>
              <p:nvPr/>
            </p:nvCxnSpPr>
            <p:spPr bwMode="auto">
              <a:xfrm>
                <a:off x="1416" y="3289"/>
                <a:ext cx="144" cy="119"/>
              </a:xfrm>
              <a:prstGeom prst="straightConnector1">
                <a:avLst/>
              </a:prstGeom>
              <a:noFill/>
              <a:ln w="9525">
                <a:solidFill>
                  <a:schemeClr val="tx1"/>
                </a:solidFill>
                <a:round/>
                <a:headEnd/>
                <a:tailEnd/>
              </a:ln>
            </p:spPr>
          </p:cxnSp>
          <p:cxnSp>
            <p:nvCxnSpPr>
              <p:cNvPr id="20591" name="AutoShape 30"/>
              <p:cNvCxnSpPr>
                <a:cxnSpLocks noChangeShapeType="1"/>
                <a:stCxn id="20581" idx="2"/>
                <a:endCxn id="20580" idx="0"/>
              </p:cNvCxnSpPr>
              <p:nvPr/>
            </p:nvCxnSpPr>
            <p:spPr bwMode="auto">
              <a:xfrm>
                <a:off x="1848" y="3289"/>
                <a:ext cx="0" cy="119"/>
              </a:xfrm>
              <a:prstGeom prst="straightConnector1">
                <a:avLst/>
              </a:prstGeom>
              <a:noFill/>
              <a:ln w="9525">
                <a:solidFill>
                  <a:schemeClr val="tx1"/>
                </a:solidFill>
                <a:round/>
                <a:headEnd/>
                <a:tailEnd/>
              </a:ln>
            </p:spPr>
          </p:cxnSp>
          <p:cxnSp>
            <p:nvCxnSpPr>
              <p:cNvPr id="20592" name="AutoShape 31"/>
              <p:cNvCxnSpPr>
                <a:cxnSpLocks noChangeShapeType="1"/>
                <a:stCxn id="20578" idx="2"/>
                <a:endCxn id="20583" idx="0"/>
              </p:cNvCxnSpPr>
              <p:nvPr/>
            </p:nvCxnSpPr>
            <p:spPr bwMode="auto">
              <a:xfrm>
                <a:off x="1272" y="3673"/>
                <a:ext cx="0" cy="80"/>
              </a:xfrm>
              <a:prstGeom prst="straightConnector1">
                <a:avLst/>
              </a:prstGeom>
              <a:noFill/>
              <a:ln w="9525">
                <a:solidFill>
                  <a:schemeClr val="tx1"/>
                </a:solidFill>
                <a:round/>
                <a:headEnd/>
                <a:tailEnd/>
              </a:ln>
            </p:spPr>
          </p:cxnSp>
          <p:cxnSp>
            <p:nvCxnSpPr>
              <p:cNvPr id="20593" name="AutoShape 32"/>
              <p:cNvCxnSpPr>
                <a:cxnSpLocks noChangeShapeType="1"/>
                <a:stCxn id="20580" idx="2"/>
                <a:endCxn id="2058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94" name="AutoShape 33"/>
              <p:cNvCxnSpPr>
                <a:cxnSpLocks noChangeShapeType="1"/>
                <a:stCxn id="20580" idx="2"/>
                <a:endCxn id="20585" idx="0"/>
              </p:cNvCxnSpPr>
              <p:nvPr/>
            </p:nvCxnSpPr>
            <p:spPr bwMode="auto">
              <a:xfrm>
                <a:off x="1848" y="3673"/>
                <a:ext cx="168" cy="119"/>
              </a:xfrm>
              <a:prstGeom prst="straightConnector1">
                <a:avLst/>
              </a:prstGeom>
              <a:noFill/>
              <a:ln w="9525">
                <a:solidFill>
                  <a:schemeClr val="tx1"/>
                </a:solidFill>
                <a:round/>
                <a:headEnd/>
                <a:tailEnd/>
              </a:ln>
            </p:spPr>
          </p:cxnSp>
          <p:cxnSp>
            <p:nvCxnSpPr>
              <p:cNvPr id="20595" name="AutoShape 34"/>
              <p:cNvCxnSpPr>
                <a:cxnSpLocks noChangeShapeType="1"/>
                <a:stCxn id="20584" idx="2"/>
                <a:endCxn id="20586" idx="0"/>
              </p:cNvCxnSpPr>
              <p:nvPr/>
            </p:nvCxnSpPr>
            <p:spPr bwMode="auto">
              <a:xfrm>
                <a:off x="1704" y="4018"/>
                <a:ext cx="0" cy="71"/>
              </a:xfrm>
              <a:prstGeom prst="straightConnector1">
                <a:avLst/>
              </a:prstGeom>
              <a:noFill/>
              <a:ln w="9525">
                <a:solidFill>
                  <a:schemeClr val="tx1"/>
                </a:solidFill>
                <a:round/>
                <a:headEnd/>
                <a:tailEnd/>
              </a:ln>
            </p:spPr>
          </p:cxnSp>
        </p:grpSp>
        <p:sp>
          <p:nvSpPr>
            <p:cNvPr id="20551"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0552" name="AutoShape 36"/>
            <p:cNvCxnSpPr>
              <a:cxnSpLocks noChangeShapeType="1"/>
              <a:stCxn id="20543" idx="2"/>
              <a:endCxn id="20551" idx="0"/>
            </p:cNvCxnSpPr>
            <p:nvPr/>
          </p:nvCxnSpPr>
          <p:spPr bwMode="auto">
            <a:xfrm>
              <a:off x="3384" y="2905"/>
              <a:ext cx="0" cy="89"/>
            </a:xfrm>
            <a:prstGeom prst="straightConnector1">
              <a:avLst/>
            </a:prstGeom>
            <a:noFill/>
            <a:ln w="9525">
              <a:solidFill>
                <a:schemeClr val="tx1"/>
              </a:solidFill>
              <a:round/>
              <a:headEnd/>
              <a:tailEnd/>
            </a:ln>
          </p:spPr>
        </p:cxnSp>
        <p:grpSp>
          <p:nvGrpSpPr>
            <p:cNvPr id="20553" name="Group 37"/>
            <p:cNvGrpSpPr>
              <a:grpSpLocks/>
            </p:cNvGrpSpPr>
            <p:nvPr/>
          </p:nvGrpSpPr>
          <p:grpSpPr bwMode="auto">
            <a:xfrm>
              <a:off x="624" y="3024"/>
              <a:ext cx="1104" cy="1714"/>
              <a:chOff x="1152" y="2640"/>
              <a:chExt cx="1104" cy="1714"/>
            </a:xfrm>
          </p:grpSpPr>
          <p:sp>
            <p:nvSpPr>
              <p:cNvPr id="20558"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59"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60"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61"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62"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63"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4"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5"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66"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t>G</a:t>
                </a:r>
              </a:p>
            </p:txBody>
          </p:sp>
          <p:sp>
            <p:nvSpPr>
              <p:cNvPr id="20567"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68" name="AutoShape 48"/>
              <p:cNvCxnSpPr>
                <a:cxnSpLocks noChangeShapeType="1"/>
                <a:stCxn id="20558" idx="2"/>
                <a:endCxn id="2056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69" name="AutoShape 49"/>
              <p:cNvCxnSpPr>
                <a:cxnSpLocks noChangeShapeType="1"/>
                <a:stCxn id="20558" idx="2"/>
                <a:endCxn id="20562" idx="0"/>
              </p:cNvCxnSpPr>
              <p:nvPr/>
            </p:nvCxnSpPr>
            <p:spPr bwMode="auto">
              <a:xfrm>
                <a:off x="1656" y="2905"/>
                <a:ext cx="192" cy="119"/>
              </a:xfrm>
              <a:prstGeom prst="straightConnector1">
                <a:avLst/>
              </a:prstGeom>
              <a:noFill/>
              <a:ln w="9525">
                <a:solidFill>
                  <a:schemeClr val="tx1"/>
                </a:solidFill>
                <a:round/>
                <a:headEnd/>
                <a:tailEnd/>
              </a:ln>
            </p:spPr>
          </p:cxnSp>
          <p:cxnSp>
            <p:nvCxnSpPr>
              <p:cNvPr id="20570" name="AutoShape 50"/>
              <p:cNvCxnSpPr>
                <a:cxnSpLocks noChangeShapeType="1"/>
                <a:stCxn id="20560" idx="2"/>
                <a:endCxn id="2055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71" name="AutoShape 51"/>
              <p:cNvCxnSpPr>
                <a:cxnSpLocks noChangeShapeType="1"/>
                <a:stCxn id="20560" idx="2"/>
                <a:endCxn id="20563" idx="0"/>
              </p:cNvCxnSpPr>
              <p:nvPr/>
            </p:nvCxnSpPr>
            <p:spPr bwMode="auto">
              <a:xfrm>
                <a:off x="1416" y="3289"/>
                <a:ext cx="144" cy="119"/>
              </a:xfrm>
              <a:prstGeom prst="straightConnector1">
                <a:avLst/>
              </a:prstGeom>
              <a:noFill/>
              <a:ln w="9525">
                <a:solidFill>
                  <a:schemeClr val="tx1"/>
                </a:solidFill>
                <a:round/>
                <a:headEnd/>
                <a:tailEnd/>
              </a:ln>
            </p:spPr>
          </p:cxnSp>
          <p:cxnSp>
            <p:nvCxnSpPr>
              <p:cNvPr id="20572" name="AutoShape 52"/>
              <p:cNvCxnSpPr>
                <a:cxnSpLocks noChangeShapeType="1"/>
                <a:stCxn id="20562" idx="2"/>
                <a:endCxn id="20561" idx="0"/>
              </p:cNvCxnSpPr>
              <p:nvPr/>
            </p:nvCxnSpPr>
            <p:spPr bwMode="auto">
              <a:xfrm>
                <a:off x="1848" y="3289"/>
                <a:ext cx="0" cy="119"/>
              </a:xfrm>
              <a:prstGeom prst="straightConnector1">
                <a:avLst/>
              </a:prstGeom>
              <a:noFill/>
              <a:ln w="9525">
                <a:solidFill>
                  <a:schemeClr val="tx1"/>
                </a:solidFill>
                <a:round/>
                <a:headEnd/>
                <a:tailEnd/>
              </a:ln>
            </p:spPr>
          </p:cxnSp>
          <p:cxnSp>
            <p:nvCxnSpPr>
              <p:cNvPr id="20573" name="AutoShape 53"/>
              <p:cNvCxnSpPr>
                <a:cxnSpLocks noChangeShapeType="1"/>
                <a:stCxn id="20559" idx="2"/>
                <a:endCxn id="20564" idx="0"/>
              </p:cNvCxnSpPr>
              <p:nvPr/>
            </p:nvCxnSpPr>
            <p:spPr bwMode="auto">
              <a:xfrm>
                <a:off x="1272" y="3673"/>
                <a:ext cx="0" cy="80"/>
              </a:xfrm>
              <a:prstGeom prst="straightConnector1">
                <a:avLst/>
              </a:prstGeom>
              <a:noFill/>
              <a:ln w="9525">
                <a:solidFill>
                  <a:schemeClr val="tx1"/>
                </a:solidFill>
                <a:round/>
                <a:headEnd/>
                <a:tailEnd/>
              </a:ln>
            </p:spPr>
          </p:cxnSp>
          <p:cxnSp>
            <p:nvCxnSpPr>
              <p:cNvPr id="20574" name="AutoShape 54"/>
              <p:cNvCxnSpPr>
                <a:cxnSpLocks noChangeShapeType="1"/>
                <a:stCxn id="20561" idx="2"/>
                <a:endCxn id="2056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75" name="AutoShape 55"/>
              <p:cNvCxnSpPr>
                <a:cxnSpLocks noChangeShapeType="1"/>
                <a:stCxn id="20561" idx="2"/>
                <a:endCxn id="20566" idx="0"/>
              </p:cNvCxnSpPr>
              <p:nvPr/>
            </p:nvCxnSpPr>
            <p:spPr bwMode="auto">
              <a:xfrm>
                <a:off x="1848" y="3673"/>
                <a:ext cx="168" cy="119"/>
              </a:xfrm>
              <a:prstGeom prst="straightConnector1">
                <a:avLst/>
              </a:prstGeom>
              <a:noFill/>
              <a:ln w="9525">
                <a:solidFill>
                  <a:schemeClr val="tx1"/>
                </a:solidFill>
                <a:round/>
                <a:headEnd/>
                <a:tailEnd/>
              </a:ln>
            </p:spPr>
          </p:cxnSp>
          <p:cxnSp>
            <p:nvCxnSpPr>
              <p:cNvPr id="20576" name="AutoShape 56"/>
              <p:cNvCxnSpPr>
                <a:cxnSpLocks noChangeShapeType="1"/>
                <a:stCxn id="20565" idx="2"/>
                <a:endCxn id="2056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0554" name="AutoShape 57"/>
            <p:cNvCxnSpPr>
              <a:cxnSpLocks noChangeShapeType="1"/>
              <a:stCxn id="20542" idx="2"/>
              <a:endCxn id="20558" idx="0"/>
            </p:cNvCxnSpPr>
            <p:nvPr/>
          </p:nvCxnSpPr>
          <p:spPr bwMode="auto">
            <a:xfrm>
              <a:off x="504" y="2953"/>
              <a:ext cx="624" cy="71"/>
            </a:xfrm>
            <a:prstGeom prst="straightConnector1">
              <a:avLst/>
            </a:prstGeom>
            <a:noFill/>
            <a:ln w="9525">
              <a:solidFill>
                <a:schemeClr val="tx1"/>
              </a:solidFill>
              <a:round/>
              <a:headEnd/>
              <a:tailEnd/>
            </a:ln>
          </p:spPr>
        </p:cxnSp>
        <p:cxnSp>
          <p:nvCxnSpPr>
            <p:cNvPr id="20555" name="AutoShape 58"/>
            <p:cNvCxnSpPr>
              <a:cxnSpLocks noChangeShapeType="1"/>
              <a:stCxn id="20539" idx="2"/>
              <a:endCxn id="2054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0556" name="AutoShape 59"/>
            <p:cNvCxnSpPr>
              <a:cxnSpLocks noChangeShapeType="1"/>
              <a:stCxn id="20539" idx="2"/>
              <a:endCxn id="20577" idx="0"/>
            </p:cNvCxnSpPr>
            <p:nvPr/>
          </p:nvCxnSpPr>
          <p:spPr bwMode="auto">
            <a:xfrm>
              <a:off x="2040" y="2575"/>
              <a:ext cx="240" cy="65"/>
            </a:xfrm>
            <a:prstGeom prst="straightConnector1">
              <a:avLst/>
            </a:prstGeom>
            <a:noFill/>
            <a:ln w="9525">
              <a:solidFill>
                <a:schemeClr val="tx1"/>
              </a:solidFill>
              <a:round/>
              <a:headEnd/>
              <a:tailEnd/>
            </a:ln>
          </p:spPr>
        </p:cxnSp>
        <p:cxnSp>
          <p:nvCxnSpPr>
            <p:cNvPr id="20557" name="AutoShape 60"/>
            <p:cNvCxnSpPr>
              <a:cxnSpLocks noChangeShapeType="1"/>
              <a:stCxn id="20539" idx="2"/>
              <a:endCxn id="20543"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20484" name="Group 61"/>
          <p:cNvGrpSpPr>
            <a:grpSpLocks/>
          </p:cNvGrpSpPr>
          <p:nvPr/>
        </p:nvGrpSpPr>
        <p:grpSpPr bwMode="auto">
          <a:xfrm>
            <a:off x="4589461" y="1358902"/>
            <a:ext cx="3030539" cy="1765300"/>
            <a:chOff x="624" y="1134"/>
            <a:chExt cx="4368" cy="2544"/>
          </a:xfrm>
        </p:grpSpPr>
        <p:sp>
          <p:nvSpPr>
            <p:cNvPr id="20511" name="AutoShape 62"/>
            <p:cNvSpPr>
              <a:spLocks noChangeArrowheads="1"/>
            </p:cNvSpPr>
            <p:nvPr/>
          </p:nvSpPr>
          <p:spPr bwMode="auto">
            <a:xfrm>
              <a:off x="624" y="2625"/>
              <a:ext cx="432" cy="439"/>
            </a:xfrm>
            <a:prstGeom prst="flowChartConnector">
              <a:avLst/>
            </a:prstGeom>
            <a:noFill/>
            <a:ln w="12700">
              <a:solidFill>
                <a:schemeClr val="tx1"/>
              </a:solidFill>
              <a:round/>
              <a:headEnd/>
              <a:tailEnd/>
            </a:ln>
          </p:spPr>
          <p:txBody>
            <a:bodyPr wrap="none" anchor="ctr"/>
            <a:lstStyle/>
            <a:p>
              <a:pPr algn="ctr"/>
              <a:r>
                <a:rPr lang="en-US" sz="1600" dirty="0"/>
                <a:t>S</a:t>
              </a:r>
            </a:p>
          </p:txBody>
        </p:sp>
        <p:sp>
          <p:nvSpPr>
            <p:cNvPr id="20512" name="AutoShape 63"/>
            <p:cNvSpPr>
              <a:spLocks noChangeArrowheads="1"/>
            </p:cNvSpPr>
            <p:nvPr/>
          </p:nvSpPr>
          <p:spPr bwMode="auto">
            <a:xfrm>
              <a:off x="4560" y="1134"/>
              <a:ext cx="432" cy="439"/>
            </a:xfrm>
            <a:prstGeom prst="flowChartConnector">
              <a:avLst/>
            </a:prstGeom>
            <a:noFill/>
            <a:ln w="12700">
              <a:solidFill>
                <a:schemeClr val="tx1"/>
              </a:solidFill>
              <a:round/>
              <a:headEnd/>
              <a:tailEnd/>
            </a:ln>
          </p:spPr>
          <p:txBody>
            <a:bodyPr wrap="none" anchor="ctr"/>
            <a:lstStyle/>
            <a:p>
              <a:pPr algn="ctr"/>
              <a:r>
                <a:rPr lang="en-US"/>
                <a:t>G</a:t>
              </a:r>
            </a:p>
          </p:txBody>
        </p:sp>
        <p:sp>
          <p:nvSpPr>
            <p:cNvPr id="20513" name="AutoShape 64"/>
            <p:cNvSpPr>
              <a:spLocks noChangeArrowheads="1"/>
            </p:cNvSpPr>
            <p:nvPr/>
          </p:nvSpPr>
          <p:spPr bwMode="auto">
            <a:xfrm>
              <a:off x="1878" y="2231"/>
              <a:ext cx="433" cy="438"/>
            </a:xfrm>
            <a:prstGeom prst="flowChartConnector">
              <a:avLst/>
            </a:prstGeom>
            <a:noFill/>
            <a:ln w="12700">
              <a:solidFill>
                <a:schemeClr val="tx1"/>
              </a:solidFill>
              <a:round/>
              <a:headEnd/>
              <a:tailEnd/>
            </a:ln>
          </p:spPr>
          <p:txBody>
            <a:bodyPr wrap="none" anchor="ctr"/>
            <a:lstStyle/>
            <a:p>
              <a:pPr algn="ctr"/>
              <a:r>
                <a:rPr lang="en-US" i="1"/>
                <a:t>d</a:t>
              </a:r>
            </a:p>
          </p:txBody>
        </p:sp>
        <p:sp>
          <p:nvSpPr>
            <p:cNvPr id="20514" name="AutoShape 65"/>
            <p:cNvSpPr>
              <a:spLocks noChangeArrowheads="1"/>
            </p:cNvSpPr>
            <p:nvPr/>
          </p:nvSpPr>
          <p:spPr bwMode="auto">
            <a:xfrm>
              <a:off x="970" y="1573"/>
              <a:ext cx="432" cy="438"/>
            </a:xfrm>
            <a:prstGeom prst="flowChartConnector">
              <a:avLst/>
            </a:prstGeom>
            <a:noFill/>
            <a:ln w="12700">
              <a:solidFill>
                <a:schemeClr val="tx1"/>
              </a:solidFill>
              <a:round/>
              <a:headEnd/>
              <a:tailEnd/>
            </a:ln>
          </p:spPr>
          <p:txBody>
            <a:bodyPr wrap="none" anchor="ctr"/>
            <a:lstStyle/>
            <a:p>
              <a:pPr algn="ctr"/>
              <a:r>
                <a:rPr lang="en-US" i="1"/>
                <a:t>b</a:t>
              </a:r>
            </a:p>
          </p:txBody>
        </p:sp>
        <p:sp>
          <p:nvSpPr>
            <p:cNvPr id="20515" name="AutoShape 66"/>
            <p:cNvSpPr>
              <a:spLocks noChangeArrowheads="1"/>
            </p:cNvSpPr>
            <p:nvPr/>
          </p:nvSpPr>
          <p:spPr bwMode="auto">
            <a:xfrm>
              <a:off x="1402" y="3108"/>
              <a:ext cx="433" cy="438"/>
            </a:xfrm>
            <a:prstGeom prst="flowChartConnector">
              <a:avLst/>
            </a:prstGeom>
            <a:noFill/>
            <a:ln w="12700">
              <a:solidFill>
                <a:schemeClr val="tx1"/>
              </a:solidFill>
              <a:round/>
              <a:headEnd/>
              <a:tailEnd/>
            </a:ln>
          </p:spPr>
          <p:txBody>
            <a:bodyPr wrap="none" anchor="ctr"/>
            <a:lstStyle/>
            <a:p>
              <a:pPr algn="ctr"/>
              <a:r>
                <a:rPr lang="en-US" i="1"/>
                <a:t>p</a:t>
              </a:r>
            </a:p>
          </p:txBody>
        </p:sp>
        <p:sp>
          <p:nvSpPr>
            <p:cNvPr id="20516" name="AutoShape 67"/>
            <p:cNvSpPr>
              <a:spLocks noChangeArrowheads="1"/>
            </p:cNvSpPr>
            <p:nvPr/>
          </p:nvSpPr>
          <p:spPr bwMode="auto">
            <a:xfrm>
              <a:off x="2440" y="3239"/>
              <a:ext cx="433" cy="439"/>
            </a:xfrm>
            <a:prstGeom prst="flowChartConnector">
              <a:avLst/>
            </a:prstGeom>
            <a:noFill/>
            <a:ln w="12700">
              <a:solidFill>
                <a:schemeClr val="tx1"/>
              </a:solidFill>
              <a:round/>
              <a:headEnd/>
              <a:tailEnd/>
            </a:ln>
          </p:spPr>
          <p:txBody>
            <a:bodyPr wrap="none" anchor="ctr"/>
            <a:lstStyle/>
            <a:p>
              <a:pPr algn="ctr"/>
              <a:r>
                <a:rPr lang="en-US" i="1"/>
                <a:t>q</a:t>
              </a:r>
            </a:p>
          </p:txBody>
        </p:sp>
        <p:sp>
          <p:nvSpPr>
            <p:cNvPr id="20517" name="AutoShape 68"/>
            <p:cNvSpPr>
              <a:spLocks noChangeArrowheads="1"/>
            </p:cNvSpPr>
            <p:nvPr/>
          </p:nvSpPr>
          <p:spPr bwMode="auto">
            <a:xfrm>
              <a:off x="2916" y="1529"/>
              <a:ext cx="433" cy="438"/>
            </a:xfrm>
            <a:prstGeom prst="flowChartConnector">
              <a:avLst/>
            </a:prstGeom>
            <a:noFill/>
            <a:ln w="12700">
              <a:solidFill>
                <a:schemeClr val="tx1"/>
              </a:solidFill>
              <a:round/>
              <a:headEnd/>
              <a:tailEnd/>
            </a:ln>
          </p:spPr>
          <p:txBody>
            <a:bodyPr wrap="none" anchor="ctr"/>
            <a:lstStyle/>
            <a:p>
              <a:pPr algn="ctr"/>
              <a:r>
                <a:rPr lang="en-US" i="1"/>
                <a:t>c</a:t>
              </a:r>
            </a:p>
          </p:txBody>
        </p:sp>
        <p:sp>
          <p:nvSpPr>
            <p:cNvPr id="20518" name="AutoShape 69"/>
            <p:cNvSpPr>
              <a:spLocks noChangeArrowheads="1"/>
            </p:cNvSpPr>
            <p:nvPr/>
          </p:nvSpPr>
          <p:spPr bwMode="auto">
            <a:xfrm>
              <a:off x="3522" y="2055"/>
              <a:ext cx="432" cy="439"/>
            </a:xfrm>
            <a:prstGeom prst="flowChartConnector">
              <a:avLst/>
            </a:prstGeom>
            <a:noFill/>
            <a:ln w="12700">
              <a:solidFill>
                <a:schemeClr val="tx1"/>
              </a:solidFill>
              <a:round/>
              <a:headEnd/>
              <a:tailEnd/>
            </a:ln>
          </p:spPr>
          <p:txBody>
            <a:bodyPr wrap="none" anchor="ctr"/>
            <a:lstStyle/>
            <a:p>
              <a:pPr algn="ctr"/>
              <a:r>
                <a:rPr lang="en-US" i="1"/>
                <a:t>e</a:t>
              </a:r>
            </a:p>
          </p:txBody>
        </p:sp>
        <p:sp>
          <p:nvSpPr>
            <p:cNvPr id="20519" name="AutoShape 70"/>
            <p:cNvSpPr>
              <a:spLocks noChangeArrowheads="1"/>
            </p:cNvSpPr>
            <p:nvPr/>
          </p:nvSpPr>
          <p:spPr bwMode="auto">
            <a:xfrm>
              <a:off x="3176" y="2669"/>
              <a:ext cx="432" cy="439"/>
            </a:xfrm>
            <a:prstGeom prst="flowChartConnector">
              <a:avLst/>
            </a:prstGeom>
            <a:noFill/>
            <a:ln w="12700">
              <a:solidFill>
                <a:schemeClr val="tx1"/>
              </a:solidFill>
              <a:round/>
              <a:headEnd/>
              <a:tailEnd/>
            </a:ln>
          </p:spPr>
          <p:txBody>
            <a:bodyPr wrap="none" anchor="ctr"/>
            <a:lstStyle/>
            <a:p>
              <a:pPr algn="ctr"/>
              <a:r>
                <a:rPr lang="en-US" i="1" dirty="0"/>
                <a:t>h</a:t>
              </a:r>
            </a:p>
          </p:txBody>
        </p:sp>
        <p:sp>
          <p:nvSpPr>
            <p:cNvPr id="20520" name="AutoShape 71"/>
            <p:cNvSpPr>
              <a:spLocks noChangeArrowheads="1"/>
            </p:cNvSpPr>
            <p:nvPr/>
          </p:nvSpPr>
          <p:spPr bwMode="auto">
            <a:xfrm>
              <a:off x="1748" y="1178"/>
              <a:ext cx="433" cy="438"/>
            </a:xfrm>
            <a:prstGeom prst="flowChartConnector">
              <a:avLst/>
            </a:prstGeom>
            <a:noFill/>
            <a:ln w="12700">
              <a:solidFill>
                <a:schemeClr val="tx1"/>
              </a:solidFill>
              <a:round/>
              <a:headEnd/>
              <a:tailEnd/>
            </a:ln>
          </p:spPr>
          <p:txBody>
            <a:bodyPr wrap="none" anchor="ctr"/>
            <a:lstStyle/>
            <a:p>
              <a:pPr algn="ctr"/>
              <a:r>
                <a:rPr lang="en-US" i="1"/>
                <a:t>a</a:t>
              </a:r>
            </a:p>
          </p:txBody>
        </p:sp>
        <p:sp>
          <p:nvSpPr>
            <p:cNvPr id="20521" name="AutoShape 72"/>
            <p:cNvSpPr>
              <a:spLocks noChangeArrowheads="1"/>
            </p:cNvSpPr>
            <p:nvPr/>
          </p:nvSpPr>
          <p:spPr bwMode="auto">
            <a:xfrm>
              <a:off x="4430" y="2318"/>
              <a:ext cx="432" cy="439"/>
            </a:xfrm>
            <a:prstGeom prst="flowChartConnector">
              <a:avLst/>
            </a:prstGeom>
            <a:noFill/>
            <a:ln w="12700">
              <a:solidFill>
                <a:schemeClr val="tx1"/>
              </a:solidFill>
              <a:round/>
              <a:headEnd/>
              <a:tailEnd/>
            </a:ln>
          </p:spPr>
          <p:txBody>
            <a:bodyPr wrap="none" anchor="ctr"/>
            <a:lstStyle/>
            <a:p>
              <a:pPr algn="ctr"/>
              <a:r>
                <a:rPr lang="en-US" i="1"/>
                <a:t>f</a:t>
              </a:r>
            </a:p>
          </p:txBody>
        </p:sp>
        <p:sp>
          <p:nvSpPr>
            <p:cNvPr id="20522" name="AutoShape 73"/>
            <p:cNvSpPr>
              <a:spLocks noChangeArrowheads="1"/>
            </p:cNvSpPr>
            <p:nvPr/>
          </p:nvSpPr>
          <p:spPr bwMode="auto">
            <a:xfrm>
              <a:off x="4257" y="3108"/>
              <a:ext cx="432" cy="438"/>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0523" name="AutoShape 74"/>
            <p:cNvCxnSpPr>
              <a:cxnSpLocks noChangeShapeType="1"/>
              <a:stCxn id="20511" idx="5"/>
              <a:endCxn id="20515" idx="2"/>
            </p:cNvCxnSpPr>
            <p:nvPr/>
          </p:nvCxnSpPr>
          <p:spPr bwMode="auto">
            <a:xfrm>
              <a:off x="993" y="3012"/>
              <a:ext cx="397" cy="315"/>
            </a:xfrm>
            <a:prstGeom prst="straightConnector1">
              <a:avLst/>
            </a:prstGeom>
            <a:noFill/>
            <a:ln w="9525">
              <a:solidFill>
                <a:schemeClr val="tx1"/>
              </a:solidFill>
              <a:round/>
              <a:headEnd/>
              <a:tailEnd type="triangle" w="med" len="med"/>
            </a:ln>
          </p:spPr>
        </p:cxnSp>
        <p:cxnSp>
          <p:nvCxnSpPr>
            <p:cNvPr id="20524" name="AutoShape 75"/>
            <p:cNvCxnSpPr>
              <a:cxnSpLocks noChangeShapeType="1"/>
              <a:stCxn id="20515" idx="5"/>
              <a:endCxn id="20516" idx="2"/>
            </p:cNvCxnSpPr>
            <p:nvPr/>
          </p:nvCxnSpPr>
          <p:spPr bwMode="auto">
            <a:xfrm flipV="1">
              <a:off x="1772" y="3459"/>
              <a:ext cx="656" cy="35"/>
            </a:xfrm>
            <a:prstGeom prst="straightConnector1">
              <a:avLst/>
            </a:prstGeom>
            <a:noFill/>
            <a:ln w="9525">
              <a:solidFill>
                <a:schemeClr val="tx1"/>
              </a:solidFill>
              <a:round/>
              <a:headEnd/>
              <a:tailEnd type="triangle" w="med" len="med"/>
            </a:ln>
          </p:spPr>
        </p:cxnSp>
        <p:cxnSp>
          <p:nvCxnSpPr>
            <p:cNvPr id="20525" name="AutoShape 76"/>
            <p:cNvCxnSpPr>
              <a:cxnSpLocks noChangeShapeType="1"/>
              <a:stCxn id="20519" idx="3"/>
              <a:endCxn id="20516" idx="7"/>
            </p:cNvCxnSpPr>
            <p:nvPr/>
          </p:nvCxnSpPr>
          <p:spPr bwMode="auto">
            <a:xfrm flipH="1">
              <a:off x="2810" y="3056"/>
              <a:ext cx="429" cy="235"/>
            </a:xfrm>
            <a:prstGeom prst="straightConnector1">
              <a:avLst/>
            </a:prstGeom>
            <a:noFill/>
            <a:ln w="9525">
              <a:solidFill>
                <a:schemeClr val="tx1"/>
              </a:solidFill>
              <a:round/>
              <a:headEnd/>
              <a:tailEnd type="triangle" w="med" len="med"/>
            </a:ln>
          </p:spPr>
        </p:cxnSp>
        <p:cxnSp>
          <p:nvCxnSpPr>
            <p:cNvPr id="20526" name="AutoShape 77"/>
            <p:cNvCxnSpPr>
              <a:cxnSpLocks noChangeShapeType="1"/>
              <a:stCxn id="20519" idx="2"/>
              <a:endCxn id="20515" idx="6"/>
            </p:cNvCxnSpPr>
            <p:nvPr/>
          </p:nvCxnSpPr>
          <p:spPr bwMode="auto">
            <a:xfrm flipH="1">
              <a:off x="1847" y="2889"/>
              <a:ext cx="1317" cy="438"/>
            </a:xfrm>
            <a:prstGeom prst="straightConnector1">
              <a:avLst/>
            </a:prstGeom>
            <a:noFill/>
            <a:ln w="9525">
              <a:solidFill>
                <a:schemeClr val="tx1"/>
              </a:solidFill>
              <a:round/>
              <a:headEnd/>
              <a:tailEnd type="triangle" w="med" len="med"/>
            </a:ln>
          </p:spPr>
        </p:cxnSp>
        <p:cxnSp>
          <p:nvCxnSpPr>
            <p:cNvPr id="20527" name="AutoShape 78"/>
            <p:cNvCxnSpPr>
              <a:cxnSpLocks noChangeShapeType="1"/>
              <a:stCxn id="20518" idx="4"/>
              <a:endCxn id="20519" idx="7"/>
            </p:cNvCxnSpPr>
            <p:nvPr/>
          </p:nvCxnSpPr>
          <p:spPr bwMode="auto">
            <a:xfrm flipH="1">
              <a:off x="3545" y="2506"/>
              <a:ext cx="193" cy="215"/>
            </a:xfrm>
            <a:prstGeom prst="straightConnector1">
              <a:avLst/>
            </a:prstGeom>
            <a:noFill/>
            <a:ln w="9525">
              <a:solidFill>
                <a:schemeClr val="tx1"/>
              </a:solidFill>
              <a:round/>
              <a:headEnd/>
              <a:tailEnd type="triangle" w="med" len="med"/>
            </a:ln>
          </p:spPr>
        </p:cxnSp>
        <p:cxnSp>
          <p:nvCxnSpPr>
            <p:cNvPr id="20528" name="AutoShape 79"/>
            <p:cNvCxnSpPr>
              <a:cxnSpLocks noChangeShapeType="1"/>
              <a:stCxn id="20518" idx="5"/>
              <a:endCxn id="20522" idx="1"/>
            </p:cNvCxnSpPr>
            <p:nvPr/>
          </p:nvCxnSpPr>
          <p:spPr bwMode="auto">
            <a:xfrm>
              <a:off x="3891" y="2442"/>
              <a:ext cx="429" cy="718"/>
            </a:xfrm>
            <a:prstGeom prst="straightConnector1">
              <a:avLst/>
            </a:prstGeom>
            <a:noFill/>
            <a:ln w="9525">
              <a:solidFill>
                <a:schemeClr val="tx1"/>
              </a:solidFill>
              <a:round/>
              <a:headEnd/>
              <a:tailEnd type="triangle" w="med" len="med"/>
            </a:ln>
          </p:spPr>
        </p:cxnSp>
        <p:cxnSp>
          <p:nvCxnSpPr>
            <p:cNvPr id="20529" name="AutoShape 80"/>
            <p:cNvCxnSpPr>
              <a:cxnSpLocks noChangeShapeType="1"/>
              <a:stCxn id="20522" idx="0"/>
              <a:endCxn id="20521" idx="4"/>
            </p:cNvCxnSpPr>
            <p:nvPr/>
          </p:nvCxnSpPr>
          <p:spPr bwMode="auto">
            <a:xfrm flipV="1">
              <a:off x="4473" y="2769"/>
              <a:ext cx="173" cy="327"/>
            </a:xfrm>
            <a:prstGeom prst="straightConnector1">
              <a:avLst/>
            </a:prstGeom>
            <a:noFill/>
            <a:ln w="12700">
              <a:solidFill>
                <a:schemeClr val="tx1"/>
              </a:solidFill>
              <a:round/>
              <a:headEnd/>
              <a:tailEnd type="triangle" w="med" len="med"/>
            </a:ln>
          </p:spPr>
        </p:cxnSp>
        <p:cxnSp>
          <p:nvCxnSpPr>
            <p:cNvPr id="20530" name="AutoShape 81"/>
            <p:cNvCxnSpPr>
              <a:cxnSpLocks noChangeShapeType="1"/>
              <a:stCxn id="20521" idx="0"/>
              <a:endCxn id="20512" idx="4"/>
            </p:cNvCxnSpPr>
            <p:nvPr/>
          </p:nvCxnSpPr>
          <p:spPr bwMode="auto">
            <a:xfrm flipV="1">
              <a:off x="4646" y="1585"/>
              <a:ext cx="130" cy="721"/>
            </a:xfrm>
            <a:prstGeom prst="straightConnector1">
              <a:avLst/>
            </a:prstGeom>
            <a:noFill/>
            <a:ln w="9525">
              <a:solidFill>
                <a:schemeClr val="tx1"/>
              </a:solidFill>
              <a:round/>
              <a:headEnd/>
              <a:tailEnd type="triangle" w="med" len="med"/>
            </a:ln>
          </p:spPr>
        </p:cxnSp>
        <p:cxnSp>
          <p:nvCxnSpPr>
            <p:cNvPr id="20531" name="AutoShape 82"/>
            <p:cNvCxnSpPr>
              <a:cxnSpLocks noChangeShapeType="1"/>
              <a:stCxn id="20511" idx="7"/>
            </p:cNvCxnSpPr>
            <p:nvPr/>
          </p:nvCxnSpPr>
          <p:spPr bwMode="auto">
            <a:xfrm flipV="1">
              <a:off x="993" y="2438"/>
              <a:ext cx="885" cy="239"/>
            </a:xfrm>
            <a:prstGeom prst="straightConnector1">
              <a:avLst/>
            </a:prstGeom>
            <a:noFill/>
            <a:ln w="9525">
              <a:solidFill>
                <a:schemeClr val="tx1"/>
              </a:solidFill>
              <a:round/>
              <a:headEnd/>
              <a:tailEnd type="triangle" w="med" len="med"/>
            </a:ln>
          </p:spPr>
        </p:cxnSp>
        <p:cxnSp>
          <p:nvCxnSpPr>
            <p:cNvPr id="20532" name="AutoShape 83"/>
            <p:cNvCxnSpPr>
              <a:cxnSpLocks noChangeShapeType="1"/>
              <a:stCxn id="20513" idx="1"/>
              <a:endCxn id="20514" idx="5"/>
            </p:cNvCxnSpPr>
            <p:nvPr/>
          </p:nvCxnSpPr>
          <p:spPr bwMode="auto">
            <a:xfrm flipH="1" flipV="1">
              <a:off x="1339" y="1959"/>
              <a:ext cx="602" cy="324"/>
            </a:xfrm>
            <a:prstGeom prst="straightConnector1">
              <a:avLst/>
            </a:prstGeom>
            <a:noFill/>
            <a:ln w="9525">
              <a:solidFill>
                <a:schemeClr val="tx1"/>
              </a:solidFill>
              <a:round/>
              <a:headEnd/>
              <a:tailEnd type="triangle" w="med" len="med"/>
            </a:ln>
          </p:spPr>
        </p:cxnSp>
        <p:cxnSp>
          <p:nvCxnSpPr>
            <p:cNvPr id="20533" name="AutoShape 84"/>
            <p:cNvCxnSpPr>
              <a:cxnSpLocks noChangeShapeType="1"/>
              <a:endCxn id="20520" idx="2"/>
            </p:cNvCxnSpPr>
            <p:nvPr/>
          </p:nvCxnSpPr>
          <p:spPr bwMode="auto">
            <a:xfrm flipV="1">
              <a:off x="1347" y="1397"/>
              <a:ext cx="389" cy="240"/>
            </a:xfrm>
            <a:prstGeom prst="straightConnector1">
              <a:avLst/>
            </a:prstGeom>
            <a:noFill/>
            <a:ln w="9525">
              <a:solidFill>
                <a:schemeClr val="tx1"/>
              </a:solidFill>
              <a:round/>
              <a:headEnd/>
              <a:tailEnd type="triangle" w="med" len="med"/>
            </a:ln>
          </p:spPr>
        </p:cxnSp>
        <p:cxnSp>
          <p:nvCxnSpPr>
            <p:cNvPr id="20534" name="AutoShape 85"/>
            <p:cNvCxnSpPr>
              <a:cxnSpLocks noChangeShapeType="1"/>
              <a:stCxn id="20517" idx="2"/>
              <a:endCxn id="20520" idx="6"/>
            </p:cNvCxnSpPr>
            <p:nvPr/>
          </p:nvCxnSpPr>
          <p:spPr bwMode="auto">
            <a:xfrm flipH="1" flipV="1">
              <a:off x="2193" y="1397"/>
              <a:ext cx="711" cy="351"/>
            </a:xfrm>
            <a:prstGeom prst="straightConnector1">
              <a:avLst/>
            </a:prstGeom>
            <a:noFill/>
            <a:ln w="9525">
              <a:solidFill>
                <a:schemeClr val="tx1"/>
              </a:solidFill>
              <a:round/>
              <a:headEnd/>
              <a:tailEnd type="triangle" w="med" len="med"/>
            </a:ln>
          </p:spPr>
        </p:cxnSp>
        <p:cxnSp>
          <p:nvCxnSpPr>
            <p:cNvPr id="20535" name="AutoShape 86"/>
            <p:cNvCxnSpPr>
              <a:cxnSpLocks noChangeShapeType="1"/>
              <a:stCxn id="20513" idx="7"/>
              <a:endCxn id="20517" idx="3"/>
            </p:cNvCxnSpPr>
            <p:nvPr/>
          </p:nvCxnSpPr>
          <p:spPr bwMode="auto">
            <a:xfrm flipV="1">
              <a:off x="2248" y="1915"/>
              <a:ext cx="731" cy="368"/>
            </a:xfrm>
            <a:prstGeom prst="straightConnector1">
              <a:avLst/>
            </a:prstGeom>
            <a:noFill/>
            <a:ln w="9525">
              <a:solidFill>
                <a:schemeClr val="tx1"/>
              </a:solidFill>
              <a:round/>
              <a:headEnd/>
              <a:tailEnd type="triangle" w="med" len="med"/>
            </a:ln>
          </p:spPr>
        </p:cxnSp>
        <p:cxnSp>
          <p:nvCxnSpPr>
            <p:cNvPr id="20536" name="AutoShape 87"/>
            <p:cNvCxnSpPr>
              <a:cxnSpLocks noChangeShapeType="1"/>
              <a:stCxn id="20513" idx="6"/>
              <a:endCxn id="20518" idx="2"/>
            </p:cNvCxnSpPr>
            <p:nvPr/>
          </p:nvCxnSpPr>
          <p:spPr bwMode="auto">
            <a:xfrm flipV="1">
              <a:off x="2323" y="2275"/>
              <a:ext cx="1187" cy="175"/>
            </a:xfrm>
            <a:prstGeom prst="straightConnector1">
              <a:avLst/>
            </a:prstGeom>
            <a:noFill/>
            <a:ln w="9525">
              <a:solidFill>
                <a:schemeClr val="tx1"/>
              </a:solidFill>
              <a:round/>
              <a:headEnd/>
              <a:tailEnd type="triangle" w="med" len="med"/>
            </a:ln>
          </p:spPr>
        </p:cxnSp>
        <p:cxnSp>
          <p:nvCxnSpPr>
            <p:cNvPr id="20537" name="AutoShape 88"/>
            <p:cNvCxnSpPr>
              <a:cxnSpLocks noChangeShapeType="1"/>
              <a:stCxn id="20521" idx="1"/>
              <a:endCxn id="20517" idx="6"/>
            </p:cNvCxnSpPr>
            <p:nvPr/>
          </p:nvCxnSpPr>
          <p:spPr bwMode="auto">
            <a:xfrm rot="5400000" flipH="1">
              <a:off x="3616" y="1493"/>
              <a:ext cx="622" cy="1132"/>
            </a:xfrm>
            <a:prstGeom prst="curvedConnector2">
              <a:avLst/>
            </a:prstGeom>
            <a:noFill/>
            <a:ln w="9525">
              <a:solidFill>
                <a:schemeClr val="tx1"/>
              </a:solidFill>
              <a:round/>
              <a:headEnd/>
              <a:tailEnd type="triangle" w="med" len="med"/>
            </a:ln>
          </p:spPr>
        </p:cxnSp>
        <p:cxnSp>
          <p:nvCxnSpPr>
            <p:cNvPr id="20538" name="AutoShape 89"/>
            <p:cNvCxnSpPr>
              <a:cxnSpLocks noChangeShapeType="1"/>
              <a:stCxn id="20511" idx="6"/>
              <a:endCxn id="20518" idx="3"/>
            </p:cNvCxnSpPr>
            <p:nvPr/>
          </p:nvCxnSpPr>
          <p:spPr bwMode="auto">
            <a:xfrm flipV="1">
              <a:off x="1068" y="2442"/>
              <a:ext cx="2517" cy="403"/>
            </a:xfrm>
            <a:prstGeom prst="curvedConnector2">
              <a:avLst/>
            </a:prstGeom>
            <a:noFill/>
            <a:ln w="9525">
              <a:solidFill>
                <a:schemeClr val="tx1"/>
              </a:solidFill>
              <a:round/>
              <a:headEnd/>
              <a:tailEnd type="triangle" w="med" len="med"/>
            </a:ln>
          </p:spPr>
        </p:cxnSp>
      </p:grpSp>
      <p:grpSp>
        <p:nvGrpSpPr>
          <p:cNvPr id="6" name="Group 90"/>
          <p:cNvGrpSpPr>
            <a:grpSpLocks/>
          </p:cNvGrpSpPr>
          <p:nvPr/>
        </p:nvGrpSpPr>
        <p:grpSpPr bwMode="auto">
          <a:xfrm>
            <a:off x="1143002" y="3532194"/>
            <a:ext cx="7642225" cy="2325687"/>
            <a:chOff x="-60" y="2225"/>
            <a:chExt cx="4814" cy="1465"/>
          </a:xfrm>
        </p:grpSpPr>
        <p:sp>
          <p:nvSpPr>
            <p:cNvPr id="20504" name="Rectangle 91"/>
            <p:cNvSpPr>
              <a:spLocks noChangeArrowheads="1"/>
            </p:cNvSpPr>
            <p:nvPr/>
          </p:nvSpPr>
          <p:spPr bwMode="auto">
            <a:xfrm>
              <a:off x="1142" y="2225"/>
              <a:ext cx="3611" cy="172"/>
            </a:xfrm>
            <a:prstGeom prst="rect">
              <a:avLst/>
            </a:prstGeom>
            <a:solidFill>
              <a:srgbClr val="FF0000">
                <a:alpha val="20000"/>
              </a:srgbClr>
            </a:solidFill>
            <a:ln w="9525">
              <a:noFill/>
              <a:miter lim="800000"/>
              <a:headEnd/>
              <a:tailEnd/>
            </a:ln>
          </p:spPr>
          <p:txBody>
            <a:bodyPr wrap="none" anchor="ctr"/>
            <a:lstStyle/>
            <a:p>
              <a:endParaRPr lang="en-US"/>
            </a:p>
          </p:txBody>
        </p:sp>
        <p:sp>
          <p:nvSpPr>
            <p:cNvPr id="20505" name="Rectangle 92"/>
            <p:cNvSpPr>
              <a:spLocks noChangeArrowheads="1"/>
            </p:cNvSpPr>
            <p:nvPr/>
          </p:nvSpPr>
          <p:spPr bwMode="auto">
            <a:xfrm>
              <a:off x="1138" y="2516"/>
              <a:ext cx="3611" cy="172"/>
            </a:xfrm>
            <a:prstGeom prst="rect">
              <a:avLst/>
            </a:prstGeom>
            <a:solidFill>
              <a:srgbClr val="FF6600">
                <a:alpha val="20000"/>
              </a:srgbClr>
            </a:solidFill>
            <a:ln w="9525">
              <a:noFill/>
              <a:miter lim="800000"/>
              <a:headEnd/>
              <a:tailEnd/>
            </a:ln>
          </p:spPr>
          <p:txBody>
            <a:bodyPr wrap="none" anchor="ctr"/>
            <a:lstStyle/>
            <a:p>
              <a:endParaRPr lang="en-US"/>
            </a:p>
          </p:txBody>
        </p:sp>
        <p:sp>
          <p:nvSpPr>
            <p:cNvPr id="20506" name="Rectangle 93"/>
            <p:cNvSpPr>
              <a:spLocks noChangeArrowheads="1"/>
            </p:cNvSpPr>
            <p:nvPr/>
          </p:nvSpPr>
          <p:spPr bwMode="auto">
            <a:xfrm>
              <a:off x="1143" y="2844"/>
              <a:ext cx="3611" cy="172"/>
            </a:xfrm>
            <a:prstGeom prst="rect">
              <a:avLst/>
            </a:prstGeom>
            <a:solidFill>
              <a:srgbClr val="008000">
                <a:alpha val="20000"/>
              </a:srgbClr>
            </a:solidFill>
            <a:ln w="9525">
              <a:noFill/>
              <a:miter lim="800000"/>
              <a:headEnd/>
              <a:tailEnd/>
            </a:ln>
          </p:spPr>
          <p:txBody>
            <a:bodyPr wrap="none" anchor="ctr"/>
            <a:lstStyle/>
            <a:p>
              <a:endParaRPr lang="en-US"/>
            </a:p>
          </p:txBody>
        </p:sp>
        <p:sp>
          <p:nvSpPr>
            <p:cNvPr id="20507" name="Rectangle 94"/>
            <p:cNvSpPr>
              <a:spLocks noChangeArrowheads="1"/>
            </p:cNvSpPr>
            <p:nvPr/>
          </p:nvSpPr>
          <p:spPr bwMode="auto">
            <a:xfrm>
              <a:off x="1139" y="3188"/>
              <a:ext cx="3607" cy="172"/>
            </a:xfrm>
            <a:prstGeom prst="rect">
              <a:avLst/>
            </a:prstGeom>
            <a:solidFill>
              <a:srgbClr val="0000FF">
                <a:alpha val="20000"/>
              </a:srgbClr>
            </a:solidFill>
            <a:ln w="9525">
              <a:noFill/>
              <a:miter lim="800000"/>
              <a:headEnd/>
              <a:tailEnd/>
            </a:ln>
          </p:spPr>
          <p:txBody>
            <a:bodyPr wrap="none" anchor="ctr"/>
            <a:lstStyle/>
            <a:p>
              <a:endParaRPr lang="en-US"/>
            </a:p>
          </p:txBody>
        </p:sp>
        <p:sp>
          <p:nvSpPr>
            <p:cNvPr id="20508" name="AutoShape 95"/>
            <p:cNvSpPr>
              <a:spLocks/>
            </p:cNvSpPr>
            <p:nvPr/>
          </p:nvSpPr>
          <p:spPr bwMode="auto">
            <a:xfrm>
              <a:off x="807" y="2236"/>
              <a:ext cx="178" cy="1450"/>
            </a:xfrm>
            <a:prstGeom prst="leftBrace">
              <a:avLst>
                <a:gd name="adj1" fmla="val 67884"/>
                <a:gd name="adj2" fmla="val 50000"/>
              </a:avLst>
            </a:prstGeom>
            <a:noFill/>
            <a:ln w="9525">
              <a:solidFill>
                <a:schemeClr val="tx1"/>
              </a:solidFill>
              <a:round/>
              <a:headEnd/>
              <a:tailEnd/>
            </a:ln>
          </p:spPr>
          <p:txBody>
            <a:bodyPr wrap="none" anchor="ctr"/>
            <a:lstStyle/>
            <a:p>
              <a:endParaRPr lang="en-US"/>
            </a:p>
          </p:txBody>
        </p:sp>
        <p:sp>
          <p:nvSpPr>
            <p:cNvPr id="20509" name="Text Box 96"/>
            <p:cNvSpPr txBox="1">
              <a:spLocks noChangeArrowheads="1"/>
            </p:cNvSpPr>
            <p:nvPr/>
          </p:nvSpPr>
          <p:spPr bwMode="auto">
            <a:xfrm>
              <a:off x="-60" y="2693"/>
              <a:ext cx="794" cy="407"/>
            </a:xfrm>
            <a:prstGeom prst="rect">
              <a:avLst/>
            </a:prstGeom>
            <a:noFill/>
            <a:ln w="9525">
              <a:noFill/>
              <a:miter lim="800000"/>
              <a:headEnd/>
              <a:tailEnd/>
            </a:ln>
          </p:spPr>
          <p:txBody>
            <a:bodyPr wrap="square">
              <a:spAutoFit/>
            </a:bodyPr>
            <a:lstStyle/>
            <a:p>
              <a:pPr algn="ctr">
                <a:spcBef>
                  <a:spcPct val="50000"/>
                </a:spcBef>
              </a:pPr>
              <a:r>
                <a:rPr lang="pt-BR" smtClean="0"/>
                <a:t>Camadas da busca</a:t>
              </a:r>
              <a:endParaRPr lang="pt-BR"/>
            </a:p>
          </p:txBody>
        </p:sp>
        <p:sp>
          <p:nvSpPr>
            <p:cNvPr id="20510" name="Rectangle 97"/>
            <p:cNvSpPr>
              <a:spLocks noChangeArrowheads="1"/>
            </p:cNvSpPr>
            <p:nvPr/>
          </p:nvSpPr>
          <p:spPr bwMode="auto">
            <a:xfrm>
              <a:off x="1143" y="3518"/>
              <a:ext cx="3607" cy="172"/>
            </a:xfrm>
            <a:prstGeom prst="rect">
              <a:avLst/>
            </a:prstGeom>
            <a:solidFill>
              <a:srgbClr val="CC00CC">
                <a:alpha val="20000"/>
              </a:srgbClr>
            </a:solidFill>
            <a:ln w="9525">
              <a:noFill/>
              <a:miter lim="800000"/>
              <a:headEnd/>
              <a:tailEnd/>
            </a:ln>
          </p:spPr>
          <p:txBody>
            <a:bodyPr wrap="none" anchor="ctr"/>
            <a:lstStyle/>
            <a:p>
              <a:endParaRPr lang="en-US"/>
            </a:p>
          </p:txBody>
        </p:sp>
      </p:grpSp>
      <p:sp>
        <p:nvSpPr>
          <p:cNvPr id="798818" name="Oval 98"/>
          <p:cNvSpPr>
            <a:spLocks noChangeArrowheads="1"/>
          </p:cNvSpPr>
          <p:nvPr/>
        </p:nvSpPr>
        <p:spPr bwMode="auto">
          <a:xfrm>
            <a:off x="6237287" y="3525839"/>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0487" name="Oval 99"/>
          <p:cNvSpPr>
            <a:spLocks noChangeArrowheads="1"/>
          </p:cNvSpPr>
          <p:nvPr/>
        </p:nvSpPr>
        <p:spPr bwMode="auto">
          <a:xfrm>
            <a:off x="6237287" y="3525839"/>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0" name="Oval 100"/>
          <p:cNvSpPr>
            <a:spLocks noChangeArrowheads="1"/>
          </p:cNvSpPr>
          <p:nvPr/>
        </p:nvSpPr>
        <p:spPr bwMode="auto">
          <a:xfrm>
            <a:off x="3808411" y="4021139"/>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1" name="Oval 101"/>
          <p:cNvSpPr>
            <a:spLocks noChangeArrowheads="1"/>
          </p:cNvSpPr>
          <p:nvPr/>
        </p:nvSpPr>
        <p:spPr bwMode="auto">
          <a:xfrm>
            <a:off x="6629402" y="3976688"/>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2" name="Oval 102"/>
          <p:cNvSpPr>
            <a:spLocks noChangeArrowheads="1"/>
          </p:cNvSpPr>
          <p:nvPr/>
        </p:nvSpPr>
        <p:spPr bwMode="auto">
          <a:xfrm>
            <a:off x="8380411" y="399098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3" name="Oval 103"/>
          <p:cNvSpPr>
            <a:spLocks noChangeArrowheads="1"/>
          </p:cNvSpPr>
          <p:nvPr/>
        </p:nvSpPr>
        <p:spPr bwMode="auto">
          <a:xfrm>
            <a:off x="3278184" y="4521205"/>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4" name="Oval 104"/>
          <p:cNvSpPr>
            <a:spLocks noChangeArrowheads="1"/>
          </p:cNvSpPr>
          <p:nvPr/>
        </p:nvSpPr>
        <p:spPr bwMode="auto">
          <a:xfrm>
            <a:off x="3952878" y="451326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5" name="Oval 105"/>
          <p:cNvSpPr>
            <a:spLocks noChangeArrowheads="1"/>
          </p:cNvSpPr>
          <p:nvPr/>
        </p:nvSpPr>
        <p:spPr bwMode="auto">
          <a:xfrm>
            <a:off x="4799011" y="4513263"/>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6" name="Oval 106"/>
          <p:cNvSpPr>
            <a:spLocks noChangeArrowheads="1"/>
          </p:cNvSpPr>
          <p:nvPr/>
        </p:nvSpPr>
        <p:spPr bwMode="auto">
          <a:xfrm>
            <a:off x="6243635" y="4505330"/>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7" name="Oval 107"/>
          <p:cNvSpPr>
            <a:spLocks noChangeArrowheads="1"/>
          </p:cNvSpPr>
          <p:nvPr/>
        </p:nvSpPr>
        <p:spPr bwMode="auto">
          <a:xfrm>
            <a:off x="6945311" y="4505330"/>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8" name="Oval 108"/>
          <p:cNvSpPr>
            <a:spLocks noChangeArrowheads="1"/>
          </p:cNvSpPr>
          <p:nvPr/>
        </p:nvSpPr>
        <p:spPr bwMode="auto">
          <a:xfrm>
            <a:off x="8378828" y="4505330"/>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9" name="Oval 109"/>
          <p:cNvSpPr>
            <a:spLocks noChangeArrowheads="1"/>
          </p:cNvSpPr>
          <p:nvPr/>
        </p:nvSpPr>
        <p:spPr bwMode="auto">
          <a:xfrm>
            <a:off x="3268660" y="5051430"/>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30" name="Oval 110"/>
          <p:cNvSpPr>
            <a:spLocks noChangeArrowheads="1"/>
          </p:cNvSpPr>
          <p:nvPr/>
        </p:nvSpPr>
        <p:spPr bwMode="auto">
          <a:xfrm>
            <a:off x="3808411" y="4019556"/>
            <a:ext cx="290512" cy="265113"/>
          </a:xfrm>
          <a:prstGeom prst="ellipse">
            <a:avLst/>
          </a:prstGeom>
          <a:solidFill>
            <a:srgbClr val="FF6600">
              <a:alpha val="20000"/>
            </a:srgbClr>
          </a:solidFill>
          <a:ln w="9525">
            <a:solidFill>
              <a:schemeClr val="tx1"/>
            </a:solidFill>
            <a:round/>
            <a:headEnd/>
            <a:tailEnd/>
          </a:ln>
        </p:spPr>
        <p:txBody>
          <a:bodyPr wrap="none" lIns="91432" tIns="45718" rIns="91432" bIns="45718" anchor="ctr"/>
          <a:lstStyle/>
          <a:p>
            <a:endParaRPr lang="en-US"/>
          </a:p>
        </p:txBody>
      </p:sp>
      <p:sp>
        <p:nvSpPr>
          <p:cNvPr id="798831" name="Oval 111"/>
          <p:cNvSpPr>
            <a:spLocks noChangeArrowheads="1"/>
          </p:cNvSpPr>
          <p:nvPr/>
        </p:nvSpPr>
        <p:spPr bwMode="auto">
          <a:xfrm>
            <a:off x="6632578" y="3978281"/>
            <a:ext cx="290513" cy="265113"/>
          </a:xfrm>
          <a:prstGeom prst="ellipse">
            <a:avLst/>
          </a:prstGeom>
          <a:solidFill>
            <a:srgbClr val="FF6600">
              <a:alpha val="20000"/>
            </a:srgbClr>
          </a:solidFill>
          <a:ln w="9525">
            <a:solidFill>
              <a:schemeClr val="tx1"/>
            </a:solidFill>
            <a:round/>
            <a:headEnd/>
            <a:tailEnd/>
          </a:ln>
        </p:spPr>
        <p:txBody>
          <a:bodyPr wrap="none" lIns="91432" tIns="45718" rIns="91432" bIns="45718" anchor="ctr"/>
          <a:lstStyle/>
          <a:p>
            <a:endParaRPr lang="en-US"/>
          </a:p>
        </p:txBody>
      </p:sp>
      <p:sp>
        <p:nvSpPr>
          <p:cNvPr id="798832" name="Oval 112"/>
          <p:cNvSpPr>
            <a:spLocks noChangeArrowheads="1"/>
          </p:cNvSpPr>
          <p:nvPr/>
        </p:nvSpPr>
        <p:spPr bwMode="auto">
          <a:xfrm>
            <a:off x="8382002" y="3995739"/>
            <a:ext cx="290513" cy="265112"/>
          </a:xfrm>
          <a:prstGeom prst="ellipse">
            <a:avLst/>
          </a:prstGeom>
          <a:solidFill>
            <a:srgbClr val="FF6600">
              <a:alpha val="20000"/>
            </a:srgbClr>
          </a:solidFill>
          <a:ln w="9525">
            <a:solidFill>
              <a:schemeClr val="tx1"/>
            </a:solidFill>
            <a:round/>
            <a:headEnd/>
            <a:tailEnd/>
          </a:ln>
        </p:spPr>
        <p:txBody>
          <a:bodyPr wrap="none" lIns="91432" tIns="45718" rIns="91432" bIns="45718" anchor="ctr"/>
          <a:lstStyle/>
          <a:p>
            <a:endParaRPr lang="en-US"/>
          </a:p>
        </p:txBody>
      </p:sp>
      <p:sp>
        <p:nvSpPr>
          <p:cNvPr id="798833" name="Oval 113"/>
          <p:cNvSpPr>
            <a:spLocks noChangeArrowheads="1"/>
          </p:cNvSpPr>
          <p:nvPr/>
        </p:nvSpPr>
        <p:spPr bwMode="auto">
          <a:xfrm>
            <a:off x="3281360" y="4516439"/>
            <a:ext cx="290512" cy="265112"/>
          </a:xfrm>
          <a:prstGeom prst="ellipse">
            <a:avLst/>
          </a:prstGeom>
          <a:solidFill>
            <a:srgbClr val="008000">
              <a:alpha val="20000"/>
            </a:srgbClr>
          </a:solidFill>
          <a:ln w="9525">
            <a:solidFill>
              <a:schemeClr val="tx1"/>
            </a:solidFill>
            <a:round/>
            <a:headEnd/>
            <a:tailEnd/>
          </a:ln>
        </p:spPr>
        <p:txBody>
          <a:bodyPr wrap="none" lIns="91432" tIns="45718" rIns="91432" bIns="45718" anchor="ctr"/>
          <a:lstStyle/>
          <a:p>
            <a:endParaRPr lang="en-US"/>
          </a:p>
        </p:txBody>
      </p:sp>
      <p:sp>
        <p:nvSpPr>
          <p:cNvPr id="20502" name="Line 114"/>
          <p:cNvSpPr>
            <a:spLocks noChangeShapeType="1"/>
          </p:cNvSpPr>
          <p:nvPr/>
        </p:nvSpPr>
        <p:spPr bwMode="auto">
          <a:xfrm>
            <a:off x="2" y="3371851"/>
            <a:ext cx="12192001" cy="0"/>
          </a:xfrm>
          <a:prstGeom prst="line">
            <a:avLst/>
          </a:prstGeom>
          <a:noFill/>
          <a:ln w="9525">
            <a:solidFill>
              <a:schemeClr val="tx1"/>
            </a:solidFill>
            <a:round/>
            <a:headEnd/>
            <a:tailEnd/>
          </a:ln>
        </p:spPr>
        <p:txBody>
          <a:bodyPr lIns="91432" tIns="45718" rIns="91432" bIns="45718"/>
          <a:lstStyle/>
          <a:p>
            <a:endParaRPr lang="en-US"/>
          </a:p>
        </p:txBody>
      </p:sp>
      <p:sp>
        <p:nvSpPr>
          <p:cNvPr id="20503" name="Text Box 115"/>
          <p:cNvSpPr txBox="1">
            <a:spLocks noChangeArrowheads="1"/>
          </p:cNvSpPr>
          <p:nvPr/>
        </p:nvSpPr>
        <p:spPr bwMode="auto">
          <a:xfrm>
            <a:off x="376237" y="1371602"/>
            <a:ext cx="2366963" cy="1615823"/>
          </a:xfrm>
          <a:prstGeom prst="rect">
            <a:avLst/>
          </a:prstGeom>
          <a:noFill/>
          <a:ln w="9525">
            <a:noFill/>
            <a:miter lim="800000"/>
            <a:headEnd/>
            <a:tailEnd/>
          </a:ln>
        </p:spPr>
        <p:txBody>
          <a:bodyPr lIns="91432" tIns="45718" rIns="91432" bIns="45718">
            <a:spAutoFit/>
          </a:bodyPr>
          <a:lstStyle/>
          <a:p>
            <a:pPr>
              <a:spcBef>
                <a:spcPct val="50000"/>
              </a:spcBef>
            </a:pPr>
            <a:r>
              <a:rPr lang="pt-BR" i="1" dirty="0" smtClean="0">
                <a:latin typeface="Calibri" pitchFamily="34" charset="0"/>
              </a:rPr>
              <a:t>Estratégia: expandir primeiro o nó mais próximo da raiz</a:t>
            </a:r>
          </a:p>
          <a:p>
            <a:pPr>
              <a:spcBef>
                <a:spcPct val="50000"/>
              </a:spcBef>
            </a:pPr>
            <a:r>
              <a:rPr lang="pt-BR" i="1" dirty="0" smtClean="0">
                <a:latin typeface="Calibri" pitchFamily="34" charset="0"/>
              </a:rPr>
              <a:t>Implementação: borda é uma fila FIFO</a:t>
            </a:r>
            <a:endParaRPr lang="pt-BR" i="1" dirty="0">
              <a:latin typeface="Calibri" pitchFamily="34" charset="0"/>
            </a:endParaRPr>
          </a:p>
        </p:txBody>
      </p:sp>
      <p:sp>
        <p:nvSpPr>
          <p:cNvPr id="117" name="Espaço Reservado para Número de Slide 116"/>
          <p:cNvSpPr>
            <a:spLocks noGrp="1"/>
          </p:cNvSpPr>
          <p:nvPr>
            <p:ph type="sldNum" sz="quarter" idx="12"/>
          </p:nvPr>
        </p:nvSpPr>
        <p:spPr/>
        <p:txBody>
          <a:bodyPr/>
          <a:lstStyle/>
          <a:p>
            <a:pPr>
              <a:defRPr/>
            </a:pPr>
            <a:fld id="{B5FF1561-1732-4AFE-BD38-1F907188A60F}" type="slidenum">
              <a:rPr lang="en-US" smtClean="0"/>
              <a:pPr>
                <a:defRPr/>
              </a:pPr>
              <a:t>6</a:t>
            </a:fld>
            <a:endParaRPr lang="en-US"/>
          </a:p>
        </p:txBody>
      </p:sp>
    </p:spTree>
    <p:extLst>
      <p:ext uri="{BB962C8B-B14F-4D97-AF65-F5344CB8AC3E}">
        <p14:creationId xmlns:p14="http://schemas.microsoft.com/office/powerpoint/2010/main" xmlns="" val="37304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8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8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8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8" grpId="0" animBg="1"/>
      <p:bldP spid="798820" grpId="0" animBg="1"/>
      <p:bldP spid="798821" grpId="0" animBg="1"/>
      <p:bldP spid="798822" grpId="0" animBg="1"/>
      <p:bldP spid="798823" grpId="0" animBg="1"/>
      <p:bldP spid="798824" grpId="0" animBg="1"/>
      <p:bldP spid="798825" grpId="0" animBg="1"/>
      <p:bldP spid="798826" grpId="0" animBg="1"/>
      <p:bldP spid="798827" grpId="0" animBg="1"/>
      <p:bldP spid="798828" grpId="0" animBg="1"/>
      <p:bldP spid="798829" grpId="0" animBg="1"/>
      <p:bldP spid="798830" grpId="0" animBg="1"/>
      <p:bldP spid="798831" grpId="0" animBg="1"/>
      <p:bldP spid="798832" grpId="0" animBg="1"/>
      <p:bldP spid="7988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pt-BR" sz="4000" dirty="0" smtClean="0"/>
              <a:t>BFS: </a:t>
            </a:r>
            <a:r>
              <a:rPr lang="pt-BR" sz="4000" dirty="0" smtClean="0"/>
              <a:t>propriedades</a:t>
            </a:r>
            <a:endParaRPr lang="pt-BR" sz="4000" dirty="0" smtClean="0"/>
          </a:p>
        </p:txBody>
      </p:sp>
      <p:sp>
        <p:nvSpPr>
          <p:cNvPr id="32771" name="Rectangle 3"/>
          <p:cNvSpPr>
            <a:spLocks noGrp="1"/>
          </p:cNvSpPr>
          <p:nvPr>
            <p:ph type="body" idx="1"/>
          </p:nvPr>
        </p:nvSpPr>
        <p:spPr/>
        <p:txBody>
          <a:bodyPr/>
          <a:lstStyle/>
          <a:p>
            <a:pPr eaLnBrk="1" hangingPunct="1">
              <a:lnSpc>
                <a:spcPct val="90000"/>
              </a:lnSpc>
            </a:pPr>
            <a:r>
              <a:rPr lang="pt-BR" dirty="0" smtClean="0">
                <a:solidFill>
                  <a:srgbClr val="CC0099"/>
                </a:solidFill>
              </a:rPr>
              <a:t>Completa? </a:t>
            </a:r>
            <a:r>
              <a:rPr lang="pt-BR" dirty="0" smtClean="0"/>
              <a:t>Sim (se </a:t>
            </a:r>
            <a:r>
              <a:rPr lang="pt-BR" i="1" dirty="0" smtClean="0"/>
              <a:t>b</a:t>
            </a:r>
            <a:r>
              <a:rPr lang="pt-BR" dirty="0" smtClean="0"/>
              <a:t> é finito)</a:t>
            </a:r>
          </a:p>
          <a:p>
            <a:pPr eaLnBrk="1" hangingPunct="1">
              <a:lnSpc>
                <a:spcPct val="90000"/>
              </a:lnSpc>
            </a:pPr>
            <a:endParaRPr lang="pt-BR" u="sng" dirty="0" smtClean="0">
              <a:solidFill>
                <a:srgbClr val="CC0099"/>
              </a:solidFill>
            </a:endParaRPr>
          </a:p>
          <a:p>
            <a:pPr eaLnBrk="1" hangingPunct="1">
              <a:lnSpc>
                <a:spcPct val="90000"/>
              </a:lnSpc>
            </a:pPr>
            <a:r>
              <a:rPr lang="pt-BR" dirty="0" smtClean="0">
                <a:solidFill>
                  <a:srgbClr val="CC0099"/>
                </a:solidFill>
              </a:rPr>
              <a:t>Complexidade de tempo?</a:t>
            </a:r>
            <a:r>
              <a:rPr lang="pt-BR" dirty="0" smtClean="0"/>
              <a:t> </a:t>
            </a:r>
            <a:r>
              <a:rPr lang="pt-BR" i="1" dirty="0" smtClean="0"/>
              <a:t>1 + b + b</a:t>
            </a:r>
            <a:r>
              <a:rPr lang="pt-BR" i="1" baseline="30000" dirty="0" smtClean="0"/>
              <a:t>2 </a:t>
            </a:r>
            <a:r>
              <a:rPr lang="pt-BR" i="1" dirty="0" smtClean="0"/>
              <a:t>+ b</a:t>
            </a:r>
            <a:r>
              <a:rPr lang="pt-BR" i="1" baseline="30000" dirty="0" smtClean="0"/>
              <a:t>3 </a:t>
            </a:r>
            <a:r>
              <a:rPr lang="pt-BR" dirty="0" smtClean="0"/>
              <a:t>+ … + </a:t>
            </a:r>
            <a:r>
              <a:rPr lang="pt-BR" i="1" dirty="0" err="1" smtClean="0"/>
              <a:t>b</a:t>
            </a:r>
            <a:r>
              <a:rPr lang="pt-BR" i="1" baseline="30000" dirty="0" err="1" smtClean="0"/>
              <a:t>d</a:t>
            </a:r>
            <a:r>
              <a:rPr lang="pt-BR" dirty="0" smtClean="0"/>
              <a:t> </a:t>
            </a:r>
            <a:r>
              <a:rPr lang="pt-BR" dirty="0" smtClean="0"/>
              <a:t>= </a:t>
            </a:r>
            <a:r>
              <a:rPr lang="pt-BR" dirty="0" smtClean="0"/>
              <a:t>O(</a:t>
            </a:r>
            <a:r>
              <a:rPr lang="pt-BR" dirty="0" err="1" smtClean="0"/>
              <a:t>b</a:t>
            </a:r>
            <a:r>
              <a:rPr lang="pt-BR" baseline="30000" dirty="0" err="1" smtClean="0"/>
              <a:t>d</a:t>
            </a:r>
            <a:r>
              <a:rPr lang="pt-BR" dirty="0" smtClean="0"/>
              <a:t>)</a:t>
            </a:r>
            <a:endParaRPr lang="pt-BR" dirty="0" smtClean="0"/>
          </a:p>
          <a:p>
            <a:pPr eaLnBrk="1" hangingPunct="1">
              <a:lnSpc>
                <a:spcPct val="90000"/>
              </a:lnSpc>
            </a:pPr>
            <a:endParaRPr lang="pt-BR" u="sng" dirty="0" smtClean="0">
              <a:solidFill>
                <a:srgbClr val="CC0099"/>
              </a:solidFill>
            </a:endParaRPr>
          </a:p>
          <a:p>
            <a:pPr>
              <a:lnSpc>
                <a:spcPct val="90000"/>
              </a:lnSpc>
            </a:pPr>
            <a:r>
              <a:rPr lang="pt-BR" dirty="0">
                <a:solidFill>
                  <a:srgbClr val="CC0099"/>
                </a:solidFill>
              </a:rPr>
              <a:t>Complexidade de </a:t>
            </a:r>
            <a:r>
              <a:rPr lang="pt-BR" dirty="0" smtClean="0">
                <a:solidFill>
                  <a:srgbClr val="CC0099"/>
                </a:solidFill>
              </a:rPr>
              <a:t>espaço?</a:t>
            </a:r>
            <a:r>
              <a:rPr lang="pt-BR" dirty="0" smtClean="0"/>
              <a:t> </a:t>
            </a:r>
            <a:r>
              <a:rPr lang="pt-BR" i="1" dirty="0" smtClean="0"/>
              <a:t>O(</a:t>
            </a:r>
            <a:r>
              <a:rPr lang="pt-BR" i="1" dirty="0" err="1" smtClean="0"/>
              <a:t>b</a:t>
            </a:r>
            <a:r>
              <a:rPr lang="pt-BR" i="1" baseline="30000" dirty="0" err="1" smtClean="0"/>
              <a:t>d</a:t>
            </a:r>
            <a:r>
              <a:rPr lang="pt-BR" i="1" dirty="0" smtClean="0"/>
              <a:t>)</a:t>
            </a:r>
            <a:r>
              <a:rPr lang="pt-BR" dirty="0" smtClean="0"/>
              <a:t> </a:t>
            </a:r>
            <a:r>
              <a:rPr lang="pt-BR" dirty="0" smtClean="0"/>
              <a:t>(mantém todos os nós na memória; complexidade é dominada pelo tamanho da fronteira.)</a:t>
            </a:r>
          </a:p>
          <a:p>
            <a:pPr eaLnBrk="1" hangingPunct="1">
              <a:lnSpc>
                <a:spcPct val="90000"/>
              </a:lnSpc>
            </a:pPr>
            <a:endParaRPr lang="pt-BR" u="sng" dirty="0" smtClean="0">
              <a:solidFill>
                <a:srgbClr val="CC0099"/>
              </a:solidFill>
            </a:endParaRPr>
          </a:p>
          <a:p>
            <a:pPr>
              <a:lnSpc>
                <a:spcPct val="90000"/>
              </a:lnSpc>
            </a:pPr>
            <a:r>
              <a:rPr lang="pt-BR" dirty="0" smtClean="0">
                <a:solidFill>
                  <a:srgbClr val="CC0099"/>
                </a:solidFill>
              </a:rPr>
              <a:t>Ótima?</a:t>
            </a:r>
            <a:r>
              <a:rPr lang="pt-BR" dirty="0" smtClean="0"/>
              <a:t> Sim (se todas as ações tiverem o mesmo </a:t>
            </a:r>
            <a:r>
              <a:rPr lang="pt-BR" dirty="0"/>
              <a:t>custo, i.e., se </a:t>
            </a:r>
            <a:r>
              <a:rPr lang="pt-BR" dirty="0" smtClean="0"/>
              <a:t>o </a:t>
            </a:r>
            <a:r>
              <a:rPr lang="pt-BR" dirty="0"/>
              <a:t>custo do caminho for uma função </a:t>
            </a:r>
            <a:r>
              <a:rPr lang="pt-BR" b="1" dirty="0"/>
              <a:t>não-decrescente</a:t>
            </a:r>
            <a:r>
              <a:rPr lang="pt-BR" dirty="0"/>
              <a:t> da profundidade do nó.)</a:t>
            </a:r>
            <a:endParaRPr lang="pt-BR" dirty="0" smtClean="0">
              <a:solidFill>
                <a:srgbClr val="FF0000"/>
              </a:solidFill>
            </a:endParaRPr>
          </a:p>
        </p:txBody>
      </p:sp>
      <p:sp>
        <p:nvSpPr>
          <p:cNvPr id="5" name="Espaço Reservado para Número de Slide 4"/>
          <p:cNvSpPr>
            <a:spLocks noGrp="1"/>
          </p:cNvSpPr>
          <p:nvPr>
            <p:ph type="sldNum" sz="quarter" idx="12"/>
          </p:nvPr>
        </p:nvSpPr>
        <p:spPr/>
        <p:txBody>
          <a:bodyPr/>
          <a:lstStyle/>
          <a:p>
            <a:pPr>
              <a:defRPr/>
            </a:pPr>
            <a:fld id="{B5FF1561-1732-4AFE-BD38-1F907188A60F}" type="slidenum">
              <a:rPr lang="en-US" smtClean="0"/>
              <a:pPr>
                <a:defRPr/>
              </a:pPr>
              <a:t>7</a:t>
            </a:fld>
            <a:endParaRPr lang="en-US"/>
          </a:p>
        </p:txBody>
      </p:sp>
    </p:spTree>
    <p:extLst>
      <p:ext uri="{BB962C8B-B14F-4D97-AF65-F5344CB8AC3E}">
        <p14:creationId xmlns:p14="http://schemas.microsoft.com/office/powerpoint/2010/main" xmlns="" val="29388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pt-BR" sz="4000" dirty="0" smtClean="0"/>
              <a:t>BFS: </a:t>
            </a:r>
            <a:r>
              <a:rPr lang="pt-BR" sz="4000" dirty="0"/>
              <a:t>r</a:t>
            </a:r>
            <a:r>
              <a:rPr lang="pt-BR" sz="4000" dirty="0" smtClean="0"/>
              <a:t>equisitos </a:t>
            </a:r>
            <a:r>
              <a:rPr lang="pt-BR" sz="4000" dirty="0" smtClean="0"/>
              <a:t>de </a:t>
            </a:r>
            <a:r>
              <a:rPr lang="pt-BR" sz="4000" dirty="0" smtClean="0"/>
              <a:t>tempo </a:t>
            </a:r>
            <a:r>
              <a:rPr lang="pt-BR" sz="4000" dirty="0" smtClean="0"/>
              <a:t>e </a:t>
            </a:r>
            <a:r>
              <a:rPr lang="pt-BR" sz="4000" dirty="0" smtClean="0"/>
              <a:t>memória</a:t>
            </a:r>
            <a:endParaRPr lang="en-US" sz="4000" dirty="0" smtClean="0"/>
          </a:p>
        </p:txBody>
      </p:sp>
      <p:sp>
        <p:nvSpPr>
          <p:cNvPr id="33795" name="Rectangle 3"/>
          <p:cNvSpPr>
            <a:spLocks noGrp="1"/>
          </p:cNvSpPr>
          <p:nvPr>
            <p:ph type="body" idx="1"/>
          </p:nvPr>
        </p:nvSpPr>
        <p:spPr>
          <a:xfrm>
            <a:off x="609600" y="1600200"/>
            <a:ext cx="10972800" cy="1181100"/>
          </a:xfrm>
        </p:spPr>
        <p:txBody>
          <a:bodyPr/>
          <a:lstStyle/>
          <a:p>
            <a:pPr eaLnBrk="1" hangingPunct="1">
              <a:lnSpc>
                <a:spcPct val="90000"/>
              </a:lnSpc>
            </a:pPr>
            <a:r>
              <a:rPr lang="pt-BR" sz="2400" dirty="0" smtClean="0"/>
              <a:t>Suposições </a:t>
            </a:r>
          </a:p>
          <a:p>
            <a:pPr lvl="1">
              <a:lnSpc>
                <a:spcPct val="90000"/>
              </a:lnSpc>
            </a:pPr>
            <a:r>
              <a:rPr lang="pt-BR" sz="2000" dirty="0" smtClean="0"/>
              <a:t>Busca com fator de ramificação b=10;</a:t>
            </a:r>
          </a:p>
          <a:p>
            <a:pPr lvl="1">
              <a:lnSpc>
                <a:spcPct val="90000"/>
              </a:lnSpc>
            </a:pPr>
            <a:r>
              <a:rPr lang="pt-BR" sz="2000" dirty="0" smtClean="0"/>
              <a:t>1.000.000 nós podem ser gerados por segundo;</a:t>
            </a:r>
          </a:p>
          <a:p>
            <a:pPr lvl="1">
              <a:lnSpc>
                <a:spcPct val="90000"/>
              </a:lnSpc>
            </a:pPr>
            <a:r>
              <a:rPr lang="pt-BR" sz="2000" dirty="0" smtClean="0"/>
              <a:t>Um nó exige 1KB de espaço.</a:t>
            </a:r>
            <a:endParaRPr lang="en-US" sz="2000"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7350" y="3181350"/>
            <a:ext cx="8877300"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lstStyle/>
          <a:p>
            <a:pPr>
              <a:defRPr/>
            </a:pPr>
            <a:fld id="{B5FF1561-1732-4AFE-BD38-1F907188A60F}" type="slidenum">
              <a:rPr lang="en-US" smtClean="0"/>
              <a:pPr>
                <a:defRPr/>
              </a:pPr>
              <a:t>8</a:t>
            </a:fld>
            <a:endParaRPr lang="en-US"/>
          </a:p>
        </p:txBody>
      </p:sp>
    </p:spTree>
    <p:extLst>
      <p:ext uri="{BB962C8B-B14F-4D97-AF65-F5344CB8AC3E}">
        <p14:creationId xmlns:p14="http://schemas.microsoft.com/office/powerpoint/2010/main" xmlns="" val="185096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Busca </a:t>
            </a:r>
            <a:r>
              <a:rPr lang="pt-BR" dirty="0" smtClean="0"/>
              <a:t>com Custo Uniforme </a:t>
            </a:r>
            <a:r>
              <a:rPr lang="pt-BR" sz="4000" dirty="0"/>
              <a:t>(</a:t>
            </a:r>
            <a:r>
              <a:rPr lang="en-US" sz="4000" i="1" dirty="0" smtClean="0"/>
              <a:t>Uniform Cost </a:t>
            </a:r>
            <a:r>
              <a:rPr lang="en-US" sz="4000" i="1" dirty="0" smtClean="0"/>
              <a:t>Search - UCS</a:t>
            </a:r>
            <a:r>
              <a:rPr lang="en-US" sz="4000" dirty="0" smtClean="0"/>
              <a:t>)</a:t>
            </a:r>
            <a:endParaRPr lang="en-US" sz="4000"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255520" y="548640"/>
            <a:ext cx="7802880" cy="5852160"/>
          </a:xfrm>
          <a:prstGeom prst="rect">
            <a:avLst/>
          </a:prstGeom>
          <a:noFill/>
        </p:spPr>
      </p:pic>
      <p:sp>
        <p:nvSpPr>
          <p:cNvPr id="5" name="Espaço Reservado para Número de Slide 4"/>
          <p:cNvSpPr>
            <a:spLocks noGrp="1"/>
          </p:cNvSpPr>
          <p:nvPr>
            <p:ph type="sldNum" sz="quarter" idx="12"/>
          </p:nvPr>
        </p:nvSpPr>
        <p:spPr/>
        <p:txBody>
          <a:bodyPr/>
          <a:lstStyle/>
          <a:p>
            <a:pPr>
              <a:defRPr/>
            </a:pPr>
            <a:fld id="{A6685549-3527-4829-9473-416A0C2EAE24}" type="slidenum">
              <a:rPr lang="en-US" smtClean="0"/>
              <a:pPr>
                <a:defRPr/>
              </a:pPr>
              <a:t>9</a:t>
            </a:fld>
            <a:endParaRPr lang="en-US"/>
          </a:p>
        </p:txBody>
      </p:sp>
    </p:spTree>
    <p:extLst>
      <p:ext uri="{BB962C8B-B14F-4D97-AF65-F5344CB8AC3E}">
        <p14:creationId xmlns:p14="http://schemas.microsoft.com/office/powerpoint/2010/main" xmlns="" val="28689705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1 -- introduction</Template>
  <TotalTime>45261</TotalTime>
  <Words>3252</Words>
  <Application>Microsoft Office PowerPoint</Application>
  <PresentationFormat>Personalizar</PresentationFormat>
  <Paragraphs>437</Paragraphs>
  <Slides>32</Slides>
  <Notes>18</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dan-berkeley-nlp-v1</vt:lpstr>
      <vt:lpstr>CEFET/RJ - Departamento de Informática  Inteligência Artificial (GTSI1306, GCC1734)  Busca sem Informação</vt:lpstr>
      <vt:lpstr>Créditos</vt:lpstr>
      <vt:lpstr>Estratégias de Busca sem Informação</vt:lpstr>
      <vt:lpstr>Busca em Extensão (Breadth-First Search - BFS)</vt:lpstr>
      <vt:lpstr>BFS</vt:lpstr>
      <vt:lpstr>BFS: exemplo</vt:lpstr>
      <vt:lpstr>BFS: propriedades</vt:lpstr>
      <vt:lpstr>BFS: requisitos de tempo e memória</vt:lpstr>
      <vt:lpstr>Busca com Custo Uniforme (Uniform Cost Search - UCS)</vt:lpstr>
      <vt:lpstr>UCS</vt:lpstr>
      <vt:lpstr>UCS</vt:lpstr>
      <vt:lpstr>UCS: algoritmo e exemplo</vt:lpstr>
      <vt:lpstr>UCS: propriedades</vt:lpstr>
      <vt:lpstr>UCS: exercício</vt:lpstr>
      <vt:lpstr>Busca em Profundidade (Depth First Search - DFS)</vt:lpstr>
      <vt:lpstr>DFS: exemplo</vt:lpstr>
      <vt:lpstr>DFS: propriedades</vt:lpstr>
      <vt:lpstr>Busca em Profundidade Limitada (depth-limited search, DLS)</vt:lpstr>
      <vt:lpstr>Busca em Profundidade Limitada (DLS)</vt:lpstr>
      <vt:lpstr>DLS</vt:lpstr>
      <vt:lpstr>DLS: propriedades</vt:lpstr>
      <vt:lpstr>Busca de Aprofundamento  Iterativo em Profundidade (Iterative Deepening Search, IDS)</vt:lpstr>
      <vt:lpstr>IDS</vt:lpstr>
      <vt:lpstr>IDS</vt:lpstr>
      <vt:lpstr>IDS – exemplo: l =0</vt:lpstr>
      <vt:lpstr> IDS – exemplo: l =1</vt:lpstr>
      <vt:lpstr> IDS – exemplo: l =2</vt:lpstr>
      <vt:lpstr> IDS – exemplo: l =3</vt:lpstr>
      <vt:lpstr>IDS - propriedades</vt:lpstr>
      <vt:lpstr>IDS – propriedades (cont.)</vt:lpstr>
      <vt:lpstr>Resumo</vt:lpstr>
      <vt:lpstr>Resumo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cp:lastModifiedBy>
  <cp:revision>2673</cp:revision>
  <cp:lastPrinted>2014-01-23T07:59:40Z</cp:lastPrinted>
  <dcterms:created xsi:type="dcterms:W3CDTF">2004-08-27T04:16:05Z</dcterms:created>
  <dcterms:modified xsi:type="dcterms:W3CDTF">2018-02-25T21:56:42Z</dcterms:modified>
</cp:coreProperties>
</file>