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1"/>
  </p:sldMasterIdLst>
  <p:notesMasterIdLst>
    <p:notesMasterId r:id="rId51"/>
  </p:notesMasterIdLst>
  <p:handoutMasterIdLst>
    <p:handoutMasterId r:id="rId52"/>
  </p:handoutMasterIdLst>
  <p:sldIdLst>
    <p:sldId id="674" r:id="rId2"/>
    <p:sldId id="484" r:id="rId3"/>
    <p:sldId id="389" r:id="rId4"/>
    <p:sldId id="685" r:id="rId5"/>
    <p:sldId id="687" r:id="rId6"/>
    <p:sldId id="684" r:id="rId7"/>
    <p:sldId id="429" r:id="rId8"/>
    <p:sldId id="472" r:id="rId9"/>
    <p:sldId id="473" r:id="rId10"/>
    <p:sldId id="602" r:id="rId11"/>
    <p:sldId id="688" r:id="rId12"/>
    <p:sldId id="430" r:id="rId13"/>
    <p:sldId id="477" r:id="rId14"/>
    <p:sldId id="475" r:id="rId15"/>
    <p:sldId id="466" r:id="rId16"/>
    <p:sldId id="704" r:id="rId17"/>
    <p:sldId id="705" r:id="rId18"/>
    <p:sldId id="604" r:id="rId19"/>
    <p:sldId id="666" r:id="rId20"/>
    <p:sldId id="667" r:id="rId21"/>
    <p:sldId id="706" r:id="rId22"/>
    <p:sldId id="608" r:id="rId23"/>
    <p:sldId id="609" r:id="rId24"/>
    <p:sldId id="610" r:id="rId25"/>
    <p:sldId id="611" r:id="rId26"/>
    <p:sldId id="612" r:id="rId27"/>
    <p:sldId id="613" r:id="rId28"/>
    <p:sldId id="614" r:id="rId29"/>
    <p:sldId id="692" r:id="rId30"/>
    <p:sldId id="689" r:id="rId31"/>
    <p:sldId id="700" r:id="rId32"/>
    <p:sldId id="695" r:id="rId33"/>
    <p:sldId id="701" r:id="rId34"/>
    <p:sldId id="698" r:id="rId35"/>
    <p:sldId id="708" r:id="rId36"/>
    <p:sldId id="710" r:id="rId37"/>
    <p:sldId id="668" r:id="rId38"/>
    <p:sldId id="690" r:id="rId39"/>
    <p:sldId id="669" r:id="rId40"/>
    <p:sldId id="618" r:id="rId41"/>
    <p:sldId id="619" r:id="rId42"/>
    <p:sldId id="620" r:id="rId43"/>
    <p:sldId id="621" r:id="rId44"/>
    <p:sldId id="703" r:id="rId45"/>
    <p:sldId id="711" r:id="rId46"/>
    <p:sldId id="691" r:id="rId47"/>
    <p:sldId id="683" r:id="rId48"/>
    <p:sldId id="707" r:id="rId49"/>
    <p:sldId id="702" r:id="rId50"/>
  </p:sldIdLst>
  <p:sldSz cx="12192000" cy="6858000"/>
  <p:notesSz cx="7099300" cy="10234613"/>
  <p:custDataLst>
    <p:tags r:id="rId5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55" algn="l" rtl="0" fontAlgn="base">
      <a:spcBef>
        <a:spcPct val="0"/>
      </a:spcBef>
      <a:spcAft>
        <a:spcPct val="0"/>
      </a:spcAft>
      <a:defRPr kern="1200">
        <a:solidFill>
          <a:schemeClr val="tx1"/>
        </a:solidFill>
        <a:latin typeface="Arial" charset="0"/>
        <a:ea typeface="+mn-ea"/>
        <a:cs typeface="Arial" charset="0"/>
      </a:defRPr>
    </a:lvl2pPr>
    <a:lvl3pPr marL="914309" algn="l" rtl="0" fontAlgn="base">
      <a:spcBef>
        <a:spcPct val="0"/>
      </a:spcBef>
      <a:spcAft>
        <a:spcPct val="0"/>
      </a:spcAft>
      <a:defRPr kern="1200">
        <a:solidFill>
          <a:schemeClr val="tx1"/>
        </a:solidFill>
        <a:latin typeface="Arial" charset="0"/>
        <a:ea typeface="+mn-ea"/>
        <a:cs typeface="Arial" charset="0"/>
      </a:defRPr>
    </a:lvl3pPr>
    <a:lvl4pPr marL="1371464" algn="l" rtl="0" fontAlgn="base">
      <a:spcBef>
        <a:spcPct val="0"/>
      </a:spcBef>
      <a:spcAft>
        <a:spcPct val="0"/>
      </a:spcAft>
      <a:defRPr kern="1200">
        <a:solidFill>
          <a:schemeClr val="tx1"/>
        </a:solidFill>
        <a:latin typeface="Arial" charset="0"/>
        <a:ea typeface="+mn-ea"/>
        <a:cs typeface="Arial" charset="0"/>
      </a:defRPr>
    </a:lvl4pPr>
    <a:lvl5pPr marL="1828618" algn="l" rtl="0" fontAlgn="base">
      <a:spcBef>
        <a:spcPct val="0"/>
      </a:spcBef>
      <a:spcAft>
        <a:spcPct val="0"/>
      </a:spcAft>
      <a:defRPr kern="1200">
        <a:solidFill>
          <a:schemeClr val="tx1"/>
        </a:solidFill>
        <a:latin typeface="Arial" charset="0"/>
        <a:ea typeface="+mn-ea"/>
        <a:cs typeface="Arial" charset="0"/>
      </a:defRPr>
    </a:lvl5pPr>
    <a:lvl6pPr marL="2285774" algn="l" defTabSz="914309" rtl="0" eaLnBrk="1" latinLnBrk="0" hangingPunct="1">
      <a:defRPr kern="1200">
        <a:solidFill>
          <a:schemeClr val="tx1"/>
        </a:solidFill>
        <a:latin typeface="Arial" charset="0"/>
        <a:ea typeface="+mn-ea"/>
        <a:cs typeface="Arial" charset="0"/>
      </a:defRPr>
    </a:lvl6pPr>
    <a:lvl7pPr marL="2742926" algn="l" defTabSz="914309" rtl="0" eaLnBrk="1" latinLnBrk="0" hangingPunct="1">
      <a:defRPr kern="1200">
        <a:solidFill>
          <a:schemeClr val="tx1"/>
        </a:solidFill>
        <a:latin typeface="Arial" charset="0"/>
        <a:ea typeface="+mn-ea"/>
        <a:cs typeface="Arial" charset="0"/>
      </a:defRPr>
    </a:lvl7pPr>
    <a:lvl8pPr marL="3200080" algn="l" defTabSz="914309" rtl="0" eaLnBrk="1" latinLnBrk="0" hangingPunct="1">
      <a:defRPr kern="1200">
        <a:solidFill>
          <a:schemeClr val="tx1"/>
        </a:solidFill>
        <a:latin typeface="Arial" charset="0"/>
        <a:ea typeface="+mn-ea"/>
        <a:cs typeface="Arial" charset="0"/>
      </a:defRPr>
    </a:lvl8pPr>
    <a:lvl9pPr marL="3657235" algn="l" defTabSz="914309"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FFF"/>
    <a:srgbClr val="B9CAFF"/>
    <a:srgbClr val="7999FF"/>
    <a:srgbClr val="0033CC"/>
    <a:srgbClr val="008000"/>
    <a:srgbClr val="FF9999"/>
    <a:srgbClr val="FF3300"/>
    <a:srgbClr val="CC00CC"/>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8407C-2285-4F23-99A1-F63838D2C1E6}" v="11" dt="2018-02-26T18:23:29.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648">
              <a:defRPr sz="1300">
                <a:latin typeface="Arial" pitchFamily="34" charset="0"/>
                <a:cs typeface="+mn-cs"/>
              </a:defRPr>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648">
              <a:defRPr sz="1300">
                <a:latin typeface="Arial" pitchFamily="34" charset="0"/>
                <a:cs typeface="+mn-cs"/>
              </a:defRPr>
            </a:lvl1pPr>
          </a:lstStyle>
          <a:p>
            <a:pPr>
              <a:defRPr/>
            </a:pPr>
            <a:fld id="{0A33D1F6-2909-4169-88BB-8150912129F4}" type="slidenum">
              <a:rPr lang="en-US"/>
              <a:pPr>
                <a:defRPr/>
              </a:pPr>
              <a:t>‹nº›</a:t>
            </a:fld>
            <a:endParaRPr lang="en-US"/>
          </a:p>
        </p:txBody>
      </p:sp>
    </p:spTree>
    <p:extLst>
      <p:ext uri="{BB962C8B-B14F-4D97-AF65-F5344CB8AC3E}">
        <p14:creationId xmlns:p14="http://schemas.microsoft.com/office/powerpoint/2010/main" val="1866783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648">
              <a:defRPr sz="1300">
                <a:latin typeface="Arial" pitchFamily="34" charset="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38113" y="768350"/>
            <a:ext cx="6823075"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648">
              <a:defRPr sz="1300">
                <a:latin typeface="Arial" pitchFamily="34" charset="0"/>
                <a:cs typeface="+mn-cs"/>
              </a:defRPr>
            </a:lvl1pPr>
          </a:lstStyle>
          <a:p>
            <a:pPr>
              <a:defRPr/>
            </a:pPr>
            <a:fld id="{16AD5590-9C90-486D-8FA8-38179D6EA4CC}" type="slidenum">
              <a:rPr lang="en-US"/>
              <a:pPr>
                <a:defRPr/>
              </a:pPr>
              <a:t>‹nº›</a:t>
            </a:fld>
            <a:endParaRPr lang="en-US"/>
          </a:p>
        </p:txBody>
      </p:sp>
    </p:spTree>
    <p:extLst>
      <p:ext uri="{BB962C8B-B14F-4D97-AF65-F5344CB8AC3E}">
        <p14:creationId xmlns:p14="http://schemas.microsoft.com/office/powerpoint/2010/main" val="2474205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155"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309"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464"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618"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theme</a:t>
            </a:r>
            <a:r>
              <a:rPr lang="en-US" baseline="0"/>
              <a:t> in the class:</a:t>
            </a:r>
          </a:p>
          <a:p>
            <a:endParaRPr lang="en-US" baseline="0"/>
          </a:p>
          <a:p>
            <a:r>
              <a:rPr lang="en-US" baseline="0"/>
              <a:t>A goal we have in mind.</a:t>
            </a:r>
          </a:p>
          <a:p>
            <a:endParaRPr lang="en-US" baseline="0"/>
          </a:p>
          <a:p>
            <a:r>
              <a:rPr lang="en-US" baseline="0"/>
              <a:t>A mathematical abstraction to formalize this</a:t>
            </a:r>
          </a:p>
          <a:p>
            <a:endParaRPr lang="en-US" baseline="0"/>
          </a:p>
          <a:p>
            <a:r>
              <a:rPr lang="en-US" baseline="0"/>
              <a:t>Algorithms that operate on these abstractions</a:t>
            </a:r>
            <a:endParaRPr lang="en-US"/>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3</a:t>
            </a:fld>
            <a:endParaRPr lang="en-US"/>
          </a:p>
        </p:txBody>
      </p:sp>
    </p:spTree>
    <p:extLst>
      <p:ext uri="{BB962C8B-B14F-4D97-AF65-F5344CB8AC3E}">
        <p14:creationId xmlns:p14="http://schemas.microsoft.com/office/powerpoint/2010/main" val="368182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a:solidFill>
                  <a:schemeClr val="tx1"/>
                </a:solidFill>
                <a:latin typeface="Arial" pitchFamily="34" charset="0"/>
                <a:ea typeface="+mn-ea"/>
                <a:cs typeface="+mn-cs"/>
              </a:rPr>
              <a:t>A Planning Agent, unlike a Reflex Agent, asks </a:t>
            </a:r>
            <a:r>
              <a:rPr lang="en-US" sz="1200" b="1" i="0" kern="1200">
                <a:solidFill>
                  <a:schemeClr val="tx1"/>
                </a:solidFill>
                <a:latin typeface="Arial" pitchFamily="34" charset="0"/>
                <a:ea typeface="+mn-ea"/>
                <a:cs typeface="+mn-cs"/>
              </a:rPr>
              <a:t>what-if</a:t>
            </a:r>
            <a:r>
              <a:rPr lang="en-US" sz="1200" b="0" i="0" kern="1200" baseline="0">
                <a:solidFill>
                  <a:schemeClr val="tx1"/>
                </a:solidFill>
                <a:latin typeface="Arial" pitchFamily="34" charset="0"/>
                <a:ea typeface="+mn-ea"/>
                <a:cs typeface="+mn-cs"/>
              </a:rPr>
              <a:t> questions. </a:t>
            </a:r>
            <a:r>
              <a:rPr lang="en-US" sz="1200" b="0" i="0" kern="1200">
                <a:solidFill>
                  <a:schemeClr val="tx1"/>
                </a:solidFill>
                <a:latin typeface="Arial" pitchFamily="34" charset="0"/>
                <a:ea typeface="+mn-ea"/>
                <a:cs typeface="+mn-cs"/>
              </a:rPr>
              <a:t>In order to make its decisions, it thinks about what the consequences of</a:t>
            </a:r>
          </a:p>
          <a:p>
            <a:r>
              <a:rPr lang="en-US" sz="1200" b="0" i="0" kern="1200">
                <a:solidFill>
                  <a:schemeClr val="tx1"/>
                </a:solidFill>
                <a:latin typeface="Arial" pitchFamily="34" charset="0"/>
                <a:ea typeface="+mn-ea"/>
                <a:cs typeface="+mn-cs"/>
              </a:rPr>
              <a:t>its actions will be.</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Now, of course, one way to find out the consequences of your actions is to</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do them, to execute them in the real world.</a:t>
            </a:r>
          </a:p>
          <a:p>
            <a:r>
              <a:rPr lang="en-US" sz="1200" b="0" i="0" kern="1200">
                <a:solidFill>
                  <a:schemeClr val="tx1"/>
                </a:solidFill>
                <a:latin typeface="Arial" pitchFamily="34" charset="0"/>
                <a:ea typeface="+mn-ea"/>
                <a:cs typeface="+mn-cs"/>
              </a:rPr>
              <a:t>We'll come back to this point much later, when we talk about</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Reinforcement Learning.</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But right now, a Planning Agent does not actually figure out the consequences of its actions by doing them.</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It doesn't realize that it's going to fall off the cliff by</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jumping off the cliff.</a:t>
            </a:r>
          </a:p>
          <a:p>
            <a:r>
              <a:rPr lang="en-US" sz="1200" b="1" i="0" u="sng" kern="1200">
                <a:solidFill>
                  <a:schemeClr val="tx1"/>
                </a:solidFill>
                <a:latin typeface="Arial" pitchFamily="34" charset="0"/>
                <a:ea typeface="+mn-ea"/>
                <a:cs typeface="+mn-cs"/>
              </a:rPr>
              <a:t>Instead, it computes the consequences in simulation, in a model.</a:t>
            </a:r>
          </a:p>
          <a:p>
            <a:endParaRPr lang="en-US" sz="1200" b="1" i="0" u="sng" kern="1200">
              <a:solidFill>
                <a:schemeClr val="tx1"/>
              </a:solidFill>
              <a:latin typeface="Arial" pitchFamily="34" charset="0"/>
              <a:ea typeface="+mn-ea"/>
              <a:cs typeface="+mn-cs"/>
            </a:endParaRPr>
          </a:p>
          <a:p>
            <a:r>
              <a:rPr lang="en-US" sz="1200" b="0" i="0" kern="1200">
                <a:solidFill>
                  <a:schemeClr val="tx1"/>
                </a:solidFill>
                <a:latin typeface="Arial" pitchFamily="34" charset="0"/>
                <a:ea typeface="+mn-ea"/>
                <a:cs typeface="+mn-cs"/>
              </a:rPr>
              <a:t>A </a:t>
            </a:r>
            <a:r>
              <a:rPr lang="en-US" sz="1200" b="1" i="0" kern="1200">
                <a:solidFill>
                  <a:schemeClr val="tx1"/>
                </a:solidFill>
                <a:latin typeface="Arial" pitchFamily="34" charset="0"/>
                <a:ea typeface="+mn-ea"/>
                <a:cs typeface="+mn-cs"/>
              </a:rPr>
              <a:t>complete</a:t>
            </a:r>
            <a:r>
              <a:rPr lang="en-US" sz="1200" b="0" i="0" kern="1200">
                <a:solidFill>
                  <a:schemeClr val="tx1"/>
                </a:solidFill>
                <a:latin typeface="Arial" pitchFamily="34" charset="0"/>
                <a:ea typeface="+mn-ea"/>
                <a:cs typeface="+mn-cs"/>
              </a:rPr>
              <a:t> Planning Agent finds a solution, [always]</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finds a way of</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achieving its goals.</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An </a:t>
            </a:r>
            <a:r>
              <a:rPr lang="en-US" sz="1200" b="1" i="0" kern="1200">
                <a:solidFill>
                  <a:schemeClr val="tx1"/>
                </a:solidFill>
                <a:latin typeface="Arial" pitchFamily="34" charset="0"/>
                <a:ea typeface="+mn-ea"/>
                <a:cs typeface="+mn-cs"/>
              </a:rPr>
              <a:t>optimal</a:t>
            </a:r>
            <a:r>
              <a:rPr lang="en-US" sz="1200" b="0" i="0" kern="1200">
                <a:solidFill>
                  <a:schemeClr val="tx1"/>
                </a:solidFill>
                <a:latin typeface="Arial" pitchFamily="34" charset="0"/>
                <a:ea typeface="+mn-ea"/>
                <a:cs typeface="+mn-cs"/>
              </a:rPr>
              <a:t> agent, instead, not only finds a way to achieve its goals, but</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also finds the </a:t>
            </a:r>
            <a:r>
              <a:rPr lang="en-US" sz="1200" b="1" i="0" kern="1200">
                <a:solidFill>
                  <a:schemeClr val="tx1"/>
                </a:solidFill>
                <a:latin typeface="Arial" pitchFamily="34" charset="0"/>
                <a:ea typeface="+mn-ea"/>
                <a:cs typeface="+mn-cs"/>
              </a:rPr>
              <a:t>best way</a:t>
            </a:r>
            <a:r>
              <a:rPr lang="en-US" sz="1200" b="0" i="0" kern="1200">
                <a:solidFill>
                  <a:schemeClr val="tx1"/>
                </a:solidFill>
                <a:latin typeface="Arial" pitchFamily="34" charset="0"/>
                <a:ea typeface="+mn-ea"/>
                <a:cs typeface="+mn-cs"/>
              </a:rPr>
              <a:t>, according to some cost function.</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So we'll constantly be talking, in this lecture and the next, about a</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distinction between being able to find a solution versus being able to find</a:t>
            </a:r>
            <a:r>
              <a:rPr lang="en-US" sz="1200" b="0" i="0" kern="1200" baseline="0">
                <a:solidFill>
                  <a:schemeClr val="tx1"/>
                </a:solidFill>
                <a:latin typeface="Arial" pitchFamily="34" charset="0"/>
                <a:ea typeface="+mn-ea"/>
                <a:cs typeface="+mn-cs"/>
              </a:rPr>
              <a:t> </a:t>
            </a:r>
            <a:r>
              <a:rPr lang="en-US" sz="1200" b="1" i="0" u="sng" kern="1200">
                <a:solidFill>
                  <a:schemeClr val="tx1"/>
                </a:solidFill>
                <a:latin typeface="Arial" pitchFamily="34" charset="0"/>
                <a:ea typeface="+mn-ea"/>
                <a:cs typeface="+mn-cs"/>
              </a:rPr>
              <a:t>the best one, two different criteria.</a:t>
            </a:r>
          </a:p>
          <a:p>
            <a:endParaRPr lang="en-US" sz="1200" b="1" i="0" u="sng" kern="1200">
              <a:solidFill>
                <a:schemeClr val="tx1"/>
              </a:solidFill>
              <a:latin typeface="Arial" pitchFamily="34" charset="0"/>
              <a:ea typeface="+mn-ea"/>
              <a:cs typeface="+mn-cs"/>
            </a:endParaRPr>
          </a:p>
          <a:p>
            <a:r>
              <a:rPr lang="en-US" sz="1200" b="0" i="0" kern="1200">
                <a:solidFill>
                  <a:schemeClr val="tx1"/>
                </a:solidFill>
                <a:latin typeface="Arial" pitchFamily="34" charset="0"/>
                <a:ea typeface="+mn-ea"/>
                <a:cs typeface="+mn-cs"/>
              </a:rPr>
              <a:t>In addition, a </a:t>
            </a:r>
            <a:r>
              <a:rPr lang="en-US" sz="1200" b="1" i="0" kern="1200">
                <a:solidFill>
                  <a:schemeClr val="tx1"/>
                </a:solidFill>
                <a:latin typeface="Arial" pitchFamily="34" charset="0"/>
                <a:ea typeface="+mn-ea"/>
                <a:cs typeface="+mn-cs"/>
              </a:rPr>
              <a:t>Planning Agent</a:t>
            </a:r>
            <a:r>
              <a:rPr lang="en-US" sz="1200" b="0" i="0" kern="1200">
                <a:solidFill>
                  <a:schemeClr val="tx1"/>
                </a:solidFill>
                <a:latin typeface="Arial" pitchFamily="34" charset="0"/>
                <a:ea typeface="+mn-ea"/>
                <a:cs typeface="+mn-cs"/>
              </a:rPr>
              <a:t> can either be kind of entire Planning</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Agent that comes up with an entire plan and then executes it.</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Or it comes up with many plans, one after the other.</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The agent that comes up with many plans and continues to re-plan is</a:t>
            </a:r>
            <a:r>
              <a:rPr lang="en-US" sz="1200" b="0" i="0" kern="1200" baseline="0">
                <a:solidFill>
                  <a:schemeClr val="tx1"/>
                </a:solidFill>
                <a:latin typeface="Arial" pitchFamily="34" charset="0"/>
                <a:ea typeface="+mn-ea"/>
                <a:cs typeface="+mn-cs"/>
              </a:rPr>
              <a:t> </a:t>
            </a:r>
            <a:r>
              <a:rPr lang="en-US" sz="1200" b="1" i="0" u="sng" kern="1200">
                <a:solidFill>
                  <a:schemeClr val="tx1"/>
                </a:solidFill>
                <a:latin typeface="Arial" pitchFamily="34" charset="0"/>
                <a:ea typeface="+mn-ea"/>
                <a:cs typeface="+mn-cs"/>
              </a:rPr>
              <a:t>called a </a:t>
            </a:r>
            <a:r>
              <a:rPr lang="en-US" sz="1200" b="1" i="0" u="sng" kern="1200" err="1">
                <a:solidFill>
                  <a:schemeClr val="tx1"/>
                </a:solidFill>
                <a:latin typeface="Arial" pitchFamily="34" charset="0"/>
                <a:ea typeface="+mn-ea"/>
                <a:cs typeface="+mn-cs"/>
              </a:rPr>
              <a:t>Replanning</a:t>
            </a:r>
            <a:r>
              <a:rPr lang="en-US" sz="1200" b="1" i="0" u="sng" kern="1200">
                <a:solidFill>
                  <a:schemeClr val="tx1"/>
                </a:solidFill>
                <a:latin typeface="Arial" pitchFamily="34" charset="0"/>
                <a:ea typeface="+mn-ea"/>
                <a:cs typeface="+mn-cs"/>
              </a:rPr>
              <a:t> Agent.</a:t>
            </a:r>
          </a:p>
          <a:p>
            <a:endParaRPr lang="en-US" sz="1200" b="1" i="0" u="sng" kern="1200">
              <a:solidFill>
                <a:schemeClr val="tx1"/>
              </a:solidFill>
              <a:latin typeface="Arial" pitchFamily="34" charset="0"/>
              <a:ea typeface="+mn-ea"/>
              <a:cs typeface="+mn-cs"/>
            </a:endParaRPr>
          </a:p>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12</a:t>
            </a:fld>
            <a:endParaRPr lang="en-US"/>
          </a:p>
        </p:txBody>
      </p:sp>
    </p:spTree>
    <p:extLst>
      <p:ext uri="{BB962C8B-B14F-4D97-AF65-F5344CB8AC3E}">
        <p14:creationId xmlns:p14="http://schemas.microsoft.com/office/powerpoint/2010/main" val="393607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a:solidFill>
                  <a:schemeClr val="tx1"/>
                </a:solidFill>
                <a:latin typeface="Arial" pitchFamily="34" charset="0"/>
                <a:ea typeface="+mn-ea"/>
                <a:cs typeface="+mn-cs"/>
              </a:rPr>
              <a:t>So here's a configuration again.</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This is the one where the Reflex Agent got stuck.</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Remember, it got stuck in the upper left hand corner.</a:t>
            </a:r>
          </a:p>
          <a:p>
            <a:r>
              <a:rPr lang="en-US" sz="1200" b="0" i="0" kern="1200">
                <a:solidFill>
                  <a:schemeClr val="tx1"/>
                </a:solidFill>
                <a:latin typeface="Arial" pitchFamily="34" charset="0"/>
                <a:ea typeface="+mn-ea"/>
                <a:cs typeface="+mn-cs"/>
              </a:rPr>
              <a:t>And this is going to be a </a:t>
            </a:r>
            <a:r>
              <a:rPr lang="en-US" sz="1200" b="0" i="0" kern="1200" err="1">
                <a:solidFill>
                  <a:schemeClr val="tx1"/>
                </a:solidFill>
                <a:latin typeface="Arial" pitchFamily="34" charset="0"/>
                <a:ea typeface="+mn-ea"/>
                <a:cs typeface="+mn-cs"/>
              </a:rPr>
              <a:t>Replanning</a:t>
            </a:r>
            <a:r>
              <a:rPr lang="en-US" sz="1200" b="0" i="0" kern="1200">
                <a:solidFill>
                  <a:schemeClr val="tx1"/>
                </a:solidFill>
                <a:latin typeface="Arial" pitchFamily="34" charset="0"/>
                <a:ea typeface="+mn-ea"/>
                <a:cs typeface="+mn-cs"/>
              </a:rPr>
              <a:t> Agent.</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So it finds a path to a dot.</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It doesn't care which one.</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And then it executes that plan.</a:t>
            </a:r>
          </a:p>
          <a:p>
            <a:r>
              <a:rPr lang="en-US" sz="1200" b="0" i="0" kern="1200">
                <a:solidFill>
                  <a:schemeClr val="tx1"/>
                </a:solidFill>
                <a:latin typeface="Arial" pitchFamily="34" charset="0"/>
                <a:ea typeface="+mn-ea"/>
                <a:cs typeface="+mn-cs"/>
              </a:rPr>
              <a:t>At which point, it will have eaten at least one dot.</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And then, it repeats that.</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So it's going to do a bunch of plans, to get a dot after a dot, after a dot.</a:t>
            </a:r>
          </a:p>
          <a:p>
            <a:endParaRPr lang="en-US" sz="1200" b="0" i="0" kern="1200">
              <a:solidFill>
                <a:schemeClr val="tx1"/>
              </a:solidFill>
              <a:latin typeface="Arial" pitchFamily="34" charset="0"/>
              <a:ea typeface="+mn-ea"/>
              <a:cs typeface="+mn-cs"/>
            </a:endParaRPr>
          </a:p>
          <a:p>
            <a:r>
              <a:rPr lang="en-US" sz="1200" b="0" i="0" kern="1200">
                <a:solidFill>
                  <a:schemeClr val="tx1"/>
                </a:solidFill>
                <a:latin typeface="Arial" pitchFamily="34" charset="0"/>
                <a:ea typeface="+mn-ea"/>
                <a:cs typeface="+mn-cs"/>
              </a:rPr>
              <a:t>As a result, let's see what it does.</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You can see at the bottom, actually, its thought process flashing by.</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It's doing search after search after search.</a:t>
            </a:r>
          </a:p>
          <a:p>
            <a:r>
              <a:rPr lang="en-US" sz="1200" b="0" i="0" kern="1200">
                <a:solidFill>
                  <a:schemeClr val="tx1"/>
                </a:solidFill>
                <a:latin typeface="Arial" pitchFamily="34" charset="0"/>
                <a:ea typeface="+mn-ea"/>
                <a:cs typeface="+mn-cs"/>
              </a:rPr>
              <a:t>And you know, maybe not the most efficient way, but sooner or later, it</a:t>
            </a:r>
            <a:r>
              <a:rPr lang="en-US" sz="1200" b="0" i="0" kern="1200" baseline="0">
                <a:solidFill>
                  <a:schemeClr val="tx1"/>
                </a:solidFill>
                <a:latin typeface="Arial" pitchFamily="34" charset="0"/>
                <a:ea typeface="+mn-ea"/>
                <a:cs typeface="+mn-cs"/>
              </a:rPr>
              <a:t> </a:t>
            </a:r>
            <a:r>
              <a:rPr lang="en-US" sz="1200" b="1" i="0" u="sng" kern="1200">
                <a:solidFill>
                  <a:schemeClr val="tx1"/>
                </a:solidFill>
                <a:latin typeface="Arial" pitchFamily="34" charset="0"/>
                <a:ea typeface="+mn-ea"/>
                <a:cs typeface="+mn-cs"/>
              </a:rPr>
              <a:t>gets all of the dots, and lightning fast.</a:t>
            </a:r>
          </a:p>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13</a:t>
            </a:fld>
            <a:endParaRPr lang="en-US"/>
          </a:p>
        </p:txBody>
      </p:sp>
    </p:spTree>
    <p:extLst>
      <p:ext uri="{BB962C8B-B14F-4D97-AF65-F5344CB8AC3E}">
        <p14:creationId xmlns:p14="http://schemas.microsoft.com/office/powerpoint/2010/main" val="4214055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85000" lnSpcReduction="20000"/>
          </a:bodyPr>
          <a:lstStyle/>
          <a:p>
            <a:r>
              <a:rPr lang="en-US" sz="1200" b="0" i="0" kern="1200">
                <a:solidFill>
                  <a:schemeClr val="tx1"/>
                </a:solidFill>
                <a:latin typeface="Arial" pitchFamily="34" charset="0"/>
                <a:ea typeface="+mn-ea"/>
                <a:cs typeface="+mn-cs"/>
              </a:rPr>
              <a:t>This is Mastermind Pac-Man.</a:t>
            </a:r>
          </a:p>
          <a:p>
            <a:r>
              <a:rPr lang="en-US" sz="1200" b="0" i="0" kern="1200">
                <a:solidFill>
                  <a:schemeClr val="tx1"/>
                </a:solidFill>
                <a:latin typeface="Arial" pitchFamily="34" charset="0"/>
                <a:ea typeface="+mn-ea"/>
                <a:cs typeface="+mn-cs"/>
              </a:rPr>
              <a:t>This agent does not just come up with a mini plan and then go off.</a:t>
            </a:r>
          </a:p>
          <a:p>
            <a:r>
              <a:rPr lang="en-US" sz="1200" b="0" i="0" kern="1200">
                <a:solidFill>
                  <a:schemeClr val="tx1"/>
                </a:solidFill>
                <a:latin typeface="Arial" pitchFamily="34" charset="0"/>
                <a:ea typeface="+mn-ea"/>
                <a:cs typeface="+mn-cs"/>
              </a:rPr>
              <a:t>It sits, and it thinks.</a:t>
            </a:r>
          </a:p>
          <a:p>
            <a:r>
              <a:rPr lang="en-US" sz="1200" b="0" i="0" kern="1200">
                <a:solidFill>
                  <a:schemeClr val="tx1"/>
                </a:solidFill>
                <a:latin typeface="Arial" pitchFamily="34" charset="0"/>
                <a:ea typeface="+mn-ea"/>
                <a:cs typeface="+mn-cs"/>
              </a:rPr>
              <a:t>And it thinks.</a:t>
            </a:r>
          </a:p>
          <a:p>
            <a:r>
              <a:rPr lang="en-US" sz="1200" b="0" i="0" kern="1200">
                <a:solidFill>
                  <a:schemeClr val="tx1"/>
                </a:solidFill>
                <a:latin typeface="Arial" pitchFamily="34" charset="0"/>
                <a:ea typeface="+mn-ea"/>
                <a:cs typeface="+mn-cs"/>
              </a:rPr>
              <a:t>And it thinks.</a:t>
            </a:r>
          </a:p>
          <a:p>
            <a:r>
              <a:rPr lang="en-US" sz="1200" b="0" i="0" kern="1200">
                <a:solidFill>
                  <a:schemeClr val="tx1"/>
                </a:solidFill>
                <a:latin typeface="Arial" pitchFamily="34" charset="0"/>
                <a:ea typeface="+mn-ea"/>
                <a:cs typeface="+mn-cs"/>
              </a:rPr>
              <a:t>And it thinks.</a:t>
            </a:r>
          </a:p>
          <a:p>
            <a:r>
              <a:rPr lang="en-US" sz="1200" b="0" i="0" kern="1200">
                <a:solidFill>
                  <a:schemeClr val="tx1"/>
                </a:solidFill>
                <a:latin typeface="Arial" pitchFamily="34" charset="0"/>
                <a:ea typeface="+mn-ea"/>
                <a:cs typeface="+mn-cs"/>
              </a:rPr>
              <a:t>And it finds the best way to clear all of the dots.</a:t>
            </a:r>
          </a:p>
          <a:p>
            <a:r>
              <a:rPr lang="en-US" sz="1200" b="0" i="0" kern="1200">
                <a:solidFill>
                  <a:schemeClr val="tx1"/>
                </a:solidFill>
                <a:latin typeface="Arial" pitchFamily="34" charset="0"/>
                <a:ea typeface="+mn-ea"/>
                <a:cs typeface="+mn-cs"/>
              </a:rPr>
              <a:t>Its goal is not getting one step closer to </a:t>
            </a:r>
            <a:r>
              <a:rPr lang="en-US" sz="1200" b="0" i="0" kern="1200" err="1">
                <a:solidFill>
                  <a:schemeClr val="tx1"/>
                </a:solidFill>
                <a:latin typeface="Arial" pitchFamily="34" charset="0"/>
                <a:ea typeface="+mn-ea"/>
                <a:cs typeface="+mn-cs"/>
              </a:rPr>
              <a:t>to</a:t>
            </a:r>
            <a:r>
              <a:rPr lang="en-US" sz="1200" b="0" i="0" kern="1200">
                <a:solidFill>
                  <a:schemeClr val="tx1"/>
                </a:solidFill>
                <a:latin typeface="Arial" pitchFamily="34" charset="0"/>
                <a:ea typeface="+mn-ea"/>
                <a:cs typeface="+mn-cs"/>
              </a:rPr>
              <a:t> clearing the board.</a:t>
            </a:r>
          </a:p>
          <a:p>
            <a:r>
              <a:rPr lang="en-US" sz="1200" b="0" i="0" kern="1200">
                <a:solidFill>
                  <a:schemeClr val="tx1"/>
                </a:solidFill>
                <a:latin typeface="Arial" pitchFamily="34" charset="0"/>
                <a:ea typeface="+mn-ea"/>
                <a:cs typeface="+mn-cs"/>
              </a:rPr>
              <a:t>Its goal is to clear the entire board, in an evil genius kind of way.</a:t>
            </a:r>
          </a:p>
          <a:p>
            <a:r>
              <a:rPr lang="en-US" sz="1200" b="0" i="0" kern="1200">
                <a:solidFill>
                  <a:schemeClr val="tx1"/>
                </a:solidFill>
                <a:latin typeface="Arial" pitchFamily="34" charset="0"/>
                <a:ea typeface="+mn-ea"/>
                <a:cs typeface="+mn-cs"/>
              </a:rPr>
              <a:t>So let's see what it does.</a:t>
            </a:r>
          </a:p>
          <a:p>
            <a:r>
              <a:rPr lang="en-US" sz="1200" b="0" i="0" kern="1200">
                <a:solidFill>
                  <a:schemeClr val="tx1"/>
                </a:solidFill>
                <a:latin typeface="Arial" pitchFamily="34" charset="0"/>
                <a:ea typeface="+mn-ea"/>
                <a:cs typeface="+mn-cs"/>
              </a:rPr>
              <a:t>Well, the most important thing it does is it thinks.</a:t>
            </a:r>
          </a:p>
          <a:p>
            <a:r>
              <a:rPr lang="en-US" sz="1200" b="0" i="0" kern="1200">
                <a:solidFill>
                  <a:schemeClr val="tx1"/>
                </a:solidFill>
                <a:latin typeface="Arial" pitchFamily="34" charset="0"/>
                <a:ea typeface="+mn-ea"/>
                <a:cs typeface="+mn-cs"/>
              </a:rPr>
              <a:t>So it's setting up its thinking.</a:t>
            </a:r>
          </a:p>
          <a:p>
            <a:r>
              <a:rPr lang="en-US" sz="1200" b="0" i="0" kern="1200">
                <a:solidFill>
                  <a:schemeClr val="tx1"/>
                </a:solidFill>
                <a:latin typeface="Arial" pitchFamily="34" charset="0"/>
                <a:ea typeface="+mn-ea"/>
                <a:cs typeface="+mn-cs"/>
              </a:rPr>
              <a:t>It's not even thinking yet.</a:t>
            </a:r>
          </a:p>
          <a:p>
            <a:r>
              <a:rPr lang="en-US" sz="1200" b="0" i="0" kern="1200">
                <a:solidFill>
                  <a:schemeClr val="tx1"/>
                </a:solidFill>
                <a:latin typeface="Arial" pitchFamily="34" charset="0"/>
                <a:ea typeface="+mn-ea"/>
                <a:cs typeface="+mn-cs"/>
              </a:rPr>
              <a:t>OK, now it's </a:t>
            </a:r>
            <a:r>
              <a:rPr lang="en-US" sz="1200" b="0" i="0" kern="1200" err="1">
                <a:solidFill>
                  <a:schemeClr val="tx1"/>
                </a:solidFill>
                <a:latin typeface="Arial" pitchFamily="34" charset="0"/>
                <a:ea typeface="+mn-ea"/>
                <a:cs typeface="+mn-cs"/>
              </a:rPr>
              <a:t>it's</a:t>
            </a:r>
            <a:r>
              <a:rPr lang="en-US" sz="1200" b="0" i="0" kern="1200">
                <a:solidFill>
                  <a:schemeClr val="tx1"/>
                </a:solidFill>
                <a:latin typeface="Arial" pitchFamily="34" charset="0"/>
                <a:ea typeface="+mn-ea"/>
                <a:cs typeface="+mn-cs"/>
              </a:rPr>
              <a:t> thinking.</a:t>
            </a:r>
          </a:p>
          <a:p>
            <a:r>
              <a:rPr lang="en-US" sz="1200" b="0" i="0" kern="1200">
                <a:solidFill>
                  <a:schemeClr val="tx1"/>
                </a:solidFill>
                <a:latin typeface="Arial" pitchFamily="34" charset="0"/>
                <a:ea typeface="+mn-ea"/>
                <a:cs typeface="+mn-cs"/>
              </a:rPr>
              <a:t>It's doing something.</a:t>
            </a:r>
          </a:p>
          <a:p>
            <a:r>
              <a:rPr lang="en-US" sz="1200" b="0" i="0" kern="1200">
                <a:solidFill>
                  <a:schemeClr val="tx1"/>
                </a:solidFill>
                <a:latin typeface="Arial" pitchFamily="34" charset="0"/>
                <a:ea typeface="+mn-ea"/>
                <a:cs typeface="+mn-cs"/>
              </a:rPr>
              <a:t>We're going to find out today what it's doing.</a:t>
            </a:r>
          </a:p>
          <a:p>
            <a:r>
              <a:rPr lang="en-US" sz="1200" b="0" i="0" kern="1200">
                <a:solidFill>
                  <a:schemeClr val="tx1"/>
                </a:solidFill>
                <a:latin typeface="Arial" pitchFamily="34" charset="0"/>
                <a:ea typeface="+mn-ea"/>
                <a:cs typeface="+mn-cs"/>
              </a:rPr>
              <a:t>It's still doing it.</a:t>
            </a:r>
          </a:p>
          <a:p>
            <a:r>
              <a:rPr lang="en-US" sz="1200" b="0" i="0" kern="1200">
                <a:solidFill>
                  <a:schemeClr val="tx1"/>
                </a:solidFill>
                <a:latin typeface="Arial" pitchFamily="34" charset="0"/>
                <a:ea typeface="+mn-ea"/>
                <a:cs typeface="+mn-cs"/>
              </a:rPr>
              <a:t>And what it's doing is search.</a:t>
            </a:r>
          </a:p>
          <a:p>
            <a:r>
              <a:rPr lang="en-US" sz="1200" b="0" i="0" kern="1200">
                <a:solidFill>
                  <a:schemeClr val="tx1"/>
                </a:solidFill>
                <a:latin typeface="Arial" pitchFamily="34" charset="0"/>
                <a:ea typeface="+mn-ea"/>
                <a:cs typeface="+mn-cs"/>
              </a:rPr>
              <a:t>And so it's expanding a lot of nodes, thousands of nodes.</a:t>
            </a:r>
          </a:p>
          <a:p>
            <a:r>
              <a:rPr lang="en-US" sz="1200" b="0" i="0" kern="1200">
                <a:solidFill>
                  <a:schemeClr val="tx1"/>
                </a:solidFill>
                <a:latin typeface="Arial" pitchFamily="34" charset="0"/>
                <a:ea typeface="+mn-ea"/>
                <a:cs typeface="+mn-cs"/>
              </a:rPr>
              <a:t>It's thinking very, very deep thoughts.</a:t>
            </a:r>
          </a:p>
          <a:p>
            <a:r>
              <a:rPr lang="en-US" sz="1200" b="0" i="0" kern="1200">
                <a:solidFill>
                  <a:schemeClr val="tx1"/>
                </a:solidFill>
                <a:latin typeface="Arial" pitchFamily="34" charset="0"/>
                <a:ea typeface="+mn-ea"/>
                <a:cs typeface="+mn-cs"/>
              </a:rPr>
              <a:t>Because this is, in fact, a tricky problem.</a:t>
            </a:r>
          </a:p>
          <a:p>
            <a:r>
              <a:rPr lang="en-US" sz="1200" b="0" i="0" kern="1200">
                <a:solidFill>
                  <a:schemeClr val="tx1"/>
                </a:solidFill>
                <a:latin typeface="Arial" pitchFamily="34" charset="0"/>
                <a:ea typeface="+mn-ea"/>
                <a:cs typeface="+mn-cs"/>
              </a:rPr>
              <a:t>And it's still thinking.</a:t>
            </a:r>
          </a:p>
          <a:p>
            <a:r>
              <a:rPr lang="en-US" sz="1200" b="0" i="0" kern="1200">
                <a:solidFill>
                  <a:schemeClr val="tx1"/>
                </a:solidFill>
                <a:latin typeface="Arial" pitchFamily="34" charset="0"/>
                <a:ea typeface="+mn-ea"/>
                <a:cs typeface="+mn-cs"/>
              </a:rPr>
              <a:t>But now, when it finishes thinking, behold the evil genius.</a:t>
            </a:r>
          </a:p>
          <a:p>
            <a:r>
              <a:rPr lang="en-US" sz="1200" b="0" i="0" kern="1200">
                <a:solidFill>
                  <a:schemeClr val="tx1"/>
                </a:solidFill>
                <a:latin typeface="Arial" pitchFamily="34" charset="0"/>
                <a:ea typeface="+mn-ea"/>
                <a:cs typeface="+mn-cs"/>
              </a:rPr>
              <a:t>Not a millisecond of waste, it knows to end with the dead end.</a:t>
            </a:r>
          </a:p>
          <a:p>
            <a:r>
              <a:rPr lang="en-US" sz="1200" b="1" i="0" u="sng" kern="1200">
                <a:solidFill>
                  <a:schemeClr val="tx1"/>
                </a:solidFill>
                <a:latin typeface="Arial" pitchFamily="34" charset="0"/>
                <a:ea typeface="+mn-ea"/>
                <a:cs typeface="+mn-cs"/>
              </a:rPr>
              <a:t>So it doesn't have to backtrack, brilliant.</a:t>
            </a:r>
          </a:p>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14</a:t>
            </a:fld>
            <a:endParaRPr lang="en-US"/>
          </a:p>
        </p:txBody>
      </p:sp>
    </p:spTree>
    <p:extLst>
      <p:ext uri="{BB962C8B-B14F-4D97-AF65-F5344CB8AC3E}">
        <p14:creationId xmlns:p14="http://schemas.microsoft.com/office/powerpoint/2010/main" val="367733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a:t>Esses agentes</a:t>
            </a:r>
            <a:r>
              <a:rPr lang="pt-BR" baseline="0"/>
              <a:t> devem realizar três passos, nesta ordem: </a:t>
            </a:r>
            <a:r>
              <a:rPr lang="pt-BR"/>
              <a:t>formular problema → buscar solução → executar solução</a:t>
            </a:r>
          </a:p>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t>A formulação de um problema de busca envolve definir:</a:t>
            </a:r>
            <a:endParaRPr lang="en-US"/>
          </a:p>
          <a:p>
            <a:pPr marL="685755" lvl="1" indent="-228600">
              <a:buFont typeface="+mj-lt"/>
              <a:buAutoNum type="arabicPeriod"/>
            </a:pPr>
            <a:r>
              <a:rPr lang="pt-PT">
                <a:solidFill>
                  <a:srgbClr val="FF0000"/>
                </a:solidFill>
              </a:rPr>
              <a:t>Espaço de estados</a:t>
            </a:r>
            <a:r>
              <a:rPr lang="pt-PT"/>
              <a:t>: conjunto das diversas possibilidades (estados, configurações) do mundo representado no modelo. O</a:t>
            </a:r>
            <a:r>
              <a:rPr lang="pt-PT" baseline="0"/>
              <a:t> e</a:t>
            </a:r>
            <a:r>
              <a:rPr lang="pt-PT">
                <a:solidFill>
                  <a:srgbClr val="FF0000"/>
                </a:solidFill>
              </a:rPr>
              <a:t>stado inicial</a:t>
            </a:r>
            <a:r>
              <a:rPr lang="pt-PT"/>
              <a:t> é aquele</a:t>
            </a:r>
            <a:r>
              <a:rPr lang="pt-PT" baseline="0"/>
              <a:t> </a:t>
            </a:r>
            <a:r>
              <a:rPr lang="pt-PT"/>
              <a:t>em que estado o agente inicia a tarefa.</a:t>
            </a:r>
          </a:p>
          <a:p>
            <a:pPr marL="685755" lvl="1" indent="-228600">
              <a:buFont typeface="+mj-lt"/>
              <a:buAutoNum type="arabicPeriod"/>
            </a:pPr>
            <a:r>
              <a:rPr lang="pt-PT">
                <a:solidFill>
                  <a:srgbClr val="FF0000"/>
                </a:solidFill>
              </a:rPr>
              <a:t>Uma função que indica quais são as ações possíveis</a:t>
            </a:r>
            <a:r>
              <a:rPr lang="pt-PT" baseline="0">
                <a:solidFill>
                  <a:srgbClr val="FF0000"/>
                </a:solidFill>
              </a:rPr>
              <a:t> para o agente a partir de cada estado.</a:t>
            </a:r>
            <a:endParaRPr lang="pt-PT">
              <a:solidFill>
                <a:srgbClr val="FF0000"/>
              </a:solidFill>
            </a:endParaRPr>
          </a:p>
          <a:p>
            <a:pPr marL="685755"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pt-PT">
                <a:solidFill>
                  <a:srgbClr val="FF0000"/>
                </a:solidFill>
              </a:rPr>
              <a:t>Modelo de transições</a:t>
            </a:r>
            <a:r>
              <a:rPr lang="pt-PT"/>
              <a:t> (ou função sucessora): </a:t>
            </a:r>
            <a:r>
              <a:rPr lang="en-US" sz="1200" b="0" i="0" u="none" strike="noStrike" kern="1200" baseline="0">
                <a:solidFill>
                  <a:schemeClr val="tx1"/>
                </a:solidFill>
                <a:latin typeface="Arial" pitchFamily="34" charset="0"/>
                <a:ea typeface="+mn-ea"/>
                <a:cs typeface="+mn-cs"/>
              </a:rPr>
              <a:t>RESULT(s, a) returns the state that results from doing action a in state s. E</a:t>
            </a:r>
            <a:r>
              <a:rPr lang="pt-PT"/>
              <a:t>ssa função é um modelo de como o mundo evolui em resposta às ações que o agente toma.</a:t>
            </a:r>
          </a:p>
          <a:p>
            <a:pPr marL="685755" lvl="1" indent="-228600">
              <a:buFont typeface="+mj-lt"/>
              <a:buAutoNum type="arabicPeriod"/>
            </a:pPr>
            <a:r>
              <a:rPr lang="pt-PT">
                <a:solidFill>
                  <a:srgbClr val="FF0000"/>
                </a:solidFill>
              </a:rPr>
              <a:t>Teste de objetivo</a:t>
            </a:r>
            <a:r>
              <a:rPr lang="pt-PT"/>
              <a:t>: indica ao agente quando uma solução é encontrada. Necessário porque pode haver várias maneiras para alcançar o alvo.</a:t>
            </a:r>
          </a:p>
          <a:p>
            <a:pPr marL="685755" lvl="1" indent="-228600">
              <a:buFont typeface="+mj-lt"/>
              <a:buAutoNum type="arabicPeriod"/>
            </a:pPr>
            <a:r>
              <a:rPr lang="pt-PT"/>
              <a:t>Custo de caminho</a:t>
            </a:r>
            <a:r>
              <a:rPr lang="pt-PT" baseline="0"/>
              <a:t> (path cost): outra função que permite ao agente escolher entre duas ou mais soluções (sequências de ações).</a:t>
            </a:r>
            <a:endParaRPr lang="pt-BR"/>
          </a:p>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t>Para</a:t>
            </a:r>
            <a:r>
              <a:rPr lang="pt-BR" baseline="0"/>
              <a:t> entender o conceito de </a:t>
            </a:r>
            <a:r>
              <a:rPr lang="pt-BR" b="1" baseline="0"/>
              <a:t>problema de busca</a:t>
            </a:r>
            <a:r>
              <a:rPr lang="pt-BR" baseline="0"/>
              <a:t>, considere a seguinte situação: um agente está no fim de suas férias na Romênia e se encontra atualmente na cidade de Arad. Seu voo de volta para casa sai no dia seguinte da cidade de Bucareste. O objetivo do agente é se deslocar de </a:t>
            </a:r>
            <a:r>
              <a:rPr lang="pt-BR" baseline="0" err="1"/>
              <a:t>Arad</a:t>
            </a:r>
            <a:r>
              <a:rPr lang="pt-BR" baseline="0"/>
              <a:t> até </a:t>
            </a:r>
            <a:r>
              <a:rPr lang="pt-BR" baseline="0" err="1"/>
              <a:t>Bucarest</a:t>
            </a:r>
            <a:r>
              <a:rPr lang="pt-BR" baseline="0"/>
              <a:t>, i.e., encontrar uma solução nesse caso significa encontrar uma sequência de cidades com origem em </a:t>
            </a:r>
            <a:r>
              <a:rPr lang="pt-BR" baseline="0" err="1"/>
              <a:t>Arad</a:t>
            </a:r>
            <a:r>
              <a:rPr lang="pt-BR" baseline="0"/>
              <a:t> e destino em </a:t>
            </a:r>
            <a:r>
              <a:rPr lang="pt-BR" baseline="0" err="1"/>
              <a:t>Bucarest</a:t>
            </a:r>
            <a:r>
              <a:rPr lang="pt-BR" baseline="0"/>
              <a:t>.</a:t>
            </a:r>
          </a:p>
          <a:p>
            <a:endParaRPr lang="pt-BR" baseline="0"/>
          </a:p>
          <a:p>
            <a:r>
              <a:rPr lang="pt-BR" sz="1200" i="1"/>
              <a:t>ACTIONS(In(</a:t>
            </a:r>
            <a:r>
              <a:rPr lang="pt-BR" sz="1200" i="1" err="1"/>
              <a:t>Arad</a:t>
            </a:r>
            <a:r>
              <a:rPr lang="pt-BR" sz="1200" i="1"/>
              <a:t>)) = </a:t>
            </a:r>
            <a:r>
              <a:rPr lang="pt-BR" sz="1200"/>
              <a:t>{</a:t>
            </a:r>
            <a:r>
              <a:rPr lang="pt-BR" sz="1200" err="1"/>
              <a:t>Go</a:t>
            </a:r>
            <a:r>
              <a:rPr lang="pt-BR" sz="1200"/>
              <a:t>(</a:t>
            </a:r>
            <a:r>
              <a:rPr lang="pt-BR" sz="1200" err="1"/>
              <a:t>Sibiu</a:t>
            </a:r>
            <a:r>
              <a:rPr lang="pt-BR" sz="1200"/>
              <a:t>), </a:t>
            </a:r>
            <a:r>
              <a:rPr lang="pt-BR" sz="1200" err="1"/>
              <a:t>Go</a:t>
            </a:r>
            <a:r>
              <a:rPr lang="pt-BR" sz="1200"/>
              <a:t>(</a:t>
            </a:r>
            <a:r>
              <a:rPr lang="pt-BR" sz="1200" err="1"/>
              <a:t>Timisoara</a:t>
            </a:r>
            <a:r>
              <a:rPr lang="pt-BR" sz="1200"/>
              <a:t>), </a:t>
            </a:r>
            <a:r>
              <a:rPr lang="pt-BR" sz="1200" err="1"/>
              <a:t>Go</a:t>
            </a:r>
            <a:r>
              <a:rPr lang="pt-BR" sz="1200"/>
              <a:t>(</a:t>
            </a:r>
            <a:r>
              <a:rPr lang="pt-BR" sz="1200" err="1"/>
              <a:t>Zerind</a:t>
            </a:r>
            <a:r>
              <a:rPr lang="pt-BR" sz="1200"/>
              <a:t>)}.</a:t>
            </a:r>
            <a:endParaRPr lang="pt-BR" baseline="0"/>
          </a:p>
          <a:p>
            <a:r>
              <a:rPr lang="pt-BR" sz="1200" i="1"/>
              <a:t>RESULT(In(</a:t>
            </a:r>
            <a:r>
              <a:rPr lang="pt-BR" sz="1200" i="1" err="1"/>
              <a:t>Arad</a:t>
            </a:r>
            <a:r>
              <a:rPr lang="pt-BR" sz="1200" i="1"/>
              <a:t>),</a:t>
            </a:r>
            <a:r>
              <a:rPr lang="pt-BR" sz="1200" i="1" err="1"/>
              <a:t>Go</a:t>
            </a:r>
            <a:r>
              <a:rPr lang="pt-BR" sz="1200" i="1"/>
              <a:t>(</a:t>
            </a:r>
            <a:r>
              <a:rPr lang="pt-BR" sz="1200" i="1" err="1"/>
              <a:t>Zerind</a:t>
            </a:r>
            <a:r>
              <a:rPr lang="pt-BR" sz="1200" i="1"/>
              <a:t>)) = In(</a:t>
            </a:r>
            <a:r>
              <a:rPr lang="pt-BR" sz="1200" i="1" err="1"/>
              <a:t>Zerind</a:t>
            </a:r>
            <a:r>
              <a:rPr lang="pt-BR" sz="1200" i="1"/>
              <a:t>)</a:t>
            </a:r>
            <a:endParaRPr lang="pt-BR" baseline="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t>Nesse exemplo, cada</a:t>
            </a:r>
            <a:r>
              <a:rPr lang="pt-PT" baseline="0"/>
              <a:t> componente do espaço de estado pode ser representado pela seguinte estrutura de dados composta: </a:t>
            </a:r>
            <a:r>
              <a:rPr lang="pt-BR" sz="1200" b="1"/>
              <a:t>(posição agente, </a:t>
            </a:r>
            <a:r>
              <a:rPr lang="pt-BR" sz="1200" b="1" err="1"/>
              <a:t>dot</a:t>
            </a:r>
            <a:r>
              <a:rPr lang="pt-BR" sz="1200" b="1"/>
              <a:t> </a:t>
            </a:r>
            <a:r>
              <a:rPr lang="pt-BR" sz="1200" b="1" err="1"/>
              <a:t>booleans</a:t>
            </a:r>
            <a:r>
              <a:rPr lang="pt-BR" sz="1200" b="1"/>
              <a:t>)</a:t>
            </a:r>
            <a:r>
              <a:rPr lang="pt-BR" sz="1200"/>
              <a:t>. Nesse estrutura, </a:t>
            </a:r>
            <a:r>
              <a:rPr lang="pt-BR" sz="1200" b="1"/>
              <a:t>posição agente</a:t>
            </a:r>
            <a:r>
              <a:rPr lang="pt-BR" sz="1200"/>
              <a:t> indica</a:t>
            </a:r>
            <a:r>
              <a:rPr lang="pt-BR" sz="1200" baseline="0"/>
              <a:t> a linha/coluna correspondente a uma posição no labirinto, e </a:t>
            </a:r>
            <a:r>
              <a:rPr lang="pt-BR" sz="1200" b="1" err="1"/>
              <a:t>dot</a:t>
            </a:r>
            <a:r>
              <a:rPr lang="pt-BR" sz="1200" b="1"/>
              <a:t> </a:t>
            </a:r>
            <a:r>
              <a:rPr lang="pt-BR" sz="1200" b="1" err="1"/>
              <a:t>booleans</a:t>
            </a:r>
            <a:r>
              <a:rPr lang="pt-BR" sz="1200" b="1"/>
              <a:t> </a:t>
            </a:r>
            <a:r>
              <a:rPr lang="pt-BR" sz="1200" baseline="0"/>
              <a:t>corresponde a uma matriz de bits que indica em que posições do labirinto ainda há pílulas a coletar.</a:t>
            </a:r>
          </a:p>
          <a:p>
            <a:endParaRPr lang="pt-BR" sz="1200" baseline="0"/>
          </a:p>
          <a:p>
            <a:r>
              <a:rPr lang="pt-BR" sz="1200" baseline="0"/>
              <a:t>Você consegue calcular qual o tamanho desse espaço de estados?</a:t>
            </a:r>
            <a:endParaRPr lang="pt-PT"/>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19</a:t>
            </a:fld>
            <a:endParaRPr lang="en-US"/>
          </a:p>
        </p:txBody>
      </p:sp>
    </p:spTree>
    <p:extLst>
      <p:ext uri="{BB962C8B-B14F-4D97-AF65-F5344CB8AC3E}">
        <p14:creationId xmlns:p14="http://schemas.microsoft.com/office/powerpoint/2010/main" val="1992616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t>“Safe </a:t>
            </a:r>
            <a:r>
              <a:rPr lang="pt-BR" err="1"/>
              <a:t>Passage</a:t>
            </a:r>
            <a:r>
              <a:rPr lang="pt-BR"/>
              <a:t>” </a:t>
            </a:r>
            <a:r>
              <a:rPr lang="pt-BR" err="1"/>
              <a:t>problem</a:t>
            </a:r>
            <a:r>
              <a:rPr lang="pt-BR"/>
              <a:t>:</a:t>
            </a:r>
            <a:r>
              <a:rPr lang="pt-BR" baseline="0"/>
              <a:t> </a:t>
            </a:r>
            <a:r>
              <a:rPr lang="pt-BR" baseline="0" err="1"/>
              <a:t>Each</a:t>
            </a:r>
            <a:r>
              <a:rPr lang="pt-BR" baseline="0"/>
              <a:t> time </a:t>
            </a:r>
            <a:r>
              <a:rPr lang="pt-BR" baseline="0" err="1"/>
              <a:t>pacman</a:t>
            </a:r>
            <a:r>
              <a:rPr lang="pt-BR" baseline="0"/>
              <a:t> </a:t>
            </a:r>
            <a:r>
              <a:rPr lang="pt-BR" baseline="0" err="1"/>
              <a:t>eat</a:t>
            </a:r>
            <a:r>
              <a:rPr lang="pt-BR" baseline="0"/>
              <a:t> a </a:t>
            </a:r>
            <a:r>
              <a:rPr lang="pt-BR" baseline="0" err="1"/>
              <a:t>power</a:t>
            </a:r>
            <a:r>
              <a:rPr lang="pt-BR" baseline="0"/>
              <a:t> </a:t>
            </a:r>
            <a:r>
              <a:rPr lang="pt-BR" baseline="0" err="1"/>
              <a:t>pills</a:t>
            </a:r>
            <a:r>
              <a:rPr lang="pt-BR" baseline="0"/>
              <a:t>, it </a:t>
            </a:r>
            <a:r>
              <a:rPr lang="pt-BR" baseline="0" err="1"/>
              <a:t>gets</a:t>
            </a:r>
            <a:r>
              <a:rPr lang="pt-BR" baseline="0"/>
              <a:t> </a:t>
            </a:r>
            <a:r>
              <a:rPr lang="pt-BR" baseline="0" err="1"/>
              <a:t>ten</a:t>
            </a:r>
            <a:r>
              <a:rPr lang="pt-BR" baseline="0"/>
              <a:t> </a:t>
            </a:r>
            <a:r>
              <a:rPr lang="pt-BR" baseline="0" err="1"/>
              <a:t>steps</a:t>
            </a:r>
            <a:r>
              <a:rPr lang="pt-BR" baseline="0"/>
              <a:t> in </a:t>
            </a:r>
            <a:r>
              <a:rPr lang="pt-BR" baseline="0" err="1"/>
              <a:t>whitch</a:t>
            </a:r>
            <a:r>
              <a:rPr lang="pt-BR" baseline="0"/>
              <a:t> </a:t>
            </a:r>
            <a:r>
              <a:rPr lang="pt-BR" baseline="0" err="1"/>
              <a:t>ghots</a:t>
            </a:r>
            <a:r>
              <a:rPr lang="pt-BR" baseline="0"/>
              <a:t> are </a:t>
            </a:r>
            <a:r>
              <a:rPr lang="pt-BR" baseline="0" err="1"/>
              <a:t>harmfull</a:t>
            </a:r>
            <a:r>
              <a:rPr lang="pt-BR" baseline="0"/>
              <a:t>, i.e., </a:t>
            </a:r>
            <a:r>
              <a:rPr lang="pt-BR" baseline="0" err="1"/>
              <a:t>they</a:t>
            </a:r>
            <a:r>
              <a:rPr lang="pt-BR" baseline="0"/>
              <a:t> </a:t>
            </a:r>
            <a:r>
              <a:rPr lang="pt-BR" baseline="0" err="1"/>
              <a:t>remain</a:t>
            </a:r>
            <a:r>
              <a:rPr lang="pt-BR" baseline="0"/>
              <a:t> </a:t>
            </a:r>
            <a:r>
              <a:rPr lang="pt-BR" baseline="0" err="1"/>
              <a:t>scared</a:t>
            </a:r>
            <a:r>
              <a:rPr lang="pt-BR" baseline="0"/>
              <a:t>. </a:t>
            </a:r>
            <a:r>
              <a:rPr lang="pt-BR" baseline="0" err="1"/>
              <a:t>We</a:t>
            </a:r>
            <a:r>
              <a:rPr lang="pt-BR" baseline="0"/>
              <a:t> </a:t>
            </a:r>
            <a:r>
              <a:rPr lang="pt-BR" baseline="0" err="1"/>
              <a:t>want</a:t>
            </a:r>
            <a:r>
              <a:rPr lang="pt-BR" baseline="0"/>
              <a:t> a </a:t>
            </a:r>
            <a:r>
              <a:rPr lang="pt-BR" baseline="0" err="1"/>
              <a:t>sequence</a:t>
            </a:r>
            <a:r>
              <a:rPr lang="pt-BR" baseline="0"/>
              <a:t> </a:t>
            </a:r>
            <a:r>
              <a:rPr lang="pt-BR" baseline="0" err="1"/>
              <a:t>of</a:t>
            </a:r>
            <a:r>
              <a:rPr lang="pt-BR" baseline="0"/>
              <a:t> </a:t>
            </a:r>
            <a:r>
              <a:rPr lang="pt-BR" baseline="0" err="1"/>
              <a:t>actions</a:t>
            </a:r>
            <a:r>
              <a:rPr lang="pt-BR" baseline="0"/>
              <a:t> </a:t>
            </a:r>
            <a:r>
              <a:rPr lang="pt-BR" baseline="0" err="1"/>
              <a:t>that</a:t>
            </a:r>
            <a:r>
              <a:rPr lang="pt-BR" baseline="0"/>
              <a:t> </a:t>
            </a:r>
            <a:r>
              <a:rPr lang="pt-BR" baseline="0" err="1"/>
              <a:t>clears</a:t>
            </a:r>
            <a:r>
              <a:rPr lang="pt-BR" baseline="0"/>
              <a:t> </a:t>
            </a:r>
            <a:r>
              <a:rPr lang="pt-BR" baseline="0" err="1"/>
              <a:t>the</a:t>
            </a:r>
            <a:r>
              <a:rPr lang="pt-BR" baseline="0"/>
              <a:t> </a:t>
            </a:r>
            <a:r>
              <a:rPr lang="pt-BR" baseline="0" err="1"/>
              <a:t>board</a:t>
            </a:r>
            <a:r>
              <a:rPr lang="pt-BR" baseline="0"/>
              <a:t>, </a:t>
            </a:r>
            <a:r>
              <a:rPr lang="pt-BR" baseline="0" err="1"/>
              <a:t>while</a:t>
            </a:r>
            <a:r>
              <a:rPr lang="pt-BR" baseline="0"/>
              <a:t> </a:t>
            </a:r>
            <a:r>
              <a:rPr lang="pt-BR" baseline="0" err="1"/>
              <a:t>not</a:t>
            </a:r>
            <a:r>
              <a:rPr lang="pt-BR" baseline="0"/>
              <a:t> </a:t>
            </a:r>
            <a:r>
              <a:rPr lang="pt-BR" baseline="0" err="1"/>
              <a:t>stopping</a:t>
            </a:r>
            <a:r>
              <a:rPr lang="pt-BR" baseline="0"/>
              <a:t> </a:t>
            </a:r>
            <a:r>
              <a:rPr lang="pt-BR" baseline="0" err="1"/>
              <a:t>the</a:t>
            </a:r>
            <a:r>
              <a:rPr lang="pt-BR" baseline="0"/>
              <a:t> </a:t>
            </a:r>
            <a:r>
              <a:rPr lang="pt-BR" baseline="0" err="1"/>
              <a:t>ghost</a:t>
            </a:r>
            <a:r>
              <a:rPr lang="pt-BR" baseline="0"/>
              <a:t> </a:t>
            </a:r>
            <a:r>
              <a:rPr lang="pt-BR" baseline="0" err="1"/>
              <a:t>from</a:t>
            </a:r>
            <a:r>
              <a:rPr lang="pt-BR" baseline="0"/>
              <a:t> </a:t>
            </a:r>
            <a:r>
              <a:rPr lang="pt-BR" baseline="0" err="1"/>
              <a:t>being</a:t>
            </a:r>
            <a:r>
              <a:rPr lang="pt-BR" baseline="0"/>
              <a:t> </a:t>
            </a:r>
            <a:r>
              <a:rPr lang="pt-BR" baseline="0" err="1"/>
              <a:t>scared</a:t>
            </a:r>
            <a:r>
              <a:rPr lang="pt-BR" baseline="0"/>
              <a:t>.</a:t>
            </a:r>
          </a:p>
          <a:p>
            <a:endParaRPr lang="pt-BR" baseline="0"/>
          </a:p>
          <a:p>
            <a:r>
              <a:rPr lang="pt-BR" baseline="0" err="1"/>
              <a:t>What</a:t>
            </a:r>
            <a:r>
              <a:rPr lang="pt-BR" baseline="0"/>
              <a:t> is </a:t>
            </a:r>
            <a:r>
              <a:rPr lang="pt-BR" baseline="0" err="1"/>
              <a:t>the</a:t>
            </a:r>
            <a:r>
              <a:rPr lang="pt-BR" baseline="0"/>
              <a:t> search </a:t>
            </a:r>
            <a:r>
              <a:rPr lang="pt-BR" baseline="0" err="1"/>
              <a:t>space</a:t>
            </a:r>
            <a:r>
              <a:rPr lang="pt-BR" baseline="0"/>
              <a:t> in </a:t>
            </a:r>
            <a:r>
              <a:rPr lang="pt-BR" baseline="0" err="1"/>
              <a:t>this</a:t>
            </a:r>
            <a:r>
              <a:rPr lang="pt-BR" baseline="0"/>
              <a:t> </a:t>
            </a:r>
            <a:r>
              <a:rPr lang="pt-BR" baseline="0" err="1"/>
              <a:t>problem</a:t>
            </a:r>
            <a:r>
              <a:rPr lang="pt-BR" baseline="0"/>
              <a:t>?</a:t>
            </a:r>
          </a:p>
          <a:p>
            <a:endParaRPr lang="pt-BR" baseline="0"/>
          </a:p>
          <a:p>
            <a:r>
              <a:rPr lang="pt-BR" baseline="0" err="1"/>
              <a:t>What</a:t>
            </a:r>
            <a:r>
              <a:rPr lang="pt-BR" baseline="0"/>
              <a:t> </a:t>
            </a:r>
            <a:r>
              <a:rPr lang="pt-BR" baseline="0" err="1"/>
              <a:t>about</a:t>
            </a:r>
            <a:r>
              <a:rPr lang="pt-BR" baseline="0"/>
              <a:t> </a:t>
            </a:r>
            <a:r>
              <a:rPr lang="pt-BR" baseline="0" err="1"/>
              <a:t>the</a:t>
            </a:r>
            <a:r>
              <a:rPr lang="pt-BR" baseline="0"/>
              <a:t> </a:t>
            </a:r>
            <a:r>
              <a:rPr lang="pt-BR" baseline="0" err="1"/>
              <a:t>walls</a:t>
            </a:r>
            <a:r>
              <a:rPr lang="pt-BR" baseline="0"/>
              <a:t>?</a:t>
            </a:r>
          </a:p>
          <a:p>
            <a:endParaRPr lang="pt-BR" baseline="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20</a:t>
            </a:fld>
            <a:endParaRPr lang="en-US"/>
          </a:p>
        </p:txBody>
      </p:sp>
    </p:spTree>
    <p:extLst>
      <p:ext uri="{BB962C8B-B14F-4D97-AF65-F5344CB8AC3E}">
        <p14:creationId xmlns:p14="http://schemas.microsoft.com/office/powerpoint/2010/main" val="171510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a:solidFill>
                  <a:schemeClr val="tx1"/>
                </a:solidFill>
                <a:latin typeface="Arial" pitchFamily="34" charset="0"/>
                <a:ea typeface="+mn-ea"/>
                <a:cs typeface="+mn-cs"/>
              </a:rPr>
              <a:t>Observable:</a:t>
            </a:r>
            <a:r>
              <a:rPr lang="en-US" sz="1200" b="0" i="0" u="none" strike="noStrike" kern="1200" baseline="0">
                <a:solidFill>
                  <a:schemeClr val="tx1"/>
                </a:solidFill>
                <a:latin typeface="Arial" pitchFamily="34" charset="0"/>
                <a:ea typeface="+mn-ea"/>
                <a:cs typeface="+mn-cs"/>
              </a:rPr>
              <a:t> so the agent always knows the current state. For the agent driving in Romania, it’s reasonable to suppose that each city on the map has a sign indicating its presence to arriving drivers. </a:t>
            </a:r>
          </a:p>
          <a:p>
            <a:pPr marL="171450" indent="-171450">
              <a:buFont typeface="Arial" panose="020B0604020202020204" pitchFamily="34" charset="0"/>
              <a:buChar char="•"/>
            </a:pPr>
            <a:r>
              <a:rPr lang="en-US" sz="1200" b="1" i="0" u="none" strike="noStrike" kern="1200" baseline="0">
                <a:solidFill>
                  <a:schemeClr val="tx1"/>
                </a:solidFill>
                <a:latin typeface="Arial" pitchFamily="34" charset="0"/>
                <a:ea typeface="+mn-ea"/>
                <a:cs typeface="+mn-cs"/>
              </a:rPr>
              <a:t>Discrete</a:t>
            </a:r>
            <a:r>
              <a:rPr lang="en-US" sz="1200" b="0" i="0" u="none" strike="noStrike" kern="1200" baseline="0">
                <a:solidFill>
                  <a:schemeClr val="tx1"/>
                </a:solidFill>
                <a:latin typeface="Arial" pitchFamily="34" charset="0"/>
                <a:ea typeface="+mn-ea"/>
                <a:cs typeface="+mn-cs"/>
              </a:rPr>
              <a:t>: at any given state there are only finitely many actions to choose from. This is true for navigating in Romania because each city is connected to a small number of other cities. </a:t>
            </a:r>
          </a:p>
          <a:p>
            <a:pPr marL="171450" indent="-171450">
              <a:buFont typeface="Arial" panose="020B0604020202020204" pitchFamily="34" charset="0"/>
              <a:buChar char="•"/>
            </a:pPr>
            <a:r>
              <a:rPr lang="en-US" sz="1200" b="1" i="0" u="none" strike="noStrike" kern="1200" baseline="0">
                <a:solidFill>
                  <a:schemeClr val="tx1"/>
                </a:solidFill>
                <a:latin typeface="Arial" pitchFamily="34" charset="0"/>
                <a:ea typeface="+mn-ea"/>
                <a:cs typeface="+mn-cs"/>
              </a:rPr>
              <a:t>Known</a:t>
            </a:r>
            <a:r>
              <a:rPr lang="en-US" sz="1200" b="0" i="0" u="none" strike="noStrike" kern="1200" baseline="0">
                <a:solidFill>
                  <a:schemeClr val="tx1"/>
                </a:solidFill>
                <a:latin typeface="Arial" pitchFamily="34" charset="0"/>
                <a:ea typeface="+mn-ea"/>
                <a:cs typeface="+mn-cs"/>
              </a:rPr>
              <a:t>: the agent knows which states are reached by each action. (Having an accurate map suffices to meet this condition for navigation problems.)</a:t>
            </a:r>
          </a:p>
          <a:p>
            <a:pPr marL="171450" indent="-171450">
              <a:buFont typeface="Arial" panose="020B0604020202020204" pitchFamily="34" charset="0"/>
              <a:buChar char="•"/>
            </a:pPr>
            <a:r>
              <a:rPr lang="en-US" sz="1200" b="1" i="0" u="none" strike="noStrike" kern="1200" baseline="0">
                <a:solidFill>
                  <a:schemeClr val="tx1"/>
                </a:solidFill>
                <a:latin typeface="Arial" pitchFamily="34" charset="0"/>
                <a:ea typeface="+mn-ea"/>
                <a:cs typeface="+mn-cs"/>
              </a:rPr>
              <a:t>Deterministic</a:t>
            </a:r>
            <a:r>
              <a:rPr lang="en-US" sz="1200" b="0" i="0" u="none" strike="noStrike" kern="1200" baseline="0">
                <a:solidFill>
                  <a:schemeClr val="tx1"/>
                </a:solidFill>
                <a:latin typeface="Arial" pitchFamily="34" charset="0"/>
                <a:ea typeface="+mn-ea"/>
                <a:cs typeface="+mn-cs"/>
              </a:rPr>
              <a:t>: so each action has exactly one outcome. Under ideal conditions, this is true for the agent in Romania—it means that if it chooses to drive from Arad to Sibiu, it does end up in Sibiu.</a:t>
            </a:r>
          </a:p>
          <a:p>
            <a:endParaRPr lang="en-US" sz="1200" b="0" i="0" u="none" strike="noStrike" kern="1200" baseline="0">
              <a:solidFill>
                <a:schemeClr val="tx1"/>
              </a:solidFill>
              <a:latin typeface="Arial" pitchFamily="34" charset="0"/>
              <a:ea typeface="+mn-ea"/>
              <a:cs typeface="+mn-cs"/>
            </a:endParaRPr>
          </a:p>
          <a:p>
            <a:r>
              <a:rPr lang="en-US" sz="1200" b="0" i="0" u="none" strike="noStrike" kern="1200" baseline="0">
                <a:solidFill>
                  <a:schemeClr val="tx1"/>
                </a:solidFill>
                <a:latin typeface="Arial" pitchFamily="34" charset="0"/>
                <a:ea typeface="+mn-ea"/>
                <a:cs typeface="+mn-cs"/>
              </a:rPr>
              <a:t>A simple problem-solving agent. It first formulates a goal and a problem, searches for a sequence of actions that would solve the problem, and then executes the actions one at a time. When this is complete, it formulates another goal and starts over.</a:t>
            </a:r>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22</a:t>
            </a:fld>
            <a:endParaRPr lang="en-US"/>
          </a:p>
        </p:txBody>
      </p:sp>
    </p:spTree>
    <p:extLst>
      <p:ext uri="{BB962C8B-B14F-4D97-AF65-F5344CB8AC3E}">
        <p14:creationId xmlns:p14="http://schemas.microsoft.com/office/powerpoint/2010/main" val="3607363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a:solidFill>
                  <a:schemeClr val="tx1"/>
                </a:solidFill>
                <a:latin typeface="Arial" pitchFamily="34" charset="0"/>
                <a:ea typeface="+mn-ea"/>
                <a:cs typeface="+mn-cs"/>
              </a:rPr>
              <a:t>The state space for the vacuum world. Links denote actions: L = </a:t>
            </a:r>
            <a:r>
              <a:rPr lang="en-US" sz="1200" b="0" i="1" u="none" strike="noStrike" kern="1200" baseline="0">
                <a:solidFill>
                  <a:schemeClr val="tx1"/>
                </a:solidFill>
                <a:latin typeface="Arial" pitchFamily="34" charset="0"/>
                <a:ea typeface="+mn-ea"/>
                <a:cs typeface="+mn-cs"/>
              </a:rPr>
              <a:t>Left</a:t>
            </a:r>
            <a:r>
              <a:rPr lang="en-US" sz="1200" b="0" i="0" u="none" strike="noStrike" kern="1200" baseline="0">
                <a:solidFill>
                  <a:schemeClr val="tx1"/>
                </a:solidFill>
                <a:latin typeface="Arial" pitchFamily="34" charset="0"/>
                <a:ea typeface="+mn-ea"/>
                <a:cs typeface="+mn-cs"/>
              </a:rPr>
              <a:t>, R = </a:t>
            </a:r>
            <a:r>
              <a:rPr lang="pt-BR" sz="1200" b="0" i="1" u="none" strike="noStrike" kern="1200" baseline="0" err="1">
                <a:solidFill>
                  <a:schemeClr val="tx1"/>
                </a:solidFill>
                <a:latin typeface="Arial" pitchFamily="34" charset="0"/>
                <a:ea typeface="+mn-ea"/>
                <a:cs typeface="+mn-cs"/>
              </a:rPr>
              <a:t>Right</a:t>
            </a:r>
            <a:r>
              <a:rPr lang="pt-BR" sz="1200" b="0" i="0" u="none" strike="noStrike" kern="1200" baseline="0">
                <a:solidFill>
                  <a:schemeClr val="tx1"/>
                </a:solidFill>
                <a:latin typeface="Arial" pitchFamily="34" charset="0"/>
                <a:ea typeface="+mn-ea"/>
                <a:cs typeface="+mn-cs"/>
              </a:rPr>
              <a:t>, S = </a:t>
            </a:r>
            <a:r>
              <a:rPr lang="pt-BR" sz="1200" b="0" i="1" u="none" strike="noStrike" kern="1200" baseline="0" err="1">
                <a:solidFill>
                  <a:schemeClr val="tx1"/>
                </a:solidFill>
                <a:latin typeface="Arial" pitchFamily="34" charset="0"/>
                <a:ea typeface="+mn-ea"/>
                <a:cs typeface="+mn-cs"/>
              </a:rPr>
              <a:t>Suck</a:t>
            </a:r>
            <a:r>
              <a:rPr lang="pt-BR" sz="1200" b="0" i="0" u="none" strike="noStrike" kern="1200" baseline="0">
                <a:solidFill>
                  <a:schemeClr val="tx1"/>
                </a:solidFill>
                <a:latin typeface="Arial" pitchFamily="34" charset="0"/>
                <a:ea typeface="+mn-ea"/>
                <a:cs typeface="+mn-cs"/>
              </a:rPr>
              <a:t>.</a:t>
            </a:r>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25</a:t>
            </a:fld>
            <a:endParaRPr lang="en-US"/>
          </a:p>
        </p:txBody>
      </p:sp>
    </p:spTree>
    <p:extLst>
      <p:ext uri="{BB962C8B-B14F-4D97-AF65-F5344CB8AC3E}">
        <p14:creationId xmlns:p14="http://schemas.microsoft.com/office/powerpoint/2010/main" val="59177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t>[Q: </a:t>
            </a:r>
            <a:r>
              <a:rPr lang="pt-BR" err="1"/>
              <a:t>What</a:t>
            </a:r>
            <a:r>
              <a:rPr lang="pt-BR"/>
              <a:t> do </a:t>
            </a:r>
            <a:r>
              <a:rPr lang="pt-BR" err="1"/>
              <a:t>we</a:t>
            </a:r>
            <a:r>
              <a:rPr lang="pt-BR"/>
              <a:t> do in </a:t>
            </a:r>
            <a:r>
              <a:rPr lang="pt-BR" err="1"/>
              <a:t>this</a:t>
            </a:r>
            <a:r>
              <a:rPr lang="pt-BR"/>
              <a:t> </a:t>
            </a:r>
            <a:r>
              <a:rPr lang="pt-BR" err="1"/>
              <a:t>course</a:t>
            </a:r>
            <a:r>
              <a:rPr lang="pt-BR"/>
              <a:t>? A: </a:t>
            </a:r>
            <a:r>
              <a:rPr lang="en-US"/>
              <a:t>Designing Rational Agents!</a:t>
            </a:r>
          </a:p>
          <a:p>
            <a:endParaRPr lang="en-US"/>
          </a:p>
          <a:p>
            <a:r>
              <a:rPr lang="en-US"/>
              <a:t>[The </a:t>
            </a:r>
            <a:r>
              <a:rPr lang="en-US" b="1"/>
              <a:t>environment</a:t>
            </a:r>
            <a:r>
              <a:rPr lang="en-US"/>
              <a:t> is what the agent does not control. Is depends on the </a:t>
            </a:r>
            <a:r>
              <a:rPr lang="en-US" err="1"/>
              <a:t>abstracton</a:t>
            </a:r>
            <a:r>
              <a:rPr lang="en-US"/>
              <a:t> used.</a:t>
            </a:r>
            <a:endParaRPr lang="en-US">
              <a:cs typeface="Arial"/>
            </a:endParaRPr>
          </a:p>
          <a:p>
            <a:endParaRPr lang="pt-BR"/>
          </a:p>
          <a:p>
            <a:r>
              <a:rPr lang="pt-BR"/>
              <a:t>The</a:t>
            </a:r>
            <a:r>
              <a:rPr lang="pt-BR" baseline="0"/>
              <a:t> </a:t>
            </a:r>
            <a:r>
              <a:rPr lang="pt-BR" baseline="0" err="1"/>
              <a:t>question</a:t>
            </a:r>
            <a:r>
              <a:rPr lang="pt-BR" baseline="0"/>
              <a:t> </a:t>
            </a:r>
            <a:r>
              <a:rPr lang="pt-BR" baseline="0" err="1"/>
              <a:t>mark</a:t>
            </a:r>
            <a:r>
              <a:rPr lang="pt-BR" baseline="0"/>
              <a:t> </a:t>
            </a:r>
            <a:r>
              <a:rPr lang="pt-BR" baseline="0" err="1"/>
              <a:t>is</a:t>
            </a:r>
            <a:r>
              <a:rPr lang="pt-BR" baseline="0"/>
              <a:t> </a:t>
            </a:r>
            <a:r>
              <a:rPr lang="pt-BR" baseline="0" err="1"/>
              <a:t>what</a:t>
            </a:r>
            <a:r>
              <a:rPr lang="pt-BR" baseline="0"/>
              <a:t> </a:t>
            </a:r>
            <a:r>
              <a:rPr lang="pt-BR" baseline="0" err="1"/>
              <a:t>transforms</a:t>
            </a:r>
            <a:r>
              <a:rPr lang="pt-BR" baseline="0"/>
              <a:t> inputs (</a:t>
            </a:r>
            <a:r>
              <a:rPr lang="pt-BR" baseline="0" err="1"/>
              <a:t>sensations</a:t>
            </a:r>
            <a:r>
              <a:rPr lang="pt-BR" baseline="0"/>
              <a:t>) </a:t>
            </a:r>
            <a:r>
              <a:rPr lang="pt-BR" baseline="0" err="1"/>
              <a:t>into</a:t>
            </a:r>
            <a:r>
              <a:rPr lang="pt-BR" baseline="0"/>
              <a:t> </a:t>
            </a:r>
            <a:r>
              <a:rPr lang="pt-BR" baseline="0" err="1"/>
              <a:t>actions</a:t>
            </a:r>
            <a:r>
              <a:rPr lang="pt-BR" baseline="0"/>
              <a:t>.</a:t>
            </a:r>
            <a:endParaRPr lang="pt-BR" baseline="0">
              <a:cs typeface="Arial"/>
            </a:endParaRPr>
          </a:p>
          <a:p>
            <a:endParaRPr lang="pt-BR" baseline="0"/>
          </a:p>
          <a:p>
            <a:pPr marL="456565" indent="-456565">
              <a:spcBef>
                <a:spcPts val="1500"/>
              </a:spcBef>
              <a:buClrTx/>
            </a:pPr>
            <a:r>
              <a:rPr lang="pt-BR"/>
              <a:t>As características das </a:t>
            </a:r>
            <a:r>
              <a:rPr lang="pt-BR" b="1"/>
              <a:t>percepções</a:t>
            </a:r>
            <a:r>
              <a:rPr lang="pt-BR"/>
              <a:t>, do </a:t>
            </a:r>
            <a:r>
              <a:rPr lang="pt-BR" b="1"/>
              <a:t>ambiente</a:t>
            </a:r>
            <a:r>
              <a:rPr lang="pt-BR"/>
              <a:t> e do </a:t>
            </a:r>
            <a:r>
              <a:rPr lang="pt-BR" b="1"/>
              <a:t>espaço-estado</a:t>
            </a:r>
            <a:r>
              <a:rPr lang="pt-BR"/>
              <a:t> condicionam a escolha de técnicas para selecionar ações racionais.</a:t>
            </a:r>
            <a:endParaRPr lang="pt-BR">
              <a:cs typeface="Arial"/>
            </a:endParaRPr>
          </a:p>
          <a:p>
            <a:pPr marL="456565" indent="-456565">
              <a:spcBef>
                <a:spcPts val="1500"/>
              </a:spcBef>
              <a:buClrTx/>
            </a:pPr>
            <a:r>
              <a:rPr lang="pt-BR" b="1">
                <a:cs typeface="Arial" charset="0"/>
              </a:rPr>
              <a:t>Este é curso é sobre</a:t>
            </a:r>
            <a:r>
              <a:rPr lang="pt-BR">
                <a:cs typeface="Arial" charset="0"/>
              </a:rPr>
              <a:t>:</a:t>
            </a:r>
          </a:p>
          <a:p>
            <a:pPr marL="839470" lvl="1" indent="-342265">
              <a:lnSpc>
                <a:spcPct val="80000"/>
              </a:lnSpc>
              <a:spcBef>
                <a:spcPts val="739"/>
              </a:spcBef>
              <a:buSzPct val="100000"/>
            </a:pPr>
            <a:r>
              <a:rPr lang="pt-BR">
                <a:cs typeface="Arial" charset="0"/>
              </a:rPr>
              <a:t>Técnicas gerais de IA para uma variedade de tipos de problemas</a:t>
            </a:r>
          </a:p>
          <a:p>
            <a:pPr marL="839470" lvl="1" indent="-342265">
              <a:lnSpc>
                <a:spcPct val="80000"/>
              </a:lnSpc>
              <a:spcBef>
                <a:spcPts val="739"/>
              </a:spcBef>
              <a:buSzPct val="100000"/>
            </a:pPr>
            <a:r>
              <a:rPr lang="pt-BR">
                <a:cs typeface="Arial" charset="0"/>
              </a:rPr>
              <a:t>Aprender a reconhecer quando e como um novo problema pode ser resolvido com uma técnica existente</a:t>
            </a:r>
            <a:endParaRPr lang="pt-BR">
              <a:cs typeface="Arial"/>
            </a:endParaRPr>
          </a:p>
          <a:p>
            <a:endParaRPr lang="pt-BR"/>
          </a:p>
          <a:p>
            <a:endParaRPr lang="pt-BR"/>
          </a:p>
        </p:txBody>
      </p:sp>
      <p:sp>
        <p:nvSpPr>
          <p:cNvPr id="4" name="Espaço Reservado para Número de Slide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t>Há duas maneiras</a:t>
            </a:r>
            <a:r>
              <a:rPr lang="pt-BR" baseline="0"/>
              <a:t> de formular o problema das 8 rainhas como um problema de busca.</a:t>
            </a:r>
          </a:p>
          <a:p>
            <a:endParaRPr lang="pt-BR" baseline="0"/>
          </a:p>
          <a:p>
            <a:r>
              <a:rPr lang="pt-BR" baseline="0"/>
              <a:t>Na formulação incremental, começamos com um tabuleiro vazio e incrementalmente adicionamos mais rainhas.</a:t>
            </a:r>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t>Uma formulação melhor que a anterior é adicionar uma rainha apenas em algum quadrado que não a coloque em posição de ser</a:t>
            </a:r>
            <a:r>
              <a:rPr lang="pt-BR" baseline="0"/>
              <a:t> atacada.</a:t>
            </a:r>
          </a:p>
          <a:p>
            <a:endParaRPr lang="pt-BR" baseline="0"/>
          </a:p>
          <a:p>
            <a:r>
              <a:rPr lang="pt-BR" baseline="0"/>
              <a:t>A formulação de estados completos reduz substancialmente o tamanho do espaço de estados.</a:t>
            </a:r>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Modelagem de um estado: um par de números que representam, respectivamente,</a:t>
            </a:r>
            <a:r>
              <a:rPr lang="pt-BR" baseline="0"/>
              <a:t> as quantidades de litros de água nos jarros de capacidades 4 e 3 litros.</a:t>
            </a:r>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29</a:t>
            </a:fld>
            <a:endParaRPr lang="en-US"/>
          </a:p>
        </p:txBody>
      </p:sp>
    </p:spTree>
    <p:extLst>
      <p:ext uri="{BB962C8B-B14F-4D97-AF65-F5344CB8AC3E}">
        <p14:creationId xmlns:p14="http://schemas.microsoft.com/office/powerpoint/2010/main" val="236060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Um vez que o problema de busca está formulado, devemos resolvê-lo. Uma solução para um problema de</a:t>
            </a:r>
            <a:r>
              <a:rPr lang="pt-BR" baseline="0"/>
              <a:t> busca é uma sequência de ações. </a:t>
            </a:r>
            <a:endParaRPr lang="pt-BR"/>
          </a:p>
          <a:p>
            <a:endParaRPr lang="pt-BR"/>
          </a:p>
          <a:p>
            <a:r>
              <a:rPr lang="pt-BR"/>
              <a:t>As possíveis sequências</a:t>
            </a:r>
            <a:r>
              <a:rPr lang="pt-BR" baseline="0"/>
              <a:t> de ações, iniciando no estado inicial, formam uma estrutura denominada </a:t>
            </a:r>
            <a:r>
              <a:rPr lang="pt-BR" b="1" baseline="0"/>
              <a:t>árvore de busca</a:t>
            </a:r>
            <a:r>
              <a:rPr lang="pt-BR" baseline="0"/>
              <a:t>, com raiz nesse estado inicial. As ramificações a partir de um nó dessa árvore são ações possíveis a partir desse estado, e os nós correspondem a estados do espaço de estados do problema.</a:t>
            </a:r>
          </a:p>
          <a:p>
            <a:endParaRPr lang="pt-BR" baseline="0"/>
          </a:p>
          <a:p>
            <a:r>
              <a:rPr lang="pt-BR" baseline="0"/>
              <a:t>A ideia básica dos algoritmos de busca de uma solução é percorrer o espaço de estados por meio da </a:t>
            </a:r>
            <a:r>
              <a:rPr lang="pt-BR" b="1" baseline="0"/>
              <a:t>expansão gradativa</a:t>
            </a:r>
            <a:r>
              <a:rPr lang="pt-BR" baseline="0"/>
              <a:t> da árvore de busca correspondente.</a:t>
            </a:r>
          </a:p>
          <a:p>
            <a:endParaRPr lang="en-US"/>
          </a:p>
          <a:p>
            <a:r>
              <a:rPr lang="en-US"/>
              <a:t>===================</a:t>
            </a:r>
          </a:p>
          <a:p>
            <a:endParaRPr lang="en-US"/>
          </a:p>
          <a:p>
            <a:r>
              <a:rPr lang="en-US"/>
              <a:t>The tree that starts</a:t>
            </a:r>
            <a:r>
              <a:rPr lang="en-US" baseline="0"/>
              <a:t> at the root state and branches out  based on all the possible things that the agent can do is a search tree.</a:t>
            </a:r>
          </a:p>
          <a:p>
            <a:endParaRPr lang="en-US" baseline="0"/>
          </a:p>
          <a:p>
            <a:r>
              <a:rPr lang="en-US" baseline="0"/>
              <a:t>Each node in the tree corresponds to </a:t>
            </a:r>
          </a:p>
          <a:p>
            <a:pPr marL="228600" indent="-228600">
              <a:buAutoNum type="alphaLcParenBoth"/>
            </a:pPr>
            <a:r>
              <a:rPr lang="en-US" baseline="0"/>
              <a:t>a state and </a:t>
            </a:r>
          </a:p>
          <a:p>
            <a:pPr marL="228600" indent="-228600">
              <a:buAutoNum type="alphaLcParenBoth"/>
            </a:pPr>
            <a:r>
              <a:rPr lang="en-US" baseline="0"/>
              <a:t>a plan to reach that state.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Different plans that achieve the same state are different nodes in the tree.</a:t>
            </a:r>
          </a:p>
          <a:p>
            <a:endParaRPr lang="en-US"/>
          </a:p>
          <a:p>
            <a:r>
              <a:rPr lang="en-US"/>
              <a:t>A search tree is a more</a:t>
            </a:r>
            <a:r>
              <a:rPr lang="en-US" baseline="0"/>
              <a:t> natural structure to think about plans.</a:t>
            </a:r>
          </a:p>
          <a:p>
            <a:endParaRPr lang="en-US" baseline="0"/>
          </a:p>
          <a:p>
            <a:r>
              <a:rPr lang="en-US" baseline="0"/>
              <a:t>In a search tree, there is a root, and this root is the start state.</a:t>
            </a:r>
          </a:p>
          <a:p>
            <a:pPr marL="228600" indent="-228600">
              <a:buNone/>
            </a:pPr>
            <a:endParaRPr lang="en-US" baseline="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33</a:t>
            </a:fld>
            <a:endParaRPr lang="en-US"/>
          </a:p>
        </p:txBody>
      </p:sp>
    </p:spTree>
    <p:extLst>
      <p:ext uri="{BB962C8B-B14F-4D97-AF65-F5344CB8AC3E}">
        <p14:creationId xmlns:p14="http://schemas.microsoft.com/office/powerpoint/2010/main" val="3655463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Node é uma </a:t>
            </a:r>
            <a:r>
              <a:rPr lang="pt-BR" b="1"/>
              <a:t>estrutura de dados</a:t>
            </a:r>
            <a:r>
              <a:rPr lang="pt-BR"/>
              <a:t> que pode</a:t>
            </a:r>
            <a:r>
              <a:rPr lang="pt-BR" baseline="0"/>
              <a:t> ser usada para representar cada nó em uma árvore de busca. </a:t>
            </a:r>
            <a:r>
              <a:rPr lang="pt-BR"/>
              <a:t>Os componentes (atributos) de cada </a:t>
            </a:r>
            <a:r>
              <a:rPr lang="pt-BR" err="1"/>
              <a:t>Node</a:t>
            </a:r>
            <a:r>
              <a:rPr lang="pt-BR"/>
              <a:t> são os seguintes:</a:t>
            </a:r>
          </a:p>
          <a:p>
            <a:pPr marL="628605" lvl="1" indent="-171450">
              <a:buFont typeface="Arial"/>
              <a:buChar char="•"/>
            </a:pPr>
            <a:r>
              <a:rPr lang="pt-BR"/>
              <a:t>STATE (referência para informações relativas</a:t>
            </a:r>
            <a:r>
              <a:rPr lang="pt-BR" baseline="0"/>
              <a:t> ao estado correspondente no grafo de espaço de estados);</a:t>
            </a:r>
            <a:r>
              <a:rPr lang="pt-BR"/>
              <a:t> </a:t>
            </a:r>
          </a:p>
          <a:p>
            <a:pPr marL="628605" lvl="1" indent="-171450">
              <a:buFont typeface="Arial"/>
              <a:buChar char="•"/>
            </a:pPr>
            <a:r>
              <a:rPr lang="pt-BR"/>
              <a:t>PARENT (referência para outro Node, a partir do qual o nó corrente foi expandido) </a:t>
            </a:r>
          </a:p>
          <a:p>
            <a:pPr marL="628605" lvl="1" indent="-171450">
              <a:buFont typeface="Arial"/>
              <a:buChar char="•"/>
            </a:pPr>
            <a:r>
              <a:rPr lang="pt-BR"/>
              <a:t>ACTION (informações relativas</a:t>
            </a:r>
            <a:r>
              <a:rPr lang="pt-BR" baseline="0"/>
              <a:t> à ação tomada pelo agente que resultou em sua chegada no estado corrente)</a:t>
            </a:r>
          </a:p>
          <a:p>
            <a:pPr marL="628605" lvl="1" indent="-171450">
              <a:buFont typeface="Arial"/>
              <a:buChar char="•"/>
            </a:pPr>
            <a:r>
              <a:rPr lang="pt-BR"/>
              <a:t>PATH-COST (o custo total das ações desde</a:t>
            </a:r>
            <a:r>
              <a:rPr lang="pt-BR" baseline="0"/>
              <a:t> o estado inicial até o estado corrente</a:t>
            </a:r>
            <a:r>
              <a:rPr lang="pt-BR"/>
              <a:t>)</a:t>
            </a:r>
          </a:p>
          <a:p>
            <a:endParaRPr lang="pt-BR"/>
          </a:p>
          <a:p>
            <a:r>
              <a:rPr lang="pt-BR" sz="1200"/>
              <a:t>Note que o campo PARENT permite organizar os nós em uma árvore. Em particular, esse campo é um r</a:t>
            </a:r>
            <a:r>
              <a:rPr lang="pt-BR"/>
              <a:t>eferência </a:t>
            </a:r>
            <a:r>
              <a:rPr lang="pt-BR" sz="1200"/>
              <a:t>que permite identificar,</a:t>
            </a:r>
            <a:r>
              <a:rPr lang="pt-BR" sz="1200" baseline="0"/>
              <a:t> para um nó n, qual o nó a partir do qual n foi expandido. Esse ponteiro também é útil para construir o caminho desde a raiz até o nó objetivo encontrado.</a:t>
            </a:r>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35</a:t>
            </a:fld>
            <a:endParaRPr lang="en-US"/>
          </a:p>
        </p:txBody>
      </p:sp>
    </p:spTree>
    <p:extLst>
      <p:ext uri="{BB962C8B-B14F-4D97-AF65-F5344CB8AC3E}">
        <p14:creationId xmlns:p14="http://schemas.microsoft.com/office/powerpoint/2010/main" val="1492162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a:solidFill>
                  <a:schemeClr val="tx1"/>
                </a:solidFill>
                <a:latin typeface="Arial" pitchFamily="34" charset="0"/>
                <a:ea typeface="+mn-ea"/>
                <a:cs typeface="+mn-cs"/>
              </a:rPr>
              <a:t>The function CHILD-NODE takes a parent node and an action and returns the resulting child node</a:t>
            </a:r>
            <a:endParaRPr lang="pt-BR"/>
          </a:p>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37</a:t>
            </a:fld>
            <a:endParaRPr lang="en-US"/>
          </a:p>
        </p:txBody>
      </p:sp>
    </p:spTree>
    <p:extLst>
      <p:ext uri="{BB962C8B-B14F-4D97-AF65-F5344CB8AC3E}">
        <p14:creationId xmlns:p14="http://schemas.microsoft.com/office/powerpoint/2010/main" val="2907665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t>A coleção de nós que foram gerados, mas que ainda não foram expandidos é chamada de </a:t>
            </a:r>
            <a:r>
              <a:rPr lang="pt-BR">
                <a:solidFill>
                  <a:srgbClr val="FF0000"/>
                </a:solidFill>
              </a:rPr>
              <a:t>borda</a:t>
            </a:r>
            <a:r>
              <a:rPr lang="pt-BR"/>
              <a:t> (</a:t>
            </a:r>
            <a:r>
              <a:rPr lang="pt-BR" i="1" err="1"/>
              <a:t>frontier</a:t>
            </a:r>
            <a:r>
              <a:rPr lang="pt-BR"/>
              <a:t>).</a:t>
            </a:r>
            <a:r>
              <a:rPr lang="pt-BR" baseline="0"/>
              <a:t> </a:t>
            </a:r>
            <a:r>
              <a:rPr lang="pt-BR"/>
              <a:t>A maneira como os nós entram nessa coleção determina a </a:t>
            </a:r>
            <a:r>
              <a:rPr lang="pt-BR">
                <a:solidFill>
                  <a:srgbClr val="FF0000"/>
                </a:solidFill>
              </a:rPr>
              <a:t>estratégia de busca</a:t>
            </a:r>
            <a:r>
              <a:rPr lang="pt-BR"/>
              <a:t> utilizada pelo agente.</a:t>
            </a:r>
          </a:p>
          <a:p>
            <a:endParaRPr lang="pt-BR"/>
          </a:p>
          <a:p>
            <a:r>
              <a:rPr lang="pt-BR" err="1"/>
              <a:t>Take</a:t>
            </a:r>
            <a:r>
              <a:rPr lang="pt-BR"/>
              <a:t> a </a:t>
            </a:r>
            <a:r>
              <a:rPr lang="pt-BR" err="1"/>
              <a:t>plan</a:t>
            </a:r>
            <a:r>
              <a:rPr lang="pt-BR"/>
              <a:t> </a:t>
            </a:r>
            <a:r>
              <a:rPr lang="pt-BR" err="1"/>
              <a:t>and</a:t>
            </a:r>
            <a:r>
              <a:rPr lang="pt-BR"/>
              <a:t> </a:t>
            </a:r>
            <a:r>
              <a:rPr lang="pt-BR" err="1"/>
              <a:t>ask</a:t>
            </a:r>
            <a:r>
              <a:rPr lang="pt-BR"/>
              <a:t>:</a:t>
            </a:r>
            <a:r>
              <a:rPr lang="pt-BR" baseline="0"/>
              <a:t> </a:t>
            </a:r>
            <a:r>
              <a:rPr lang="pt-BR" baseline="0" err="1"/>
              <a:t>what</a:t>
            </a:r>
            <a:r>
              <a:rPr lang="pt-BR" baseline="0"/>
              <a:t> </a:t>
            </a:r>
            <a:r>
              <a:rPr lang="pt-BR" baseline="0" err="1"/>
              <a:t>can</a:t>
            </a:r>
            <a:r>
              <a:rPr lang="pt-BR" baseline="0"/>
              <a:t> I do </a:t>
            </a:r>
            <a:r>
              <a:rPr lang="pt-BR" baseline="0" err="1"/>
              <a:t>from</a:t>
            </a:r>
            <a:r>
              <a:rPr lang="pt-BR" baseline="0"/>
              <a:t> </a:t>
            </a:r>
            <a:r>
              <a:rPr lang="pt-BR" baseline="0" err="1"/>
              <a:t>here</a:t>
            </a:r>
            <a:r>
              <a:rPr lang="pt-BR" baseline="0"/>
              <a:t>? For </a:t>
            </a:r>
            <a:r>
              <a:rPr lang="pt-BR" baseline="0" err="1"/>
              <a:t>example</a:t>
            </a:r>
            <a:r>
              <a:rPr lang="pt-BR" baseline="0"/>
              <a:t>, </a:t>
            </a:r>
            <a:r>
              <a:rPr lang="pt-BR" baseline="0" err="1"/>
              <a:t>from</a:t>
            </a:r>
            <a:r>
              <a:rPr lang="pt-BR" baseline="0"/>
              <a:t> </a:t>
            </a:r>
            <a:r>
              <a:rPr lang="pt-BR" baseline="0" err="1"/>
              <a:t>Arad</a:t>
            </a:r>
            <a:r>
              <a:rPr lang="pt-BR" baseline="0"/>
              <a:t>, </a:t>
            </a:r>
            <a:r>
              <a:rPr lang="pt-BR" baseline="0" err="1"/>
              <a:t>there</a:t>
            </a:r>
            <a:r>
              <a:rPr lang="pt-BR" baseline="0"/>
              <a:t> are </a:t>
            </a:r>
            <a:r>
              <a:rPr lang="pt-BR" baseline="0" err="1"/>
              <a:t>tree</a:t>
            </a:r>
            <a:r>
              <a:rPr lang="pt-BR" baseline="0"/>
              <a:t> </a:t>
            </a:r>
            <a:r>
              <a:rPr lang="pt-BR" baseline="0" err="1"/>
              <a:t>ways</a:t>
            </a:r>
            <a:r>
              <a:rPr lang="pt-BR" baseline="0"/>
              <a:t> to </a:t>
            </a:r>
            <a:r>
              <a:rPr lang="pt-BR" baseline="0" err="1"/>
              <a:t>expand</a:t>
            </a:r>
            <a:r>
              <a:rPr lang="pt-BR" baseline="0"/>
              <a:t> </a:t>
            </a:r>
            <a:r>
              <a:rPr lang="pt-BR" baseline="0" err="1"/>
              <a:t>this</a:t>
            </a:r>
            <a:r>
              <a:rPr lang="pt-BR" baseline="0"/>
              <a:t> </a:t>
            </a:r>
            <a:r>
              <a:rPr lang="pt-BR" baseline="0" err="1"/>
              <a:t>partial</a:t>
            </a:r>
            <a:r>
              <a:rPr lang="pt-BR" baseline="0"/>
              <a:t> </a:t>
            </a:r>
            <a:r>
              <a:rPr lang="pt-BR" baseline="0" err="1"/>
              <a:t>plan</a:t>
            </a:r>
            <a:r>
              <a:rPr lang="pt-BR" baseline="0"/>
              <a:t>. </a:t>
            </a:r>
            <a:r>
              <a:rPr lang="pt-BR" baseline="0" err="1"/>
              <a:t>One</a:t>
            </a:r>
            <a:r>
              <a:rPr lang="pt-BR" baseline="0"/>
              <a:t> </a:t>
            </a:r>
            <a:r>
              <a:rPr lang="pt-BR" baseline="0" err="1"/>
              <a:t>plan</a:t>
            </a:r>
            <a:r>
              <a:rPr lang="pt-BR" baseline="0"/>
              <a:t> </a:t>
            </a:r>
            <a:r>
              <a:rPr lang="pt-BR" baseline="0" err="1"/>
              <a:t>becomes</a:t>
            </a:r>
            <a:r>
              <a:rPr lang="pt-BR" baseline="0"/>
              <a:t> </a:t>
            </a:r>
            <a:r>
              <a:rPr lang="pt-BR" baseline="0" err="1"/>
              <a:t>tree</a:t>
            </a:r>
            <a:r>
              <a:rPr lang="pt-BR" baseline="0"/>
              <a:t> </a:t>
            </a:r>
            <a:r>
              <a:rPr lang="pt-BR" baseline="0" err="1"/>
              <a:t>plans</a:t>
            </a:r>
            <a:r>
              <a:rPr lang="pt-BR" baseline="0"/>
              <a:t>.</a:t>
            </a:r>
          </a:p>
          <a:p>
            <a:endParaRPr lang="pt-BR" baseline="0"/>
          </a:p>
          <a:p>
            <a:r>
              <a:rPr lang="pt-BR" baseline="0"/>
              <a:t>In </a:t>
            </a:r>
            <a:r>
              <a:rPr lang="pt-BR" baseline="0" err="1"/>
              <a:t>the</a:t>
            </a:r>
            <a:r>
              <a:rPr lang="pt-BR" baseline="0"/>
              <a:t> </a:t>
            </a:r>
            <a:r>
              <a:rPr lang="pt-BR" baseline="0" err="1"/>
              <a:t>expansion</a:t>
            </a:r>
            <a:r>
              <a:rPr lang="pt-BR" baseline="0"/>
              <a:t>, </a:t>
            </a:r>
            <a:r>
              <a:rPr lang="pt-BR" baseline="0" err="1"/>
              <a:t>the</a:t>
            </a:r>
            <a:r>
              <a:rPr lang="pt-BR" baseline="0"/>
              <a:t> </a:t>
            </a:r>
            <a:r>
              <a:rPr lang="pt-BR" baseline="0" err="1"/>
              <a:t>fring</a:t>
            </a:r>
            <a:r>
              <a:rPr lang="pt-BR" baseline="0"/>
              <a:t> </a:t>
            </a:r>
            <a:r>
              <a:rPr lang="pt-BR" baseline="0" err="1"/>
              <a:t>keeps</a:t>
            </a:r>
            <a:r>
              <a:rPr lang="pt-BR" baseline="0"/>
              <a:t> </a:t>
            </a:r>
            <a:r>
              <a:rPr lang="pt-BR" baseline="0" err="1"/>
              <a:t>growing</a:t>
            </a:r>
            <a:r>
              <a:rPr lang="pt-BR" baseline="0"/>
              <a:t>. </a:t>
            </a:r>
            <a:r>
              <a:rPr lang="pt-BR" baseline="0" err="1"/>
              <a:t>Each</a:t>
            </a:r>
            <a:r>
              <a:rPr lang="pt-BR" baseline="0"/>
              <a:t> </a:t>
            </a:r>
            <a:r>
              <a:rPr lang="pt-BR" baseline="0" err="1"/>
              <a:t>node</a:t>
            </a:r>
            <a:r>
              <a:rPr lang="pt-BR" baseline="0"/>
              <a:t> in </a:t>
            </a:r>
            <a:r>
              <a:rPr lang="pt-BR" baseline="0" err="1"/>
              <a:t>the</a:t>
            </a:r>
            <a:r>
              <a:rPr lang="pt-BR" baseline="0"/>
              <a:t> </a:t>
            </a:r>
            <a:r>
              <a:rPr lang="pt-BR" baseline="0" err="1"/>
              <a:t>fringe</a:t>
            </a:r>
            <a:r>
              <a:rPr lang="pt-BR" baseline="0"/>
              <a:t> </a:t>
            </a:r>
            <a:r>
              <a:rPr lang="pt-BR" baseline="0" err="1"/>
              <a:t>represents</a:t>
            </a:r>
            <a:r>
              <a:rPr lang="pt-BR" baseline="0"/>
              <a:t> a </a:t>
            </a:r>
            <a:r>
              <a:rPr lang="pt-BR" baseline="0" err="1"/>
              <a:t>partial</a:t>
            </a:r>
            <a:r>
              <a:rPr lang="pt-BR" baseline="0"/>
              <a:t> </a:t>
            </a:r>
            <a:r>
              <a:rPr lang="pt-BR" baseline="0" err="1"/>
              <a:t>plan</a:t>
            </a:r>
            <a:r>
              <a:rPr lang="pt-BR" baseline="0"/>
              <a:t> </a:t>
            </a:r>
            <a:r>
              <a:rPr lang="pt-BR" baseline="0" err="1"/>
              <a:t>that</a:t>
            </a:r>
            <a:r>
              <a:rPr lang="pt-BR" baseline="0"/>
              <a:t> does note quite work </a:t>
            </a:r>
            <a:r>
              <a:rPr lang="pt-BR" baseline="0" err="1"/>
              <a:t>yet</a:t>
            </a:r>
            <a:r>
              <a:rPr lang="pt-BR" baseline="0"/>
              <a:t>, </a:t>
            </a:r>
            <a:r>
              <a:rPr lang="pt-BR" baseline="0" err="1"/>
              <a:t>but</a:t>
            </a:r>
            <a:r>
              <a:rPr lang="pt-BR" baseline="0"/>
              <a:t> </a:t>
            </a:r>
            <a:r>
              <a:rPr lang="pt-BR" baseline="0" err="1"/>
              <a:t>there</a:t>
            </a:r>
            <a:r>
              <a:rPr lang="pt-BR" baseline="0"/>
              <a:t> </a:t>
            </a:r>
            <a:r>
              <a:rPr lang="pt-BR" baseline="0" err="1"/>
              <a:t>hope</a:t>
            </a:r>
            <a:r>
              <a:rPr lang="pt-BR" baseline="0"/>
              <a:t> for </a:t>
            </a:r>
            <a:r>
              <a:rPr lang="pt-BR" baseline="0" err="1"/>
              <a:t>them</a:t>
            </a:r>
            <a:r>
              <a:rPr lang="pt-BR" baseline="0"/>
              <a:t>.</a:t>
            </a:r>
          </a:p>
          <a:p>
            <a:endParaRPr lang="pt-BR" baseline="0"/>
          </a:p>
          <a:p>
            <a:r>
              <a:rPr lang="pt-BR" baseline="0" err="1"/>
              <a:t>Frontier</a:t>
            </a:r>
            <a:r>
              <a:rPr lang="pt-BR" baseline="0"/>
              <a:t>: a set </a:t>
            </a:r>
            <a:r>
              <a:rPr lang="pt-BR" baseline="0" err="1"/>
              <a:t>of</a:t>
            </a:r>
            <a:r>
              <a:rPr lang="pt-BR" baseline="0"/>
              <a:t> </a:t>
            </a:r>
            <a:r>
              <a:rPr lang="pt-BR" baseline="0" err="1"/>
              <a:t>partial</a:t>
            </a:r>
            <a:r>
              <a:rPr lang="pt-BR" baseline="0"/>
              <a:t> </a:t>
            </a:r>
            <a:r>
              <a:rPr lang="pt-BR" baseline="0" err="1"/>
              <a:t>plans</a:t>
            </a:r>
            <a:r>
              <a:rPr lang="pt-BR" baseline="0"/>
              <a:t> </a:t>
            </a:r>
            <a:r>
              <a:rPr lang="pt-BR" baseline="0" err="1"/>
              <a:t>that</a:t>
            </a:r>
            <a:r>
              <a:rPr lang="pt-BR" baseline="0"/>
              <a:t> </a:t>
            </a:r>
            <a:r>
              <a:rPr lang="pt-BR" baseline="0" err="1"/>
              <a:t>we</a:t>
            </a:r>
            <a:r>
              <a:rPr lang="pt-BR" baseline="0"/>
              <a:t> </a:t>
            </a:r>
            <a:r>
              <a:rPr lang="pt-BR" baseline="0" err="1"/>
              <a:t>might</a:t>
            </a:r>
            <a:r>
              <a:rPr lang="pt-BR" baseline="0"/>
              <a:t> come </a:t>
            </a:r>
            <a:r>
              <a:rPr lang="pt-BR" baseline="0" err="1"/>
              <a:t>back</a:t>
            </a:r>
            <a:r>
              <a:rPr lang="pt-BR" baseline="0"/>
              <a:t> to.</a:t>
            </a:r>
          </a:p>
          <a:p>
            <a:endParaRPr lang="pt-BR" baseline="0"/>
          </a:p>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39</a:t>
            </a:fld>
            <a:endParaRPr lang="en-US"/>
          </a:p>
        </p:txBody>
      </p:sp>
    </p:spTree>
    <p:extLst>
      <p:ext uri="{BB962C8B-B14F-4D97-AF65-F5344CB8AC3E}">
        <p14:creationId xmlns:p14="http://schemas.microsoft.com/office/powerpoint/2010/main" val="3062737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1" i="0" u="none" strike="noStrike" kern="1200" baseline="0">
                <a:solidFill>
                  <a:schemeClr val="tx1"/>
                </a:solidFill>
                <a:latin typeface="Arial" pitchFamily="34" charset="0"/>
                <a:ea typeface="+mn-ea"/>
                <a:cs typeface="+mn-cs"/>
              </a:rPr>
              <a:t>Figure 3.6 </a:t>
            </a:r>
            <a:r>
              <a:rPr lang="en-US" sz="1200" b="0" i="0" u="none" strike="noStrike" kern="1200" baseline="0">
                <a:solidFill>
                  <a:schemeClr val="tx1"/>
                </a:solidFill>
                <a:latin typeface="Arial" pitchFamily="34" charset="0"/>
                <a:ea typeface="+mn-ea"/>
                <a:cs typeface="+mn-cs"/>
              </a:rPr>
              <a:t>Partial search trees for finding a route from Arad to Bucharest. Nodes that have been expanded are shaded; nodes that have been generated but not yet expanded are</a:t>
            </a:r>
          </a:p>
          <a:p>
            <a:r>
              <a:rPr lang="en-US" sz="1200" b="0" i="0" u="none" strike="noStrike" kern="1200" baseline="0">
                <a:solidFill>
                  <a:schemeClr val="tx1"/>
                </a:solidFill>
                <a:latin typeface="Arial" pitchFamily="34" charset="0"/>
                <a:ea typeface="+mn-ea"/>
                <a:cs typeface="+mn-cs"/>
              </a:rPr>
              <a:t>outlined in bold; nodes that have not yet been generated are shown in faint dashed lines.</a:t>
            </a:r>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40</a:t>
            </a:fld>
            <a:endParaRPr lang="en-US"/>
          </a:p>
        </p:txBody>
      </p:sp>
    </p:spTree>
    <p:extLst>
      <p:ext uri="{BB962C8B-B14F-4D97-AF65-F5344CB8AC3E}">
        <p14:creationId xmlns:p14="http://schemas.microsoft.com/office/powerpoint/2010/main" val="1294135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42</a:t>
            </a:fld>
            <a:endParaRPr lang="en-US"/>
          </a:p>
        </p:txBody>
      </p:sp>
    </p:spTree>
    <p:extLst>
      <p:ext uri="{BB962C8B-B14F-4D97-AF65-F5344CB8AC3E}">
        <p14:creationId xmlns:p14="http://schemas.microsoft.com/office/powerpoint/2010/main" val="404182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L1D2 = </a:t>
            </a:r>
          </a:p>
          <a:p>
            <a:endParaRPr lang="en-US"/>
          </a:p>
          <a:p>
            <a:r>
              <a:rPr lang="en-US"/>
              <a:t>python</a:t>
            </a:r>
            <a:r>
              <a:rPr lang="en-US" baseline="0"/>
              <a:t> </a:t>
            </a:r>
            <a:r>
              <a:rPr lang="en-US" baseline="0" err="1"/>
              <a:t>demos.py</a:t>
            </a:r>
            <a:endParaRPr lang="en-US" baseline="0"/>
          </a:p>
          <a:p>
            <a:endParaRPr lang="en-US" baseline="0"/>
          </a:p>
          <a:p>
            <a:pPr marL="171450" indent="-171450">
              <a:buFont typeface="Wingdings" charset="0"/>
              <a:buChar char="à"/>
            </a:pPr>
            <a:r>
              <a:rPr lang="en-US" baseline="0">
                <a:sym typeface="Wingdings"/>
              </a:rPr>
              <a:t>Select Lecture 1  select demo 2</a:t>
            </a:r>
          </a:p>
          <a:p>
            <a:pPr marL="171450" indent="-171450">
              <a:buFont typeface="Wingdings" charset="0"/>
              <a:buChar char="à"/>
            </a:pPr>
            <a:endParaRPr lang="en-US" baseline="0">
              <a:sym typeface="Wingdings"/>
            </a:endParaRPr>
          </a:p>
          <a:p>
            <a:pPr marL="0" indent="0">
              <a:buFont typeface="Wingdings" charset="0"/>
              <a:buNone/>
            </a:pPr>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extLst>
      <p:ext uri="{BB962C8B-B14F-4D97-AF65-F5344CB8AC3E}">
        <p14:creationId xmlns:p14="http://schemas.microsoft.com/office/powerpoint/2010/main" val="2661432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t>Árvore de busca </a:t>
            </a:r>
            <a:r>
              <a:rPr lang="pt-BR" b="1"/>
              <a:t>não</a:t>
            </a:r>
            <a:r>
              <a:rPr lang="pt-BR"/>
              <a:t> é equivalente a espaço de estados!</a:t>
            </a:r>
          </a:p>
          <a:p>
            <a:pPr eaLnBrk="1" hangingPunct="1"/>
            <a:r>
              <a:rPr lang="pt-BR"/>
              <a:t>Por exemplo:</a:t>
            </a:r>
          </a:p>
          <a:p>
            <a:pPr lvl="1"/>
            <a:r>
              <a:rPr lang="pt-BR"/>
              <a:t>há 20 estados no mapa da Romênia (espaço de estados), mas infinitos caminhos a percorrer. </a:t>
            </a:r>
          </a:p>
          <a:p>
            <a:pPr lvl="1"/>
            <a:r>
              <a:rPr lang="pt-BR"/>
              <a:t>Portanto a árvore de busca, neste caso, tem tamanho infinito.</a:t>
            </a:r>
          </a:p>
          <a:p>
            <a:pPr lvl="1" eaLnBrk="1" hangingPunct="1"/>
            <a:r>
              <a:rPr lang="pt-BR"/>
              <a:t>Caminho infinito</a:t>
            </a:r>
            <a:r>
              <a:rPr lang="en-US"/>
              <a:t>: </a:t>
            </a:r>
            <a:r>
              <a:rPr lang="pt-BR" err="1"/>
              <a:t>Arad-Sibiu-Arad-Sibiu-Arad</a:t>
            </a:r>
            <a:r>
              <a:rPr lang="pt-BR"/>
              <a:t>-...</a:t>
            </a:r>
          </a:p>
          <a:p>
            <a:pPr lvl="1" eaLnBrk="1" hangingPunct="1"/>
            <a:r>
              <a:rPr lang="pt-BR"/>
              <a:t>Dizemos que In(</a:t>
            </a:r>
            <a:r>
              <a:rPr lang="pt-BR" err="1"/>
              <a:t>Arad</a:t>
            </a:r>
            <a:r>
              <a:rPr lang="pt-BR"/>
              <a:t>) é um </a:t>
            </a:r>
            <a:r>
              <a:rPr lang="pt-BR" b="1"/>
              <a:t>estado repetido</a:t>
            </a:r>
            <a:r>
              <a:rPr lang="pt-BR"/>
              <a:t> (</a:t>
            </a:r>
            <a:r>
              <a:rPr lang="pt-BR" err="1"/>
              <a:t>repeated</a:t>
            </a:r>
            <a:r>
              <a:rPr lang="pt-BR"/>
              <a:t> </a:t>
            </a:r>
            <a:r>
              <a:rPr lang="pt-BR" err="1"/>
              <a:t>state</a:t>
            </a:r>
            <a:r>
              <a:rPr lang="pt-BR"/>
              <a:t>) na árvore de busca.</a:t>
            </a:r>
          </a:p>
          <a:p>
            <a:pPr lvl="1" eaLnBrk="1" hangingPunct="1"/>
            <a:endParaRPr lang="pt-BR"/>
          </a:p>
          <a:p>
            <a:pPr lvl="0" eaLnBrk="1" hangingPunct="1"/>
            <a:r>
              <a:rPr lang="pt-BR"/>
              <a:t>Alguns problemas de busca podem ser formulados de tal modo a evitar estados</a:t>
            </a:r>
            <a:r>
              <a:rPr lang="pt-BR" baseline="0"/>
              <a:t> repetidos. Por exemplo, no problema das 8 rainhas, a primeira formulação gera uma árvore infinita, mas a segunda formulação gera uma árvore finita. (Como exercício, verifique essa afirmação)</a:t>
            </a:r>
          </a:p>
          <a:p>
            <a:pPr lvl="0" eaLnBrk="1" hangingPunct="1"/>
            <a:endParaRPr lang="pt-BR" baseline="0"/>
          </a:p>
          <a:p>
            <a:pPr lvl="0" eaLnBrk="1" hangingPunct="1"/>
            <a:r>
              <a:rPr lang="pt-BR" baseline="0"/>
              <a:t>Em outros problemas, estados repetidos são inerentes a qualquer formulação.</a:t>
            </a:r>
            <a:endParaRPr lang="pt-BR"/>
          </a:p>
          <a:p>
            <a:endParaRPr lang="pt-BR"/>
          </a:p>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t>Não detectar estados repetidos pode transformar um problema linear em um problema exponencial.</a:t>
            </a:r>
          </a:p>
          <a:p>
            <a:endParaRPr lang="pt-BR"/>
          </a:p>
          <a:p>
            <a:r>
              <a:rPr lang="pt-BR"/>
              <a:t>A figura apresenta</a:t>
            </a:r>
            <a:r>
              <a:rPr lang="pt-BR" baseline="0"/>
              <a:t> à esquerda um exemplo de espaço de estados que gera uma árvore de busca com número exponencial de nós.</a:t>
            </a:r>
            <a:endParaRPr lang="pt-BR"/>
          </a:p>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46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85000" lnSpcReduction="10000"/>
          </a:bodyPr>
          <a:lstStyle/>
          <a:p>
            <a:pPr eaLnBrk="1" hangingPunct="1">
              <a:lnSpc>
                <a:spcPct val="150000"/>
              </a:lnSpc>
            </a:pPr>
            <a:r>
              <a:rPr lang="pt-BR" sz="2400" noProof="0"/>
              <a:t>A busca em grafo (</a:t>
            </a:r>
            <a:r>
              <a:rPr lang="pt-BR" sz="2400" i="1" noProof="0" err="1"/>
              <a:t>graph</a:t>
            </a:r>
            <a:r>
              <a:rPr lang="pt-BR" sz="2400" i="1" noProof="0"/>
              <a:t> search</a:t>
            </a:r>
            <a:r>
              <a:rPr lang="pt-BR" sz="2400" noProof="0"/>
              <a:t>) é uma extensão da busca em árvore para detectar estados repetidos durante a busca.</a:t>
            </a:r>
          </a:p>
          <a:p>
            <a:pPr eaLnBrk="1" hangingPunct="1">
              <a:lnSpc>
                <a:spcPct val="150000"/>
              </a:lnSpc>
            </a:pPr>
            <a:endParaRPr lang="pt-BR" sz="2400" noProof="0"/>
          </a:p>
          <a:p>
            <a:pPr eaLnBrk="1" hangingPunct="1">
              <a:lnSpc>
                <a:spcPct val="150000"/>
              </a:lnSpc>
            </a:pPr>
            <a:r>
              <a:rPr lang="pt-BR" sz="2400" noProof="0"/>
              <a:t>Ideia da busca em grafo: nunca expandir um mesmo estado mais do</a:t>
            </a:r>
            <a:r>
              <a:rPr lang="pt-BR" sz="2400" baseline="0" noProof="0"/>
              <a:t> que uma vez.</a:t>
            </a:r>
            <a:endParaRPr lang="pt-BR" sz="2400" noProof="0"/>
          </a:p>
          <a:p>
            <a:pPr eaLnBrk="1" hangingPunct="1">
              <a:lnSpc>
                <a:spcPct val="150000"/>
              </a:lnSpc>
            </a:pPr>
            <a:endParaRPr lang="pt-BR" sz="2400" noProof="0"/>
          </a:p>
          <a:p>
            <a:pPr eaLnBrk="1" hangingPunct="1">
              <a:lnSpc>
                <a:spcPct val="150000"/>
              </a:lnSpc>
            </a:pPr>
            <a:r>
              <a:rPr lang="pt-BR" sz="2400" noProof="0"/>
              <a:t>De</a:t>
            </a:r>
            <a:r>
              <a:rPr lang="pt-BR" sz="2400" baseline="0" noProof="0"/>
              <a:t> que forma implementar</a:t>
            </a:r>
            <a:r>
              <a:rPr lang="pt-BR" sz="2400" noProof="0"/>
              <a:t>: </a:t>
            </a:r>
          </a:p>
          <a:p>
            <a:pPr lvl="1" eaLnBrk="1" hangingPunct="1">
              <a:lnSpc>
                <a:spcPct val="150000"/>
              </a:lnSpc>
              <a:buFont typeface="Arial" pitchFamily="34" charset="0"/>
              <a:buChar char="•"/>
            </a:pPr>
            <a:r>
              <a:rPr lang="pt-BR" sz="2000" baseline="0" noProof="0"/>
              <a:t> </a:t>
            </a:r>
            <a:r>
              <a:rPr lang="pt-BR" sz="2000" noProof="0"/>
              <a:t>Busca em árvore + conjunto de estados</a:t>
            </a:r>
            <a:r>
              <a:rPr lang="pt-BR" sz="2000" baseline="0" noProof="0"/>
              <a:t> já expandidos</a:t>
            </a:r>
            <a:r>
              <a:rPr lang="pt-BR" sz="2000" noProof="0"/>
              <a:t> (coleção “</a:t>
            </a:r>
            <a:r>
              <a:rPr lang="pt-BR" sz="2000" noProof="0" err="1"/>
              <a:t>closed</a:t>
            </a:r>
            <a:r>
              <a:rPr lang="pt-BR" sz="2000" noProof="0"/>
              <a:t>” no pseudocódigo</a:t>
            </a:r>
            <a:r>
              <a:rPr lang="pt-BR" sz="2000" baseline="0" noProof="0"/>
              <a:t> acima</a:t>
            </a:r>
            <a:r>
              <a:rPr lang="pt-BR" sz="2000" noProof="0"/>
              <a:t>)</a:t>
            </a:r>
          </a:p>
          <a:p>
            <a:pPr lvl="1" eaLnBrk="1" hangingPunct="1">
              <a:lnSpc>
                <a:spcPct val="150000"/>
              </a:lnSpc>
              <a:buFont typeface="Arial" pitchFamily="34" charset="0"/>
              <a:buChar char="•"/>
            </a:pPr>
            <a:r>
              <a:rPr lang="pt-BR" sz="2000" baseline="0" noProof="0"/>
              <a:t> </a:t>
            </a:r>
            <a:r>
              <a:rPr lang="pt-BR" sz="2000" noProof="0"/>
              <a:t>Expande</a:t>
            </a:r>
            <a:r>
              <a:rPr lang="pt-BR" sz="2000" baseline="0" noProof="0"/>
              <a:t> a árvore de busca nó por nó</a:t>
            </a:r>
            <a:r>
              <a:rPr lang="pt-BR" sz="2000" noProof="0"/>
              <a:t>, mas…</a:t>
            </a:r>
            <a:r>
              <a:rPr lang="pt-BR" sz="2000" baseline="0" noProof="0"/>
              <a:t> </a:t>
            </a:r>
          </a:p>
          <a:p>
            <a:pPr lvl="1" eaLnBrk="1" hangingPunct="1">
              <a:lnSpc>
                <a:spcPct val="150000"/>
              </a:lnSpc>
              <a:buFont typeface="Arial" pitchFamily="34" charset="0"/>
              <a:buChar char="•"/>
            </a:pPr>
            <a:r>
              <a:rPr lang="pt-BR" sz="2000" baseline="0" noProof="0"/>
              <a:t> </a:t>
            </a:r>
            <a:r>
              <a:rPr lang="pt-BR" sz="2000" noProof="0"/>
              <a:t>Antes</a:t>
            </a:r>
            <a:r>
              <a:rPr lang="pt-BR" sz="2000" baseline="0" noProof="0"/>
              <a:t> de expandir um nó</a:t>
            </a:r>
            <a:r>
              <a:rPr lang="pt-BR" sz="2000" noProof="0"/>
              <a:t>, se assegura de que seu estado ainda</a:t>
            </a:r>
            <a:r>
              <a:rPr lang="pt-BR" sz="2000" baseline="0" noProof="0"/>
              <a:t> não foi expandido antes</a:t>
            </a:r>
          </a:p>
          <a:p>
            <a:pPr lvl="1" eaLnBrk="1" hangingPunct="1">
              <a:lnSpc>
                <a:spcPct val="150000"/>
              </a:lnSpc>
              <a:buFont typeface="Arial" pitchFamily="34" charset="0"/>
              <a:buChar char="•"/>
            </a:pPr>
            <a:r>
              <a:rPr lang="pt-BR" sz="2000" baseline="0" noProof="0"/>
              <a:t> </a:t>
            </a:r>
            <a:r>
              <a:rPr lang="pt-BR" sz="2000" noProof="0"/>
              <a:t>Se</a:t>
            </a:r>
            <a:r>
              <a:rPr lang="pt-BR" sz="2000" baseline="0" noProof="0"/>
              <a:t> o estado já foi visto</a:t>
            </a:r>
            <a:r>
              <a:rPr lang="pt-BR" sz="2000" noProof="0"/>
              <a:t>, nó não é</a:t>
            </a:r>
            <a:r>
              <a:rPr lang="pt-BR" sz="2000" baseline="0" noProof="0"/>
              <a:t> expandido (i.e., é ignorado); se o estado é novo, adiciona esse estado à coleção </a:t>
            </a:r>
            <a:r>
              <a:rPr lang="pt-BR" sz="2000" noProof="0"/>
              <a:t>“</a:t>
            </a:r>
            <a:r>
              <a:rPr lang="pt-BR" sz="2000" noProof="0" err="1"/>
              <a:t>closed</a:t>
            </a:r>
            <a:r>
              <a:rPr lang="pt-BR" sz="2000" noProof="0"/>
              <a:t>“</a:t>
            </a:r>
            <a:endParaRPr lang="pt-BR" sz="2400" noProof="0"/>
          </a:p>
          <a:p>
            <a:pPr eaLnBrk="1" hangingPunct="1">
              <a:lnSpc>
                <a:spcPct val="150000"/>
              </a:lnSpc>
            </a:pPr>
            <a:endParaRPr lang="pt-BR" sz="2400" noProof="0"/>
          </a:p>
          <a:p>
            <a:pPr eaLnBrk="1" hangingPunct="1">
              <a:lnSpc>
                <a:spcPct val="150000"/>
              </a:lnSpc>
            </a:pPr>
            <a:r>
              <a:rPr lang="pt-BR" sz="2400" noProof="0"/>
              <a:t>Importante: a coleção “</a:t>
            </a:r>
            <a:r>
              <a:rPr lang="pt-BR" sz="2400" i="1" noProof="0" err="1"/>
              <a:t>closed</a:t>
            </a:r>
            <a:r>
              <a:rPr lang="pt-BR" sz="2400" noProof="0"/>
              <a:t>” deve ser um “set”,</a:t>
            </a:r>
            <a:r>
              <a:rPr lang="pt-BR" sz="2400" baseline="0" noProof="0"/>
              <a:t> e não um </a:t>
            </a:r>
            <a:r>
              <a:rPr lang="pt-BR" sz="2400" noProof="0">
                <a:solidFill>
                  <a:srgbClr val="FF0000"/>
                </a:solidFill>
              </a:rPr>
              <a:t>“</a:t>
            </a:r>
            <a:r>
              <a:rPr lang="pt-BR" sz="2400" noProof="0" err="1"/>
              <a:t>list</a:t>
            </a:r>
            <a:r>
              <a:rPr lang="pt-BR" sz="2400" noProof="0"/>
              <a:t>”</a:t>
            </a:r>
            <a:endParaRPr lang="pt-BR" sz="1900" noProof="0"/>
          </a:p>
          <a:p>
            <a:pPr eaLnBrk="1" hangingPunct="1">
              <a:lnSpc>
                <a:spcPct val="150000"/>
              </a:lnSpc>
            </a:pPr>
            <a:endParaRPr lang="pt-BR" sz="2400" noProof="0"/>
          </a:p>
          <a:p>
            <a:pPr eaLnBrk="1" hangingPunct="1">
              <a:lnSpc>
                <a:spcPct val="150000"/>
              </a:lnSpc>
            </a:pPr>
            <a:r>
              <a:rPr lang="pt-BR" sz="2400" noProof="0"/>
              <a:t>A busca em grafo pode inviabilizar a completude</a:t>
            </a:r>
            <a:r>
              <a:rPr lang="pt-BR" sz="2400" baseline="0" noProof="0"/>
              <a:t> de um algoritmo de busca</a:t>
            </a:r>
            <a:r>
              <a:rPr lang="pt-BR" sz="2400" noProof="0"/>
              <a:t>?  Resposta: não. Reflita sobre essa</a:t>
            </a:r>
            <a:r>
              <a:rPr lang="pt-BR" sz="2400" baseline="0" noProof="0"/>
              <a:t> pergunta e sua resposta.</a:t>
            </a:r>
            <a:endParaRPr lang="pt-BR" sz="2400" noProof="0"/>
          </a:p>
          <a:p>
            <a:pPr eaLnBrk="1" hangingPunct="1">
              <a:lnSpc>
                <a:spcPct val="150000"/>
              </a:lnSpc>
            </a:pPr>
            <a:endParaRPr lang="pt-BR" sz="2400" noProof="0"/>
          </a:p>
          <a:p>
            <a:pPr eaLnBrk="1" hangingPunct="1">
              <a:lnSpc>
                <a:spcPct val="150000"/>
              </a:lnSpc>
            </a:pPr>
            <a:r>
              <a:rPr lang="pt-BR" sz="2400" noProof="0" err="1"/>
              <a:t>How</a:t>
            </a:r>
            <a:r>
              <a:rPr lang="pt-BR" sz="2400" noProof="0"/>
              <a:t> </a:t>
            </a:r>
            <a:r>
              <a:rPr lang="pt-BR" sz="2400" noProof="0" err="1"/>
              <a:t>about</a:t>
            </a:r>
            <a:r>
              <a:rPr lang="pt-BR" sz="2400" noProof="0"/>
              <a:t> </a:t>
            </a:r>
            <a:r>
              <a:rPr lang="pt-BR" sz="2400" noProof="0" err="1"/>
              <a:t>optimality</a:t>
            </a:r>
            <a:r>
              <a:rPr lang="pt-BR" sz="2400" noProof="0"/>
              <a:t>?</a:t>
            </a:r>
          </a:p>
          <a:p>
            <a:endParaRPr lang="pt-BR" noProof="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47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48</a:t>
            </a:fld>
            <a:endParaRPr lang="en-US"/>
          </a:p>
        </p:txBody>
      </p:sp>
    </p:spTree>
    <p:extLst>
      <p:ext uri="{BB962C8B-B14F-4D97-AF65-F5344CB8AC3E}">
        <p14:creationId xmlns:p14="http://schemas.microsoft.com/office/powerpoint/2010/main" val="2924907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2800" b="0" i="0" u="none" strike="noStrike" kern="1200" baseline="0" noProof="0">
                <a:solidFill>
                  <a:schemeClr val="tx1"/>
                </a:solidFill>
                <a:latin typeface="Arial" pitchFamily="34" charset="0"/>
                <a:ea typeface="+mn-ea"/>
                <a:cs typeface="+mn-cs"/>
              </a:rPr>
              <a:t>Abaixo, descrições dos significados de cada propriedade utilizada na análise de uma estratégia de busca:</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0" i="0" kern="120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b="0" i="0" kern="1200">
                <a:solidFill>
                  <a:schemeClr val="tx1"/>
                </a:solidFill>
                <a:latin typeface="Arial" pitchFamily="34" charset="0"/>
                <a:ea typeface="+mn-ea"/>
                <a:cs typeface="+mn-cs"/>
              </a:rPr>
              <a:t>• Completude: o algoritmo dá garantias de encontrar uma solução quando existe uma?</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0" i="0" kern="120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b="0" i="0" kern="1200">
                <a:solidFill>
                  <a:schemeClr val="tx1"/>
                </a:solidFill>
                <a:latin typeface="Arial" pitchFamily="34" charset="0"/>
                <a:ea typeface="+mn-ea"/>
                <a:cs typeface="+mn-cs"/>
              </a:rPr>
              <a:t>• Complexidade de tempo : Quanto tempo leva para encontrar uma solução? A complexidade de tempo é uma expressão assintótica (i.e., de pior caso)</a:t>
            </a:r>
            <a:r>
              <a:rPr lang="pt-BR" sz="1200" b="0" i="0" kern="1200" baseline="0">
                <a:solidFill>
                  <a:schemeClr val="tx1"/>
                </a:solidFill>
                <a:latin typeface="Arial" pitchFamily="34" charset="0"/>
                <a:ea typeface="+mn-ea"/>
                <a:cs typeface="+mn-cs"/>
              </a:rPr>
              <a:t> </a:t>
            </a:r>
            <a:r>
              <a:rPr lang="pt-BR" sz="1200" b="0" i="0" kern="1200">
                <a:solidFill>
                  <a:schemeClr val="tx1"/>
                </a:solidFill>
                <a:latin typeface="Arial" pitchFamily="34" charset="0"/>
                <a:ea typeface="+mn-ea"/>
                <a:cs typeface="+mn-cs"/>
              </a:rPr>
              <a:t>da quantidade de tempo que a estratégia</a:t>
            </a:r>
            <a:r>
              <a:rPr lang="pt-BR" sz="1200" b="0" i="0" kern="1200" baseline="0">
                <a:solidFill>
                  <a:schemeClr val="tx1"/>
                </a:solidFill>
                <a:latin typeface="Arial" pitchFamily="34" charset="0"/>
                <a:ea typeface="+mn-ea"/>
                <a:cs typeface="+mn-cs"/>
              </a:rPr>
              <a:t> de busca leva para encontrar uma solução. A complexidade de tempo é expressa em termos do comprimento do maior caminho (desde o estado inicial até o objetivo) e do fator de bifurcação máximo do problema de busca.</a:t>
            </a:r>
            <a:endParaRPr lang="pt-BR" sz="1200" b="0" i="0" kern="120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0" i="0" kern="120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b="0" i="0" kern="1200">
                <a:solidFill>
                  <a:schemeClr val="tx1"/>
                </a:solidFill>
                <a:latin typeface="Arial" pitchFamily="34" charset="0"/>
                <a:ea typeface="+mn-ea"/>
                <a:cs typeface="+mn-cs"/>
              </a:rPr>
              <a:t>• Complexidade de espaço: Quanta memória é necessária para realizar a pesquisa? </a:t>
            </a:r>
            <a:r>
              <a:rPr lang="pt-BR" sz="1200" b="0" i="0" kern="1200" baseline="0">
                <a:solidFill>
                  <a:schemeClr val="tx1"/>
                </a:solidFill>
                <a:latin typeface="Arial" pitchFamily="34" charset="0"/>
                <a:ea typeface="+mn-ea"/>
                <a:cs typeface="+mn-cs"/>
              </a:rPr>
              <a:t>A complexidade de tempo é expressa em termos do comprimento do maior caminho (desde o estado inicial até o objetivo) e do fator de bifurcação máximo do problema de busca.</a:t>
            </a:r>
            <a:endParaRPr lang="pt-BR" sz="1200" b="0" i="0" kern="120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0" i="0" kern="120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b="0" i="0" kern="1200">
                <a:solidFill>
                  <a:schemeClr val="tx1"/>
                </a:solidFill>
                <a:latin typeface="Arial" pitchFamily="34" charset="0"/>
                <a:ea typeface="+mn-ea"/>
                <a:cs typeface="+mn-cs"/>
              </a:rPr>
              <a:t>• </a:t>
            </a:r>
            <a:r>
              <a:rPr lang="pt-BR" sz="1200" b="0" i="0" kern="1200" err="1">
                <a:solidFill>
                  <a:schemeClr val="tx1"/>
                </a:solidFill>
                <a:latin typeface="Arial" pitchFamily="34" charset="0"/>
                <a:ea typeface="+mn-ea"/>
                <a:cs typeface="+mn-cs"/>
              </a:rPr>
              <a:t>Otimalidade</a:t>
            </a:r>
            <a:r>
              <a:rPr lang="pt-BR" sz="1200" b="0" i="0" kern="1200">
                <a:solidFill>
                  <a:schemeClr val="tx1"/>
                </a:solidFill>
                <a:latin typeface="Arial" pitchFamily="34" charset="0"/>
                <a:ea typeface="+mn-ea"/>
                <a:cs typeface="+mn-cs"/>
              </a:rPr>
              <a:t>: Será que a estratégia encontra a solução ótima, i.e., a solução (caminho</a:t>
            </a:r>
            <a:r>
              <a:rPr lang="pt-BR" sz="1200" b="0" i="0" kern="1200" baseline="0">
                <a:solidFill>
                  <a:schemeClr val="tx1"/>
                </a:solidFill>
                <a:latin typeface="Arial" pitchFamily="34" charset="0"/>
                <a:ea typeface="+mn-ea"/>
                <a:cs typeface="+mn-cs"/>
              </a:rPr>
              <a:t> do estado inicial até o estado final</a:t>
            </a:r>
            <a:r>
              <a:rPr lang="pt-BR" sz="1200" b="0" i="0" kern="1200">
                <a:solidFill>
                  <a:schemeClr val="tx1"/>
                </a:solidFill>
                <a:latin typeface="Arial" pitchFamily="34" charset="0"/>
                <a:ea typeface="+mn-ea"/>
                <a:cs typeface="+mn-cs"/>
              </a:rPr>
              <a:t>) de custo mínimo?</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2800" b="0" i="0" u="none" strike="noStrike" kern="1200" baseline="0" noProof="0">
              <a:solidFill>
                <a:schemeClr val="tx1"/>
              </a:solidFill>
              <a:latin typeface="Arial" pitchFamily="34" charset="0"/>
              <a:ea typeface="+mn-ea"/>
              <a:cs typeface="+mn-cs"/>
            </a:endParaRPr>
          </a:p>
          <a:p>
            <a:pPr eaLnBrk="1" hangingPunct="1">
              <a:lnSpc>
                <a:spcPct val="90000"/>
              </a:lnSpc>
            </a:pPr>
            <a:r>
              <a:rPr lang="pt-BR" sz="2800"/>
              <a:t>Complexidades de tempo e espaço das diversas estratégias de busca são medidas assintóticas</a:t>
            </a:r>
            <a:r>
              <a:rPr lang="pt-BR" sz="2800" baseline="0"/>
              <a:t> definidas </a:t>
            </a:r>
            <a:r>
              <a:rPr lang="pt-BR" sz="2800"/>
              <a:t>em termos dos seguintes parâmetros:</a:t>
            </a:r>
          </a:p>
          <a:p>
            <a:pPr lvl="1" eaLnBrk="1" hangingPunct="1">
              <a:lnSpc>
                <a:spcPct val="90000"/>
              </a:lnSpc>
            </a:pPr>
            <a:r>
              <a:rPr lang="pt-BR" sz="2400" b="1" i="1"/>
              <a:t>b</a:t>
            </a:r>
            <a:r>
              <a:rPr lang="pt-BR" sz="2400" i="1"/>
              <a:t>:</a:t>
            </a:r>
            <a:r>
              <a:rPr lang="pt-BR" sz="2400"/>
              <a:t> esse parâmetro</a:t>
            </a:r>
            <a:r>
              <a:rPr lang="pt-BR" sz="2400" baseline="0"/>
              <a:t> é denominado </a:t>
            </a:r>
            <a:r>
              <a:rPr lang="pt-BR" sz="2400"/>
              <a:t>fator de ramificação da árvore, e corresponde ao número máximo de sucessores dentre todos os nós da árvore.</a:t>
            </a:r>
          </a:p>
          <a:p>
            <a:pPr lvl="1" eaLnBrk="1" hangingPunct="1">
              <a:lnSpc>
                <a:spcPct val="90000"/>
              </a:lnSpc>
            </a:pPr>
            <a:r>
              <a:rPr lang="pt-BR" sz="2400" b="1" i="1"/>
              <a:t>m</a:t>
            </a:r>
            <a:r>
              <a:rPr lang="pt-BR" sz="2400" i="1"/>
              <a:t>: </a:t>
            </a:r>
            <a:r>
              <a:rPr lang="pt-BR" sz="2400"/>
              <a:t>profundidade máxima encontrada na expansão da árvore de</a:t>
            </a:r>
            <a:r>
              <a:rPr lang="pt-BR" sz="2400" baseline="0"/>
              <a:t> busca</a:t>
            </a:r>
            <a:r>
              <a:rPr lang="pt-BR" sz="2400"/>
              <a:t>.</a:t>
            </a:r>
          </a:p>
          <a:p>
            <a:endParaRPr lang="pt-BR"/>
          </a:p>
          <a:p>
            <a:r>
              <a:rPr lang="pt-BR"/>
              <a:t>Repare também</a:t>
            </a:r>
            <a:r>
              <a:rPr lang="pt-BR" baseline="0"/>
              <a:t> que a quantidades de nós em cada nível apresentados no esboço de árvore de busca (figura à direita) é considerando o pior caso. As análises de complexidade, tanto de tempo quanto de espaço, levam em consideração sempre o pior caso.</a:t>
            </a:r>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Fonte: https://en.wikipedia.org/wiki/Intelligent_agent</a:t>
            </a: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6</a:t>
            </a:fld>
            <a:endParaRPr lang="en-US"/>
          </a:p>
        </p:txBody>
      </p:sp>
    </p:spTree>
    <p:extLst>
      <p:ext uri="{BB962C8B-B14F-4D97-AF65-F5344CB8AC3E}">
        <p14:creationId xmlns:p14="http://schemas.microsoft.com/office/powerpoint/2010/main" val="107922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blinking your eye (not using your entire thinking capabilities),</a:t>
            </a:r>
            <a:r>
              <a:rPr lang="en-US" baseline="0"/>
              <a:t> vacuum cleaner moving towards nearest dirt</a:t>
            </a:r>
          </a:p>
          <a:p>
            <a:r>
              <a:rPr lang="en-US" baseline="0"/>
              <a:t>===============</a:t>
            </a:r>
          </a:p>
          <a:p>
            <a:r>
              <a:rPr lang="en-US"/>
              <a:t>Agent: anything that perceives its environment through sensors and acts on that environment through actuators</a:t>
            </a:r>
          </a:p>
          <a:p>
            <a:endParaRPr lang="en-US"/>
          </a:p>
          <a:p>
            <a:r>
              <a:rPr lang="en-US"/>
              <a:t>Rationality: do the action that causes the agent to be most successful most successful</a:t>
            </a:r>
          </a:p>
          <a:p>
            <a:endParaRPr lang="en-US"/>
          </a:p>
          <a:p>
            <a:r>
              <a:rPr lang="en-US"/>
              <a:t>How do you define success? Need a performance measure.</a:t>
            </a:r>
          </a:p>
          <a:p>
            <a:endParaRPr lang="en-US"/>
          </a:p>
          <a:p>
            <a:r>
              <a:rPr lang="en-US" sz="1200" b="0" i="0" kern="1200">
                <a:solidFill>
                  <a:schemeClr val="tx1"/>
                </a:solidFill>
                <a:latin typeface="Arial" pitchFamily="34" charset="0"/>
                <a:ea typeface="+mn-ea"/>
                <a:cs typeface="+mn-cs"/>
              </a:rPr>
              <a:t>Of course, they can be rational.</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Rationality is a function of the actions you take, not the computation</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that led to them.</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So if you had a big enough, good enough lookup table, and you're taking</a:t>
            </a:r>
            <a:r>
              <a:rPr lang="en-US" sz="1200" b="0" i="0" kern="1200" baseline="0">
                <a:solidFill>
                  <a:schemeClr val="tx1"/>
                </a:solidFill>
                <a:latin typeface="Arial" pitchFamily="34" charset="0"/>
                <a:ea typeface="+mn-ea"/>
                <a:cs typeface="+mn-cs"/>
              </a:rPr>
              <a:t> </a:t>
            </a:r>
            <a:r>
              <a:rPr lang="en-US" sz="1200" b="0" i="0" kern="1200">
                <a:solidFill>
                  <a:schemeClr val="tx1"/>
                </a:solidFill>
                <a:latin typeface="Arial" pitchFamily="34" charset="0"/>
                <a:ea typeface="+mn-ea"/>
                <a:cs typeface="+mn-cs"/>
              </a:rPr>
              <a:t>the right actions, you</a:t>
            </a:r>
            <a:r>
              <a:rPr lang="en-US" sz="1200" b="0" i="0" kern="1200" baseline="0">
                <a:solidFill>
                  <a:schemeClr val="tx1"/>
                </a:solidFill>
                <a:latin typeface="Arial" pitchFamily="34" charset="0"/>
                <a:ea typeface="+mn-ea"/>
                <a:cs typeface="+mn-cs"/>
              </a:rPr>
              <a:t> are being rational</a:t>
            </a:r>
            <a:r>
              <a:rPr lang="en-US" sz="1200" b="0" i="0" kern="1200">
                <a:solidFill>
                  <a:schemeClr val="tx1"/>
                </a:solidFill>
                <a:latin typeface="Arial" pitchFamily="34" charset="0"/>
                <a:ea typeface="+mn-ea"/>
                <a:cs typeface="+mn-cs"/>
              </a:rPr>
              <a:t>. </a:t>
            </a:r>
            <a:r>
              <a:rPr lang="en-US" sz="1200" b="1" i="0" u="sng" kern="1200">
                <a:solidFill>
                  <a:schemeClr val="tx1"/>
                </a:solidFill>
                <a:latin typeface="Arial" pitchFamily="34" charset="0"/>
                <a:ea typeface="+mn-ea"/>
                <a:cs typeface="+mn-cs"/>
              </a:rPr>
              <a:t>Rationality doesn't care what process led to them.</a:t>
            </a:r>
          </a:p>
          <a:p>
            <a:endParaRPr lang="en-US"/>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7</a:t>
            </a:fld>
            <a:endParaRPr lang="en-US"/>
          </a:p>
        </p:txBody>
      </p:sp>
    </p:spTree>
    <p:extLst>
      <p:ext uri="{BB962C8B-B14F-4D97-AF65-F5344CB8AC3E}">
        <p14:creationId xmlns:p14="http://schemas.microsoft.com/office/powerpoint/2010/main" val="39294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noProof="0">
                <a:solidFill>
                  <a:schemeClr val="tx1"/>
                </a:solidFill>
                <a:latin typeface="Arial" pitchFamily="34" charset="0"/>
                <a:ea typeface="+mn-ea"/>
                <a:cs typeface="+mn-cs"/>
              </a:rPr>
              <a:t>Esse exemplo apresenta</a:t>
            </a:r>
            <a:r>
              <a:rPr lang="pt-BR" sz="1200" b="0" i="0" kern="1200" baseline="0" noProof="0">
                <a:solidFill>
                  <a:schemeClr val="tx1"/>
                </a:solidFill>
                <a:latin typeface="Arial" pitchFamily="34" charset="0"/>
                <a:ea typeface="+mn-ea"/>
                <a:cs typeface="+mn-cs"/>
              </a:rPr>
              <a:t> um Agente por Reflexo para o </a:t>
            </a:r>
            <a:r>
              <a:rPr lang="pt-BR" sz="1200" b="0" i="0" kern="1200" noProof="0" err="1">
                <a:solidFill>
                  <a:schemeClr val="tx1"/>
                </a:solidFill>
                <a:latin typeface="Arial" pitchFamily="34" charset="0"/>
                <a:ea typeface="+mn-ea"/>
                <a:cs typeface="+mn-cs"/>
              </a:rPr>
              <a:t>Pac</a:t>
            </a:r>
            <a:r>
              <a:rPr lang="pt-BR" sz="1200" b="0" i="0" kern="1200" noProof="0">
                <a:solidFill>
                  <a:schemeClr val="tx1"/>
                </a:solidFill>
                <a:latin typeface="Arial" pitchFamily="34" charset="0"/>
                <a:ea typeface="+mn-ea"/>
                <a:cs typeface="+mn-cs"/>
              </a:rPr>
              <a:t>-Man.</a:t>
            </a:r>
            <a:r>
              <a:rPr lang="pt-BR" sz="1200" b="0" i="0" kern="1200" baseline="0" noProof="0">
                <a:solidFill>
                  <a:schemeClr val="tx1"/>
                </a:solidFill>
                <a:latin typeface="Arial" pitchFamily="34" charset="0"/>
                <a:ea typeface="+mn-ea"/>
                <a:cs typeface="+mn-cs"/>
              </a:rPr>
              <a:t> Considere que o </a:t>
            </a:r>
            <a:r>
              <a:rPr lang="pt-BR" sz="1200" b="0" i="0" u="sng" kern="1200" baseline="0" noProof="0">
                <a:solidFill>
                  <a:schemeClr val="tx1"/>
                </a:solidFill>
                <a:latin typeface="Arial" pitchFamily="34" charset="0"/>
                <a:ea typeface="+mn-ea"/>
                <a:cs typeface="+mn-cs"/>
              </a:rPr>
              <a:t>objetivo</a:t>
            </a:r>
            <a:r>
              <a:rPr lang="pt-BR" sz="1200" b="0" i="0" kern="1200" baseline="0" noProof="0">
                <a:solidFill>
                  <a:schemeClr val="tx1"/>
                </a:solidFill>
                <a:latin typeface="Arial" pitchFamily="34" charset="0"/>
                <a:ea typeface="+mn-ea"/>
                <a:cs typeface="+mn-cs"/>
              </a:rPr>
              <a:t> do agente é comer todas as pílulas. Considere também que a única regra que esse agente segue é a seguinte: </a:t>
            </a:r>
            <a:r>
              <a:rPr lang="pt-BR" sz="1200" b="1" i="0" kern="1200" baseline="0" noProof="0">
                <a:solidFill>
                  <a:schemeClr val="tx1"/>
                </a:solidFill>
                <a:latin typeface="Arial" pitchFamily="34" charset="0"/>
                <a:ea typeface="+mn-ea"/>
                <a:cs typeface="+mn-cs"/>
              </a:rPr>
              <a:t>se estive vizinho a uma pílula, coma ele</a:t>
            </a:r>
            <a:r>
              <a:rPr lang="pt-BR" sz="1200" b="0" i="0" kern="1200" noProof="0">
                <a:solidFill>
                  <a:schemeClr val="tx1"/>
                </a:solidFill>
                <a:latin typeface="Arial" pitchFamily="34" charset="0"/>
                <a:ea typeface="+mn-ea"/>
                <a:cs typeface="+mn-cs"/>
              </a:rPr>
              <a:t>.</a:t>
            </a:r>
            <a:r>
              <a:rPr lang="pt-BR" sz="1200" b="0" i="0" kern="1200" baseline="0" noProof="0">
                <a:solidFill>
                  <a:schemeClr val="tx1"/>
                </a:solidFill>
                <a:latin typeface="Arial" pitchFamily="34" charset="0"/>
                <a:ea typeface="+mn-ea"/>
                <a:cs typeface="+mn-cs"/>
              </a:rPr>
              <a:t> Ou, mais genericamente, </a:t>
            </a:r>
            <a:r>
              <a:rPr lang="pt-BR" sz="1200" b="0" i="0" kern="1200" noProof="0">
                <a:solidFill>
                  <a:schemeClr val="tx1"/>
                </a:solidFill>
                <a:latin typeface="Arial" pitchFamily="34" charset="0"/>
                <a:ea typeface="+mn-ea"/>
                <a:cs typeface="+mn-cs"/>
              </a:rPr>
              <a:t>se mova em direção</a:t>
            </a:r>
            <a:r>
              <a:rPr lang="pt-BR" sz="1200" b="0" i="0" kern="1200" baseline="0" noProof="0">
                <a:solidFill>
                  <a:schemeClr val="tx1"/>
                </a:solidFill>
                <a:latin typeface="Arial" pitchFamily="34" charset="0"/>
                <a:ea typeface="+mn-ea"/>
                <a:cs typeface="+mn-cs"/>
              </a:rPr>
              <a:t> à pílula</a:t>
            </a:r>
            <a:r>
              <a:rPr lang="pt-BR" sz="1200" b="0" i="0" kern="1200" noProof="0">
                <a:solidFill>
                  <a:schemeClr val="tx1"/>
                </a:solidFill>
                <a:latin typeface="Arial" pitchFamily="34" charset="0"/>
                <a:ea typeface="+mn-ea"/>
                <a:cs typeface="+mn-cs"/>
              </a:rPr>
              <a:t> mais próxima.</a:t>
            </a:r>
          </a:p>
          <a:p>
            <a:endParaRPr lang="pt-BR" sz="1200" b="0" i="0" kern="1200" noProof="0">
              <a:solidFill>
                <a:schemeClr val="tx1"/>
              </a:solidFill>
              <a:latin typeface="Arial" pitchFamily="34" charset="0"/>
              <a:ea typeface="+mn-ea"/>
              <a:cs typeface="+mn-cs"/>
            </a:endParaRPr>
          </a:p>
          <a:p>
            <a:r>
              <a:rPr lang="pt-BR" sz="1200" b="0" i="0" kern="1200" noProof="0">
                <a:solidFill>
                  <a:schemeClr val="tx1"/>
                </a:solidFill>
                <a:latin typeface="Arial" pitchFamily="34" charset="0"/>
                <a:ea typeface="+mn-ea"/>
                <a:cs typeface="+mn-cs"/>
              </a:rPr>
              <a:t>Repare que,</a:t>
            </a:r>
            <a:r>
              <a:rPr lang="pt-BR" sz="1200" b="0" i="0" kern="1200" baseline="0" noProof="0">
                <a:solidFill>
                  <a:schemeClr val="tx1"/>
                </a:solidFill>
                <a:latin typeface="Arial" pitchFamily="34" charset="0"/>
                <a:ea typeface="+mn-ea"/>
                <a:cs typeface="+mn-cs"/>
              </a:rPr>
              <a:t> se o agente segue essa regra, ele irá, de forma racional, alcançar seu objetivo (que é limpar o cenário). Sendo assim, nesse caso, agentes que agem por reflexo podem ser racionais.</a:t>
            </a:r>
          </a:p>
          <a:p>
            <a:endParaRPr lang="pt-BR" sz="1200" b="0" i="0" kern="1200" baseline="0" noProof="0">
              <a:solidFill>
                <a:schemeClr val="tx1"/>
              </a:solidFill>
              <a:latin typeface="Arial" pitchFamily="34" charset="0"/>
              <a:ea typeface="+mn-ea"/>
              <a:cs typeface="+mn-cs"/>
            </a:endParaRPr>
          </a:p>
          <a:p>
            <a:r>
              <a:rPr lang="pt-BR" sz="1200" b="0" i="0" kern="1200" baseline="0" noProof="0">
                <a:solidFill>
                  <a:schemeClr val="tx1"/>
                </a:solidFill>
                <a:latin typeface="Arial" pitchFamily="34" charset="0"/>
                <a:ea typeface="+mn-ea"/>
                <a:cs typeface="+mn-cs"/>
              </a:rPr>
              <a:t>Em geral, agentes por reflexo podem conter uma </a:t>
            </a:r>
            <a:r>
              <a:rPr lang="pt-BR" sz="1200" b="1" i="0" kern="1200" baseline="0" noProof="0">
                <a:solidFill>
                  <a:schemeClr val="tx1"/>
                </a:solidFill>
                <a:latin typeface="Arial" pitchFamily="34" charset="0"/>
                <a:ea typeface="+mn-ea"/>
                <a:cs typeface="+mn-cs"/>
              </a:rPr>
              <a:t>tabela de regras</a:t>
            </a:r>
            <a:r>
              <a:rPr lang="pt-BR" sz="1200" b="0" i="0" kern="1200" baseline="0" noProof="0">
                <a:solidFill>
                  <a:schemeClr val="tx1"/>
                </a:solidFill>
                <a:latin typeface="Arial" pitchFamily="34" charset="0"/>
                <a:ea typeface="+mn-ea"/>
                <a:cs typeface="+mn-cs"/>
              </a:rPr>
              <a:t> e aplicar essas regras em função de cada percepção atual.</a:t>
            </a:r>
            <a:endParaRPr lang="pt-BR" sz="1200" b="0" i="0" kern="1200" noProof="0">
              <a:solidFill>
                <a:schemeClr val="tx1"/>
              </a:solidFill>
              <a:latin typeface="Arial" pitchFamily="34" charset="0"/>
              <a:ea typeface="+mn-ea"/>
              <a:cs typeface="+mn-cs"/>
            </a:endParaRPr>
          </a:p>
          <a:p>
            <a:endParaRPr lang="pt-BR" sz="1200" b="0" i="0" kern="1200" noProof="0">
              <a:solidFill>
                <a:schemeClr val="tx1"/>
              </a:solidFill>
              <a:latin typeface="Arial" pitchFamily="34" charset="0"/>
              <a:ea typeface="+mn-ea"/>
              <a:cs typeface="+mn-cs"/>
            </a:endParaRPr>
          </a:p>
          <a:p>
            <a:r>
              <a:rPr lang="pt-BR" sz="1200" b="0" i="0" kern="1200" noProof="0">
                <a:solidFill>
                  <a:schemeClr val="tx1"/>
                </a:solidFill>
                <a:latin typeface="Arial" pitchFamily="34" charset="0"/>
                <a:ea typeface="+mn-ea"/>
                <a:cs typeface="+mn-cs"/>
              </a:rPr>
              <a:t>Entretanto, em geral, essa estratégia</a:t>
            </a:r>
            <a:r>
              <a:rPr lang="pt-BR" sz="1200" b="0" i="0" kern="1200" baseline="0" noProof="0">
                <a:solidFill>
                  <a:schemeClr val="tx1"/>
                </a:solidFill>
                <a:latin typeface="Arial" pitchFamily="34" charset="0"/>
                <a:ea typeface="+mn-ea"/>
                <a:cs typeface="+mn-cs"/>
              </a:rPr>
              <a:t> pode ter problemas…</a:t>
            </a:r>
            <a:endParaRPr lang="pt-BR" sz="1200" b="0" i="0" kern="1200" noProof="0">
              <a:solidFill>
                <a:schemeClr val="tx1"/>
              </a:solidFill>
              <a:latin typeface="Arial" pitchFamily="34"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8</a:t>
            </a:fld>
            <a:endParaRPr lang="en-US"/>
          </a:p>
        </p:txBody>
      </p:sp>
    </p:spTree>
    <p:extLst>
      <p:ext uri="{BB962C8B-B14F-4D97-AF65-F5344CB8AC3E}">
        <p14:creationId xmlns:p14="http://schemas.microsoft.com/office/powerpoint/2010/main" val="170331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Repare que, nesse exemplo, se o agente seguir a regra anterior, ele falha em alcançar seu </a:t>
            </a:r>
            <a:r>
              <a:rPr lang="pt-BR" baseline="0"/>
              <a:t>objetivo.</a:t>
            </a:r>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9</a:t>
            </a:fld>
            <a:endParaRPr lang="en-US"/>
          </a:p>
        </p:txBody>
      </p:sp>
    </p:spTree>
    <p:extLst>
      <p:ext uri="{BB962C8B-B14F-4D97-AF65-F5344CB8AC3E}">
        <p14:creationId xmlns:p14="http://schemas.microsoft.com/office/powerpoint/2010/main" val="74875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10</a:t>
            </a:fld>
            <a:endParaRPr lang="en-US"/>
          </a:p>
        </p:txBody>
      </p:sp>
    </p:spTree>
    <p:extLst>
      <p:ext uri="{BB962C8B-B14F-4D97-AF65-F5344CB8AC3E}">
        <p14:creationId xmlns:p14="http://schemas.microsoft.com/office/powerpoint/2010/main" val="129539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11</a:t>
            </a:fld>
            <a:endParaRPr lang="en-US"/>
          </a:p>
        </p:txBody>
      </p:sp>
    </p:spTree>
    <p:extLst>
      <p:ext uri="{BB962C8B-B14F-4D97-AF65-F5344CB8AC3E}">
        <p14:creationId xmlns:p14="http://schemas.microsoft.com/office/powerpoint/2010/main" val="129539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82"/>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4453A5A-7A6F-4C45-B3DA-4ADA5F9066BF}"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4F6080-E520-45DC-884B-D171AED7426D}"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41731-2654-4748-B0E7-440E0FE37C5F}" type="slidenum">
              <a:rPr lang="en-US" smtClean="0"/>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09600" y="1600201"/>
            <a:ext cx="53848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lip-art 3"/>
          <p:cNvSpPr>
            <a:spLocks noGrp="1"/>
          </p:cNvSpPr>
          <p:nvPr>
            <p:ph type="clipArt" sz="half" idx="2"/>
          </p:nvPr>
        </p:nvSpPr>
        <p:spPr>
          <a:xfrm>
            <a:off x="6197600" y="1600201"/>
            <a:ext cx="5384800" cy="4525963"/>
          </a:xfrm>
        </p:spPr>
        <p:txBody>
          <a:bodyPr/>
          <a:lstStyle/>
          <a:p>
            <a:pPr lvl="0"/>
            <a:endParaRPr lang="pt-BR" noProof="0"/>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54E841E-CF41-413C-BFA9-95A28027A9F9}" type="slidenum">
              <a:rPr lang="pt-BR"/>
              <a:pPr>
                <a:defRPr/>
              </a:pPr>
              <a:t>‹nº›</a:t>
            </a:fld>
            <a:endParaRPr lang="pt-BR"/>
          </a:p>
        </p:txBody>
      </p:sp>
    </p:spTree>
    <p:extLst>
      <p:ext uri="{BB962C8B-B14F-4D97-AF65-F5344CB8AC3E}">
        <p14:creationId xmlns:p14="http://schemas.microsoft.com/office/powerpoint/2010/main" val="394298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ítulo e texto em cima do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09600" y="1600200"/>
            <a:ext cx="10972800" cy="2185988"/>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9600" y="3938589"/>
            <a:ext cx="10972800" cy="218757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6D47B8B-F0DF-497A-95E3-F68993FF8DC3}" type="slidenum">
              <a:rPr lang="pt-BR"/>
              <a:pPr>
                <a:defRPr/>
              </a:pPr>
              <a:t>‹nº›</a:t>
            </a:fld>
            <a:endParaRPr lang="pt-BR"/>
          </a:p>
        </p:txBody>
      </p:sp>
    </p:spTree>
    <p:extLst>
      <p:ext uri="{BB962C8B-B14F-4D97-AF65-F5344CB8AC3E}">
        <p14:creationId xmlns:p14="http://schemas.microsoft.com/office/powerpoint/2010/main" val="270680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659470" y="6245225"/>
            <a:ext cx="2133600" cy="476251"/>
          </a:xfrm>
          <a:ln/>
        </p:spPr>
        <p:txBody>
          <a:bodyPr/>
          <a:lstStyle>
            <a:lvl1pPr>
              <a:defRPr/>
            </a:lvl1pPr>
          </a:lstStyle>
          <a:p>
            <a:pPr>
              <a:defRPr/>
            </a:pPr>
            <a:fld id="{B5FF1561-1732-4AFE-BD38-1F907188A60F}"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3" indent="0">
              <a:buNone/>
              <a:defRPr sz="1900"/>
            </a:lvl2pPr>
            <a:lvl3pPr marL="914286" indent="0">
              <a:buNone/>
              <a:defRPr sz="1600"/>
            </a:lvl3pPr>
            <a:lvl4pPr marL="1371430" indent="0">
              <a:buNone/>
              <a:defRPr sz="1500"/>
            </a:lvl4pPr>
            <a:lvl5pPr marL="1828573" indent="0">
              <a:buNone/>
              <a:defRPr sz="1500"/>
            </a:lvl5pPr>
            <a:lvl6pPr marL="2285718" indent="0">
              <a:buNone/>
              <a:defRPr sz="1500"/>
            </a:lvl6pPr>
            <a:lvl7pPr marL="2742858" indent="0">
              <a:buNone/>
              <a:defRPr sz="1500"/>
            </a:lvl7pPr>
            <a:lvl8pPr marL="3200000" indent="0">
              <a:buNone/>
              <a:defRPr sz="1500"/>
            </a:lvl8pPr>
            <a:lvl9pPr marL="3657143"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1B8BF5-5AC2-408A-9CF5-48C84EA6D70D}"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5E8221-ACA7-4409-9788-2ACEEBC1BDCC}"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21A8ED-9B00-4419-8B3B-2343371CEC44}" type="slidenum">
              <a:rPr lang="en-US" smtClean="0"/>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685549-3527-4829-9473-416A0C2EAE24}"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A60C99-D8C1-4775-8462-7FCDDC81A54D}"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500"/>
            </a:lvl1pPr>
            <a:lvl2pPr marL="457143" indent="0">
              <a:buNone/>
              <a:defRPr sz="1200"/>
            </a:lvl2pPr>
            <a:lvl3pPr marL="914286" indent="0">
              <a:buNone/>
              <a:defRPr sz="1100"/>
            </a:lvl3pPr>
            <a:lvl4pPr marL="1371430" indent="0">
              <a:buNone/>
              <a:defRPr sz="900"/>
            </a:lvl4pPr>
            <a:lvl5pPr marL="1828573" indent="0">
              <a:buNone/>
              <a:defRPr sz="900"/>
            </a:lvl5pPr>
            <a:lvl6pPr marL="2285718" indent="0">
              <a:buNone/>
              <a:defRPr sz="900"/>
            </a:lvl6pPr>
            <a:lvl7pPr marL="2742858"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BC37A3-2FAA-437F-A346-3CF46B1B892C}"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500"/>
            </a:lvl1pPr>
            <a:lvl2pPr marL="457143" indent="0">
              <a:buNone/>
              <a:defRPr sz="1200"/>
            </a:lvl2pPr>
            <a:lvl3pPr marL="914286" indent="0">
              <a:buNone/>
              <a:defRPr sz="1100"/>
            </a:lvl3pPr>
            <a:lvl4pPr marL="1371430" indent="0">
              <a:buNone/>
              <a:defRPr sz="900"/>
            </a:lvl4pPr>
            <a:lvl5pPr marL="1828573" indent="0">
              <a:buNone/>
              <a:defRPr sz="900"/>
            </a:lvl5pPr>
            <a:lvl6pPr marL="2285718" indent="0">
              <a:buNone/>
              <a:defRPr sz="900"/>
            </a:lvl6pPr>
            <a:lvl7pPr marL="2742858"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1EC880-79EA-4BC7-A72F-59EFE6AB7FD4}" type="slidenum">
              <a:rPr lang="en-US" smtClean="0"/>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0" tIns="45718" rIns="91430" bIns="45718"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06400" y="1397003"/>
            <a:ext cx="11379200" cy="4729164"/>
          </a:xfrm>
          <a:prstGeom prst="rect">
            <a:avLst/>
          </a:prstGeom>
          <a:noFill/>
          <a:ln w="9525">
            <a:noFill/>
            <a:miter lim="800000"/>
            <a:headEnd/>
            <a:tailEnd/>
          </a:ln>
        </p:spPr>
        <p:txBody>
          <a:bodyPr vert="horz" wrap="square" lIns="91430" tIns="45718" rIns="91430"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0" tIns="45718" rIns="91430"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0" tIns="45718" rIns="91430"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0" tIns="45718" rIns="91430" bIns="45718" numCol="1" anchor="t" anchorCtr="0" compatLnSpc="1">
            <a:prstTxWarp prst="textNoShape">
              <a:avLst/>
            </a:prstTxWarp>
          </a:bodyPr>
          <a:lstStyle>
            <a:lvl1pPr algn="r">
              <a:defRPr sz="1500"/>
            </a:lvl1pPr>
          </a:lstStyle>
          <a:p>
            <a:pPr>
              <a:defRPr/>
            </a:pPr>
            <a:fld id="{9749340B-4FC7-4D90-97D1-24A2CDF1925E}" type="slidenum">
              <a:rPr lang="en-US" smtClean="0"/>
              <a:pPr>
                <a:defRPr/>
              </a:pPr>
              <a:t>‹nº›</a:t>
            </a:fld>
            <a:endParaRPr lang="en-US"/>
          </a:p>
        </p:txBody>
      </p:sp>
      <p:sp>
        <p:nvSpPr>
          <p:cNvPr id="4103" name="Rectangle 7"/>
          <p:cNvSpPr>
            <a:spLocks noChangeArrowheads="1"/>
          </p:cNvSpPr>
          <p:nvPr/>
        </p:nvSpPr>
        <p:spPr bwMode="auto">
          <a:xfrm>
            <a:off x="0" y="1031246"/>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0" tIns="45718" rIns="91430"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43" algn="ctr" rtl="0" eaLnBrk="1" fontAlgn="base" hangingPunct="1">
        <a:spcBef>
          <a:spcPct val="0"/>
        </a:spcBef>
        <a:spcAft>
          <a:spcPct val="0"/>
        </a:spcAft>
        <a:defRPr sz="4400">
          <a:solidFill>
            <a:schemeClr val="tx2"/>
          </a:solidFill>
          <a:latin typeface="Arial" charset="0"/>
        </a:defRPr>
      </a:lvl6pPr>
      <a:lvl7pPr marL="914286" algn="ctr" rtl="0" eaLnBrk="1" fontAlgn="base" hangingPunct="1">
        <a:spcBef>
          <a:spcPct val="0"/>
        </a:spcBef>
        <a:spcAft>
          <a:spcPct val="0"/>
        </a:spcAft>
        <a:defRPr sz="4400">
          <a:solidFill>
            <a:schemeClr val="tx2"/>
          </a:solidFill>
          <a:latin typeface="Arial" charset="0"/>
        </a:defRPr>
      </a:lvl7pPr>
      <a:lvl8pPr marL="1371430" algn="ctr" rtl="0" eaLnBrk="1" fontAlgn="base" hangingPunct="1">
        <a:spcBef>
          <a:spcPct val="0"/>
        </a:spcBef>
        <a:spcAft>
          <a:spcPct val="0"/>
        </a:spcAft>
        <a:defRPr sz="4400">
          <a:solidFill>
            <a:schemeClr val="tx2"/>
          </a:solidFill>
          <a:latin typeface="Arial" charset="0"/>
        </a:defRPr>
      </a:lvl8pPr>
      <a:lvl9pPr marL="1828573" algn="ctr" rtl="0" eaLnBrk="1" fontAlgn="base" hangingPunct="1">
        <a:spcBef>
          <a:spcPct val="0"/>
        </a:spcBef>
        <a:spcAft>
          <a:spcPct val="0"/>
        </a:spcAft>
        <a:defRPr sz="4400">
          <a:solidFill>
            <a:schemeClr val="tx2"/>
          </a:solidFill>
          <a:latin typeface="Arial" charset="0"/>
        </a:defRPr>
      </a:lvl9pPr>
    </p:titleStyle>
    <p:bodyStyle>
      <a:lvl1pPr marL="342858" indent="-342858"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857" indent="-28571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858" indent="-228573"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000" indent="-228573"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143"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286"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430"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573"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5718"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oleObject" Target="../embeddings/oleObject3.bin"/><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9.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806575"/>
            <a:ext cx="12192000" cy="1470025"/>
          </a:xfrm>
        </p:spPr>
        <p:txBody>
          <a:bodyPr>
            <a:normAutofit fontScale="90000"/>
          </a:bodyPr>
          <a:lstStyle/>
          <a:p>
            <a:r>
              <a:rPr lang="pt-BR"/>
              <a:t>CEFET/RJ - Departamento de Informática</a:t>
            </a:r>
            <a:br>
              <a:rPr lang="pt-BR"/>
            </a:br>
            <a:br>
              <a:rPr lang="pt-BR"/>
            </a:br>
            <a:r>
              <a:rPr lang="pt-BR"/>
              <a:t>Inteligência Artificial (GTSI1306, GCC1734)</a:t>
            </a:r>
            <a:br>
              <a:rPr lang="pt-BR"/>
            </a:br>
            <a:br>
              <a:rPr lang="pt-BR"/>
            </a:br>
            <a:r>
              <a:rPr lang="pt-BR" sz="6000"/>
              <a:t>Agentes e Problemas de Busca</a:t>
            </a:r>
            <a:endParaRPr lang="pt-BR"/>
          </a:p>
        </p:txBody>
      </p:sp>
      <p:sp>
        <p:nvSpPr>
          <p:cNvPr id="3" name="Subtítulo 2"/>
          <p:cNvSpPr>
            <a:spLocks noGrp="1"/>
          </p:cNvSpPr>
          <p:nvPr>
            <p:ph type="subTitle" idx="1"/>
          </p:nvPr>
        </p:nvSpPr>
        <p:spPr>
          <a:xfrm>
            <a:off x="2895600" y="4700736"/>
            <a:ext cx="6400800" cy="1752600"/>
          </a:xfrm>
        </p:spPr>
        <p:txBody>
          <a:bodyPr>
            <a:normAutofit/>
          </a:bodyPr>
          <a:lstStyle/>
          <a:p>
            <a:r>
              <a:rPr lang="pt-BR"/>
              <a:t>Prof. Eduardo Bezerra</a:t>
            </a:r>
          </a:p>
          <a:p>
            <a:r>
              <a:rPr lang="pt-BR"/>
              <a:t>ebezerra@cefet-rj.br</a:t>
            </a:r>
          </a:p>
        </p:txBody>
      </p:sp>
    </p:spTree>
    <p:extLst>
      <p:ext uri="{BB962C8B-B14F-4D97-AF65-F5344CB8AC3E}">
        <p14:creationId xmlns:p14="http://schemas.microsoft.com/office/powerpoint/2010/main" val="208086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p:txBody>
          <a:bodyPr/>
          <a:lstStyle/>
          <a:p>
            <a:r>
              <a:rPr lang="pt-BR"/>
              <a:t>Outros tipos de agentes</a:t>
            </a:r>
          </a:p>
        </p:txBody>
      </p:sp>
      <p:sp>
        <p:nvSpPr>
          <p:cNvPr id="4101" name="Rectangle 3"/>
          <p:cNvSpPr>
            <a:spLocks noGrp="1"/>
          </p:cNvSpPr>
          <p:nvPr>
            <p:ph type="body" idx="1"/>
          </p:nvPr>
        </p:nvSpPr>
        <p:spPr/>
        <p:txBody>
          <a:bodyPr/>
          <a:lstStyle/>
          <a:p>
            <a:r>
              <a:rPr lang="pt-BR"/>
              <a:t>Um </a:t>
            </a:r>
            <a:r>
              <a:rPr lang="pt-BR">
                <a:solidFill>
                  <a:srgbClr val="FF0000"/>
                </a:solidFill>
              </a:rPr>
              <a:t>agente baseado em modelo</a:t>
            </a:r>
            <a:r>
              <a:rPr lang="pt-BR"/>
              <a:t> (</a:t>
            </a:r>
            <a:r>
              <a:rPr lang="pt-BR" i="1" err="1"/>
              <a:t>model</a:t>
            </a:r>
            <a:r>
              <a:rPr lang="pt-BR" i="1"/>
              <a:t> </a:t>
            </a:r>
            <a:r>
              <a:rPr lang="pt-BR" i="1" err="1"/>
              <a:t>based</a:t>
            </a:r>
            <a:r>
              <a:rPr lang="pt-BR"/>
              <a:t>) armazena um modelo de como o ambiente funciona.  </a:t>
            </a:r>
          </a:p>
          <a:p>
            <a:r>
              <a:rPr lang="pt-BR"/>
              <a:t>Já os </a:t>
            </a:r>
            <a:r>
              <a:rPr lang="pt-BR">
                <a:solidFill>
                  <a:srgbClr val="FF0000"/>
                </a:solidFill>
              </a:rPr>
              <a:t>agentes baseados em objetivo</a:t>
            </a:r>
            <a:r>
              <a:rPr lang="pt-BR"/>
              <a:t> (</a:t>
            </a:r>
            <a:r>
              <a:rPr lang="pt-BR" i="1" err="1"/>
              <a:t>goal</a:t>
            </a:r>
            <a:r>
              <a:rPr lang="pt-BR" i="1"/>
              <a:t> </a:t>
            </a:r>
            <a:r>
              <a:rPr lang="pt-BR" i="1" err="1"/>
              <a:t>based</a:t>
            </a:r>
            <a:r>
              <a:rPr lang="pt-BR"/>
              <a:t>) estendem os agentes baseados em modelos porque, adicionalmente, armazenam informação acerca do objetivo (alvo) desejado. </a:t>
            </a:r>
          </a:p>
          <a:p>
            <a:pPr lvl="1"/>
            <a:r>
              <a:rPr lang="pt-BR"/>
              <a:t>Essa informação descreve situações que são desejáveis pelo agente.</a:t>
            </a:r>
          </a:p>
          <a:p>
            <a:pPr lvl="1"/>
            <a:r>
              <a:rPr lang="pt-BR"/>
              <a:t>Agentes desse tipo podem distinguir entre </a:t>
            </a:r>
            <a:r>
              <a:rPr lang="pt-BR" u="sng"/>
              <a:t>estado alvo</a:t>
            </a:r>
            <a:r>
              <a:rPr lang="pt-BR"/>
              <a:t> e </a:t>
            </a:r>
            <a:r>
              <a:rPr lang="pt-BR" u="sng"/>
              <a:t>estados não alvo</a:t>
            </a:r>
            <a:r>
              <a:rPr lang="pt-BR"/>
              <a:t> durante a busca.</a:t>
            </a:r>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10</a:t>
            </a:fld>
            <a:endParaRPr lang="en-US"/>
          </a:p>
        </p:txBody>
      </p:sp>
    </p:spTree>
    <p:extLst>
      <p:ext uri="{BB962C8B-B14F-4D97-AF65-F5344CB8AC3E}">
        <p14:creationId xmlns:p14="http://schemas.microsoft.com/office/powerpoint/2010/main" val="246877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p:txBody>
          <a:bodyPr/>
          <a:lstStyle/>
          <a:p>
            <a:r>
              <a:rPr lang="pt-BR"/>
              <a:t>Agentes que planejam</a:t>
            </a:r>
          </a:p>
        </p:txBody>
      </p:sp>
      <p:sp>
        <p:nvSpPr>
          <p:cNvPr id="4101" name="Rectangle 3"/>
          <p:cNvSpPr>
            <a:spLocks noGrp="1"/>
          </p:cNvSpPr>
          <p:nvPr>
            <p:ph type="body" idx="1"/>
          </p:nvPr>
        </p:nvSpPr>
        <p:spPr/>
        <p:txBody>
          <a:bodyPr/>
          <a:lstStyle/>
          <a:p>
            <a:pPr eaLnBrk="1" hangingPunct="1"/>
            <a:r>
              <a:rPr lang="pt-BR"/>
              <a:t>Agentes reativos não são adequados em ambientes para quais o número de regras condição-ação é grande demais para armazenar, ou não contempla todas as possibilidades.</a:t>
            </a:r>
          </a:p>
          <a:p>
            <a:r>
              <a:rPr lang="pt-BR"/>
              <a:t>Nesse caso podemos construir um tipo especial de </a:t>
            </a:r>
            <a:r>
              <a:rPr lang="pt-BR" b="1"/>
              <a:t>agente baseado em objetivo</a:t>
            </a:r>
            <a:r>
              <a:rPr lang="pt-BR"/>
              <a:t> chamado de </a:t>
            </a:r>
            <a:r>
              <a:rPr lang="pt-BR" b="1"/>
              <a:t>agente de resolução de problemas</a:t>
            </a:r>
            <a:r>
              <a:rPr lang="pt-BR"/>
              <a:t> (</a:t>
            </a:r>
            <a:r>
              <a:rPr lang="pt-BR" b="1" i="1" err="1"/>
              <a:t>problem-solving</a:t>
            </a:r>
            <a:r>
              <a:rPr lang="pt-BR" b="1" i="1"/>
              <a:t> </a:t>
            </a:r>
            <a:r>
              <a:rPr lang="pt-BR" b="1" i="1" err="1"/>
              <a:t>agent</a:t>
            </a:r>
            <a:r>
              <a:rPr lang="pt-BR"/>
              <a:t>), ou </a:t>
            </a:r>
            <a:r>
              <a:rPr lang="pt-BR" b="1">
                <a:solidFill>
                  <a:srgbClr val="FF0000"/>
                </a:solidFill>
              </a:rPr>
              <a:t>agente que planeja</a:t>
            </a:r>
            <a:r>
              <a:rPr lang="pt-BR"/>
              <a:t>...</a:t>
            </a:r>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11</a:t>
            </a:fld>
            <a:endParaRPr lang="en-US"/>
          </a:p>
        </p:txBody>
      </p:sp>
    </p:spTree>
    <p:extLst>
      <p:ext uri="{BB962C8B-B14F-4D97-AF65-F5344CB8AC3E}">
        <p14:creationId xmlns:p14="http://schemas.microsoft.com/office/powerpoint/2010/main" val="246877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pt-BR"/>
              <a:t>Agentes que planejam</a:t>
            </a:r>
          </a:p>
        </p:txBody>
      </p:sp>
      <p:sp>
        <p:nvSpPr>
          <p:cNvPr id="2053" name="Rectangle 3"/>
          <p:cNvSpPr>
            <a:spLocks noGrp="1" noChangeArrowheads="1"/>
          </p:cNvSpPr>
          <p:nvPr>
            <p:ph idx="1"/>
          </p:nvPr>
        </p:nvSpPr>
        <p:spPr>
          <a:xfrm>
            <a:off x="381000" y="1676400"/>
            <a:ext cx="5943599" cy="4525963"/>
          </a:xfrm>
        </p:spPr>
        <p:txBody>
          <a:bodyPr/>
          <a:lstStyle/>
          <a:p>
            <a:pPr>
              <a:lnSpc>
                <a:spcPct val="90000"/>
              </a:lnSpc>
            </a:pPr>
            <a:r>
              <a:rPr lang="pt-BR" sz="2400"/>
              <a:t>Um </a:t>
            </a:r>
            <a:r>
              <a:rPr lang="pt-BR" sz="2400">
                <a:solidFill>
                  <a:srgbClr val="FF0000"/>
                </a:solidFill>
              </a:rPr>
              <a:t>agente que planeja</a:t>
            </a:r>
            <a:r>
              <a:rPr lang="pt-BR" sz="2400"/>
              <a:t>:</a:t>
            </a:r>
          </a:p>
          <a:p>
            <a:pPr lvl="1" eaLnBrk="1" hangingPunct="1">
              <a:lnSpc>
                <a:spcPct val="90000"/>
              </a:lnSpc>
            </a:pPr>
            <a:r>
              <a:rPr lang="pt-BR" sz="2000"/>
              <a:t>Toma decisões com base nas consequências de suas ações</a:t>
            </a:r>
          </a:p>
          <a:p>
            <a:pPr lvl="1" eaLnBrk="1" hangingPunct="1">
              <a:lnSpc>
                <a:spcPct val="90000"/>
              </a:lnSpc>
            </a:pPr>
            <a:r>
              <a:rPr lang="pt-BR" sz="2000"/>
              <a:t>Deve obrigatoriamente ter um modelo de como o mundo evolui em resposta a suas ações</a:t>
            </a:r>
          </a:p>
          <a:p>
            <a:pPr lvl="1">
              <a:lnSpc>
                <a:spcPct val="90000"/>
              </a:lnSpc>
            </a:pPr>
            <a:r>
              <a:rPr lang="pt-BR" sz="2000"/>
              <a:t>Deve obrigatoriamente formular um </a:t>
            </a:r>
            <a:r>
              <a:rPr lang="pt-BR" sz="2000">
                <a:solidFill>
                  <a:srgbClr val="FF0000"/>
                </a:solidFill>
              </a:rPr>
              <a:t>objetivo</a:t>
            </a:r>
          </a:p>
          <a:p>
            <a:pPr lvl="1" eaLnBrk="1" hangingPunct="1">
              <a:lnSpc>
                <a:spcPct val="90000"/>
              </a:lnSpc>
            </a:pPr>
            <a:endParaRPr lang="pt-BR" sz="2000">
              <a:solidFill>
                <a:srgbClr val="FF0000"/>
              </a:solidFill>
            </a:endParaRPr>
          </a:p>
          <a:p>
            <a:pPr>
              <a:lnSpc>
                <a:spcPct val="90000"/>
              </a:lnSpc>
            </a:pPr>
            <a:r>
              <a:rPr lang="pt-BR" sz="2400"/>
              <a:t>planejamento </a:t>
            </a:r>
            <a:r>
              <a:rPr lang="pt-BR" sz="2400" u="sng"/>
              <a:t>completo</a:t>
            </a:r>
            <a:r>
              <a:rPr lang="pt-BR" sz="2400"/>
              <a:t> </a:t>
            </a:r>
            <a:r>
              <a:rPr lang="pt-BR" sz="2400" i="1"/>
              <a:t>versus</a:t>
            </a:r>
            <a:r>
              <a:rPr lang="pt-BR" sz="2400"/>
              <a:t> </a:t>
            </a:r>
            <a:r>
              <a:rPr lang="pt-BR" sz="2400" u="sng"/>
              <a:t>ótimo</a:t>
            </a:r>
          </a:p>
          <a:p>
            <a:pPr lvl="1">
              <a:lnSpc>
                <a:spcPct val="90000"/>
              </a:lnSpc>
            </a:pPr>
            <a:r>
              <a:rPr lang="pt-BR" sz="2000"/>
              <a:t>Alguma solução versus a melhor solução</a:t>
            </a:r>
          </a:p>
          <a:p>
            <a:pPr lvl="1">
              <a:lnSpc>
                <a:spcPct val="90000"/>
              </a:lnSpc>
            </a:pPr>
            <a:endParaRPr lang="pt-BR" sz="2000"/>
          </a:p>
          <a:p>
            <a:pPr>
              <a:lnSpc>
                <a:spcPct val="90000"/>
              </a:lnSpc>
            </a:pPr>
            <a:r>
              <a:rPr lang="pt-BR" sz="2400" u="sng"/>
              <a:t>planejamento</a:t>
            </a:r>
            <a:r>
              <a:rPr lang="pt-BR" sz="2400"/>
              <a:t> </a:t>
            </a:r>
            <a:r>
              <a:rPr lang="pt-BR" sz="2400" i="1"/>
              <a:t>versus</a:t>
            </a:r>
            <a:r>
              <a:rPr lang="pt-BR" sz="2400"/>
              <a:t> </a:t>
            </a:r>
            <a:r>
              <a:rPr lang="pt-BR" sz="2400" u="sng"/>
              <a:t>replanejamento</a:t>
            </a:r>
            <a:r>
              <a:rPr lang="pt-BR" sz="2400"/>
              <a:t> </a:t>
            </a:r>
            <a:endParaRPr lang="pt-BR" sz="2000" u="sng"/>
          </a:p>
        </p:txBody>
      </p:sp>
      <p:graphicFrame>
        <p:nvGraphicFramePr>
          <p:cNvPr id="2050" name="Object 4"/>
          <p:cNvGraphicFramePr>
            <a:graphicFrameLocks noChangeAspect="1"/>
          </p:cNvGraphicFramePr>
          <p:nvPr/>
        </p:nvGraphicFramePr>
        <p:xfrm>
          <a:off x="6899276" y="4135444"/>
          <a:ext cx="4595813" cy="1622425"/>
        </p:xfrm>
        <a:graphic>
          <a:graphicData uri="http://schemas.openxmlformats.org/presentationml/2006/ole">
            <mc:AlternateContent xmlns:mc="http://schemas.openxmlformats.org/markup-compatibility/2006">
              <mc:Choice xmlns:v="urn:schemas-microsoft-com:vml" Requires="v">
                <p:oleObj spid="_x0000_s37891" name="Photo Editor Photo" r:id="rId4" imgW="4595258" imgH="1623201" progId="">
                  <p:embed/>
                </p:oleObj>
              </mc:Choice>
              <mc:Fallback>
                <p:oleObj name="Photo Editor Photo" r:id="rId4" imgW="4595258" imgH="1623201" progId="">
                  <p:embed/>
                  <p:pic>
                    <p:nvPicPr>
                      <p:cNvPr id="0" name="Picture 2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276" y="4135444"/>
                        <a:ext cx="4595813"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p:cNvGraphicFramePr>
            <a:graphicFrameLocks noChangeAspect="1"/>
          </p:cNvGraphicFramePr>
          <p:nvPr/>
        </p:nvGraphicFramePr>
        <p:xfrm>
          <a:off x="6926266" y="1797049"/>
          <a:ext cx="4579937" cy="1608139"/>
        </p:xfrm>
        <a:graphic>
          <a:graphicData uri="http://schemas.openxmlformats.org/presentationml/2006/ole">
            <mc:AlternateContent xmlns:mc="http://schemas.openxmlformats.org/markup-compatibility/2006">
              <mc:Choice xmlns:v="urn:schemas-microsoft-com:vml" Requires="v">
                <p:oleObj spid="_x0000_s37892" name="Photo Editor Photo" r:id="rId6" imgW="4580017" imgH="1607619" progId="">
                  <p:embed/>
                </p:oleObj>
              </mc:Choice>
              <mc:Fallback>
                <p:oleObj name="Photo Editor Photo" r:id="rId6" imgW="4580017" imgH="1607619" progId="">
                  <p:embed/>
                  <p:pic>
                    <p:nvPicPr>
                      <p:cNvPr id="0" name="Picture 2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6266" y="1797049"/>
                        <a:ext cx="4579937" cy="160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Box 7"/>
          <p:cNvSpPr txBox="1">
            <a:spLocks noChangeArrowheads="1"/>
          </p:cNvSpPr>
          <p:nvPr/>
        </p:nvSpPr>
        <p:spPr bwMode="auto">
          <a:xfrm>
            <a:off x="8763000" y="6172200"/>
            <a:ext cx="2819400" cy="338550"/>
          </a:xfrm>
          <a:prstGeom prst="rect">
            <a:avLst/>
          </a:prstGeom>
          <a:noFill/>
          <a:ln w="9525">
            <a:noFill/>
            <a:miter lim="800000"/>
            <a:headEnd/>
            <a:tailEnd/>
          </a:ln>
        </p:spPr>
        <p:txBody>
          <a:bodyPr wrap="square" lIns="91432" tIns="45718" rIns="91432" bIns="45718">
            <a:spAutoFit/>
          </a:bodyPr>
          <a:lstStyle/>
          <a:p>
            <a:r>
              <a:rPr lang="en-US" sz="1600">
                <a:solidFill>
                  <a:srgbClr val="C00000"/>
                </a:solidFill>
                <a:latin typeface="Calibri" pitchFamily="34" charset="0"/>
              </a:rPr>
              <a:t>[Demo: </a:t>
            </a:r>
            <a:r>
              <a:rPr lang="en-US" sz="1600" err="1">
                <a:solidFill>
                  <a:srgbClr val="C00000"/>
                </a:solidFill>
                <a:latin typeface="Calibri" pitchFamily="34" charset="0"/>
              </a:rPr>
              <a:t>replanning</a:t>
            </a:r>
            <a:r>
              <a:rPr lang="en-US" sz="1600">
                <a:solidFill>
                  <a:srgbClr val="C00000"/>
                </a:solidFill>
                <a:latin typeface="Calibri" pitchFamily="34" charset="0"/>
              </a:rPr>
              <a:t> (L2D3)]</a:t>
            </a:r>
          </a:p>
        </p:txBody>
      </p:sp>
      <p:pic>
        <p:nvPicPr>
          <p:cNvPr id="7" name="Picture 2"/>
          <p:cNvPicPr preferRelativeResize="0">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479043" y="1747400"/>
            <a:ext cx="5262855" cy="4119999"/>
          </a:xfrm>
          <a:prstGeom prst="rect">
            <a:avLst/>
          </a:prstGeom>
          <a:noFill/>
          <a:ln w="38100">
            <a:noFill/>
          </a:ln>
        </p:spPr>
      </p:pic>
      <p:sp>
        <p:nvSpPr>
          <p:cNvPr id="8" name="TextBox 7"/>
          <p:cNvSpPr txBox="1">
            <a:spLocks noChangeArrowheads="1"/>
          </p:cNvSpPr>
          <p:nvPr/>
        </p:nvSpPr>
        <p:spPr bwMode="auto">
          <a:xfrm>
            <a:off x="8763000" y="6488672"/>
            <a:ext cx="2819400" cy="338550"/>
          </a:xfrm>
          <a:prstGeom prst="rect">
            <a:avLst/>
          </a:prstGeom>
          <a:noFill/>
          <a:ln w="9525">
            <a:noFill/>
            <a:miter lim="800000"/>
            <a:headEnd/>
            <a:tailEnd/>
          </a:ln>
        </p:spPr>
        <p:txBody>
          <a:bodyPr wrap="square" lIns="91432" tIns="45718" rIns="91432" bIns="45718">
            <a:spAutoFit/>
          </a:bodyPr>
          <a:lstStyle/>
          <a:p>
            <a:r>
              <a:rPr lang="en-US" sz="1600">
                <a:solidFill>
                  <a:srgbClr val="C00000"/>
                </a:solidFill>
                <a:latin typeface="Calibri" pitchFamily="34" charset="0"/>
              </a:rPr>
              <a:t>[Demo: mastermind (L2D4)]</a:t>
            </a:r>
          </a:p>
        </p:txBody>
      </p:sp>
      <p:pic>
        <p:nvPicPr>
          <p:cNvPr id="9" name="Picture 1"/>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715000" y="5076947"/>
            <a:ext cx="2133598" cy="1600199"/>
          </a:xfrm>
          <a:prstGeom prst="rect">
            <a:avLst/>
          </a:prstGeom>
          <a:noFill/>
        </p:spPr>
      </p:pic>
      <p:sp>
        <p:nvSpPr>
          <p:cNvPr id="11" name="Espaço Reservado para Número de Slide 10"/>
          <p:cNvSpPr>
            <a:spLocks noGrp="1"/>
          </p:cNvSpPr>
          <p:nvPr>
            <p:ph type="sldNum" sz="quarter" idx="12"/>
          </p:nvPr>
        </p:nvSpPr>
        <p:spPr/>
        <p:txBody>
          <a:bodyPr/>
          <a:lstStyle/>
          <a:p>
            <a:pPr>
              <a:defRPr/>
            </a:pPr>
            <a:fld id="{B5FF1561-1732-4AFE-BD38-1F907188A60F}"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Video: Demo </a:t>
            </a:r>
            <a:r>
              <a:rPr lang="en-US" err="1"/>
              <a:t>Replanejamento</a:t>
            </a:r>
            <a:endParaRPr lang="en-US"/>
          </a:p>
        </p:txBody>
      </p:sp>
      <p:pic>
        <p:nvPicPr>
          <p:cNvPr id="3" name="Lecture2-demo3-plan-fast-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010444" y="1078375"/>
            <a:ext cx="10171113" cy="5246225"/>
          </a:xfrm>
          <a:prstGeom prst="rect">
            <a:avLst/>
          </a:prstGeom>
        </p:spPr>
      </p:pic>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13</a:t>
            </a:fld>
            <a:endParaRPr lang="en-US"/>
          </a:p>
        </p:txBody>
      </p:sp>
    </p:spTree>
    <p:extLst>
      <p:ext uri="{BB962C8B-B14F-4D97-AF65-F5344CB8AC3E}">
        <p14:creationId xmlns:p14="http://schemas.microsoft.com/office/powerpoint/2010/main" val="812103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Video: Demo Mastermind</a:t>
            </a:r>
          </a:p>
        </p:txBody>
      </p:sp>
      <p:pic>
        <p:nvPicPr>
          <p:cNvPr id="5" name="Lecture2-demo4b-plan-slow-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047750" y="1078375"/>
            <a:ext cx="10096500" cy="5715000"/>
          </a:xfrm>
          <a:prstGeom prst="rect">
            <a:avLst/>
          </a:prstGeom>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14</a:t>
            </a:fld>
            <a:endParaRPr lang="en-US"/>
          </a:p>
        </p:txBody>
      </p:sp>
    </p:spTree>
    <p:extLst>
      <p:ext uri="{BB962C8B-B14F-4D97-AF65-F5344CB8AC3E}">
        <p14:creationId xmlns:p14="http://schemas.microsoft.com/office/powerpoint/2010/main" val="3067084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err="1"/>
              <a:t>Problemas</a:t>
            </a:r>
            <a:r>
              <a:rPr lang="en-US"/>
              <a:t> de </a:t>
            </a:r>
            <a:r>
              <a:rPr lang="en-US" err="1"/>
              <a:t>Busca</a:t>
            </a:r>
            <a:r>
              <a:rPr lang="en-US"/>
              <a:t> (</a:t>
            </a:r>
            <a:r>
              <a:rPr lang="en-US" i="1"/>
              <a:t>Search Problems</a:t>
            </a:r>
            <a:r>
              <a:rPr lang="en-US"/>
              <a:t>)</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35164" y="1144408"/>
            <a:ext cx="8524096" cy="5226409"/>
          </a:xfrm>
          <a:prstGeom prst="rect">
            <a:avLst/>
          </a:prstGeom>
          <a:noFill/>
        </p:spPr>
      </p:pic>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15</a:t>
            </a:fld>
            <a:endParaRPr lang="en-US"/>
          </a:p>
        </p:txBody>
      </p:sp>
    </p:spTree>
    <p:extLst>
      <p:ext uri="{BB962C8B-B14F-4D97-AF65-F5344CB8AC3E}">
        <p14:creationId xmlns:p14="http://schemas.microsoft.com/office/powerpoint/2010/main" val="89398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Problema de Busca</a:t>
            </a:r>
          </a:p>
        </p:txBody>
      </p:sp>
      <p:sp>
        <p:nvSpPr>
          <p:cNvPr id="3" name="Espaço Reservado para Conteúdo 2"/>
          <p:cNvSpPr>
            <a:spLocks noGrp="1"/>
          </p:cNvSpPr>
          <p:nvPr>
            <p:ph idx="1"/>
          </p:nvPr>
        </p:nvSpPr>
        <p:spPr/>
        <p:txBody>
          <a:bodyPr/>
          <a:lstStyle/>
          <a:p>
            <a:r>
              <a:rPr lang="pt-BR"/>
              <a:t>Para executar alguma tarefa, um agente que planeja pode decidir o que fazer comparando  diferentes sequências de ações possíveis.</a:t>
            </a:r>
          </a:p>
          <a:p>
            <a:pPr lvl="1"/>
            <a:r>
              <a:rPr lang="pt-BR"/>
              <a:t>para depois escolher a melhor sequência para executar.</a:t>
            </a:r>
          </a:p>
          <a:p>
            <a:r>
              <a:rPr lang="pt-BR"/>
              <a:t>Um </a:t>
            </a:r>
            <a:r>
              <a:rPr lang="pt-BR">
                <a:solidFill>
                  <a:srgbClr val="FF0000"/>
                </a:solidFill>
              </a:rPr>
              <a:t>problema de busca</a:t>
            </a:r>
            <a:r>
              <a:rPr lang="pt-BR"/>
              <a:t> (</a:t>
            </a:r>
            <a:r>
              <a:rPr lang="pt-BR" i="1"/>
              <a:t>search </a:t>
            </a:r>
            <a:r>
              <a:rPr lang="pt-BR" i="1" err="1"/>
              <a:t>problem</a:t>
            </a:r>
            <a:r>
              <a:rPr lang="pt-BR"/>
              <a:t>) é o processo de procurar pela </a:t>
            </a:r>
            <a:r>
              <a:rPr lang="pt-BR" b="1" u="sng"/>
              <a:t>melhor</a:t>
            </a:r>
            <a:r>
              <a:rPr lang="pt-BR"/>
              <a:t> sequência.</a:t>
            </a:r>
          </a:p>
          <a:p>
            <a:r>
              <a:rPr lang="pt-BR"/>
              <a:t>Resolver um problema de busca envolve:</a:t>
            </a:r>
          </a:p>
          <a:p>
            <a:pPr algn="ctr">
              <a:buNone/>
            </a:pPr>
            <a:r>
              <a:rPr lang="pt-BR"/>
              <a:t>formular problema → buscar solução → executar solução</a:t>
            </a:r>
          </a:p>
          <a:p>
            <a:endParaRPr lang="pt-BR"/>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Formulação de um Problema de Busca</a:t>
            </a:r>
          </a:p>
        </p:txBody>
      </p:sp>
      <p:sp>
        <p:nvSpPr>
          <p:cNvPr id="3" name="Espaço Reservado para Conteúdo 2"/>
          <p:cNvSpPr>
            <a:spLocks noGrp="1"/>
          </p:cNvSpPr>
          <p:nvPr>
            <p:ph idx="1"/>
          </p:nvPr>
        </p:nvSpPr>
        <p:spPr/>
        <p:txBody>
          <a:bodyPr/>
          <a:lstStyle/>
          <a:p>
            <a:r>
              <a:rPr lang="pt-BR"/>
              <a:t>Um problema de busca é definido formalmente por cinco itens:</a:t>
            </a:r>
          </a:p>
          <a:p>
            <a:pPr marL="780999" lvl="1" indent="-381000">
              <a:buFontTx/>
              <a:buAutoNum type="arabicPeriod"/>
            </a:pPr>
            <a:r>
              <a:rPr lang="pt-BR">
                <a:solidFill>
                  <a:srgbClr val="FF0000"/>
                </a:solidFill>
              </a:rPr>
              <a:t>Espaço de estados</a:t>
            </a:r>
            <a:r>
              <a:rPr lang="pt-BR"/>
              <a:t>, com um </a:t>
            </a:r>
            <a:r>
              <a:rPr lang="pt-BR">
                <a:solidFill>
                  <a:srgbClr val="FF0000"/>
                </a:solidFill>
              </a:rPr>
              <a:t>estado inicial</a:t>
            </a:r>
            <a:r>
              <a:rPr lang="pt-BR"/>
              <a:t>.</a:t>
            </a:r>
          </a:p>
          <a:p>
            <a:pPr marL="780999" lvl="1" indent="-381000">
              <a:buFontTx/>
              <a:buAutoNum type="arabicPeriod"/>
            </a:pPr>
            <a:r>
              <a:rPr lang="pt-BR"/>
              <a:t>Conjunto de </a:t>
            </a:r>
            <a:r>
              <a:rPr lang="pt-BR">
                <a:solidFill>
                  <a:srgbClr val="FF0000"/>
                </a:solidFill>
              </a:rPr>
              <a:t>ações</a:t>
            </a:r>
            <a:r>
              <a:rPr lang="pt-BR"/>
              <a:t> possíveis em cada estado </a:t>
            </a:r>
            <a:r>
              <a:rPr lang="pt-BR">
                <a:sym typeface="Wingdings" pitchFamily="2" charset="2"/>
              </a:rPr>
              <a:t> ACTIONS(s)</a:t>
            </a:r>
          </a:p>
          <a:p>
            <a:pPr marL="780999" lvl="1" indent="-381000">
              <a:buFontTx/>
              <a:buAutoNum type="arabicPeriod"/>
            </a:pPr>
            <a:r>
              <a:rPr lang="pt-BR"/>
              <a:t>Um </a:t>
            </a:r>
            <a:r>
              <a:rPr lang="pt-BR">
                <a:solidFill>
                  <a:srgbClr val="FF0000"/>
                </a:solidFill>
              </a:rPr>
              <a:t>modelo de transição </a:t>
            </a:r>
            <a:r>
              <a:rPr lang="pt-BR"/>
              <a:t>ou</a:t>
            </a:r>
            <a:r>
              <a:rPr lang="pt-BR">
                <a:solidFill>
                  <a:srgbClr val="FF0000"/>
                </a:solidFill>
              </a:rPr>
              <a:t> função sucessora</a:t>
            </a:r>
            <a:r>
              <a:rPr lang="pt-BR"/>
              <a:t> </a:t>
            </a:r>
            <a:r>
              <a:rPr lang="pt-BR">
                <a:sym typeface="Wingdings" pitchFamily="2" charset="2"/>
              </a:rPr>
              <a:t> </a:t>
            </a:r>
            <a:r>
              <a:rPr lang="pt-BR" i="1"/>
              <a:t>RESULT(s, a)</a:t>
            </a:r>
            <a:r>
              <a:rPr lang="pt-BR"/>
              <a:t> = produz o estado resultante de selecionar a ação </a:t>
            </a:r>
            <a:r>
              <a:rPr lang="pt-BR" i="1"/>
              <a:t>a</a:t>
            </a:r>
            <a:r>
              <a:rPr lang="pt-BR"/>
              <a:t> no estado </a:t>
            </a:r>
            <a:r>
              <a:rPr lang="pt-BR" i="1"/>
              <a:t>s</a:t>
            </a:r>
            <a:r>
              <a:rPr lang="pt-BR"/>
              <a:t>.</a:t>
            </a:r>
          </a:p>
          <a:p>
            <a:pPr marL="780999" lvl="1" indent="-381000">
              <a:buFontTx/>
              <a:buAutoNum type="arabicPeriod"/>
            </a:pPr>
            <a:r>
              <a:rPr lang="pt-BR"/>
              <a:t>Um </a:t>
            </a:r>
            <a:r>
              <a:rPr lang="pt-BR">
                <a:solidFill>
                  <a:srgbClr val="FF0000"/>
                </a:solidFill>
              </a:rPr>
              <a:t>teste de objetivo</a:t>
            </a:r>
            <a:r>
              <a:rPr lang="pt-BR"/>
              <a:t>, que pode ser</a:t>
            </a:r>
          </a:p>
          <a:p>
            <a:pPr marL="1200101" lvl="2" indent="-342900"/>
            <a:r>
              <a:rPr lang="pt-BR" sz="2000">
                <a:solidFill>
                  <a:srgbClr val="FF0000"/>
                </a:solidFill>
              </a:rPr>
              <a:t>explícito</a:t>
            </a:r>
            <a:r>
              <a:rPr lang="pt-BR" sz="2000"/>
              <a:t>, ex., </a:t>
            </a:r>
            <a:r>
              <a:rPr lang="pt-BR" sz="2000" i="1"/>
              <a:t>x </a:t>
            </a:r>
            <a:r>
              <a:rPr lang="pt-BR" sz="2000"/>
              <a:t>= “In(</a:t>
            </a:r>
            <a:r>
              <a:rPr lang="pt-BR" sz="2000" err="1"/>
              <a:t>Bucharest</a:t>
            </a:r>
            <a:r>
              <a:rPr lang="pt-BR" sz="2000"/>
              <a:t>)"</a:t>
            </a:r>
          </a:p>
          <a:p>
            <a:pPr marL="1200101" lvl="2" indent="-342900"/>
            <a:r>
              <a:rPr lang="pt-BR" sz="2000">
                <a:solidFill>
                  <a:srgbClr val="FF0000"/>
                </a:solidFill>
              </a:rPr>
              <a:t>implícito</a:t>
            </a:r>
            <a:r>
              <a:rPr lang="pt-BR" sz="2000"/>
              <a:t>, ex., </a:t>
            </a:r>
            <a:r>
              <a:rPr lang="pt-BR" sz="2000" i="1"/>
              <a:t>Cheque-mate(x)</a:t>
            </a:r>
            <a:endParaRPr lang="pt-BR" sz="2000"/>
          </a:p>
          <a:p>
            <a:pPr marL="780999" lvl="1" indent="-381000">
              <a:buFontTx/>
              <a:buAutoNum type="arabicPeriod"/>
            </a:pPr>
            <a:r>
              <a:rPr lang="pt-BR"/>
              <a:t>Um </a:t>
            </a:r>
            <a:r>
              <a:rPr lang="pt-BR">
                <a:solidFill>
                  <a:srgbClr val="FF0000"/>
                </a:solidFill>
              </a:rPr>
              <a:t>custo de caminho</a:t>
            </a:r>
            <a:r>
              <a:rPr lang="pt-BR"/>
              <a:t> (função aditiva e cumulativa)</a:t>
            </a:r>
          </a:p>
          <a:p>
            <a:pPr marL="1200101" lvl="2" indent="-342900"/>
            <a:r>
              <a:rPr lang="pt-BR" sz="2000"/>
              <a:t>ex., soma das distâncias, número de ações executadas, etc.</a:t>
            </a:r>
          </a:p>
          <a:p>
            <a:pPr marL="1200101" lvl="2" indent="-342900"/>
            <a:r>
              <a:rPr lang="pt-BR" sz="2000" i="1"/>
              <a:t>c(x,a,y) </a:t>
            </a:r>
            <a:r>
              <a:rPr lang="pt-BR" sz="2000"/>
              <a:t>é o </a:t>
            </a:r>
            <a:r>
              <a:rPr lang="pt-BR" sz="2000">
                <a:solidFill>
                  <a:schemeClr val="accent2"/>
                </a:solidFill>
              </a:rPr>
              <a:t>custo do passo para ir do estado x ao y, tomando a ação a</a:t>
            </a:r>
            <a:r>
              <a:rPr lang="pt-BR" sz="2000"/>
              <a:t>, que deve ser sempre </a:t>
            </a:r>
            <a:r>
              <a:rPr lang="pt-BR" sz="2000">
                <a:cs typeface="Arial" pitchFamily="34" charset="0"/>
              </a:rPr>
              <a:t>≥ </a:t>
            </a:r>
            <a:r>
              <a:rPr lang="pt-BR" sz="2000"/>
              <a:t>0</a:t>
            </a:r>
            <a:endParaRPr lang="pt-BR" sz="2800"/>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p:cNvSpPr>
          <p:nvPr>
            <p:ph type="title"/>
          </p:nvPr>
        </p:nvSpPr>
        <p:spPr/>
        <p:txBody>
          <a:bodyPr/>
          <a:lstStyle/>
          <a:p>
            <a:pPr eaLnBrk="1" hangingPunct="1"/>
            <a:r>
              <a:rPr lang="pt-BR"/>
              <a:t>Exemplo: Romênia</a:t>
            </a:r>
          </a:p>
        </p:txBody>
      </p:sp>
      <p:sp>
        <p:nvSpPr>
          <p:cNvPr id="6149" name="Rectangle 3"/>
          <p:cNvSpPr>
            <a:spLocks noGrp="1"/>
          </p:cNvSpPr>
          <p:nvPr>
            <p:ph type="body" idx="1"/>
          </p:nvPr>
        </p:nvSpPr>
        <p:spPr>
          <a:xfrm>
            <a:off x="406400" y="1397002"/>
            <a:ext cx="6223000" cy="5156197"/>
          </a:xfrm>
        </p:spPr>
        <p:txBody>
          <a:bodyPr/>
          <a:lstStyle/>
          <a:p>
            <a:pPr eaLnBrk="1" hangingPunct="1">
              <a:lnSpc>
                <a:spcPct val="90000"/>
              </a:lnSpc>
            </a:pPr>
            <a:r>
              <a:rPr lang="pt-BR" sz="2800"/>
              <a:t>De férias na Romênia; atualmente em Arad. Voo sai amanhã de Bucareste.</a:t>
            </a:r>
          </a:p>
          <a:p>
            <a:pPr eaLnBrk="1" hangingPunct="1">
              <a:lnSpc>
                <a:spcPct val="90000"/>
              </a:lnSpc>
            </a:pPr>
            <a:r>
              <a:rPr lang="pt-BR" sz="2800"/>
              <a:t>Formular problema:</a:t>
            </a:r>
          </a:p>
          <a:p>
            <a:pPr lvl="1" eaLnBrk="1" hangingPunct="1">
              <a:lnSpc>
                <a:spcPct val="90000"/>
              </a:lnSpc>
            </a:pPr>
            <a:r>
              <a:rPr lang="pt-BR" sz="2400"/>
              <a:t>espaço de estados: cidades</a:t>
            </a:r>
          </a:p>
          <a:p>
            <a:pPr lvl="1">
              <a:lnSpc>
                <a:spcPct val="90000"/>
              </a:lnSpc>
            </a:pPr>
            <a:r>
              <a:rPr lang="pt-BR" sz="2400"/>
              <a:t>estado inicial: In(</a:t>
            </a:r>
            <a:r>
              <a:rPr lang="pt-BR" sz="2400" err="1"/>
              <a:t>Arad</a:t>
            </a:r>
            <a:r>
              <a:rPr lang="pt-BR" sz="2400"/>
              <a:t>)</a:t>
            </a:r>
          </a:p>
          <a:p>
            <a:pPr lvl="1">
              <a:lnSpc>
                <a:spcPct val="90000"/>
              </a:lnSpc>
            </a:pPr>
            <a:r>
              <a:rPr lang="pt-BR" sz="2400"/>
              <a:t>modelo de transições: permite dirigir entre cidades vizinhas; </a:t>
            </a:r>
          </a:p>
          <a:p>
            <a:pPr lvl="1">
              <a:lnSpc>
                <a:spcPct val="90000"/>
              </a:lnSpc>
            </a:pPr>
            <a:r>
              <a:rPr lang="pt-BR" sz="2400">
                <a:solidFill>
                  <a:schemeClr val="tx2"/>
                </a:solidFill>
              </a:rPr>
              <a:t>objetivo: e</a:t>
            </a:r>
            <a:r>
              <a:rPr lang="pt-BR" sz="2400"/>
              <a:t>star em Bucareste </a:t>
            </a:r>
          </a:p>
          <a:p>
            <a:pPr lvl="1">
              <a:lnSpc>
                <a:spcPct val="90000"/>
              </a:lnSpc>
            </a:pPr>
            <a:r>
              <a:rPr lang="pt-BR" sz="2400"/>
              <a:t>custo = distância.</a:t>
            </a:r>
          </a:p>
          <a:p>
            <a:pPr>
              <a:lnSpc>
                <a:spcPct val="90000"/>
              </a:lnSpc>
            </a:pPr>
            <a:r>
              <a:rPr lang="pt-BR" sz="2800"/>
              <a:t>Solução: uma sequência de cidades.</a:t>
            </a:r>
          </a:p>
          <a:p>
            <a:pPr lvl="1">
              <a:lnSpc>
                <a:spcPct val="90000"/>
              </a:lnSpc>
            </a:pPr>
            <a:r>
              <a:rPr lang="pt-BR" sz="2400"/>
              <a:t>ex., </a:t>
            </a:r>
            <a:r>
              <a:rPr lang="pt-BR" sz="2400" err="1"/>
              <a:t>Arad</a:t>
            </a:r>
            <a:r>
              <a:rPr lang="pt-BR" sz="2400"/>
              <a:t> </a:t>
            </a:r>
            <a:r>
              <a:rPr lang="pt-BR" sz="2400">
                <a:sym typeface="Wingdings" pitchFamily="2" charset="2"/>
              </a:rPr>
              <a:t></a:t>
            </a:r>
            <a:r>
              <a:rPr lang="pt-BR" sz="2400"/>
              <a:t> </a:t>
            </a:r>
            <a:r>
              <a:rPr lang="pt-BR" sz="2400" err="1"/>
              <a:t>Sibiu</a:t>
            </a:r>
            <a:r>
              <a:rPr lang="pt-BR" sz="2400"/>
              <a:t> </a:t>
            </a:r>
            <a:r>
              <a:rPr lang="pt-BR" sz="2400">
                <a:sym typeface="Wingdings" pitchFamily="2" charset="2"/>
              </a:rPr>
              <a:t></a:t>
            </a:r>
            <a:r>
              <a:rPr lang="pt-BR" sz="2400"/>
              <a:t> </a:t>
            </a:r>
            <a:r>
              <a:rPr lang="pt-BR" sz="2400" err="1"/>
              <a:t>Fagaras</a:t>
            </a:r>
            <a:r>
              <a:rPr lang="pt-BR" sz="2400"/>
              <a:t> </a:t>
            </a:r>
            <a:r>
              <a:rPr lang="pt-BR" sz="2400">
                <a:sym typeface="Wingdings" pitchFamily="2" charset="2"/>
              </a:rPr>
              <a:t></a:t>
            </a:r>
            <a:r>
              <a:rPr lang="pt-BR" sz="2400"/>
              <a:t> Bucareste.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981067"/>
            <a:ext cx="5614988" cy="342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9296400" y="1676400"/>
            <a:ext cx="2069709" cy="276999"/>
          </a:xfrm>
          <a:prstGeom prst="rect">
            <a:avLst/>
          </a:prstGeom>
        </p:spPr>
        <p:txBody>
          <a:bodyPr wrap="square">
            <a:spAutoFit/>
          </a:bodyPr>
          <a:lstStyle/>
          <a:p>
            <a:r>
              <a:rPr lang="pt-BR" sz="1200"/>
              <a:t>Figura 3.2 (AIMA3ed)</a:t>
            </a:r>
          </a:p>
        </p:txBody>
      </p:sp>
      <p:sp>
        <p:nvSpPr>
          <p:cNvPr id="9" name="Espaço Reservado para Número de Slide 8"/>
          <p:cNvSpPr>
            <a:spLocks noGrp="1"/>
          </p:cNvSpPr>
          <p:nvPr>
            <p:ph type="sldNum" sz="quarter" idx="12"/>
          </p:nvPr>
        </p:nvSpPr>
        <p:spPr/>
        <p:txBody>
          <a:bodyPr/>
          <a:lstStyle/>
          <a:p>
            <a:pPr>
              <a:defRPr/>
            </a:pPr>
            <a:fld id="{B5FF1561-1732-4AFE-BD38-1F907188A60F}" type="slidenum">
              <a:rPr lang="en-US" smtClean="0"/>
              <a:pPr>
                <a:defRPr/>
              </a:pPr>
              <a:t>18</a:t>
            </a:fld>
            <a:endParaRPr lang="en-US"/>
          </a:p>
        </p:txBody>
      </p:sp>
    </p:spTree>
    <p:extLst>
      <p:ext uri="{BB962C8B-B14F-4D97-AF65-F5344CB8AC3E}">
        <p14:creationId xmlns:p14="http://schemas.microsoft.com/office/powerpoint/2010/main" val="31130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pt-BR"/>
              <a:t>Exemplo: PacMan “simplificado”</a:t>
            </a:r>
          </a:p>
        </p:txBody>
      </p:sp>
      <p:sp>
        <p:nvSpPr>
          <p:cNvPr id="8195" name="Rectangle 3"/>
          <p:cNvSpPr>
            <a:spLocks noGrp="1" noChangeArrowheads="1"/>
          </p:cNvSpPr>
          <p:nvPr>
            <p:ph idx="1"/>
          </p:nvPr>
        </p:nvSpPr>
        <p:spPr>
          <a:xfrm>
            <a:off x="533400" y="1447800"/>
            <a:ext cx="9753600" cy="4876800"/>
          </a:xfrm>
        </p:spPr>
        <p:txBody>
          <a:bodyPr/>
          <a:lstStyle/>
          <a:p>
            <a:pPr>
              <a:lnSpc>
                <a:spcPct val="80000"/>
              </a:lnSpc>
            </a:pPr>
            <a:r>
              <a:rPr lang="pt-BR" sz="2800"/>
              <a:t>E</a:t>
            </a:r>
            <a:r>
              <a:rPr lang="pt-BR" sz="2400"/>
              <a:t>spaço de estados</a:t>
            </a:r>
          </a:p>
          <a:p>
            <a:pPr lvl="1">
              <a:lnSpc>
                <a:spcPct val="80000"/>
              </a:lnSpc>
            </a:pPr>
            <a:r>
              <a:rPr lang="pt-BR" sz="2000"/>
              <a:t>(posição agente, </a:t>
            </a:r>
            <a:r>
              <a:rPr lang="pt-BR" sz="2000" err="1"/>
              <a:t>dot</a:t>
            </a:r>
            <a:r>
              <a:rPr lang="pt-BR" sz="2000"/>
              <a:t> </a:t>
            </a:r>
            <a:r>
              <a:rPr lang="pt-BR" sz="2000" err="1"/>
              <a:t>booleans</a:t>
            </a:r>
            <a:r>
              <a:rPr lang="pt-BR" sz="2000"/>
              <a:t>)</a:t>
            </a:r>
          </a:p>
          <a:p>
            <a:pPr>
              <a:lnSpc>
                <a:spcPct val="80000"/>
              </a:lnSpc>
            </a:pPr>
            <a:endParaRPr lang="pt-BR" sz="2400"/>
          </a:p>
          <a:p>
            <a:pPr>
              <a:lnSpc>
                <a:spcPct val="80000"/>
              </a:lnSpc>
            </a:pPr>
            <a:endParaRPr lang="pt-BR" sz="2400"/>
          </a:p>
          <a:p>
            <a:pPr>
              <a:lnSpc>
                <a:spcPct val="80000"/>
              </a:lnSpc>
            </a:pPr>
            <a:endParaRPr lang="pt-BR" sz="2400"/>
          </a:p>
          <a:p>
            <a:pPr>
              <a:lnSpc>
                <a:spcPct val="80000"/>
              </a:lnSpc>
            </a:pPr>
            <a:r>
              <a:rPr lang="pt-BR" sz="2400"/>
              <a:t>Modelo de transições</a:t>
            </a:r>
          </a:p>
          <a:p>
            <a:pPr>
              <a:lnSpc>
                <a:spcPct val="80000"/>
              </a:lnSpc>
            </a:pPr>
            <a:endParaRPr lang="pt-BR" sz="2400"/>
          </a:p>
          <a:p>
            <a:pPr>
              <a:lnSpc>
                <a:spcPct val="80000"/>
              </a:lnSpc>
            </a:pPr>
            <a:endParaRPr lang="pt-BR" sz="2400"/>
          </a:p>
          <a:p>
            <a:pPr>
              <a:lnSpc>
                <a:spcPct val="80000"/>
              </a:lnSpc>
            </a:pPr>
            <a:endParaRPr lang="pt-BR" sz="2400"/>
          </a:p>
          <a:p>
            <a:pPr>
              <a:lnSpc>
                <a:spcPct val="80000"/>
              </a:lnSpc>
            </a:pPr>
            <a:endParaRPr lang="pt-BR" sz="2400"/>
          </a:p>
          <a:p>
            <a:pPr>
              <a:lnSpc>
                <a:spcPct val="80000"/>
              </a:lnSpc>
            </a:pPr>
            <a:endParaRPr lang="pt-BR" sz="2400"/>
          </a:p>
          <a:p>
            <a:pPr>
              <a:lnSpc>
                <a:spcPct val="80000"/>
              </a:lnSpc>
            </a:pPr>
            <a:r>
              <a:rPr lang="pt-BR" sz="2400"/>
              <a:t>Estado inicial: qualquer um  que tenha todas as pílulas.</a:t>
            </a:r>
          </a:p>
          <a:p>
            <a:pPr>
              <a:lnSpc>
                <a:spcPct val="80000"/>
              </a:lnSpc>
            </a:pPr>
            <a:endParaRPr lang="pt-BR" sz="2400"/>
          </a:p>
          <a:p>
            <a:pPr>
              <a:lnSpc>
                <a:spcPct val="80000"/>
              </a:lnSpc>
            </a:pPr>
            <a:r>
              <a:rPr lang="pt-BR" sz="2400"/>
              <a:t>Teste de objetivo (alvo): todas as pílulas coletadas.</a:t>
            </a:r>
          </a:p>
          <a:p>
            <a:pPr lvl="1" eaLnBrk="1" hangingPunct="1">
              <a:lnSpc>
                <a:spcPct val="80000"/>
              </a:lnSpc>
            </a:pPr>
            <a:endParaRPr lang="pt-BR" sz="2400"/>
          </a:p>
        </p:txBody>
      </p:sp>
      <p:pic>
        <p:nvPicPr>
          <p:cNvPr id="8196" name="Picture 4"/>
          <p:cNvPicPr>
            <a:picLocks noChangeAspect="1" noChangeArrowheads="1"/>
          </p:cNvPicPr>
          <p:nvPr/>
        </p:nvPicPr>
        <p:blipFill>
          <a:blip r:embed="rId3" cstate="print"/>
          <a:srcRect/>
          <a:stretch>
            <a:fillRect/>
          </a:stretch>
        </p:blipFill>
        <p:spPr bwMode="auto">
          <a:xfrm>
            <a:off x="4876798" y="2293938"/>
            <a:ext cx="560388" cy="56832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6229344" y="2335212"/>
            <a:ext cx="552451" cy="560388"/>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8305800" y="2335212"/>
            <a:ext cx="544513" cy="560388"/>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srcRect/>
          <a:stretch>
            <a:fillRect/>
          </a:stretch>
        </p:blipFill>
        <p:spPr bwMode="auto">
          <a:xfrm>
            <a:off x="5562596" y="2293937"/>
            <a:ext cx="552451" cy="560388"/>
          </a:xfrm>
          <a:prstGeom prst="rect">
            <a:avLst/>
          </a:prstGeom>
          <a:noFill/>
          <a:ln w="9525">
            <a:noFill/>
            <a:miter lim="800000"/>
            <a:headEnd/>
            <a:tailEnd/>
          </a:ln>
        </p:spPr>
      </p:pic>
      <p:pic>
        <p:nvPicPr>
          <p:cNvPr id="8200" name="Picture 8"/>
          <p:cNvPicPr>
            <a:picLocks noChangeAspect="1" noChangeArrowheads="1"/>
          </p:cNvPicPr>
          <p:nvPr/>
        </p:nvPicPr>
        <p:blipFill>
          <a:blip r:embed="rId7" cstate="print"/>
          <a:srcRect/>
          <a:stretch>
            <a:fillRect/>
          </a:stretch>
        </p:blipFill>
        <p:spPr bwMode="auto">
          <a:xfrm>
            <a:off x="7600944" y="2335214"/>
            <a:ext cx="552451" cy="552451"/>
          </a:xfrm>
          <a:prstGeom prst="rect">
            <a:avLst/>
          </a:prstGeom>
          <a:noFill/>
          <a:ln w="9525">
            <a:noFill/>
            <a:miter lim="800000"/>
            <a:headEnd/>
            <a:tailEnd/>
          </a:ln>
        </p:spPr>
      </p:pic>
      <p:pic>
        <p:nvPicPr>
          <p:cNvPr id="8201" name="Picture 9"/>
          <p:cNvPicPr>
            <a:picLocks noChangeAspect="1" noChangeArrowheads="1"/>
          </p:cNvPicPr>
          <p:nvPr/>
        </p:nvPicPr>
        <p:blipFill>
          <a:blip r:embed="rId8" cstate="print"/>
          <a:srcRect/>
          <a:stretch>
            <a:fillRect/>
          </a:stretch>
        </p:blipFill>
        <p:spPr bwMode="auto">
          <a:xfrm>
            <a:off x="6907208" y="2335212"/>
            <a:ext cx="560387" cy="560388"/>
          </a:xfrm>
          <a:prstGeom prst="rect">
            <a:avLst/>
          </a:prstGeom>
          <a:noFill/>
          <a:ln w="9525">
            <a:noFill/>
            <a:miter lim="800000"/>
            <a:headEnd/>
            <a:tailEnd/>
          </a:ln>
        </p:spPr>
      </p:pic>
      <p:pic>
        <p:nvPicPr>
          <p:cNvPr id="8202" name="Picture 10"/>
          <p:cNvPicPr>
            <a:picLocks noChangeAspect="1" noChangeArrowheads="1"/>
          </p:cNvPicPr>
          <p:nvPr/>
        </p:nvPicPr>
        <p:blipFill>
          <a:blip r:embed="rId9" cstate="print"/>
          <a:srcRect/>
          <a:stretch>
            <a:fillRect/>
          </a:stretch>
        </p:blipFill>
        <p:spPr bwMode="auto">
          <a:xfrm>
            <a:off x="4191000" y="2293937"/>
            <a:ext cx="544513" cy="560388"/>
          </a:xfrm>
          <a:prstGeom prst="rect">
            <a:avLst/>
          </a:prstGeom>
          <a:noFill/>
          <a:ln w="9525">
            <a:noFill/>
            <a:miter lim="800000"/>
            <a:headEnd/>
            <a:tailEnd/>
          </a:ln>
        </p:spPr>
      </p:pic>
      <p:pic>
        <p:nvPicPr>
          <p:cNvPr id="8203" name="Picture 11"/>
          <p:cNvPicPr>
            <a:picLocks noChangeAspect="1" noChangeArrowheads="1"/>
          </p:cNvPicPr>
          <p:nvPr/>
        </p:nvPicPr>
        <p:blipFill>
          <a:blip r:embed="rId3" cstate="print"/>
          <a:srcRect/>
          <a:stretch>
            <a:fillRect/>
          </a:stretch>
        </p:blipFill>
        <p:spPr bwMode="auto">
          <a:xfrm>
            <a:off x="3733800" y="3988358"/>
            <a:ext cx="560388" cy="568325"/>
          </a:xfrm>
          <a:prstGeom prst="rect">
            <a:avLst/>
          </a:prstGeom>
          <a:noFill/>
          <a:ln w="9525">
            <a:noFill/>
            <a:miter lim="800000"/>
            <a:headEnd/>
            <a:tailEnd/>
          </a:ln>
        </p:spPr>
      </p:pic>
      <p:pic>
        <p:nvPicPr>
          <p:cNvPr id="8204" name="Picture 12"/>
          <p:cNvPicPr>
            <a:picLocks noChangeAspect="1" noChangeArrowheads="1"/>
          </p:cNvPicPr>
          <p:nvPr/>
        </p:nvPicPr>
        <p:blipFill>
          <a:blip r:embed="rId6" cstate="print"/>
          <a:srcRect/>
          <a:stretch>
            <a:fillRect/>
          </a:stretch>
        </p:blipFill>
        <p:spPr bwMode="auto">
          <a:xfrm>
            <a:off x="5314950" y="3642283"/>
            <a:ext cx="552451" cy="560387"/>
          </a:xfrm>
          <a:prstGeom prst="rect">
            <a:avLst/>
          </a:prstGeom>
          <a:noFill/>
          <a:ln w="9525">
            <a:noFill/>
            <a:miter lim="800000"/>
            <a:headEnd/>
            <a:tailEnd/>
          </a:ln>
        </p:spPr>
      </p:pic>
      <p:pic>
        <p:nvPicPr>
          <p:cNvPr id="8205" name="Picture 13"/>
          <p:cNvPicPr>
            <a:picLocks noChangeAspect="1" noChangeArrowheads="1"/>
          </p:cNvPicPr>
          <p:nvPr/>
        </p:nvPicPr>
        <p:blipFill>
          <a:blip r:embed="rId4" cstate="print"/>
          <a:srcRect/>
          <a:stretch>
            <a:fillRect/>
          </a:stretch>
        </p:blipFill>
        <p:spPr bwMode="auto">
          <a:xfrm>
            <a:off x="5333998" y="4404283"/>
            <a:ext cx="552451" cy="560387"/>
          </a:xfrm>
          <a:prstGeom prst="rect">
            <a:avLst/>
          </a:prstGeom>
          <a:noFill/>
          <a:ln w="9525">
            <a:noFill/>
            <a:miter lim="800000"/>
            <a:headEnd/>
            <a:tailEnd/>
          </a:ln>
        </p:spPr>
      </p:pic>
      <p:sp>
        <p:nvSpPr>
          <p:cNvPr id="8206" name="Line 14"/>
          <p:cNvSpPr>
            <a:spLocks noChangeShapeType="1"/>
          </p:cNvSpPr>
          <p:nvPr/>
        </p:nvSpPr>
        <p:spPr bwMode="auto">
          <a:xfrm flipV="1">
            <a:off x="4438649" y="3897870"/>
            <a:ext cx="762000" cy="304800"/>
          </a:xfrm>
          <a:prstGeom prst="line">
            <a:avLst/>
          </a:prstGeom>
          <a:noFill/>
          <a:ln w="9525">
            <a:solidFill>
              <a:schemeClr val="tx1"/>
            </a:solidFill>
            <a:round/>
            <a:headEnd/>
            <a:tailEnd type="triangle" w="med" len="med"/>
          </a:ln>
        </p:spPr>
        <p:txBody>
          <a:bodyPr lIns="91432" tIns="45718" rIns="91432" bIns="45718"/>
          <a:lstStyle/>
          <a:p>
            <a:endParaRPr lang="en-US">
              <a:latin typeface="Calibri" pitchFamily="34" charset="0"/>
            </a:endParaRPr>
          </a:p>
        </p:txBody>
      </p:sp>
      <p:sp>
        <p:nvSpPr>
          <p:cNvPr id="8207" name="Line 15"/>
          <p:cNvSpPr>
            <a:spLocks noChangeShapeType="1"/>
          </p:cNvSpPr>
          <p:nvPr/>
        </p:nvSpPr>
        <p:spPr bwMode="auto">
          <a:xfrm>
            <a:off x="4438649" y="4431270"/>
            <a:ext cx="762000" cy="228600"/>
          </a:xfrm>
          <a:prstGeom prst="line">
            <a:avLst/>
          </a:prstGeom>
          <a:noFill/>
          <a:ln w="9525">
            <a:solidFill>
              <a:schemeClr val="tx1"/>
            </a:solidFill>
            <a:round/>
            <a:headEnd/>
            <a:tailEnd type="triangle" w="med" len="med"/>
          </a:ln>
        </p:spPr>
        <p:txBody>
          <a:bodyPr lIns="91432" tIns="45718" rIns="91432" bIns="45718"/>
          <a:lstStyle/>
          <a:p>
            <a:endParaRPr lang="en-US">
              <a:latin typeface="Calibri" pitchFamily="34" charset="0"/>
            </a:endParaRPr>
          </a:p>
        </p:txBody>
      </p:sp>
      <p:sp>
        <p:nvSpPr>
          <p:cNvPr id="8208" name="Text Box 16"/>
          <p:cNvSpPr txBox="1">
            <a:spLocks noChangeArrowheads="1"/>
          </p:cNvSpPr>
          <p:nvPr/>
        </p:nvSpPr>
        <p:spPr bwMode="auto">
          <a:xfrm>
            <a:off x="4210049" y="3516870"/>
            <a:ext cx="990600" cy="369328"/>
          </a:xfrm>
          <a:prstGeom prst="rect">
            <a:avLst/>
          </a:prstGeom>
          <a:noFill/>
          <a:ln w="9525">
            <a:noFill/>
            <a:miter lim="800000"/>
            <a:headEnd/>
            <a:tailEnd/>
          </a:ln>
        </p:spPr>
        <p:txBody>
          <a:bodyPr lIns="91432" tIns="45718" rIns="91432" bIns="45718">
            <a:spAutoFit/>
          </a:bodyPr>
          <a:lstStyle/>
          <a:p>
            <a:pPr>
              <a:spcBef>
                <a:spcPct val="50000"/>
              </a:spcBef>
            </a:pPr>
            <a:r>
              <a:rPr lang="en-US">
                <a:latin typeface="Calibri" pitchFamily="34" charset="0"/>
              </a:rPr>
              <a:t>“N”, 1.0</a:t>
            </a:r>
          </a:p>
        </p:txBody>
      </p:sp>
      <p:sp>
        <p:nvSpPr>
          <p:cNvPr id="8209" name="Text Box 17"/>
          <p:cNvSpPr txBox="1">
            <a:spLocks noChangeArrowheads="1"/>
          </p:cNvSpPr>
          <p:nvPr/>
        </p:nvSpPr>
        <p:spPr bwMode="auto">
          <a:xfrm>
            <a:off x="4210049" y="4736072"/>
            <a:ext cx="1143000" cy="369328"/>
          </a:xfrm>
          <a:prstGeom prst="rect">
            <a:avLst/>
          </a:prstGeom>
          <a:noFill/>
          <a:ln w="9525">
            <a:noFill/>
            <a:miter lim="800000"/>
            <a:headEnd/>
            <a:tailEnd/>
          </a:ln>
        </p:spPr>
        <p:txBody>
          <a:bodyPr lIns="91432" tIns="45718" rIns="91432" bIns="45718">
            <a:spAutoFit/>
          </a:bodyPr>
          <a:lstStyle/>
          <a:p>
            <a:pPr>
              <a:spcBef>
                <a:spcPct val="50000"/>
              </a:spcBef>
            </a:pPr>
            <a:r>
              <a:rPr lang="en-US">
                <a:latin typeface="Calibri" pitchFamily="34" charset="0"/>
              </a:rPr>
              <a:t>“E”, 1.0</a:t>
            </a:r>
          </a:p>
        </p:txBody>
      </p:sp>
      <p:sp>
        <p:nvSpPr>
          <p:cNvPr id="19" name="Espaço Reservado para Número de Slide 18"/>
          <p:cNvSpPr>
            <a:spLocks noGrp="1"/>
          </p:cNvSpPr>
          <p:nvPr>
            <p:ph type="sldNum" sz="quarter" idx="12"/>
          </p:nvPr>
        </p:nvSpPr>
        <p:spPr/>
        <p:txBody>
          <a:bodyPr/>
          <a:lstStyle/>
          <a:p>
            <a:pPr>
              <a:defRPr/>
            </a:pPr>
            <a:fld id="{B5FF1561-1732-4AFE-BD38-1F907188A60F}" type="slidenum">
              <a:rPr lang="en-US" smtClean="0"/>
              <a:pPr>
                <a:defRPr/>
              </a:pPr>
              <a:t>19</a:t>
            </a:fld>
            <a:endParaRPr lang="en-US"/>
          </a:p>
        </p:txBody>
      </p:sp>
    </p:spTree>
    <p:extLst>
      <p:ext uri="{BB962C8B-B14F-4D97-AF65-F5344CB8AC3E}">
        <p14:creationId xmlns:p14="http://schemas.microsoft.com/office/powerpoint/2010/main" val="32683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animBg="1"/>
      <p:bldP spid="8207" grpId="0" animBg="1"/>
      <p:bldP spid="8208" grpId="0"/>
      <p:bldP spid="82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Créditos</a:t>
            </a:r>
          </a:p>
        </p:txBody>
      </p:sp>
      <p:sp>
        <p:nvSpPr>
          <p:cNvPr id="3" name="Espaço Reservado para Conteúdo 2"/>
          <p:cNvSpPr>
            <a:spLocks noGrp="1"/>
          </p:cNvSpPr>
          <p:nvPr>
            <p:ph idx="1"/>
          </p:nvPr>
        </p:nvSpPr>
        <p:spPr/>
        <p:txBody>
          <a:bodyPr/>
          <a:lstStyle/>
          <a:p>
            <a:r>
              <a:rPr lang="pt-BR"/>
              <a:t>Essa apresentação, é material traduzido e/ou adaptado pelo prof. Eduardo Bezerra (ebezerra@cefet-rj.br), e utiliza material cuja autoria é dos professores a seguir:</a:t>
            </a:r>
          </a:p>
          <a:p>
            <a:pPr lvl="1"/>
            <a:r>
              <a:rPr lang="pt-BR" b="1"/>
              <a:t>Dan Klein</a:t>
            </a:r>
            <a:r>
              <a:rPr lang="pt-BR"/>
              <a:t> e </a:t>
            </a:r>
            <a:r>
              <a:rPr lang="pt-BR" b="1" err="1"/>
              <a:t>Pieter</a:t>
            </a:r>
            <a:r>
              <a:rPr lang="pt-BR" b="1"/>
              <a:t> </a:t>
            </a:r>
            <a:r>
              <a:rPr lang="pt-BR" b="1" err="1"/>
              <a:t>Abbeel</a:t>
            </a:r>
            <a:r>
              <a:rPr lang="pt-BR"/>
              <a:t>. O material original é usado no curso CS 188 (</a:t>
            </a:r>
            <a:r>
              <a:rPr lang="pt-BR" err="1"/>
              <a:t>Introduction</a:t>
            </a:r>
            <a:r>
              <a:rPr lang="pt-BR"/>
              <a:t> to Artificial </a:t>
            </a:r>
            <a:r>
              <a:rPr lang="pt-BR" err="1"/>
              <a:t>Intelligence</a:t>
            </a:r>
            <a:r>
              <a:rPr lang="pt-BR"/>
              <a:t>) da Universidade de Berkeley na Califórnia (https://www.cs.berkeley.edu/~russell/classes/cs188/f14/)</a:t>
            </a:r>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2</a:t>
            </a:fld>
            <a:endParaRPr lang="en-US"/>
          </a:p>
        </p:txBody>
      </p:sp>
    </p:spTree>
    <p:extLst>
      <p:ext uri="{BB962C8B-B14F-4D97-AF65-F5344CB8AC3E}">
        <p14:creationId xmlns:p14="http://schemas.microsoft.com/office/powerpoint/2010/main" val="2180096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Quiz: </a:t>
            </a:r>
            <a:r>
              <a:rPr lang="pt-BR"/>
              <a:t>Travessia</a:t>
            </a:r>
            <a:r>
              <a:rPr lang="en-US"/>
              <a:t> Segura</a:t>
            </a:r>
          </a:p>
        </p:txBody>
      </p:sp>
      <p:sp>
        <p:nvSpPr>
          <p:cNvPr id="3" name="Content Placeholder 2"/>
          <p:cNvSpPr>
            <a:spLocks noGrp="1"/>
          </p:cNvSpPr>
          <p:nvPr>
            <p:ph idx="1"/>
          </p:nvPr>
        </p:nvSpPr>
        <p:spPr>
          <a:xfrm>
            <a:off x="406400" y="4876800"/>
            <a:ext cx="11379200" cy="1524000"/>
          </a:xfrm>
        </p:spPr>
        <p:txBody>
          <a:bodyPr/>
          <a:lstStyle/>
          <a:p>
            <a:r>
              <a:rPr lang="pt-BR" sz="2800"/>
              <a:t>Problema: comer todas as pílulas e vitaminas e, ao mesmo tempo, manter os fantasmas permanentemente “assustados”.</a:t>
            </a:r>
          </a:p>
          <a:p>
            <a:r>
              <a:rPr lang="pt-BR" sz="2800"/>
              <a:t>Qual uma possível especificação do espaço de estados?</a:t>
            </a:r>
          </a:p>
          <a:p>
            <a:pPr lvl="1"/>
            <a:r>
              <a:rPr lang="pt-BR" sz="2400"/>
              <a:t>(posição agente, </a:t>
            </a:r>
            <a:r>
              <a:rPr lang="pt-BR" sz="2400" err="1"/>
              <a:t>dot</a:t>
            </a:r>
            <a:r>
              <a:rPr lang="pt-BR" sz="2400"/>
              <a:t> </a:t>
            </a:r>
            <a:r>
              <a:rPr lang="pt-BR" sz="2400" err="1"/>
              <a:t>booleans</a:t>
            </a:r>
            <a:r>
              <a:rPr lang="pt-BR" sz="2400"/>
              <a:t>, </a:t>
            </a:r>
            <a:r>
              <a:rPr lang="pt-BR" sz="2400" err="1"/>
              <a:t>power</a:t>
            </a:r>
            <a:r>
              <a:rPr lang="pt-BR" sz="2400"/>
              <a:t> pellet </a:t>
            </a:r>
            <a:r>
              <a:rPr lang="pt-BR" sz="2400" err="1"/>
              <a:t>booleans</a:t>
            </a:r>
            <a:r>
              <a:rPr lang="pt-BR" sz="2400"/>
              <a:t>, </a:t>
            </a:r>
            <a:r>
              <a:rPr lang="pt-BR" sz="2400" err="1"/>
              <a:t>remaining</a:t>
            </a:r>
            <a:r>
              <a:rPr lang="pt-BR" sz="2400"/>
              <a:t> </a:t>
            </a:r>
            <a:r>
              <a:rPr lang="pt-BR" sz="2400" err="1"/>
              <a:t>scared</a:t>
            </a:r>
            <a:r>
              <a:rPr lang="pt-BR" sz="2400"/>
              <a:t> time)</a:t>
            </a:r>
          </a:p>
        </p:txBody>
      </p:sp>
      <p:pic>
        <p:nvPicPr>
          <p:cNvPr id="20482" name="Picture 2"/>
          <p:cNvPicPr>
            <a:picLocks noChangeAspect="1" noChangeArrowheads="1"/>
          </p:cNvPicPr>
          <p:nvPr/>
        </p:nvPicPr>
        <p:blipFill>
          <a:blip r:embed="rId3" cstate="print"/>
          <a:srcRect/>
          <a:stretch>
            <a:fillRect/>
          </a:stretch>
        </p:blipFill>
        <p:spPr bwMode="auto">
          <a:xfrm>
            <a:off x="171453" y="1371601"/>
            <a:ext cx="11847513" cy="3343275"/>
          </a:xfrm>
          <a:prstGeom prst="rect">
            <a:avLst/>
          </a:prstGeom>
          <a:noFill/>
          <a:ln w="9525">
            <a:noFill/>
            <a:miter lim="800000"/>
            <a:headEnd/>
            <a:tailEnd/>
          </a:ln>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20</a:t>
            </a:fld>
            <a:endParaRPr lang="en-US"/>
          </a:p>
        </p:txBody>
      </p:sp>
    </p:spTree>
    <p:extLst>
      <p:ext uri="{BB962C8B-B14F-4D97-AF65-F5344CB8AC3E}">
        <p14:creationId xmlns:p14="http://schemas.microsoft.com/office/powerpoint/2010/main" val="6385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Solução </a:t>
            </a:r>
            <a:r>
              <a:rPr lang="pt-BR" sz="3600"/>
              <a:t>versus</a:t>
            </a:r>
            <a:r>
              <a:rPr lang="pt-BR"/>
              <a:t> Solução Ótima</a:t>
            </a:r>
          </a:p>
        </p:txBody>
      </p:sp>
      <p:sp>
        <p:nvSpPr>
          <p:cNvPr id="3" name="Espaço Reservado para Conteúdo 2"/>
          <p:cNvSpPr>
            <a:spLocks noGrp="1"/>
          </p:cNvSpPr>
          <p:nvPr>
            <p:ph idx="1"/>
          </p:nvPr>
        </p:nvSpPr>
        <p:spPr/>
        <p:txBody>
          <a:bodyPr/>
          <a:lstStyle/>
          <a:p>
            <a:r>
              <a:rPr lang="pt-BR"/>
              <a:t>Uma </a:t>
            </a:r>
            <a:r>
              <a:rPr lang="pt-BR">
                <a:solidFill>
                  <a:srgbClr val="FF0000"/>
                </a:solidFill>
              </a:rPr>
              <a:t>solução</a:t>
            </a:r>
            <a:r>
              <a:rPr lang="pt-BR"/>
              <a:t> para um problema de busca é uma sequência de ações que levam do estado inicial para o estado objetivo.</a:t>
            </a:r>
          </a:p>
          <a:p>
            <a:r>
              <a:rPr lang="pt-BR"/>
              <a:t>Uma </a:t>
            </a:r>
            <a:r>
              <a:rPr lang="pt-BR">
                <a:solidFill>
                  <a:srgbClr val="FF0000"/>
                </a:solidFill>
              </a:rPr>
              <a:t>solução ótima</a:t>
            </a:r>
            <a:r>
              <a:rPr lang="pt-BR"/>
              <a:t> é uma solução com o menor custo de caminho dentre todas as possíveis. </a:t>
            </a:r>
          </a:p>
          <a:p>
            <a:r>
              <a:rPr lang="pt-BR"/>
              <a:t>Pode haver mais de uma solução ótima para um problema de busca.</a:t>
            </a:r>
          </a:p>
          <a:p>
            <a:endParaRPr lang="pt-BR"/>
          </a:p>
          <a:p>
            <a:endParaRPr lang="pt-BR"/>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0" name="Rectangle 2"/>
          <p:cNvSpPr>
            <a:spLocks noGrp="1"/>
          </p:cNvSpPr>
          <p:nvPr>
            <p:ph type="title"/>
          </p:nvPr>
        </p:nvSpPr>
        <p:spPr/>
        <p:txBody>
          <a:bodyPr/>
          <a:lstStyle/>
          <a:p>
            <a:pPr eaLnBrk="1" hangingPunct="1"/>
            <a:r>
              <a:rPr lang="pt-BR"/>
              <a:t>Agente de Resolução de Problemas: Algoritmo</a:t>
            </a:r>
            <a:endParaRPr lang="en-US"/>
          </a:p>
        </p:txBody>
      </p:sp>
      <p:sp>
        <p:nvSpPr>
          <p:cNvPr id="9222" name="Text Box 6"/>
          <p:cNvSpPr txBox="1">
            <a:spLocks noChangeArrowheads="1"/>
          </p:cNvSpPr>
          <p:nvPr/>
        </p:nvSpPr>
        <p:spPr bwMode="auto">
          <a:xfrm>
            <a:off x="1390651" y="6021388"/>
            <a:ext cx="7301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a:t>Supõe que ambiente é estático, observável, discreto e determinístico.</a:t>
            </a: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117" y="1385888"/>
            <a:ext cx="7803472" cy="4481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22</a:t>
            </a:fld>
            <a:endParaRPr lang="en-US"/>
          </a:p>
        </p:txBody>
      </p:sp>
    </p:spTree>
    <p:extLst>
      <p:ext uri="{BB962C8B-B14F-4D97-AF65-F5344CB8AC3E}">
        <p14:creationId xmlns:p14="http://schemas.microsoft.com/office/powerpoint/2010/main" val="3055636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p:cNvSpPr>
          <p:nvPr>
            <p:ph type="title"/>
          </p:nvPr>
        </p:nvSpPr>
        <p:spPr/>
        <p:txBody>
          <a:bodyPr/>
          <a:lstStyle/>
          <a:p>
            <a:pPr eaLnBrk="1" hangingPunct="1"/>
            <a:r>
              <a:rPr lang="pt-BR"/>
              <a:t>Espaço de Estados</a:t>
            </a:r>
            <a:endParaRPr lang="en-US"/>
          </a:p>
        </p:txBody>
      </p:sp>
      <p:sp>
        <p:nvSpPr>
          <p:cNvPr id="10245" name="Rectangle 3"/>
          <p:cNvSpPr>
            <a:spLocks noGrp="1"/>
          </p:cNvSpPr>
          <p:nvPr>
            <p:ph type="body" idx="1"/>
          </p:nvPr>
        </p:nvSpPr>
        <p:spPr/>
        <p:txBody>
          <a:bodyPr/>
          <a:lstStyle/>
          <a:p>
            <a:pPr eaLnBrk="1" hangingPunct="1"/>
            <a:r>
              <a:rPr lang="pt-BR"/>
              <a:t>O conjunto de todos os estados acessíveis a partir de um estado inicial é chamado de </a:t>
            </a:r>
            <a:r>
              <a:rPr lang="pt-BR">
                <a:solidFill>
                  <a:srgbClr val="FF0000"/>
                </a:solidFill>
              </a:rPr>
              <a:t>espaço de estados</a:t>
            </a:r>
            <a:r>
              <a:rPr lang="pt-BR"/>
              <a:t>.</a:t>
            </a:r>
          </a:p>
          <a:p>
            <a:pPr eaLnBrk="1" hangingPunct="1"/>
            <a:r>
              <a:rPr lang="pt-BR"/>
              <a:t>Definido </a:t>
            </a:r>
            <a:r>
              <a:rPr lang="pt-BR" u="sng"/>
              <a:t>implicitamente</a:t>
            </a:r>
            <a:r>
              <a:rPr lang="pt-BR"/>
              <a:t> pelos seguintes componentes: estado inicial, ações e modelo de transições.</a:t>
            </a:r>
          </a:p>
          <a:p>
            <a:pPr lvl="1" eaLnBrk="1" hangingPunct="1"/>
            <a:r>
              <a:rPr lang="pt-BR"/>
              <a:t>Os estados acessíveis são aqueles dados pelo modelo de transição.</a:t>
            </a:r>
          </a:p>
          <a:p>
            <a:pPr eaLnBrk="1" hangingPunct="1"/>
            <a:r>
              <a:rPr lang="pt-BR"/>
              <a:t>O espaço de estados forma um </a:t>
            </a:r>
            <a:r>
              <a:rPr lang="pt-BR" b="1"/>
              <a:t>grafo direcionado</a:t>
            </a:r>
            <a:r>
              <a:rPr lang="pt-BR"/>
              <a:t> em que os nós são estados e os arcos são ações.</a:t>
            </a:r>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23</a:t>
            </a:fld>
            <a:endParaRPr lang="en-US"/>
          </a:p>
        </p:txBody>
      </p:sp>
    </p:spTree>
    <p:extLst>
      <p:ext uri="{BB962C8B-B14F-4D97-AF65-F5344CB8AC3E}">
        <p14:creationId xmlns:p14="http://schemas.microsoft.com/office/powerpoint/2010/main" val="33787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p:cNvSpPr>
          <p:nvPr>
            <p:ph type="title"/>
          </p:nvPr>
        </p:nvSpPr>
        <p:spPr/>
        <p:txBody>
          <a:bodyPr/>
          <a:lstStyle/>
          <a:p>
            <a:pPr eaLnBrk="1" hangingPunct="1"/>
            <a:r>
              <a:rPr lang="pt-BR" sz="4000"/>
              <a:t>Selecionando um Espaço de Estados</a:t>
            </a:r>
          </a:p>
        </p:txBody>
      </p:sp>
      <p:sp>
        <p:nvSpPr>
          <p:cNvPr id="11269" name="Rectangle 3"/>
          <p:cNvSpPr>
            <a:spLocks noGrp="1"/>
          </p:cNvSpPr>
          <p:nvPr>
            <p:ph type="body" idx="1"/>
          </p:nvPr>
        </p:nvSpPr>
        <p:spPr/>
        <p:txBody>
          <a:bodyPr/>
          <a:lstStyle/>
          <a:p>
            <a:pPr eaLnBrk="1" hangingPunct="1">
              <a:lnSpc>
                <a:spcPct val="90000"/>
              </a:lnSpc>
            </a:pPr>
            <a:r>
              <a:rPr lang="pt-BR" sz="2400"/>
              <a:t>O mundo real é absurdamente complexo </a:t>
            </a:r>
          </a:p>
          <a:p>
            <a:pPr lvl="1" eaLnBrk="1" hangingPunct="1">
              <a:lnSpc>
                <a:spcPct val="90000"/>
              </a:lnSpc>
              <a:buFont typeface="Wingdings" pitchFamily="2" charset="2"/>
              <a:buChar char="à"/>
            </a:pPr>
            <a:r>
              <a:rPr lang="pt-BR" sz="2000"/>
              <a:t>o espaço de estados é uma </a:t>
            </a:r>
            <a:r>
              <a:rPr lang="pt-BR" sz="2000">
                <a:solidFill>
                  <a:srgbClr val="FF0000"/>
                </a:solidFill>
              </a:rPr>
              <a:t>abstração</a:t>
            </a:r>
            <a:r>
              <a:rPr lang="pt-BR" sz="2000"/>
              <a:t> </a:t>
            </a:r>
          </a:p>
          <a:p>
            <a:pPr eaLnBrk="1" hangingPunct="1">
              <a:lnSpc>
                <a:spcPct val="90000"/>
              </a:lnSpc>
              <a:buFontTx/>
              <a:buChar char="•"/>
            </a:pPr>
            <a:r>
              <a:rPr lang="pt-BR" sz="2400"/>
              <a:t>Estado (abstrato) = conjunto de estados reais</a:t>
            </a:r>
          </a:p>
          <a:p>
            <a:pPr eaLnBrk="1" hangingPunct="1">
              <a:lnSpc>
                <a:spcPct val="90000"/>
              </a:lnSpc>
            </a:pPr>
            <a:r>
              <a:rPr lang="pt-BR" sz="2400"/>
              <a:t>Ação (abstrata) = combinação complexa de ações reais</a:t>
            </a:r>
          </a:p>
          <a:p>
            <a:pPr lvl="1" eaLnBrk="1" hangingPunct="1">
              <a:lnSpc>
                <a:spcPct val="90000"/>
              </a:lnSpc>
            </a:pPr>
            <a:r>
              <a:rPr lang="pt-BR" sz="2000"/>
              <a:t>ex., "Arad </a:t>
            </a:r>
            <a:r>
              <a:rPr lang="pt-BR" sz="2000">
                <a:sym typeface="Wingdings" pitchFamily="2" charset="2"/>
              </a:rPr>
              <a:t></a:t>
            </a:r>
            <a:r>
              <a:rPr lang="pt-BR" sz="2000"/>
              <a:t> </a:t>
            </a:r>
            <a:r>
              <a:rPr lang="pt-BR" sz="2000" err="1"/>
              <a:t>Zerind</a:t>
            </a:r>
            <a:r>
              <a:rPr lang="pt-BR" sz="2000"/>
              <a:t>" representa um conjunto complexo de rotas, desvios, paradas, etc. </a:t>
            </a:r>
          </a:p>
          <a:p>
            <a:pPr lvl="1" eaLnBrk="1" hangingPunct="1">
              <a:lnSpc>
                <a:spcPct val="90000"/>
              </a:lnSpc>
            </a:pPr>
            <a:r>
              <a:rPr lang="pt-BR" sz="2000"/>
              <a:t>Qualquer estado real do conjunto “em Arad“ deve levar a algum estado real “em </a:t>
            </a:r>
            <a:r>
              <a:rPr lang="pt-BR" sz="2000" err="1"/>
              <a:t>Zerind</a:t>
            </a:r>
            <a:r>
              <a:rPr lang="pt-BR" sz="2000"/>
              <a:t>“.</a:t>
            </a:r>
          </a:p>
          <a:p>
            <a:pPr eaLnBrk="1" hangingPunct="1">
              <a:lnSpc>
                <a:spcPct val="90000"/>
              </a:lnSpc>
            </a:pPr>
            <a:r>
              <a:rPr lang="pt-BR" sz="2400"/>
              <a:t>Solução (abstrata) = conjunto de caminhos reais que são soluções no mundo real</a:t>
            </a:r>
          </a:p>
          <a:p>
            <a:pPr eaLnBrk="1" hangingPunct="1">
              <a:lnSpc>
                <a:spcPct val="90000"/>
              </a:lnSpc>
            </a:pPr>
            <a:r>
              <a:rPr lang="pt-BR" sz="2400"/>
              <a:t>A abstração é útil se cada ação abstrata é mais fácil de executar que o problema original.</a:t>
            </a:r>
          </a:p>
          <a:p>
            <a:pPr>
              <a:lnSpc>
                <a:spcPct val="90000"/>
              </a:lnSpc>
            </a:pPr>
            <a:r>
              <a:rPr lang="pt-BR" sz="2400"/>
              <a:t>Consideração acerca da simplificação demasiada.</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4419600"/>
            <a:ext cx="4544923" cy="2384528"/>
          </a:xfrm>
          <a:prstGeom prst="rect">
            <a:avLst/>
          </a:prstGeom>
          <a:noFill/>
        </p:spPr>
      </p:pic>
      <p:sp>
        <p:nvSpPr>
          <p:cNvPr id="7" name="Espaço Reservado para Número de Slide 6"/>
          <p:cNvSpPr>
            <a:spLocks noGrp="1"/>
          </p:cNvSpPr>
          <p:nvPr>
            <p:ph type="sldNum" sz="quarter" idx="12"/>
          </p:nvPr>
        </p:nvSpPr>
        <p:spPr/>
        <p:txBody>
          <a:bodyPr/>
          <a:lstStyle/>
          <a:p>
            <a:pPr>
              <a:defRPr/>
            </a:pPr>
            <a:fld id="{B5FF1561-1732-4AFE-BD38-1F907188A60F}" type="slidenum">
              <a:rPr lang="en-US" smtClean="0"/>
              <a:pPr>
                <a:defRPr/>
              </a:pPr>
              <a:t>24</a:t>
            </a:fld>
            <a:endParaRPr lang="en-US"/>
          </a:p>
        </p:txBody>
      </p:sp>
    </p:spTree>
    <p:extLst>
      <p:ext uri="{BB962C8B-B14F-4D97-AF65-F5344CB8AC3E}">
        <p14:creationId xmlns:p14="http://schemas.microsoft.com/office/powerpoint/2010/main" val="312687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type="body" idx="1"/>
          </p:nvPr>
        </p:nvSpPr>
        <p:spPr>
          <a:xfrm>
            <a:off x="527051" y="2060576"/>
            <a:ext cx="10972800" cy="4525963"/>
          </a:xfrm>
        </p:spPr>
        <p:txBody>
          <a:bodyPr/>
          <a:lstStyle/>
          <a:p>
            <a:pPr eaLnBrk="1" hangingPunct="1">
              <a:lnSpc>
                <a:spcPct val="80000"/>
              </a:lnSpc>
            </a:pPr>
            <a:endParaRPr lang="en-US" sz="3600"/>
          </a:p>
          <a:p>
            <a:pPr eaLnBrk="1" hangingPunct="1">
              <a:lnSpc>
                <a:spcPct val="80000"/>
              </a:lnSpc>
            </a:pPr>
            <a:endParaRPr lang="en-US" sz="3600"/>
          </a:p>
          <a:p>
            <a:pPr lvl="1" eaLnBrk="1" hangingPunct="1">
              <a:lnSpc>
                <a:spcPct val="80000"/>
              </a:lnSpc>
            </a:pPr>
            <a:endParaRPr lang="en-US" sz="3200"/>
          </a:p>
          <a:p>
            <a:pPr lvl="1" eaLnBrk="1" hangingPunct="1">
              <a:lnSpc>
                <a:spcPct val="80000"/>
              </a:lnSpc>
            </a:pPr>
            <a:endParaRPr lang="pt-BR" sz="3200"/>
          </a:p>
          <a:p>
            <a:pPr eaLnBrk="1" hangingPunct="1">
              <a:lnSpc>
                <a:spcPct val="80000"/>
              </a:lnSpc>
            </a:pPr>
            <a:endParaRPr lang="pt-BR" sz="2400"/>
          </a:p>
          <a:p>
            <a:pPr eaLnBrk="1" hangingPunct="1">
              <a:lnSpc>
                <a:spcPct val="80000"/>
              </a:lnSpc>
            </a:pPr>
            <a:r>
              <a:rPr lang="pt-BR" sz="2000" b="1"/>
              <a:t>Estados:</a:t>
            </a:r>
            <a:r>
              <a:rPr lang="pt-BR" sz="2000"/>
              <a:t> Definidos pela posição do robô e sujeira (8 estados)</a:t>
            </a:r>
          </a:p>
          <a:p>
            <a:pPr eaLnBrk="1" hangingPunct="1">
              <a:lnSpc>
                <a:spcPct val="80000"/>
              </a:lnSpc>
            </a:pPr>
            <a:r>
              <a:rPr lang="pt-BR" sz="2000" b="1"/>
              <a:t>Estado inicial: </a:t>
            </a:r>
            <a:r>
              <a:rPr lang="pt-BR" sz="2000"/>
              <a:t>Qualquer um</a:t>
            </a:r>
          </a:p>
          <a:p>
            <a:pPr eaLnBrk="1" hangingPunct="1">
              <a:lnSpc>
                <a:spcPct val="80000"/>
              </a:lnSpc>
            </a:pPr>
            <a:r>
              <a:rPr lang="pt-BR" sz="2000" b="1"/>
              <a:t>Modelo de transição: </a:t>
            </a:r>
            <a:r>
              <a:rPr lang="pt-BR" sz="2000"/>
              <a:t>pode-se executar qualquer uma das ações em cada estado (esquerda, direita, aspirar)</a:t>
            </a:r>
          </a:p>
          <a:p>
            <a:pPr eaLnBrk="1" hangingPunct="1">
              <a:lnSpc>
                <a:spcPct val="80000"/>
              </a:lnSpc>
            </a:pPr>
            <a:r>
              <a:rPr lang="pt-BR" sz="2000" b="1"/>
              <a:t>Teste de objetivo:</a:t>
            </a:r>
            <a:r>
              <a:rPr lang="pt-BR" sz="2000"/>
              <a:t> Verifica se todos os quadrados estão limpos</a:t>
            </a:r>
          </a:p>
          <a:p>
            <a:pPr eaLnBrk="1" hangingPunct="1">
              <a:lnSpc>
                <a:spcPct val="80000"/>
              </a:lnSpc>
            </a:pPr>
            <a:r>
              <a:rPr lang="pt-BR" sz="2000" b="1"/>
              <a:t>Custo do caminho: </a:t>
            </a:r>
            <a:r>
              <a:rPr lang="pt-BR" sz="2000"/>
              <a:t>Cada passo custa 1, e assim o custo do caminho é o número de passos do caminho</a:t>
            </a:r>
          </a:p>
        </p:txBody>
      </p:sp>
      <p:sp>
        <p:nvSpPr>
          <p:cNvPr id="12292" name="Rectangle 2"/>
          <p:cNvSpPr>
            <a:spLocks noGrp="1"/>
          </p:cNvSpPr>
          <p:nvPr>
            <p:ph type="title"/>
          </p:nvPr>
        </p:nvSpPr>
        <p:spPr/>
        <p:txBody>
          <a:bodyPr/>
          <a:lstStyle/>
          <a:p>
            <a:pPr eaLnBrk="1" hangingPunct="1"/>
            <a:r>
              <a:rPr lang="pt-BR" sz="4000"/>
              <a:t>Exemplo: Mundo do Aspirador de Pó</a:t>
            </a:r>
          </a:p>
        </p:txBody>
      </p:sp>
      <p:pic>
        <p:nvPicPr>
          <p:cNvPr id="81924" name="Picture 4" descr="vacuum2-path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618" y="1628775"/>
            <a:ext cx="7607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0447268" y="1676400"/>
            <a:ext cx="1287532" cy="646331"/>
          </a:xfrm>
          <a:prstGeom prst="rect">
            <a:avLst/>
          </a:prstGeom>
        </p:spPr>
        <p:txBody>
          <a:bodyPr wrap="none">
            <a:spAutoFit/>
          </a:bodyPr>
          <a:lstStyle/>
          <a:p>
            <a:r>
              <a:rPr lang="pt-BR"/>
              <a:t>Figura 3.3 </a:t>
            </a:r>
          </a:p>
          <a:p>
            <a:r>
              <a:rPr lang="pt-BR"/>
              <a:t>(AIMA3ed)</a:t>
            </a:r>
          </a:p>
        </p:txBody>
      </p:sp>
      <p:sp>
        <p:nvSpPr>
          <p:cNvPr id="8" name="Espaço Reservado para Número de Slide 7"/>
          <p:cNvSpPr>
            <a:spLocks noGrp="1"/>
          </p:cNvSpPr>
          <p:nvPr>
            <p:ph type="sldNum" sz="quarter" idx="12"/>
          </p:nvPr>
        </p:nvSpPr>
        <p:spPr/>
        <p:txBody>
          <a:bodyPr/>
          <a:lstStyle/>
          <a:p>
            <a:pPr>
              <a:defRPr/>
            </a:pPr>
            <a:fld id="{B5FF1561-1732-4AFE-BD38-1F907188A60F}" type="slidenum">
              <a:rPr lang="en-US" smtClean="0"/>
              <a:pPr>
                <a:defRPr/>
              </a:pPr>
              <a:t>25</a:t>
            </a:fld>
            <a:endParaRPr lang="en-US"/>
          </a:p>
        </p:txBody>
      </p:sp>
    </p:spTree>
    <p:extLst>
      <p:ext uri="{BB962C8B-B14F-4D97-AF65-F5344CB8AC3E}">
        <p14:creationId xmlns:p14="http://schemas.microsoft.com/office/powerpoint/2010/main" val="88415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p:cNvSpPr>
          <p:nvPr>
            <p:ph type="title"/>
          </p:nvPr>
        </p:nvSpPr>
        <p:spPr/>
        <p:txBody>
          <a:bodyPr/>
          <a:lstStyle/>
          <a:p>
            <a:pPr eaLnBrk="1" hangingPunct="1"/>
            <a:r>
              <a:rPr lang="pt-BR" sz="4000"/>
              <a:t>Exemplo: Quebra-cabeça de 8 peças</a:t>
            </a:r>
          </a:p>
        </p:txBody>
      </p:sp>
      <p:sp>
        <p:nvSpPr>
          <p:cNvPr id="78851" name="Rectangle 3"/>
          <p:cNvSpPr>
            <a:spLocks noGrp="1" noChangeArrowheads="1"/>
          </p:cNvSpPr>
          <p:nvPr>
            <p:ph type="body" idx="1"/>
          </p:nvPr>
        </p:nvSpPr>
        <p:spPr>
          <a:xfrm>
            <a:off x="624418" y="1989138"/>
            <a:ext cx="11247967" cy="4183062"/>
          </a:xfrm>
          <a:noFill/>
        </p:spPr>
        <p:txBody>
          <a:bodyPr/>
          <a:lstStyle/>
          <a:p>
            <a:pPr eaLnBrk="1" hangingPunct="1">
              <a:lnSpc>
                <a:spcPct val="90000"/>
              </a:lnSpc>
            </a:pPr>
            <a:endParaRPr lang="en-US" sz="2400"/>
          </a:p>
          <a:p>
            <a:pPr eaLnBrk="1" hangingPunct="1">
              <a:lnSpc>
                <a:spcPct val="90000"/>
              </a:lnSpc>
            </a:pPr>
            <a:endParaRPr lang="en-US" sz="2400"/>
          </a:p>
          <a:p>
            <a:pPr lvl="1" eaLnBrk="1" hangingPunct="1">
              <a:lnSpc>
                <a:spcPct val="90000"/>
              </a:lnSpc>
            </a:pPr>
            <a:endParaRPr lang="en-US" sz="2000"/>
          </a:p>
          <a:p>
            <a:pPr lvl="1" eaLnBrk="1" hangingPunct="1">
              <a:lnSpc>
                <a:spcPct val="90000"/>
              </a:lnSpc>
            </a:pPr>
            <a:endParaRPr lang="en-US" sz="2000"/>
          </a:p>
          <a:p>
            <a:pPr eaLnBrk="1" hangingPunct="1">
              <a:lnSpc>
                <a:spcPct val="90000"/>
              </a:lnSpc>
            </a:pPr>
            <a:endParaRPr lang="en-US" sz="2400">
              <a:solidFill>
                <a:srgbClr val="CC0099"/>
              </a:solidFill>
            </a:endParaRPr>
          </a:p>
          <a:p>
            <a:pPr eaLnBrk="1" hangingPunct="1">
              <a:lnSpc>
                <a:spcPct val="90000"/>
              </a:lnSpc>
            </a:pPr>
            <a:endParaRPr lang="pt-BR" sz="2000"/>
          </a:p>
          <a:p>
            <a:pPr eaLnBrk="1" hangingPunct="1">
              <a:lnSpc>
                <a:spcPct val="90000"/>
              </a:lnSpc>
            </a:pPr>
            <a:r>
              <a:rPr lang="pt-BR" sz="2000" b="1"/>
              <a:t>Estados:</a:t>
            </a:r>
            <a:r>
              <a:rPr lang="pt-BR" sz="2000"/>
              <a:t> Especifica a posição de cada uma das peças e do espaço vazio</a:t>
            </a:r>
          </a:p>
          <a:p>
            <a:pPr eaLnBrk="1" hangingPunct="1">
              <a:lnSpc>
                <a:spcPct val="90000"/>
              </a:lnSpc>
            </a:pPr>
            <a:r>
              <a:rPr lang="pt-BR" sz="2000" b="1"/>
              <a:t>Estado inicial: </a:t>
            </a:r>
            <a:r>
              <a:rPr lang="pt-BR" sz="2000"/>
              <a:t>Qualquer um</a:t>
            </a:r>
          </a:p>
          <a:p>
            <a:pPr>
              <a:lnSpc>
                <a:spcPct val="90000"/>
              </a:lnSpc>
            </a:pPr>
            <a:r>
              <a:rPr lang="pt-BR" sz="2000" b="1"/>
              <a:t>Modelo de transição: </a:t>
            </a:r>
            <a:r>
              <a:rPr lang="pt-BR" sz="2000"/>
              <a:t>gera os estados válidos que resultam da tentativa de executar as quatro ações (mover espaço vazio para esquerda, direita, acima ou abaixo)</a:t>
            </a:r>
          </a:p>
          <a:p>
            <a:pPr eaLnBrk="1" hangingPunct="1">
              <a:lnSpc>
                <a:spcPct val="90000"/>
              </a:lnSpc>
            </a:pPr>
            <a:r>
              <a:rPr lang="pt-BR" sz="2000" b="1"/>
              <a:t>Teste de objetivo:</a:t>
            </a:r>
            <a:r>
              <a:rPr lang="pt-BR" sz="2000"/>
              <a:t> Verifica se o estado corrente corresponde à configuração objetivo.</a:t>
            </a:r>
          </a:p>
          <a:p>
            <a:pPr eaLnBrk="1" hangingPunct="1">
              <a:lnSpc>
                <a:spcPct val="90000"/>
              </a:lnSpc>
            </a:pPr>
            <a:r>
              <a:rPr lang="pt-BR" sz="2000" b="1"/>
              <a:t>Custo do caminho: </a:t>
            </a:r>
            <a:r>
              <a:rPr lang="pt-BR" sz="2000"/>
              <a:t>Cada passo custa 1, e assim o custo do caminho é o número de passos do caminho</a:t>
            </a:r>
            <a:endParaRPr lang="en-US" sz="2800"/>
          </a:p>
        </p:txBody>
      </p:sp>
      <p:pic>
        <p:nvPicPr>
          <p:cNvPr id="78852" name="Picture 4" descr="8puzz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4718" y="1295401"/>
            <a:ext cx="5676900" cy="26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26</a:t>
            </a:fld>
            <a:endParaRPr lang="en-US"/>
          </a:p>
        </p:txBody>
      </p:sp>
    </p:spTree>
    <p:extLst>
      <p:ext uri="{BB962C8B-B14F-4D97-AF65-F5344CB8AC3E}">
        <p14:creationId xmlns:p14="http://schemas.microsoft.com/office/powerpoint/2010/main" val="1344310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1">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1">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51">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8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0" name="Rectangle 2"/>
          <p:cNvSpPr>
            <a:spLocks noGrp="1"/>
          </p:cNvSpPr>
          <p:nvPr>
            <p:ph type="title"/>
          </p:nvPr>
        </p:nvSpPr>
        <p:spPr>
          <a:xfrm>
            <a:off x="685800" y="228600"/>
            <a:ext cx="11201400" cy="838200"/>
          </a:xfrm>
        </p:spPr>
        <p:txBody>
          <a:bodyPr/>
          <a:lstStyle/>
          <a:p>
            <a:pPr eaLnBrk="1" hangingPunct="1"/>
            <a:r>
              <a:rPr lang="pt-BR" sz="4000"/>
              <a:t>Exemplo 3: Oito Rainhas</a:t>
            </a:r>
            <a:endParaRPr lang="pt-BR"/>
          </a:p>
        </p:txBody>
      </p:sp>
      <p:sp>
        <p:nvSpPr>
          <p:cNvPr id="82947" name="Rectangle 3"/>
          <p:cNvSpPr>
            <a:spLocks noGrp="1"/>
          </p:cNvSpPr>
          <p:nvPr>
            <p:ph type="body" sz="half" idx="1"/>
          </p:nvPr>
        </p:nvSpPr>
        <p:spPr>
          <a:xfrm>
            <a:off x="766233" y="4449762"/>
            <a:ext cx="10892367" cy="2179638"/>
          </a:xfrm>
        </p:spPr>
        <p:txBody>
          <a:bodyPr/>
          <a:lstStyle/>
          <a:p>
            <a:r>
              <a:rPr lang="pt-BR" sz="2400" i="1"/>
              <a:t>Formulação incremental </a:t>
            </a:r>
          </a:p>
          <a:p>
            <a:pPr lvl="1"/>
            <a:r>
              <a:rPr lang="pt-BR" sz="2000" b="1"/>
              <a:t>Estados: </a:t>
            </a:r>
            <a:r>
              <a:rPr lang="pt-BR" sz="2000"/>
              <a:t>qualquer disposição de 0 a 8 rainhas no tabuleiro é um estado</a:t>
            </a:r>
            <a:endParaRPr lang="pt-BR" sz="2000" b="1"/>
          </a:p>
          <a:p>
            <a:pPr lvl="1"/>
            <a:r>
              <a:rPr lang="pt-BR" sz="2000" b="1"/>
              <a:t>Estado inicial</a:t>
            </a:r>
            <a:r>
              <a:rPr lang="pt-BR" sz="2000"/>
              <a:t>: arranjo com nenhuma rainha</a:t>
            </a:r>
          </a:p>
          <a:p>
            <a:pPr lvl="1"/>
            <a:r>
              <a:rPr lang="pt-BR" sz="2000" b="1"/>
              <a:t>Modelo de transição</a:t>
            </a:r>
            <a:r>
              <a:rPr lang="pt-BR" sz="2000"/>
              <a:t>: adicionar uma rainha em qualquer quadrado desocupado</a:t>
            </a:r>
          </a:p>
          <a:p>
            <a:pPr lvl="1"/>
            <a:r>
              <a:rPr lang="pt-BR" sz="2000" b="1"/>
              <a:t>Teste de objetivo</a:t>
            </a:r>
            <a:r>
              <a:rPr lang="pt-BR" sz="2000"/>
              <a:t>: estado contém 8 rainhas no tabuleiro, nenhuma atacada</a:t>
            </a:r>
          </a:p>
          <a:p>
            <a:pPr lvl="1"/>
            <a:r>
              <a:rPr lang="pt-BR" sz="2000" b="1"/>
              <a:t>Custo</a:t>
            </a:r>
            <a:r>
              <a:rPr lang="pt-BR" sz="2000"/>
              <a:t>?</a:t>
            </a:r>
          </a:p>
        </p:txBody>
      </p:sp>
      <p:pic>
        <p:nvPicPr>
          <p:cNvPr id="82948" name="Picture 4" descr="8QU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257837"/>
            <a:ext cx="3647016" cy="31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a:xfrm>
            <a:off x="9677400" y="6245225"/>
            <a:ext cx="2133600" cy="476251"/>
          </a:xfrm>
        </p:spPr>
        <p:txBody>
          <a:bodyPr/>
          <a:lstStyle/>
          <a:p>
            <a:pPr>
              <a:defRPr/>
            </a:pPr>
            <a:fld id="{A54E841E-CF41-413C-BFA9-95A28027A9F9}" type="slidenum">
              <a:rPr lang="pt-BR" smtClean="0"/>
              <a:pPr>
                <a:defRPr/>
              </a:pPr>
              <a:t>27</a:t>
            </a:fld>
            <a:endParaRPr lang="pt-BR"/>
          </a:p>
        </p:txBody>
      </p:sp>
      <p:sp>
        <p:nvSpPr>
          <p:cNvPr id="7" name="Retângulo 6"/>
          <p:cNvSpPr/>
          <p:nvPr/>
        </p:nvSpPr>
        <p:spPr>
          <a:xfrm>
            <a:off x="6616091" y="3257213"/>
            <a:ext cx="5431295" cy="646331"/>
          </a:xfrm>
          <a:prstGeom prst="rect">
            <a:avLst/>
          </a:prstGeom>
        </p:spPr>
        <p:txBody>
          <a:bodyPr wrap="none">
            <a:spAutoFit/>
          </a:bodyPr>
          <a:lstStyle/>
          <a:p>
            <a:pPr eaLnBrk="1" hangingPunct="1"/>
            <a:r>
              <a:rPr lang="pt-BR">
                <a:solidFill>
                  <a:srgbClr val="FF0000"/>
                </a:solidFill>
              </a:rPr>
              <a:t>Tamanho do espaço de estados: </a:t>
            </a:r>
          </a:p>
          <a:p>
            <a:pPr eaLnBrk="1" hangingPunct="1"/>
            <a:r>
              <a:rPr lang="pt-BR">
                <a:solidFill>
                  <a:srgbClr val="FF0000"/>
                </a:solidFill>
              </a:rPr>
              <a:t>64x63x...57 ≈ 1,8 x 10</a:t>
            </a:r>
            <a:r>
              <a:rPr lang="pt-BR" baseline="30000">
                <a:solidFill>
                  <a:srgbClr val="FF0000"/>
                </a:solidFill>
              </a:rPr>
              <a:t>14</a:t>
            </a:r>
            <a:r>
              <a:rPr lang="pt-BR">
                <a:solidFill>
                  <a:srgbClr val="FF0000"/>
                </a:solidFill>
              </a:rPr>
              <a:t> sequências para investigar</a:t>
            </a:r>
          </a:p>
        </p:txBody>
      </p:sp>
    </p:spTree>
    <p:extLst>
      <p:ext uri="{BB962C8B-B14F-4D97-AF65-F5344CB8AC3E}">
        <p14:creationId xmlns:p14="http://schemas.microsoft.com/office/powerpoint/2010/main" val="3353756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9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4" name="Rectangle 2"/>
          <p:cNvSpPr>
            <a:spLocks noGrp="1"/>
          </p:cNvSpPr>
          <p:nvPr>
            <p:ph type="title"/>
          </p:nvPr>
        </p:nvSpPr>
        <p:spPr>
          <a:xfrm>
            <a:off x="533400" y="228600"/>
            <a:ext cx="11353800" cy="838200"/>
          </a:xfrm>
        </p:spPr>
        <p:txBody>
          <a:bodyPr/>
          <a:lstStyle/>
          <a:p>
            <a:r>
              <a:rPr lang="pt-BR" sz="4000"/>
              <a:t>Exemplo 3: Oito Rainhas</a:t>
            </a:r>
            <a:endParaRPr lang="pt-BR" sz="4000" i="1"/>
          </a:p>
        </p:txBody>
      </p:sp>
      <p:sp>
        <p:nvSpPr>
          <p:cNvPr id="83971" name="Rectangle 3"/>
          <p:cNvSpPr>
            <a:spLocks noGrp="1"/>
          </p:cNvSpPr>
          <p:nvPr>
            <p:ph type="body" sz="half" idx="1"/>
          </p:nvPr>
        </p:nvSpPr>
        <p:spPr>
          <a:xfrm>
            <a:off x="719667" y="4476750"/>
            <a:ext cx="10648951" cy="2076450"/>
          </a:xfrm>
        </p:spPr>
        <p:txBody>
          <a:bodyPr/>
          <a:lstStyle/>
          <a:p>
            <a:r>
              <a:rPr lang="pt-BR" sz="2400" i="1"/>
              <a:t>Formulação de estados completos </a:t>
            </a:r>
          </a:p>
          <a:p>
            <a:pPr lvl="1"/>
            <a:r>
              <a:rPr lang="pt-BR" sz="2000" b="1"/>
              <a:t>Estados: </a:t>
            </a:r>
            <a:r>
              <a:rPr lang="pt-BR" sz="2000"/>
              <a:t>disposições de n rainhas, uma por coluna, nas n colunas mais à esquerda sem que nenhuma rainha ataque outra</a:t>
            </a:r>
          </a:p>
          <a:p>
            <a:pPr lvl="1"/>
            <a:r>
              <a:rPr lang="pt-BR" sz="2000" b="1"/>
              <a:t>Modelo de transição</a:t>
            </a:r>
            <a:r>
              <a:rPr lang="pt-BR" sz="2000"/>
              <a:t>: adicionar uma rainha a qualquer quadrado na coluna vazia mais à esquerda, de tal modo que ela não seja atacada </a:t>
            </a:r>
          </a:p>
        </p:txBody>
      </p:sp>
      <p:pic>
        <p:nvPicPr>
          <p:cNvPr id="83972" name="Picture 4" descr="8QU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232079"/>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a:xfrm>
            <a:off x="9753600" y="6245225"/>
            <a:ext cx="2133600" cy="476251"/>
          </a:xfrm>
        </p:spPr>
        <p:txBody>
          <a:bodyPr/>
          <a:lstStyle/>
          <a:p>
            <a:pPr>
              <a:defRPr/>
            </a:pPr>
            <a:fld id="{A54E841E-CF41-413C-BFA9-95A28027A9F9}" type="slidenum">
              <a:rPr lang="pt-BR" smtClean="0"/>
              <a:pPr>
                <a:defRPr/>
              </a:pPr>
              <a:t>28</a:t>
            </a:fld>
            <a:endParaRPr lang="pt-BR"/>
          </a:p>
        </p:txBody>
      </p:sp>
      <p:sp>
        <p:nvSpPr>
          <p:cNvPr id="7" name="Retângulo 6"/>
          <p:cNvSpPr/>
          <p:nvPr/>
        </p:nvSpPr>
        <p:spPr>
          <a:xfrm>
            <a:off x="6629400" y="3259723"/>
            <a:ext cx="4160178" cy="313932"/>
          </a:xfrm>
          <a:prstGeom prst="rect">
            <a:avLst/>
          </a:prstGeom>
        </p:spPr>
        <p:txBody>
          <a:bodyPr wrap="none">
            <a:spAutoFit/>
          </a:bodyPr>
          <a:lstStyle/>
          <a:p>
            <a:pPr>
              <a:lnSpc>
                <a:spcPct val="80000"/>
              </a:lnSpc>
            </a:pPr>
            <a:r>
              <a:rPr lang="pt-BR">
                <a:solidFill>
                  <a:srgbClr val="FF0000"/>
                </a:solidFill>
              </a:rPr>
              <a:t>Tamanho do espaço de estados: 2.057</a:t>
            </a:r>
          </a:p>
        </p:txBody>
      </p:sp>
    </p:spTree>
    <p:extLst>
      <p:ext uri="{BB962C8B-B14F-4D97-AF65-F5344CB8AC3E}">
        <p14:creationId xmlns:p14="http://schemas.microsoft.com/office/powerpoint/2010/main" val="1449696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p:txBody>
          <a:bodyPr/>
          <a:lstStyle/>
          <a:p>
            <a:pPr>
              <a:defRPr/>
            </a:pPr>
            <a:fld id="{A54E841E-CF41-413C-BFA9-95A28027A9F9}" type="slidenum">
              <a:rPr lang="pt-BR" smtClean="0"/>
              <a:pPr>
                <a:defRPr/>
              </a:pPr>
              <a:t>29</a:t>
            </a:fld>
            <a:endParaRPr lang="pt-BR"/>
          </a:p>
        </p:txBody>
      </p:sp>
      <p:pic>
        <p:nvPicPr>
          <p:cNvPr id="6" name="Picture 4" descr="C:\Documents and Settings\Paulo E. Santos\Desktop\aulas_pos\aula 1 (Intro)\search_tre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208212"/>
            <a:ext cx="7497763" cy="44211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p:cNvSpPr>
          <p:nvPr>
            <p:ph type="title"/>
          </p:nvPr>
        </p:nvSpPr>
        <p:spPr>
          <a:xfrm>
            <a:off x="533400" y="228600"/>
            <a:ext cx="11353800" cy="838200"/>
          </a:xfrm>
        </p:spPr>
        <p:txBody>
          <a:bodyPr/>
          <a:lstStyle/>
          <a:p>
            <a:r>
              <a:rPr lang="pt-BR"/>
              <a:t>Exemplo: jarros </a:t>
            </a:r>
            <a:endParaRPr lang="pt-BR" i="1"/>
          </a:p>
        </p:txBody>
      </p:sp>
      <p:sp>
        <p:nvSpPr>
          <p:cNvPr id="8" name="Retângulo 7"/>
          <p:cNvSpPr/>
          <p:nvPr/>
        </p:nvSpPr>
        <p:spPr>
          <a:xfrm>
            <a:off x="381000" y="1143000"/>
            <a:ext cx="11658600" cy="830997"/>
          </a:xfrm>
          <a:prstGeom prst="rect">
            <a:avLst/>
          </a:prstGeom>
        </p:spPr>
        <p:txBody>
          <a:bodyPr wrap="square">
            <a:spAutoFit/>
          </a:bodyPr>
          <a:lstStyle/>
          <a:p>
            <a:pPr eaLnBrk="0" hangingPunct="0">
              <a:spcBef>
                <a:spcPct val="30000"/>
              </a:spcBef>
              <a:defRPr/>
            </a:pPr>
            <a:r>
              <a:rPr lang="pt-BR" sz="2400"/>
              <a:t>Dados: uma fonte de água, dois jarros de capacidades 3 e 4 litros, respectivamente (ambos inicialmente vazios). Problema: como obter 2 litros no jarro de 4? </a:t>
            </a:r>
          </a:p>
        </p:txBody>
      </p:sp>
    </p:spTree>
    <p:extLst>
      <p:ext uri="{BB962C8B-B14F-4D97-AF65-F5344CB8AC3E}">
        <p14:creationId xmlns:p14="http://schemas.microsoft.com/office/powerpoint/2010/main" val="149548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12336" y="2447925"/>
            <a:ext cx="4128184" cy="3097931"/>
          </a:xfrm>
          <a:prstGeom prst="rect">
            <a:avLst/>
          </a:prstGeom>
          <a:noFill/>
        </p:spPr>
      </p:pic>
      <p:sp>
        <p:nvSpPr>
          <p:cNvPr id="7170" name="Rectangle 2"/>
          <p:cNvSpPr>
            <a:spLocks noGrp="1" noChangeArrowheads="1"/>
          </p:cNvSpPr>
          <p:nvPr>
            <p:ph type="title"/>
          </p:nvPr>
        </p:nvSpPr>
        <p:spPr/>
        <p:txBody>
          <a:bodyPr/>
          <a:lstStyle/>
          <a:p>
            <a:pPr eaLnBrk="1" hangingPunct="1"/>
            <a:r>
              <a:rPr lang="pt-BR"/>
              <a:t>Visão Geral</a:t>
            </a:r>
          </a:p>
        </p:txBody>
      </p:sp>
      <p:sp>
        <p:nvSpPr>
          <p:cNvPr id="7171" name="Rectangle 3"/>
          <p:cNvSpPr>
            <a:spLocks noGrp="1" noChangeArrowheads="1"/>
          </p:cNvSpPr>
          <p:nvPr>
            <p:ph idx="1"/>
          </p:nvPr>
        </p:nvSpPr>
        <p:spPr>
          <a:xfrm>
            <a:off x="406400" y="1397003"/>
            <a:ext cx="9499600" cy="4729164"/>
          </a:xfrm>
        </p:spPr>
        <p:txBody>
          <a:bodyPr/>
          <a:lstStyle/>
          <a:p>
            <a:pPr marL="342265" indent="-342265" eaLnBrk="1" hangingPunct="1">
              <a:lnSpc>
                <a:spcPct val="90000"/>
              </a:lnSpc>
            </a:pPr>
            <a:r>
              <a:rPr lang="pt-BR"/>
              <a:t>Agentes</a:t>
            </a:r>
          </a:p>
          <a:p>
            <a:pPr marL="742315" lvl="1" indent="-285115">
              <a:lnSpc>
                <a:spcPct val="90000"/>
              </a:lnSpc>
            </a:pPr>
            <a:r>
              <a:rPr lang="pt-BR"/>
              <a:t>Tipos de Agentes</a:t>
            </a:r>
          </a:p>
          <a:p>
            <a:pPr marL="742315" lvl="1" indent="-285115">
              <a:lnSpc>
                <a:spcPct val="90000"/>
              </a:lnSpc>
            </a:pPr>
            <a:r>
              <a:rPr lang="pt-BR"/>
              <a:t>Agentes que Planejam</a:t>
            </a:r>
          </a:p>
          <a:p>
            <a:pPr marL="342265" indent="-342265" eaLnBrk="1" hangingPunct="1">
              <a:lnSpc>
                <a:spcPct val="90000"/>
              </a:lnSpc>
            </a:pPr>
            <a:r>
              <a:rPr lang="pt-BR"/>
              <a:t>Problemas de Busca</a:t>
            </a:r>
          </a:p>
          <a:p>
            <a:pPr marL="742315" lvl="1" indent="-285115">
              <a:lnSpc>
                <a:spcPct val="90000"/>
              </a:lnSpc>
            </a:pPr>
            <a:r>
              <a:rPr lang="pt-BR"/>
              <a:t>Árvore de Busca</a:t>
            </a:r>
          </a:p>
          <a:p>
            <a:pPr marL="742315" lvl="1" indent="-285115">
              <a:lnSpc>
                <a:spcPct val="90000"/>
              </a:lnSpc>
              <a:buClr>
                <a:srgbClr val="000000"/>
              </a:buClr>
            </a:pPr>
            <a:r>
              <a:rPr lang="pt-BR">
                <a:solidFill>
                  <a:srgbClr val="000000"/>
                </a:solidFill>
              </a:rPr>
              <a:t>Grafo de Espaço de Estados</a:t>
            </a:r>
          </a:p>
          <a:p>
            <a:pPr marL="742315" lvl="1" indent="-285115">
              <a:lnSpc>
                <a:spcPct val="90000"/>
              </a:lnSpc>
            </a:pPr>
            <a:r>
              <a:rPr lang="pt-BR"/>
              <a:t>Busca em Árvore (</a:t>
            </a:r>
            <a:r>
              <a:rPr lang="pt-BR" i="1" err="1"/>
              <a:t>Tree</a:t>
            </a:r>
            <a:r>
              <a:rPr lang="pt-BR" i="1"/>
              <a:t> </a:t>
            </a:r>
            <a:r>
              <a:rPr lang="pt-BR" i="1" err="1"/>
              <a:t>Search</a:t>
            </a:r>
            <a:r>
              <a:rPr lang="pt-BR"/>
              <a:t>)</a:t>
            </a:r>
          </a:p>
          <a:p>
            <a:pPr marL="742315" lvl="1" indent="-285115">
              <a:lnSpc>
                <a:spcPct val="90000"/>
              </a:lnSpc>
            </a:pPr>
            <a:r>
              <a:rPr lang="pt-BR"/>
              <a:t>Busca em Grafo (</a:t>
            </a:r>
            <a:r>
              <a:rPr lang="pt-BR" i="1" err="1"/>
              <a:t>Graph</a:t>
            </a:r>
            <a:r>
              <a:rPr lang="pt-BR" i="1"/>
              <a:t> </a:t>
            </a:r>
            <a:r>
              <a:rPr lang="pt-BR" i="1" err="1"/>
              <a:t>Search</a:t>
            </a:r>
            <a:r>
              <a:rPr lang="pt-BR"/>
              <a:t>)</a:t>
            </a:r>
          </a:p>
          <a:p>
            <a:pPr marL="742315" lvl="1" indent="-285115">
              <a:lnSpc>
                <a:spcPct val="90000"/>
              </a:lnSpc>
            </a:pPr>
            <a:r>
              <a:rPr lang="pt-BR"/>
              <a:t>Propriedades das estratégias de busca</a:t>
            </a:r>
          </a:p>
        </p:txBody>
      </p:sp>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Outros exemplos: problemas do mundo real</a:t>
            </a:r>
          </a:p>
        </p:txBody>
      </p:sp>
      <p:sp>
        <p:nvSpPr>
          <p:cNvPr id="3" name="Espaço Reservado para Conteúdo 2"/>
          <p:cNvSpPr>
            <a:spLocks noGrp="1"/>
          </p:cNvSpPr>
          <p:nvPr>
            <p:ph idx="1"/>
          </p:nvPr>
        </p:nvSpPr>
        <p:spPr/>
        <p:txBody>
          <a:bodyPr/>
          <a:lstStyle/>
          <a:p>
            <a:r>
              <a:rPr lang="pt-BR"/>
              <a:t>Problemas de </a:t>
            </a:r>
            <a:r>
              <a:rPr lang="pt-BR" err="1"/>
              <a:t>roteamento</a:t>
            </a:r>
            <a:r>
              <a:rPr lang="pt-BR"/>
              <a:t> (encontrar a melhor rota de um ponto a outro)</a:t>
            </a:r>
          </a:p>
          <a:p>
            <a:pPr lvl="1"/>
            <a:r>
              <a:rPr lang="pt-BR"/>
              <a:t>redes de computadores, planejamento militar, planejamento de viagens aéreas</a:t>
            </a:r>
          </a:p>
          <a:p>
            <a:r>
              <a:rPr lang="pt-BR"/>
              <a:t>Problemas de tour</a:t>
            </a:r>
          </a:p>
          <a:p>
            <a:pPr lvl="1"/>
            <a:r>
              <a:rPr lang="pt-BR"/>
              <a:t>visitar cada ponto pelo menos uma vez</a:t>
            </a:r>
          </a:p>
          <a:p>
            <a:r>
              <a:rPr lang="pt-BR"/>
              <a:t>Problema do caixeiro viajante </a:t>
            </a:r>
          </a:p>
          <a:p>
            <a:pPr lvl="1"/>
            <a:r>
              <a:rPr lang="pt-BR"/>
              <a:t>visitar cada cidade exatamente uma vez</a:t>
            </a:r>
          </a:p>
          <a:p>
            <a:pPr lvl="1"/>
            <a:r>
              <a:rPr lang="pt-BR"/>
              <a:t>encontrar o caminho mais curto</a:t>
            </a:r>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pt-BR"/>
              <a:t>Grafo de Espaço de Estados e Árvore de Busca</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4029" y="1450961"/>
            <a:ext cx="4017746" cy="4260878"/>
          </a:xfrm>
          <a:prstGeom prst="rect">
            <a:avLst/>
          </a:prstGeom>
          <a:noFill/>
        </p:spPr>
      </p:pic>
    </p:spTree>
    <p:extLst>
      <p:ext uri="{BB962C8B-B14F-4D97-AF65-F5344CB8AC3E}">
        <p14:creationId xmlns:p14="http://schemas.microsoft.com/office/powerpoint/2010/main" val="235523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pt-BR"/>
              <a:t>Grafo de Espaço de Estados </a:t>
            </a:r>
            <a:r>
              <a:rPr lang="pt-BR" sz="2800"/>
              <a:t>(</a:t>
            </a:r>
            <a:r>
              <a:rPr lang="pt-BR" sz="2800" i="1"/>
              <a:t>state space graph</a:t>
            </a:r>
            <a:r>
              <a:rPr lang="pt-BR" sz="2800"/>
              <a:t>)</a:t>
            </a:r>
            <a:endParaRPr lang="pt-BR" sz="3600"/>
          </a:p>
        </p:txBody>
      </p:sp>
      <p:sp>
        <p:nvSpPr>
          <p:cNvPr id="12291" name="Rectangle 3"/>
          <p:cNvSpPr>
            <a:spLocks noGrp="1" noChangeArrowheads="1"/>
          </p:cNvSpPr>
          <p:nvPr>
            <p:ph idx="1"/>
          </p:nvPr>
        </p:nvSpPr>
        <p:spPr>
          <a:xfrm>
            <a:off x="457200" y="1657353"/>
            <a:ext cx="6324600" cy="4525963"/>
          </a:xfrm>
        </p:spPr>
        <p:txBody>
          <a:bodyPr/>
          <a:lstStyle/>
          <a:p>
            <a:r>
              <a:rPr lang="pt-BR" sz="2800"/>
              <a:t>Grafos de espaço de estados: representação matemática de um problema de busca</a:t>
            </a:r>
          </a:p>
          <a:p>
            <a:pPr lvl="1" eaLnBrk="1" hangingPunct="1"/>
            <a:r>
              <a:rPr lang="pt-BR" sz="2000"/>
              <a:t>Cada nó é uma (abstração de alguma) configuração do mundo</a:t>
            </a:r>
          </a:p>
          <a:p>
            <a:pPr lvl="1" eaLnBrk="1" hangingPunct="1"/>
            <a:r>
              <a:rPr lang="pt-BR" sz="2000"/>
              <a:t>Arestas representam sucessores (resultados de ações)</a:t>
            </a:r>
          </a:p>
          <a:p>
            <a:pPr lvl="1" eaLnBrk="1" hangingPunct="1"/>
            <a:r>
              <a:rPr lang="pt-BR" sz="2000"/>
              <a:t>O teste objetivo (alvo) é um conjunto de nós objetivo (talvez apenas um)</a:t>
            </a:r>
            <a:endParaRPr lang="pt-BR" sz="2400"/>
          </a:p>
          <a:p>
            <a:r>
              <a:rPr lang="pt-BR" sz="2800"/>
              <a:t>Em um grafo de espaço de estados, cada estado ocorre apenas uma vez!</a:t>
            </a:r>
          </a:p>
          <a:p>
            <a:pPr eaLnBrk="1" hangingPunct="1"/>
            <a:r>
              <a:rPr lang="pt-BR" sz="2800"/>
              <a:t>Para problemas práticos, não é possível construir esse grafo em memória.</a:t>
            </a:r>
          </a:p>
          <a:p>
            <a:pPr eaLnBrk="1" hangingPunct="1">
              <a:buFont typeface="Wingdings" pitchFamily="2" charset="2"/>
              <a:buNone/>
            </a:pPr>
            <a:endParaRPr lang="pt-BR" sz="2800"/>
          </a:p>
        </p:txBody>
      </p:sp>
      <p:grpSp>
        <p:nvGrpSpPr>
          <p:cNvPr id="2" name="Group 98"/>
          <p:cNvGrpSpPr/>
          <p:nvPr/>
        </p:nvGrpSpPr>
        <p:grpSpPr>
          <a:xfrm>
            <a:off x="7010400" y="1219200"/>
            <a:ext cx="4876800" cy="5410200"/>
            <a:chOff x="7086600" y="1219200"/>
            <a:chExt cx="4876800" cy="5410200"/>
          </a:xfrm>
        </p:grpSpPr>
        <p:pic>
          <p:nvPicPr>
            <p:cNvPr id="34" name="Picture 11"/>
            <p:cNvPicPr>
              <a:picLocks noChangeAspect="1" noChangeArrowheads="1"/>
            </p:cNvPicPr>
            <p:nvPr/>
          </p:nvPicPr>
          <p:blipFill>
            <a:blip r:embed="rId2" cstate="print"/>
            <a:srcRect/>
            <a:stretch>
              <a:fillRect/>
            </a:stretch>
          </p:blipFill>
          <p:spPr bwMode="auto">
            <a:xfrm>
              <a:off x="7086600" y="3622676"/>
              <a:ext cx="560388" cy="568325"/>
            </a:xfrm>
            <a:prstGeom prst="rect">
              <a:avLst/>
            </a:prstGeom>
            <a:noFill/>
            <a:ln w="9525">
              <a:noFill/>
              <a:miter lim="800000"/>
              <a:headEnd/>
              <a:tailEnd/>
            </a:ln>
          </p:spPr>
        </p:pic>
        <p:pic>
          <p:nvPicPr>
            <p:cNvPr id="35" name="Picture 12"/>
            <p:cNvPicPr>
              <a:picLocks noChangeAspect="1" noChangeArrowheads="1"/>
            </p:cNvPicPr>
            <p:nvPr/>
          </p:nvPicPr>
          <p:blipFill>
            <a:blip r:embed="rId3" cstate="print"/>
            <a:srcRect/>
            <a:stretch>
              <a:fillRect/>
            </a:stretch>
          </p:blipFill>
          <p:spPr bwMode="auto">
            <a:xfrm>
              <a:off x="8382000" y="2922589"/>
              <a:ext cx="552451" cy="560387"/>
            </a:xfrm>
            <a:prstGeom prst="rect">
              <a:avLst/>
            </a:prstGeom>
            <a:noFill/>
            <a:ln w="9525">
              <a:noFill/>
              <a:miter lim="800000"/>
              <a:headEnd/>
              <a:tailEnd/>
            </a:ln>
          </p:spPr>
        </p:pic>
        <p:pic>
          <p:nvPicPr>
            <p:cNvPr id="36" name="Picture 13"/>
            <p:cNvPicPr>
              <a:picLocks noChangeAspect="1" noChangeArrowheads="1"/>
            </p:cNvPicPr>
            <p:nvPr/>
          </p:nvPicPr>
          <p:blipFill>
            <a:blip r:embed="rId4" cstate="print"/>
            <a:srcRect/>
            <a:stretch>
              <a:fillRect/>
            </a:stretch>
          </p:blipFill>
          <p:spPr bwMode="auto">
            <a:xfrm>
              <a:off x="8401048" y="4378326"/>
              <a:ext cx="552451" cy="560387"/>
            </a:xfrm>
            <a:prstGeom prst="rect">
              <a:avLst/>
            </a:prstGeom>
            <a:noFill/>
            <a:ln w="9525">
              <a:noFill/>
              <a:miter lim="800000"/>
              <a:headEnd/>
              <a:tailEnd/>
            </a:ln>
          </p:spPr>
        </p:pic>
        <p:sp>
          <p:nvSpPr>
            <p:cNvPr id="37" name="Line 14"/>
            <p:cNvSpPr>
              <a:spLocks noChangeShapeType="1"/>
            </p:cNvSpPr>
            <p:nvPr/>
          </p:nvSpPr>
          <p:spPr bwMode="auto">
            <a:xfrm flipV="1">
              <a:off x="7772401" y="32273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38" name="Line 15"/>
            <p:cNvSpPr>
              <a:spLocks noChangeShapeType="1"/>
            </p:cNvSpPr>
            <p:nvPr/>
          </p:nvSpPr>
          <p:spPr bwMode="auto">
            <a:xfrm>
              <a:off x="7772400" y="42941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3" name="Group 49"/>
            <p:cNvGrpSpPr/>
            <p:nvPr/>
          </p:nvGrpSpPr>
          <p:grpSpPr>
            <a:xfrm>
              <a:off x="9739122" y="2922588"/>
              <a:ext cx="566928" cy="560388"/>
              <a:chOff x="10634472" y="3581400"/>
              <a:chExt cx="566928" cy="560388"/>
            </a:xfrm>
          </p:grpSpPr>
          <p:pic>
            <p:nvPicPr>
              <p:cNvPr id="4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43" name="Rectangle 42"/>
              <p:cNvSpPr/>
              <p:nvPr/>
            </p:nvSpPr>
            <p:spPr>
              <a:xfrm>
                <a:off x="10786872" y="38100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7"/>
            <p:cNvGrpSpPr/>
            <p:nvPr/>
          </p:nvGrpSpPr>
          <p:grpSpPr>
            <a:xfrm>
              <a:off x="9772650" y="4370388"/>
              <a:ext cx="560388" cy="568325"/>
              <a:chOff x="8534400" y="4918075"/>
              <a:chExt cx="560388" cy="568325"/>
            </a:xfrm>
          </p:grpSpPr>
          <p:pic>
            <p:nvPicPr>
              <p:cNvPr id="44" name="Picture 11"/>
              <p:cNvPicPr>
                <a:picLocks noChangeAspect="1" noChangeArrowheads="1"/>
              </p:cNvPicPr>
              <p:nvPr/>
            </p:nvPicPr>
            <p:blipFill>
              <a:blip r:embed="rId2" cstate="print"/>
              <a:srcRect/>
              <a:stretch>
                <a:fillRect/>
              </a:stretch>
            </p:blipFill>
            <p:spPr bwMode="auto">
              <a:xfrm>
                <a:off x="8534400" y="4918075"/>
                <a:ext cx="560388" cy="568325"/>
              </a:xfrm>
              <a:prstGeom prst="rect">
                <a:avLst/>
              </a:prstGeom>
              <a:noFill/>
              <a:ln w="9525">
                <a:noFill/>
                <a:miter lim="800000"/>
                <a:headEnd/>
                <a:tailEnd/>
              </a:ln>
            </p:spPr>
          </p:pic>
          <p:sp>
            <p:nvSpPr>
              <p:cNvPr id="45" name="Rectangle 44"/>
              <p:cNvSpPr/>
              <p:nvPr/>
            </p:nvSpPr>
            <p:spPr>
              <a:xfrm>
                <a:off x="8763000" y="52578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8"/>
            <p:cNvGrpSpPr/>
            <p:nvPr/>
          </p:nvGrpSpPr>
          <p:grpSpPr>
            <a:xfrm>
              <a:off x="11049000" y="3684588"/>
              <a:ext cx="552451" cy="560387"/>
              <a:chOff x="10572749" y="4849813"/>
              <a:chExt cx="552451" cy="560387"/>
            </a:xfrm>
          </p:grpSpPr>
          <p:pic>
            <p:nvPicPr>
              <p:cNvPr id="46" name="Picture 12"/>
              <p:cNvPicPr>
                <a:picLocks noChangeAspect="1" noChangeArrowheads="1"/>
              </p:cNvPicPr>
              <p:nvPr/>
            </p:nvPicPr>
            <p:blipFill>
              <a:blip r:embed="rId3" cstate="print"/>
              <a:srcRect/>
              <a:stretch>
                <a:fillRect/>
              </a:stretch>
            </p:blipFill>
            <p:spPr bwMode="auto">
              <a:xfrm>
                <a:off x="10572749" y="4849813"/>
                <a:ext cx="552451" cy="560387"/>
              </a:xfrm>
              <a:prstGeom prst="rect">
                <a:avLst/>
              </a:prstGeom>
              <a:noFill/>
              <a:ln w="9525">
                <a:noFill/>
                <a:miter lim="800000"/>
                <a:headEnd/>
                <a:tailEnd/>
              </a:ln>
            </p:spPr>
          </p:pic>
          <p:sp>
            <p:nvSpPr>
              <p:cNvPr id="47" name="Rectangle 46"/>
              <p:cNvSpPr/>
              <p:nvPr/>
            </p:nvSpPr>
            <p:spPr>
              <a:xfrm>
                <a:off x="10820400" y="51816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Line 14"/>
            <p:cNvSpPr>
              <a:spLocks noChangeShapeType="1"/>
            </p:cNvSpPr>
            <p:nvPr/>
          </p:nvSpPr>
          <p:spPr bwMode="auto">
            <a:xfrm>
              <a:off x="9067801" y="32273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2" name="Line 14"/>
            <p:cNvSpPr>
              <a:spLocks noChangeShapeType="1"/>
            </p:cNvSpPr>
            <p:nvPr/>
          </p:nvSpPr>
          <p:spPr bwMode="auto">
            <a:xfrm>
              <a:off x="9067800" y="46751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3" name="Line 14"/>
            <p:cNvSpPr>
              <a:spLocks noChangeShapeType="1"/>
            </p:cNvSpPr>
            <p:nvPr/>
          </p:nvSpPr>
          <p:spPr bwMode="auto">
            <a:xfrm flipV="1">
              <a:off x="10515600" y="42941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4" name="Line 14"/>
            <p:cNvSpPr>
              <a:spLocks noChangeShapeType="1"/>
            </p:cNvSpPr>
            <p:nvPr/>
          </p:nvSpPr>
          <p:spPr bwMode="auto">
            <a:xfrm>
              <a:off x="10439400" y="33035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4" name="Line 14"/>
            <p:cNvSpPr>
              <a:spLocks noChangeShapeType="1"/>
            </p:cNvSpPr>
            <p:nvPr/>
          </p:nvSpPr>
          <p:spPr bwMode="auto">
            <a:xfrm flipV="1">
              <a:off x="8686800" y="23129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6" name="Group 69"/>
            <p:cNvGrpSpPr/>
            <p:nvPr/>
          </p:nvGrpSpPr>
          <p:grpSpPr>
            <a:xfrm>
              <a:off x="8382000" y="1676400"/>
              <a:ext cx="3233928" cy="560388"/>
              <a:chOff x="8534400" y="1573212"/>
              <a:chExt cx="3233928" cy="560388"/>
            </a:xfrm>
          </p:grpSpPr>
          <p:grpSp>
            <p:nvGrpSpPr>
              <p:cNvPr id="7" name="Group 56"/>
              <p:cNvGrpSpPr/>
              <p:nvPr/>
            </p:nvGrpSpPr>
            <p:grpSpPr>
              <a:xfrm>
                <a:off x="9829800" y="1573213"/>
                <a:ext cx="552451" cy="560387"/>
                <a:chOff x="9201149" y="1447800"/>
                <a:chExt cx="552451" cy="560387"/>
              </a:xfrm>
            </p:grpSpPr>
            <p:pic>
              <p:nvPicPr>
                <p:cNvPr id="55" name="Picture 12"/>
                <p:cNvPicPr>
                  <a:picLocks noChangeAspect="1" noChangeArrowheads="1"/>
                </p:cNvPicPr>
                <p:nvPr/>
              </p:nvPicPr>
              <p:blipFill>
                <a:blip r:embed="rId3" cstate="print"/>
                <a:srcRect/>
                <a:stretch>
                  <a:fillRect/>
                </a:stretch>
              </p:blipFill>
              <p:spPr bwMode="auto">
                <a:xfrm>
                  <a:off x="9201149" y="1447800"/>
                  <a:ext cx="552451" cy="560387"/>
                </a:xfrm>
                <a:prstGeom prst="rect">
                  <a:avLst/>
                </a:prstGeom>
                <a:noFill/>
                <a:ln w="9525">
                  <a:noFill/>
                  <a:miter lim="800000"/>
                  <a:headEnd/>
                  <a:tailEnd/>
                </a:ln>
              </p:spPr>
            </p:pic>
            <p:sp>
              <p:nvSpPr>
                <p:cNvPr id="56" name="Rectangle 55"/>
                <p:cNvSpPr/>
                <p:nvPr/>
              </p:nvSpPr>
              <p:spPr>
                <a:xfrm>
                  <a:off x="9296400" y="1600200"/>
                  <a:ext cx="1524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57"/>
              <p:cNvGrpSpPr/>
              <p:nvPr/>
            </p:nvGrpSpPr>
            <p:grpSpPr>
              <a:xfrm>
                <a:off x="11201400" y="1573212"/>
                <a:ext cx="566928" cy="560388"/>
                <a:chOff x="10634472" y="3581400"/>
                <a:chExt cx="566928" cy="560388"/>
              </a:xfrm>
            </p:grpSpPr>
            <p:pic>
              <p:nvPicPr>
                <p:cNvPr id="59"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0" name="Rectangle 59"/>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60"/>
              <p:cNvGrpSpPr/>
              <p:nvPr/>
            </p:nvGrpSpPr>
            <p:grpSpPr>
              <a:xfrm flipV="1">
                <a:off x="8534400" y="1575816"/>
                <a:ext cx="566928" cy="557784"/>
                <a:chOff x="10634472" y="3581400"/>
                <a:chExt cx="566928" cy="560388"/>
              </a:xfrm>
            </p:grpSpPr>
            <p:pic>
              <p:nvPicPr>
                <p:cNvPr id="6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3" name="Rectangle 62"/>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7"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8"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9"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grpSp>
          <p:nvGrpSpPr>
            <p:cNvPr id="10" name="Group 70"/>
            <p:cNvGrpSpPr/>
            <p:nvPr/>
          </p:nvGrpSpPr>
          <p:grpSpPr>
            <a:xfrm flipV="1">
              <a:off x="8430540" y="5659922"/>
              <a:ext cx="3223488" cy="568223"/>
              <a:chOff x="8540268" y="1568619"/>
              <a:chExt cx="3223488" cy="570876"/>
            </a:xfrm>
          </p:grpSpPr>
          <p:grpSp>
            <p:nvGrpSpPr>
              <p:cNvPr id="11" name="Group 56"/>
              <p:cNvGrpSpPr/>
              <p:nvPr/>
            </p:nvGrpSpPr>
            <p:grpSpPr>
              <a:xfrm>
                <a:off x="9827134" y="1575890"/>
                <a:ext cx="557783" cy="555030"/>
                <a:chOff x="9198483" y="1450477"/>
                <a:chExt cx="557783" cy="555030"/>
              </a:xfrm>
            </p:grpSpPr>
            <p:pic>
              <p:nvPicPr>
                <p:cNvPr id="83" name="Picture 12"/>
                <p:cNvPicPr>
                  <a:picLocks noChangeAspect="1" noChangeArrowheads="1"/>
                </p:cNvPicPr>
                <p:nvPr/>
              </p:nvPicPr>
              <p:blipFill>
                <a:blip r:embed="rId3" cstate="print"/>
                <a:srcRect/>
                <a:stretch>
                  <a:fillRect/>
                </a:stretch>
              </p:blipFill>
              <p:spPr bwMode="auto">
                <a:xfrm rot="5400000">
                  <a:off x="9199860" y="1449100"/>
                  <a:ext cx="555030" cy="557783"/>
                </a:xfrm>
                <a:prstGeom prst="rect">
                  <a:avLst/>
                </a:prstGeom>
                <a:noFill/>
                <a:ln w="9525">
                  <a:noFill/>
                  <a:miter lim="800000"/>
                  <a:headEnd/>
                  <a:tailEnd/>
                </a:ln>
              </p:spPr>
            </p:pic>
            <p:sp>
              <p:nvSpPr>
                <p:cNvPr id="84" name="Rectangle 83"/>
                <p:cNvSpPr/>
                <p:nvPr/>
              </p:nvSpPr>
              <p:spPr>
                <a:xfrm>
                  <a:off x="9539477" y="1549210"/>
                  <a:ext cx="152400" cy="1527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57"/>
              <p:cNvGrpSpPr/>
              <p:nvPr/>
            </p:nvGrpSpPr>
            <p:grpSpPr>
              <a:xfrm>
                <a:off x="11205972" y="1568619"/>
                <a:ext cx="557784" cy="569575"/>
                <a:chOff x="10639044" y="3576807"/>
                <a:chExt cx="557784" cy="569575"/>
              </a:xfrm>
            </p:grpSpPr>
            <p:pic>
              <p:nvPicPr>
                <p:cNvPr id="81" name="Picture 11"/>
                <p:cNvPicPr preferRelativeResize="0">
                  <a:picLocks noChangeArrowheads="1"/>
                </p:cNvPicPr>
                <p:nvPr/>
              </p:nvPicPr>
              <p:blipFill>
                <a:blip r:embed="rId2" cstate="print"/>
                <a:srcRect/>
                <a:stretch>
                  <a:fillRect/>
                </a:stretch>
              </p:blipFill>
              <p:spPr bwMode="auto">
                <a:xfrm flipV="1">
                  <a:off x="10639044" y="3576807"/>
                  <a:ext cx="557784" cy="569575"/>
                </a:xfrm>
                <a:prstGeom prst="rect">
                  <a:avLst/>
                </a:prstGeom>
                <a:noFill/>
                <a:ln w="9525">
                  <a:noFill/>
                  <a:miter lim="800000"/>
                  <a:headEnd/>
                  <a:tailEnd/>
                </a:ln>
              </p:spPr>
            </p:pic>
            <p:sp>
              <p:nvSpPr>
                <p:cNvPr id="82" name="Rectangle 81"/>
                <p:cNvSpPr/>
                <p:nvPr/>
              </p:nvSpPr>
              <p:spPr>
                <a:xfrm>
                  <a:off x="10896600" y="3684590"/>
                  <a:ext cx="152399" cy="150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60"/>
              <p:cNvGrpSpPr/>
              <p:nvPr/>
            </p:nvGrpSpPr>
            <p:grpSpPr>
              <a:xfrm flipV="1">
                <a:off x="8540268" y="1569920"/>
                <a:ext cx="555192" cy="569575"/>
                <a:chOff x="10640340" y="3575477"/>
                <a:chExt cx="555192" cy="572234"/>
              </a:xfrm>
            </p:grpSpPr>
            <p:pic>
              <p:nvPicPr>
                <p:cNvPr id="79" name="Picture 11"/>
                <p:cNvPicPr preferRelativeResize="0">
                  <a:picLocks noChangeArrowheads="1"/>
                </p:cNvPicPr>
                <p:nvPr/>
              </p:nvPicPr>
              <p:blipFill>
                <a:blip r:embed="rId2" cstate="print"/>
                <a:srcRect/>
                <a:stretch>
                  <a:fillRect/>
                </a:stretch>
              </p:blipFill>
              <p:spPr bwMode="auto">
                <a:xfrm rot="10800000" flipV="1">
                  <a:off x="10640340" y="3575477"/>
                  <a:ext cx="555192" cy="572234"/>
                </a:xfrm>
                <a:prstGeom prst="rect">
                  <a:avLst/>
                </a:prstGeom>
                <a:noFill/>
                <a:ln w="9525">
                  <a:noFill/>
                  <a:miter lim="800000"/>
                  <a:headEnd/>
                  <a:tailEnd/>
                </a:ln>
              </p:spPr>
            </p:pic>
            <p:sp>
              <p:nvSpPr>
                <p:cNvPr id="80" name="Rectangle 79"/>
                <p:cNvSpPr/>
                <p:nvPr/>
              </p:nvSpPr>
              <p:spPr>
                <a:xfrm>
                  <a:off x="10744200" y="3889052"/>
                  <a:ext cx="228600" cy="15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6"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7"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8"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sp>
          <p:nvSpPr>
            <p:cNvPr id="85" name="Line 14"/>
            <p:cNvSpPr>
              <a:spLocks noChangeShapeType="1"/>
            </p:cNvSpPr>
            <p:nvPr/>
          </p:nvSpPr>
          <p:spPr bwMode="auto">
            <a:xfrm>
              <a:off x="8686800" y="50561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6" name="Line 14"/>
            <p:cNvSpPr>
              <a:spLocks noChangeShapeType="1"/>
            </p:cNvSpPr>
            <p:nvPr/>
          </p:nvSpPr>
          <p:spPr bwMode="auto">
            <a:xfrm flipV="1">
              <a:off x="11353800" y="5132388"/>
              <a:ext cx="3048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7" name="Line 14"/>
            <p:cNvSpPr>
              <a:spLocks noChangeShapeType="1"/>
            </p:cNvSpPr>
            <p:nvPr/>
          </p:nvSpPr>
          <p:spPr bwMode="auto">
            <a:xfrm>
              <a:off x="99822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8" name="Line 14"/>
            <p:cNvSpPr>
              <a:spLocks noChangeShapeType="1"/>
            </p:cNvSpPr>
            <p:nvPr/>
          </p:nvSpPr>
          <p:spPr bwMode="auto">
            <a:xfrm flipV="1">
              <a:off x="99822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9" name="Line 14"/>
            <p:cNvSpPr>
              <a:spLocks noChangeShapeType="1"/>
            </p:cNvSpPr>
            <p:nvPr/>
          </p:nvSpPr>
          <p:spPr bwMode="auto">
            <a:xfrm flipV="1">
              <a:off x="8686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0" name="Line 14"/>
            <p:cNvSpPr>
              <a:spLocks noChangeShapeType="1"/>
            </p:cNvSpPr>
            <p:nvPr/>
          </p:nvSpPr>
          <p:spPr bwMode="auto">
            <a:xfrm flipV="1">
              <a:off x="11353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1" name="Line 14"/>
            <p:cNvSpPr>
              <a:spLocks noChangeShapeType="1"/>
            </p:cNvSpPr>
            <p:nvPr/>
          </p:nvSpPr>
          <p:spPr bwMode="auto">
            <a:xfrm>
              <a:off x="8686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2" name="Line 14"/>
            <p:cNvSpPr>
              <a:spLocks noChangeShapeType="1"/>
            </p:cNvSpPr>
            <p:nvPr/>
          </p:nvSpPr>
          <p:spPr bwMode="auto">
            <a:xfrm>
              <a:off x="11353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3" name="Line 14"/>
            <p:cNvSpPr>
              <a:spLocks noChangeShapeType="1"/>
            </p:cNvSpPr>
            <p:nvPr/>
          </p:nvSpPr>
          <p:spPr bwMode="auto">
            <a:xfrm flipV="1">
              <a:off x="11734800" y="32766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4" name="Line 14"/>
            <p:cNvSpPr>
              <a:spLocks noChangeShapeType="1"/>
            </p:cNvSpPr>
            <p:nvPr/>
          </p:nvSpPr>
          <p:spPr bwMode="auto">
            <a:xfrm>
              <a:off x="11734800" y="4267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5" name="Line 14"/>
            <p:cNvSpPr>
              <a:spLocks noChangeShapeType="1"/>
            </p:cNvSpPr>
            <p:nvPr/>
          </p:nvSpPr>
          <p:spPr bwMode="auto">
            <a:xfrm flipV="1">
              <a:off x="10439400" y="2743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6" name="Line 14"/>
            <p:cNvSpPr>
              <a:spLocks noChangeShapeType="1"/>
            </p:cNvSpPr>
            <p:nvPr/>
          </p:nvSpPr>
          <p:spPr bwMode="auto">
            <a:xfrm>
              <a:off x="10515600" y="48768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7" name="Line 14"/>
            <p:cNvSpPr>
              <a:spLocks noChangeShapeType="1"/>
            </p:cNvSpPr>
            <p:nvPr/>
          </p:nvSpPr>
          <p:spPr bwMode="auto">
            <a:xfrm flipH="1">
              <a:off x="7924800" y="5029200"/>
              <a:ext cx="3810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8" name="Line 14"/>
            <p:cNvSpPr>
              <a:spLocks noChangeShapeType="1"/>
            </p:cNvSpPr>
            <p:nvPr/>
          </p:nvSpPr>
          <p:spPr bwMode="auto">
            <a:xfrm flipH="1" flipV="1">
              <a:off x="7696200" y="2667000"/>
              <a:ext cx="5334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pt-BR"/>
              <a:t>Árvore de Busca </a:t>
            </a:r>
            <a:r>
              <a:rPr lang="pt-BR" sz="2800"/>
              <a:t>(</a:t>
            </a:r>
            <a:r>
              <a:rPr lang="pt-BR" sz="2800" i="1"/>
              <a:t>search </a:t>
            </a:r>
            <a:r>
              <a:rPr lang="pt-BR" sz="2800" i="1" err="1"/>
              <a:t>tree</a:t>
            </a:r>
            <a:r>
              <a:rPr lang="pt-BR" sz="2800"/>
              <a:t>)</a:t>
            </a:r>
            <a:endParaRPr lang="pt-BR"/>
          </a:p>
        </p:txBody>
      </p:sp>
      <p:sp>
        <p:nvSpPr>
          <p:cNvPr id="13315" name="Rectangle 3"/>
          <p:cNvSpPr>
            <a:spLocks noGrp="1" noChangeArrowheads="1"/>
          </p:cNvSpPr>
          <p:nvPr>
            <p:ph idx="1"/>
          </p:nvPr>
        </p:nvSpPr>
        <p:spPr>
          <a:xfrm>
            <a:off x="1524000" y="4114800"/>
            <a:ext cx="9525000" cy="2362200"/>
          </a:xfrm>
        </p:spPr>
        <p:txBody>
          <a:bodyPr/>
          <a:lstStyle/>
          <a:p>
            <a:pPr eaLnBrk="1" hangingPunct="1"/>
            <a:r>
              <a:rPr lang="pt-BR" sz="2800"/>
              <a:t>Em uma árvore de busca:</a:t>
            </a:r>
          </a:p>
          <a:p>
            <a:pPr lvl="1"/>
            <a:r>
              <a:rPr lang="pt-BR" sz="2400"/>
              <a:t>Cada nó (vértice) contém um elemento do espaço de estados. </a:t>
            </a:r>
          </a:p>
          <a:p>
            <a:pPr lvl="1"/>
            <a:r>
              <a:rPr lang="pt-BR" sz="2400"/>
              <a:t>Cada nó corresponde a um </a:t>
            </a:r>
            <a:r>
              <a:rPr lang="pt-BR" sz="2400" b="1"/>
              <a:t>PLANO</a:t>
            </a:r>
            <a:r>
              <a:rPr lang="pt-BR" sz="2400"/>
              <a:t> para alcançar aquele estado.</a:t>
            </a:r>
          </a:p>
          <a:p>
            <a:pPr lvl="1" eaLnBrk="1" hangingPunct="1"/>
            <a:r>
              <a:rPr lang="pt-BR" sz="2400"/>
              <a:t>Nós filhos correspondem a sucessores, pelo modelo de transição.</a:t>
            </a:r>
          </a:p>
          <a:p>
            <a:pPr lvl="1" eaLnBrk="1" hangingPunct="1"/>
            <a:r>
              <a:rPr lang="pt-BR" sz="2400">
                <a:solidFill>
                  <a:srgbClr val="CC0000"/>
                </a:solidFill>
              </a:rPr>
              <a:t>Para a maioria dos problemas, é impossível construir a árvore inteira.</a:t>
            </a:r>
          </a:p>
        </p:txBody>
      </p:sp>
      <p:pic>
        <p:nvPicPr>
          <p:cNvPr id="13316" name="Picture 4"/>
          <p:cNvPicPr>
            <a:picLocks noChangeAspect="1" noChangeArrowheads="1"/>
          </p:cNvPicPr>
          <p:nvPr/>
        </p:nvPicPr>
        <p:blipFill>
          <a:blip r:embed="rId3" cstate="print"/>
          <a:srcRect/>
          <a:stretch>
            <a:fillRect/>
          </a:stretch>
        </p:blipFill>
        <p:spPr bwMode="auto">
          <a:xfrm>
            <a:off x="3962403" y="1524000"/>
            <a:ext cx="560388" cy="568325"/>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2819401" y="2590803"/>
            <a:ext cx="552451" cy="560388"/>
          </a:xfrm>
          <a:prstGeom prst="rect">
            <a:avLst/>
          </a:prstGeom>
          <a:noFill/>
          <a:ln w="9525">
            <a:noFill/>
            <a:miter lim="800000"/>
            <a:headEnd/>
            <a:tailEnd/>
          </a:ln>
        </p:spPr>
      </p:pic>
      <p:pic>
        <p:nvPicPr>
          <p:cNvPr id="13318" name="Picture 6"/>
          <p:cNvPicPr>
            <a:picLocks noChangeAspect="1" noChangeArrowheads="1"/>
          </p:cNvPicPr>
          <p:nvPr/>
        </p:nvPicPr>
        <p:blipFill>
          <a:blip r:embed="rId5" cstate="print"/>
          <a:srcRect/>
          <a:stretch>
            <a:fillRect/>
          </a:stretch>
        </p:blipFill>
        <p:spPr bwMode="auto">
          <a:xfrm>
            <a:off x="5181601" y="2590803"/>
            <a:ext cx="552451" cy="560388"/>
          </a:xfrm>
          <a:prstGeom prst="rect">
            <a:avLst/>
          </a:prstGeom>
          <a:noFill/>
          <a:ln w="9525">
            <a:noFill/>
            <a:miter lim="800000"/>
            <a:headEnd/>
            <a:tailEnd/>
          </a:ln>
        </p:spPr>
      </p:pic>
      <p:sp>
        <p:nvSpPr>
          <p:cNvPr id="13319" name="Line 7"/>
          <p:cNvSpPr>
            <a:spLocks noChangeShapeType="1"/>
          </p:cNvSpPr>
          <p:nvPr/>
        </p:nvSpPr>
        <p:spPr bwMode="auto">
          <a:xfrm>
            <a:off x="4267200" y="2209800"/>
            <a:ext cx="1143000" cy="304800"/>
          </a:xfrm>
          <a:prstGeom prst="line">
            <a:avLst/>
          </a:prstGeom>
          <a:noFill/>
          <a:ln w="9525">
            <a:solidFill>
              <a:schemeClr val="tx1"/>
            </a:solidFill>
            <a:round/>
            <a:headEnd/>
            <a:tailEnd type="triangle" w="med" len="med"/>
          </a:ln>
        </p:spPr>
        <p:txBody>
          <a:bodyPr lIns="91432" tIns="45718" rIns="91432" bIns="45718"/>
          <a:lstStyle/>
          <a:p>
            <a:endParaRPr lang="en-US">
              <a:latin typeface="Calibri" pitchFamily="34" charset="0"/>
            </a:endParaRPr>
          </a:p>
        </p:txBody>
      </p:sp>
      <p:sp>
        <p:nvSpPr>
          <p:cNvPr id="13320" name="Line 8"/>
          <p:cNvSpPr>
            <a:spLocks noChangeShapeType="1"/>
          </p:cNvSpPr>
          <p:nvPr/>
        </p:nvSpPr>
        <p:spPr bwMode="auto">
          <a:xfrm flipH="1">
            <a:off x="3124200" y="2209800"/>
            <a:ext cx="1066800" cy="304800"/>
          </a:xfrm>
          <a:prstGeom prst="line">
            <a:avLst/>
          </a:prstGeom>
          <a:noFill/>
          <a:ln w="9525">
            <a:solidFill>
              <a:schemeClr val="tx1"/>
            </a:solidFill>
            <a:round/>
            <a:headEnd/>
            <a:tailEnd type="triangle" w="med" len="med"/>
          </a:ln>
        </p:spPr>
        <p:txBody>
          <a:bodyPr lIns="91432" tIns="45718" rIns="91432" bIns="45718"/>
          <a:lstStyle/>
          <a:p>
            <a:endParaRPr lang="en-US">
              <a:latin typeface="Calibri" pitchFamily="34" charset="0"/>
            </a:endParaRPr>
          </a:p>
        </p:txBody>
      </p:sp>
      <p:sp>
        <p:nvSpPr>
          <p:cNvPr id="13321" name="Text Box 9"/>
          <p:cNvSpPr txBox="1">
            <a:spLocks noChangeArrowheads="1"/>
          </p:cNvSpPr>
          <p:nvPr/>
        </p:nvSpPr>
        <p:spPr bwMode="auto">
          <a:xfrm>
            <a:off x="4724400" y="2051051"/>
            <a:ext cx="990600" cy="369328"/>
          </a:xfrm>
          <a:prstGeom prst="rect">
            <a:avLst/>
          </a:prstGeom>
          <a:noFill/>
          <a:ln w="9525">
            <a:noFill/>
            <a:miter lim="800000"/>
            <a:headEnd/>
            <a:tailEnd/>
          </a:ln>
        </p:spPr>
        <p:txBody>
          <a:bodyPr lIns="91432" tIns="45718" rIns="91432" bIns="45718">
            <a:spAutoFit/>
          </a:bodyPr>
          <a:lstStyle/>
          <a:p>
            <a:pPr>
              <a:spcBef>
                <a:spcPct val="50000"/>
              </a:spcBef>
            </a:pPr>
            <a:r>
              <a:rPr lang="en-US">
                <a:latin typeface="Calibri" pitchFamily="34" charset="0"/>
              </a:rPr>
              <a:t>“E”, 1.0</a:t>
            </a:r>
          </a:p>
        </p:txBody>
      </p:sp>
      <p:sp>
        <p:nvSpPr>
          <p:cNvPr id="13322" name="Text Box 10"/>
          <p:cNvSpPr txBox="1">
            <a:spLocks noChangeArrowheads="1"/>
          </p:cNvSpPr>
          <p:nvPr/>
        </p:nvSpPr>
        <p:spPr bwMode="auto">
          <a:xfrm>
            <a:off x="2757488" y="2051051"/>
            <a:ext cx="1143000" cy="369328"/>
          </a:xfrm>
          <a:prstGeom prst="rect">
            <a:avLst/>
          </a:prstGeom>
          <a:noFill/>
          <a:ln w="9525">
            <a:noFill/>
            <a:miter lim="800000"/>
            <a:headEnd/>
            <a:tailEnd/>
          </a:ln>
        </p:spPr>
        <p:txBody>
          <a:bodyPr lIns="91432" tIns="45718" rIns="91432" bIns="45718">
            <a:spAutoFit/>
          </a:bodyPr>
          <a:lstStyle/>
          <a:p>
            <a:pPr>
              <a:spcBef>
                <a:spcPct val="50000"/>
              </a:spcBef>
            </a:pPr>
            <a:r>
              <a:rPr lang="en-US">
                <a:latin typeface="Calibri" pitchFamily="34" charset="0"/>
              </a:rPr>
              <a:t>“N”, 1.0</a:t>
            </a:r>
          </a:p>
        </p:txBody>
      </p:sp>
      <p:sp>
        <p:nvSpPr>
          <p:cNvPr id="13323" name="Line 11"/>
          <p:cNvSpPr>
            <a:spLocks noChangeShapeType="1"/>
          </p:cNvSpPr>
          <p:nvPr/>
        </p:nvSpPr>
        <p:spPr bwMode="auto">
          <a:xfrm>
            <a:off x="3124200" y="3276600"/>
            <a:ext cx="60960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3324" name="Line 12"/>
          <p:cNvSpPr>
            <a:spLocks noChangeShapeType="1"/>
          </p:cNvSpPr>
          <p:nvPr/>
        </p:nvSpPr>
        <p:spPr bwMode="auto">
          <a:xfrm flipH="1">
            <a:off x="2362200" y="3276600"/>
            <a:ext cx="60960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3325" name="Line 13"/>
          <p:cNvSpPr>
            <a:spLocks noChangeShapeType="1"/>
          </p:cNvSpPr>
          <p:nvPr/>
        </p:nvSpPr>
        <p:spPr bwMode="auto">
          <a:xfrm>
            <a:off x="3048000" y="3276600"/>
            <a:ext cx="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3326" name="Line 14"/>
          <p:cNvSpPr>
            <a:spLocks noChangeShapeType="1"/>
          </p:cNvSpPr>
          <p:nvPr/>
        </p:nvSpPr>
        <p:spPr bwMode="auto">
          <a:xfrm>
            <a:off x="5486400" y="3276600"/>
            <a:ext cx="60960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3327" name="Line 15"/>
          <p:cNvSpPr>
            <a:spLocks noChangeShapeType="1"/>
          </p:cNvSpPr>
          <p:nvPr/>
        </p:nvSpPr>
        <p:spPr bwMode="auto">
          <a:xfrm flipH="1">
            <a:off x="4724400" y="3276600"/>
            <a:ext cx="60960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3328" name="Line 16"/>
          <p:cNvSpPr>
            <a:spLocks noChangeShapeType="1"/>
          </p:cNvSpPr>
          <p:nvPr/>
        </p:nvSpPr>
        <p:spPr bwMode="auto">
          <a:xfrm>
            <a:off x="5410200" y="3276600"/>
            <a:ext cx="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7" name="Right Arrow 16"/>
          <p:cNvSpPr/>
          <p:nvPr/>
        </p:nvSpPr>
        <p:spPr>
          <a:xfrm rot="10800000">
            <a:off x="6400800" y="1600199"/>
            <a:ext cx="1371600" cy="381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8" name="TextBox 17"/>
          <p:cNvSpPr txBox="1"/>
          <p:nvPr/>
        </p:nvSpPr>
        <p:spPr>
          <a:xfrm>
            <a:off x="8077200" y="1535672"/>
            <a:ext cx="3048000" cy="400105"/>
          </a:xfrm>
          <a:prstGeom prst="rect">
            <a:avLst/>
          </a:prstGeom>
          <a:noFill/>
        </p:spPr>
        <p:txBody>
          <a:bodyPr wrap="square" lIns="91436" tIns="45718" rIns="91436" bIns="45718" rtlCol="0">
            <a:spAutoFit/>
          </a:bodyPr>
          <a:lstStyle/>
          <a:p>
            <a:r>
              <a:rPr lang="pt-BR" sz="2000">
                <a:latin typeface="Calibri" pitchFamily="34" charset="0"/>
              </a:rPr>
              <a:t>Presente / início</a:t>
            </a:r>
          </a:p>
        </p:txBody>
      </p:sp>
      <p:sp>
        <p:nvSpPr>
          <p:cNvPr id="19" name="Right Arrow 18"/>
          <p:cNvSpPr/>
          <p:nvPr/>
        </p:nvSpPr>
        <p:spPr>
          <a:xfrm rot="10800000">
            <a:off x="6400800" y="2666999"/>
            <a:ext cx="1371600" cy="381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0" name="TextBox 19"/>
          <p:cNvSpPr txBox="1"/>
          <p:nvPr/>
        </p:nvSpPr>
        <p:spPr>
          <a:xfrm>
            <a:off x="8077200" y="2602472"/>
            <a:ext cx="3048000" cy="400105"/>
          </a:xfrm>
          <a:prstGeom prst="rect">
            <a:avLst/>
          </a:prstGeom>
          <a:noFill/>
        </p:spPr>
        <p:txBody>
          <a:bodyPr wrap="square" lIns="91436" tIns="45718" rIns="91436" bIns="45718" rtlCol="0">
            <a:spAutoFit/>
          </a:bodyPr>
          <a:lstStyle/>
          <a:p>
            <a:r>
              <a:rPr lang="pt-BR" sz="2000">
                <a:latin typeface="Calibri" pitchFamily="34" charset="0"/>
              </a:rPr>
              <a:t>Possíveis futuros</a:t>
            </a:r>
          </a:p>
        </p:txBody>
      </p:sp>
      <p:sp>
        <p:nvSpPr>
          <p:cNvPr id="22" name="Espaço Reservado para Número de Slide 21"/>
          <p:cNvSpPr>
            <a:spLocks noGrp="1"/>
          </p:cNvSpPr>
          <p:nvPr>
            <p:ph type="sldNum" sz="quarter" idx="12"/>
          </p:nvPr>
        </p:nvSpPr>
        <p:spPr/>
        <p:txBody>
          <a:bodyPr/>
          <a:lstStyle/>
          <a:p>
            <a:pPr>
              <a:defRPr/>
            </a:pPr>
            <a:fld id="{B5FF1561-1732-4AFE-BD38-1F907188A60F}" type="slidenum">
              <a:rPr lang="en-US" smtClean="0"/>
              <a:pPr>
                <a:defRPr/>
              </a:pPr>
              <a:t>33</a:t>
            </a:fld>
            <a:endParaRPr lang="en-US"/>
          </a:p>
        </p:txBody>
      </p:sp>
    </p:spTree>
    <p:extLst>
      <p:ext uri="{BB962C8B-B14F-4D97-AF65-F5344CB8AC3E}">
        <p14:creationId xmlns:p14="http://schemas.microsoft.com/office/powerpoint/2010/main" val="44203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331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3320"/>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332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33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3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3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3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315">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315">
                                            <p:txEl>
                                              <p:pRg st="1" end="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315">
                                            <p:txEl>
                                              <p:pRg st="2" end="2"/>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315">
                                            <p:txEl>
                                              <p:pRg st="3" end="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19" grpId="1" animBg="1"/>
      <p:bldP spid="13320" grpId="0" animBg="1"/>
      <p:bldP spid="13320" grpId="1" animBg="1"/>
      <p:bldP spid="13321" grpId="0"/>
      <p:bldP spid="13321" grpId="1"/>
      <p:bldP spid="13322" grpId="0"/>
      <p:bldP spid="13322" grpId="1"/>
      <p:bldP spid="13323" grpId="0" animBg="1"/>
      <p:bldP spid="13324" grpId="0" animBg="1"/>
      <p:bldP spid="13325" grpId="0" animBg="1"/>
      <p:bldP spid="13326" grpId="0" animBg="1"/>
      <p:bldP spid="13327" grpId="0" animBg="1"/>
      <p:bldP spid="13328" grpId="0" animBg="1"/>
      <p:bldP spid="17" grpId="0" animBg="1"/>
      <p:bldP spid="18" grpId="0"/>
      <p:bldP spid="19" grpId="0" animBg="1"/>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97"/>
          <p:cNvSpPr/>
          <p:nvPr/>
        </p:nvSpPr>
        <p:spPr>
          <a:xfrm>
            <a:off x="6858002" y="1758699"/>
            <a:ext cx="4889500" cy="3880103"/>
          </a:xfrm>
          <a:prstGeom prst="roundRect">
            <a:avLst/>
          </a:prstGeom>
          <a:solidFill>
            <a:srgbClr val="D5D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600"/>
          </a:p>
        </p:txBody>
      </p:sp>
      <p:sp>
        <p:nvSpPr>
          <p:cNvPr id="97" name="Rounded Rectangle 96"/>
          <p:cNvSpPr/>
          <p:nvPr/>
        </p:nvSpPr>
        <p:spPr>
          <a:xfrm>
            <a:off x="381000" y="1752600"/>
            <a:ext cx="3886200" cy="3886200"/>
          </a:xfrm>
          <a:prstGeom prst="roundRect">
            <a:avLst/>
          </a:prstGeom>
          <a:solidFill>
            <a:srgbClr val="D5D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7410" name="Rectangle 2"/>
          <p:cNvSpPr>
            <a:spLocks noGrp="1" noChangeArrowheads="1"/>
          </p:cNvSpPr>
          <p:nvPr>
            <p:ph type="title"/>
          </p:nvPr>
        </p:nvSpPr>
        <p:spPr/>
        <p:txBody>
          <a:bodyPr/>
          <a:lstStyle/>
          <a:p>
            <a:pPr eaLnBrk="1" hangingPunct="1"/>
            <a:r>
              <a:rPr lang="pt-BR"/>
              <a:t>Grafos de Espaço de Estados vs. Árvores de Busca</a:t>
            </a:r>
          </a:p>
        </p:txBody>
      </p:sp>
      <p:sp>
        <p:nvSpPr>
          <p:cNvPr id="17446" name="Text Box 4"/>
          <p:cNvSpPr txBox="1">
            <a:spLocks noChangeArrowheads="1"/>
          </p:cNvSpPr>
          <p:nvPr/>
        </p:nvSpPr>
        <p:spPr bwMode="auto">
          <a:xfrm>
            <a:off x="9232902" y="2692717"/>
            <a:ext cx="825500" cy="323163"/>
          </a:xfrm>
          <a:prstGeom prst="rect">
            <a:avLst/>
          </a:prstGeom>
          <a:noFill/>
          <a:ln w="9525">
            <a:noFill/>
            <a:miter lim="800000"/>
            <a:headEnd/>
            <a:tailEnd/>
          </a:ln>
        </p:spPr>
        <p:txBody>
          <a:bodyPr lIns="91436" tIns="45718" rIns="91436" bIns="45718">
            <a:spAutoFit/>
          </a:bodyPr>
          <a:lstStyle/>
          <a:p>
            <a:pPr algn="ctr">
              <a:spcBef>
                <a:spcPct val="50000"/>
              </a:spcBef>
            </a:pPr>
            <a:r>
              <a:rPr lang="en-US" sz="1500"/>
              <a:t>S</a:t>
            </a:r>
          </a:p>
        </p:txBody>
      </p:sp>
      <p:sp>
        <p:nvSpPr>
          <p:cNvPr id="17447" name="Text Box 5"/>
          <p:cNvSpPr txBox="1">
            <a:spLocks noChangeArrowheads="1"/>
          </p:cNvSpPr>
          <p:nvPr/>
        </p:nvSpPr>
        <p:spPr bwMode="auto">
          <a:xfrm>
            <a:off x="7010402" y="3976181"/>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a</a:t>
            </a:r>
          </a:p>
        </p:txBody>
      </p:sp>
      <p:sp>
        <p:nvSpPr>
          <p:cNvPr id="17448" name="Text Box 6"/>
          <p:cNvSpPr txBox="1">
            <a:spLocks noChangeArrowheads="1"/>
          </p:cNvSpPr>
          <p:nvPr/>
        </p:nvSpPr>
        <p:spPr bwMode="auto">
          <a:xfrm>
            <a:off x="7010402" y="3550080"/>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b</a:t>
            </a:r>
          </a:p>
        </p:txBody>
      </p:sp>
      <p:sp>
        <p:nvSpPr>
          <p:cNvPr id="17449" name="Text Box 7"/>
          <p:cNvSpPr txBox="1">
            <a:spLocks noChangeArrowheads="1"/>
          </p:cNvSpPr>
          <p:nvPr/>
        </p:nvSpPr>
        <p:spPr bwMode="auto">
          <a:xfrm>
            <a:off x="7454902" y="316725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d</a:t>
            </a:r>
          </a:p>
        </p:txBody>
      </p:sp>
      <p:sp>
        <p:nvSpPr>
          <p:cNvPr id="17450" name="Text Box 8"/>
          <p:cNvSpPr txBox="1">
            <a:spLocks noChangeArrowheads="1"/>
          </p:cNvSpPr>
          <p:nvPr/>
        </p:nvSpPr>
        <p:spPr bwMode="auto">
          <a:xfrm>
            <a:off x="11264902" y="3113992"/>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p</a:t>
            </a:r>
          </a:p>
        </p:txBody>
      </p:sp>
      <p:sp>
        <p:nvSpPr>
          <p:cNvPr id="17451" name="Text Box 9"/>
          <p:cNvSpPr txBox="1">
            <a:spLocks noChangeArrowheads="1"/>
          </p:cNvSpPr>
          <p:nvPr/>
        </p:nvSpPr>
        <p:spPr bwMode="auto">
          <a:xfrm>
            <a:off x="7581902" y="3976181"/>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a</a:t>
            </a:r>
          </a:p>
        </p:txBody>
      </p:sp>
      <p:sp>
        <p:nvSpPr>
          <p:cNvPr id="17452" name="Text Box 10"/>
          <p:cNvSpPr txBox="1">
            <a:spLocks noChangeArrowheads="1"/>
          </p:cNvSpPr>
          <p:nvPr/>
        </p:nvSpPr>
        <p:spPr bwMode="auto">
          <a:xfrm>
            <a:off x="7581902" y="3550080"/>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c</a:t>
            </a:r>
          </a:p>
        </p:txBody>
      </p:sp>
      <p:cxnSp>
        <p:nvCxnSpPr>
          <p:cNvPr id="17453" name="AutoShape 11"/>
          <p:cNvCxnSpPr>
            <a:cxnSpLocks noChangeShapeType="1"/>
            <a:stCxn id="17449" idx="2"/>
            <a:endCxn id="17448" idx="0"/>
          </p:cNvCxnSpPr>
          <p:nvPr/>
        </p:nvCxnSpPr>
        <p:spPr bwMode="auto">
          <a:xfrm flipH="1">
            <a:off x="7169151" y="3505693"/>
            <a:ext cx="444500" cy="44387"/>
          </a:xfrm>
          <a:prstGeom prst="straightConnector1">
            <a:avLst/>
          </a:prstGeom>
          <a:noFill/>
          <a:ln w="28575">
            <a:solidFill>
              <a:schemeClr val="tx1"/>
            </a:solidFill>
            <a:round/>
            <a:headEnd/>
            <a:tailEnd/>
          </a:ln>
        </p:spPr>
      </p:cxnSp>
      <p:cxnSp>
        <p:nvCxnSpPr>
          <p:cNvPr id="17454" name="AutoShape 12"/>
          <p:cNvCxnSpPr>
            <a:cxnSpLocks noChangeShapeType="1"/>
            <a:stCxn id="17449" idx="2"/>
            <a:endCxn id="17452" idx="0"/>
          </p:cNvCxnSpPr>
          <p:nvPr/>
        </p:nvCxnSpPr>
        <p:spPr bwMode="auto">
          <a:xfrm>
            <a:off x="7613651" y="3505693"/>
            <a:ext cx="127000" cy="44387"/>
          </a:xfrm>
          <a:prstGeom prst="straightConnector1">
            <a:avLst/>
          </a:prstGeom>
          <a:noFill/>
          <a:ln w="28575">
            <a:solidFill>
              <a:schemeClr val="tx1"/>
            </a:solidFill>
            <a:round/>
            <a:headEnd/>
            <a:tailEnd/>
          </a:ln>
        </p:spPr>
      </p:cxnSp>
      <p:cxnSp>
        <p:nvCxnSpPr>
          <p:cNvPr id="17455" name="AutoShape 13"/>
          <p:cNvCxnSpPr>
            <a:cxnSpLocks noChangeShapeType="1"/>
            <a:stCxn id="17448" idx="2"/>
            <a:endCxn id="17447" idx="0"/>
          </p:cNvCxnSpPr>
          <p:nvPr/>
        </p:nvCxnSpPr>
        <p:spPr bwMode="auto">
          <a:xfrm>
            <a:off x="7169151" y="3888520"/>
            <a:ext cx="0" cy="87661"/>
          </a:xfrm>
          <a:prstGeom prst="straightConnector1">
            <a:avLst/>
          </a:prstGeom>
          <a:noFill/>
          <a:ln w="28575">
            <a:solidFill>
              <a:schemeClr val="tx1"/>
            </a:solidFill>
            <a:round/>
            <a:headEnd/>
            <a:tailEnd/>
          </a:ln>
        </p:spPr>
      </p:cxnSp>
      <p:cxnSp>
        <p:nvCxnSpPr>
          <p:cNvPr id="17456" name="AutoShape 14"/>
          <p:cNvCxnSpPr>
            <a:cxnSpLocks noChangeShapeType="1"/>
            <a:stCxn id="17452" idx="2"/>
            <a:endCxn id="17451" idx="0"/>
          </p:cNvCxnSpPr>
          <p:nvPr/>
        </p:nvCxnSpPr>
        <p:spPr bwMode="auto">
          <a:xfrm>
            <a:off x="7740651" y="3888520"/>
            <a:ext cx="0" cy="87661"/>
          </a:xfrm>
          <a:prstGeom prst="straightConnector1">
            <a:avLst/>
          </a:prstGeom>
          <a:noFill/>
          <a:ln w="28575">
            <a:solidFill>
              <a:schemeClr val="tx1"/>
            </a:solidFill>
            <a:round/>
            <a:headEnd/>
            <a:tailEnd/>
          </a:ln>
        </p:spPr>
      </p:cxnSp>
      <p:sp>
        <p:nvSpPr>
          <p:cNvPr id="17484" name="Text Box 16"/>
          <p:cNvSpPr txBox="1">
            <a:spLocks noChangeArrowheads="1"/>
          </p:cNvSpPr>
          <p:nvPr/>
        </p:nvSpPr>
        <p:spPr bwMode="auto">
          <a:xfrm>
            <a:off x="9753602" y="3113992"/>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e</a:t>
            </a:r>
          </a:p>
        </p:txBody>
      </p:sp>
      <p:sp>
        <p:nvSpPr>
          <p:cNvPr id="17485" name="Text Box 17"/>
          <p:cNvSpPr txBox="1">
            <a:spLocks noChangeArrowheads="1"/>
          </p:cNvSpPr>
          <p:nvPr/>
        </p:nvSpPr>
        <p:spPr bwMode="auto">
          <a:xfrm>
            <a:off x="9296402" y="396619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p</a:t>
            </a:r>
          </a:p>
        </p:txBody>
      </p:sp>
      <p:sp>
        <p:nvSpPr>
          <p:cNvPr id="17486" name="Text Box 18"/>
          <p:cNvSpPr txBox="1">
            <a:spLocks noChangeArrowheads="1"/>
          </p:cNvSpPr>
          <p:nvPr/>
        </p:nvSpPr>
        <p:spPr bwMode="auto">
          <a:xfrm>
            <a:off x="9486902" y="3540093"/>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h</a:t>
            </a:r>
          </a:p>
        </p:txBody>
      </p:sp>
      <p:sp>
        <p:nvSpPr>
          <p:cNvPr id="17487" name="Text Box 19"/>
          <p:cNvSpPr txBox="1">
            <a:spLocks noChangeArrowheads="1"/>
          </p:cNvSpPr>
          <p:nvPr/>
        </p:nvSpPr>
        <p:spPr bwMode="auto">
          <a:xfrm>
            <a:off x="10058402" y="396619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f</a:t>
            </a:r>
          </a:p>
        </p:txBody>
      </p:sp>
      <p:sp>
        <p:nvSpPr>
          <p:cNvPr id="17488" name="Text Box 20"/>
          <p:cNvSpPr txBox="1">
            <a:spLocks noChangeArrowheads="1"/>
          </p:cNvSpPr>
          <p:nvPr/>
        </p:nvSpPr>
        <p:spPr bwMode="auto">
          <a:xfrm>
            <a:off x="10058402" y="3540093"/>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r</a:t>
            </a:r>
          </a:p>
        </p:txBody>
      </p:sp>
      <p:sp>
        <p:nvSpPr>
          <p:cNvPr id="17489" name="Text Box 21"/>
          <p:cNvSpPr txBox="1">
            <a:spLocks noChangeArrowheads="1"/>
          </p:cNvSpPr>
          <p:nvPr/>
        </p:nvSpPr>
        <p:spPr bwMode="auto">
          <a:xfrm>
            <a:off x="9677402" y="396619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q</a:t>
            </a:r>
          </a:p>
        </p:txBody>
      </p:sp>
      <p:sp>
        <p:nvSpPr>
          <p:cNvPr id="17490" name="Text Box 22"/>
          <p:cNvSpPr txBox="1">
            <a:spLocks noChangeArrowheads="1"/>
          </p:cNvSpPr>
          <p:nvPr/>
        </p:nvSpPr>
        <p:spPr bwMode="auto">
          <a:xfrm>
            <a:off x="9296402" y="4349020"/>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q</a:t>
            </a:r>
          </a:p>
        </p:txBody>
      </p:sp>
      <p:sp>
        <p:nvSpPr>
          <p:cNvPr id="17491" name="Text Box 23"/>
          <p:cNvSpPr txBox="1">
            <a:spLocks noChangeArrowheads="1"/>
          </p:cNvSpPr>
          <p:nvPr/>
        </p:nvSpPr>
        <p:spPr bwMode="auto">
          <a:xfrm>
            <a:off x="9867902" y="4349020"/>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c</a:t>
            </a:r>
          </a:p>
        </p:txBody>
      </p:sp>
      <p:sp>
        <p:nvSpPr>
          <p:cNvPr id="17492" name="Text Box 24"/>
          <p:cNvSpPr txBox="1">
            <a:spLocks noChangeArrowheads="1"/>
          </p:cNvSpPr>
          <p:nvPr/>
        </p:nvSpPr>
        <p:spPr bwMode="auto">
          <a:xfrm>
            <a:off x="10121900" y="4392297"/>
            <a:ext cx="635000" cy="323163"/>
          </a:xfrm>
          <a:prstGeom prst="rect">
            <a:avLst/>
          </a:prstGeom>
          <a:noFill/>
          <a:ln w="9525">
            <a:noFill/>
            <a:miter lim="800000"/>
            <a:headEnd/>
            <a:tailEnd/>
          </a:ln>
        </p:spPr>
        <p:txBody>
          <a:bodyPr lIns="91436" tIns="45718" rIns="91436" bIns="45718">
            <a:spAutoFit/>
          </a:bodyPr>
          <a:lstStyle/>
          <a:p>
            <a:pPr algn="ctr">
              <a:spcBef>
                <a:spcPct val="50000"/>
              </a:spcBef>
            </a:pPr>
            <a:r>
              <a:rPr lang="en-US" sz="1500"/>
              <a:t>G</a:t>
            </a:r>
          </a:p>
        </p:txBody>
      </p:sp>
      <p:sp>
        <p:nvSpPr>
          <p:cNvPr id="17493" name="Text Box 25"/>
          <p:cNvSpPr txBox="1">
            <a:spLocks noChangeArrowheads="1"/>
          </p:cNvSpPr>
          <p:nvPr/>
        </p:nvSpPr>
        <p:spPr bwMode="auto">
          <a:xfrm>
            <a:off x="9867902" y="4721859"/>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a</a:t>
            </a:r>
          </a:p>
        </p:txBody>
      </p:sp>
      <p:cxnSp>
        <p:nvCxnSpPr>
          <p:cNvPr id="17494" name="AutoShape 26"/>
          <p:cNvCxnSpPr>
            <a:cxnSpLocks noChangeShapeType="1"/>
            <a:stCxn id="17484" idx="2"/>
            <a:endCxn id="17486" idx="0"/>
          </p:cNvCxnSpPr>
          <p:nvPr/>
        </p:nvCxnSpPr>
        <p:spPr bwMode="auto">
          <a:xfrm flipH="1">
            <a:off x="9645651" y="3452432"/>
            <a:ext cx="266700" cy="87661"/>
          </a:xfrm>
          <a:prstGeom prst="straightConnector1">
            <a:avLst/>
          </a:prstGeom>
          <a:noFill/>
          <a:ln w="28575">
            <a:solidFill>
              <a:schemeClr val="tx1"/>
            </a:solidFill>
            <a:round/>
            <a:headEnd/>
            <a:tailEnd/>
          </a:ln>
        </p:spPr>
      </p:cxnSp>
      <p:cxnSp>
        <p:nvCxnSpPr>
          <p:cNvPr id="17495" name="AutoShape 27"/>
          <p:cNvCxnSpPr>
            <a:cxnSpLocks noChangeShapeType="1"/>
            <a:stCxn id="17484" idx="2"/>
            <a:endCxn id="17488" idx="0"/>
          </p:cNvCxnSpPr>
          <p:nvPr/>
        </p:nvCxnSpPr>
        <p:spPr bwMode="auto">
          <a:xfrm>
            <a:off x="9912351" y="3452432"/>
            <a:ext cx="304800" cy="87661"/>
          </a:xfrm>
          <a:prstGeom prst="straightConnector1">
            <a:avLst/>
          </a:prstGeom>
          <a:noFill/>
          <a:ln w="28575">
            <a:solidFill>
              <a:schemeClr val="tx1"/>
            </a:solidFill>
            <a:round/>
            <a:headEnd/>
            <a:tailEnd/>
          </a:ln>
        </p:spPr>
      </p:cxnSp>
      <p:cxnSp>
        <p:nvCxnSpPr>
          <p:cNvPr id="17496" name="AutoShape 28"/>
          <p:cNvCxnSpPr>
            <a:cxnSpLocks noChangeShapeType="1"/>
            <a:stCxn id="17486" idx="2"/>
            <a:endCxn id="17485" idx="0"/>
          </p:cNvCxnSpPr>
          <p:nvPr/>
        </p:nvCxnSpPr>
        <p:spPr bwMode="auto">
          <a:xfrm flipH="1">
            <a:off x="9455151" y="3878535"/>
            <a:ext cx="190500" cy="87661"/>
          </a:xfrm>
          <a:prstGeom prst="straightConnector1">
            <a:avLst/>
          </a:prstGeom>
          <a:noFill/>
          <a:ln w="28575">
            <a:solidFill>
              <a:schemeClr val="tx1"/>
            </a:solidFill>
            <a:round/>
            <a:headEnd/>
            <a:tailEnd/>
          </a:ln>
        </p:spPr>
      </p:cxnSp>
      <p:cxnSp>
        <p:nvCxnSpPr>
          <p:cNvPr id="17497" name="AutoShape 29"/>
          <p:cNvCxnSpPr>
            <a:cxnSpLocks noChangeShapeType="1"/>
            <a:stCxn id="17486" idx="2"/>
            <a:endCxn id="17489" idx="0"/>
          </p:cNvCxnSpPr>
          <p:nvPr/>
        </p:nvCxnSpPr>
        <p:spPr bwMode="auto">
          <a:xfrm>
            <a:off x="9645651" y="3878535"/>
            <a:ext cx="190500" cy="87661"/>
          </a:xfrm>
          <a:prstGeom prst="straightConnector1">
            <a:avLst/>
          </a:prstGeom>
          <a:noFill/>
          <a:ln w="28575">
            <a:solidFill>
              <a:schemeClr val="tx1"/>
            </a:solidFill>
            <a:round/>
            <a:headEnd/>
            <a:tailEnd/>
          </a:ln>
        </p:spPr>
      </p:cxnSp>
      <p:cxnSp>
        <p:nvCxnSpPr>
          <p:cNvPr id="17498" name="AutoShape 30"/>
          <p:cNvCxnSpPr>
            <a:cxnSpLocks noChangeShapeType="1"/>
            <a:stCxn id="17488" idx="2"/>
            <a:endCxn id="17487" idx="0"/>
          </p:cNvCxnSpPr>
          <p:nvPr/>
        </p:nvCxnSpPr>
        <p:spPr bwMode="auto">
          <a:xfrm>
            <a:off x="10217151" y="3878535"/>
            <a:ext cx="0" cy="87661"/>
          </a:xfrm>
          <a:prstGeom prst="straightConnector1">
            <a:avLst/>
          </a:prstGeom>
          <a:noFill/>
          <a:ln w="28575">
            <a:solidFill>
              <a:schemeClr val="tx1"/>
            </a:solidFill>
            <a:round/>
            <a:headEnd/>
            <a:tailEnd/>
          </a:ln>
        </p:spPr>
      </p:cxnSp>
      <p:cxnSp>
        <p:nvCxnSpPr>
          <p:cNvPr id="17499" name="AutoShape 31"/>
          <p:cNvCxnSpPr>
            <a:cxnSpLocks noChangeShapeType="1"/>
            <a:stCxn id="17485" idx="2"/>
            <a:endCxn id="17490" idx="0"/>
          </p:cNvCxnSpPr>
          <p:nvPr/>
        </p:nvCxnSpPr>
        <p:spPr bwMode="auto">
          <a:xfrm>
            <a:off x="9455151" y="4304636"/>
            <a:ext cx="0" cy="44387"/>
          </a:xfrm>
          <a:prstGeom prst="straightConnector1">
            <a:avLst/>
          </a:prstGeom>
          <a:noFill/>
          <a:ln w="28575">
            <a:solidFill>
              <a:schemeClr val="tx1"/>
            </a:solidFill>
            <a:round/>
            <a:headEnd/>
            <a:tailEnd/>
          </a:ln>
        </p:spPr>
      </p:cxnSp>
      <p:cxnSp>
        <p:nvCxnSpPr>
          <p:cNvPr id="17500" name="AutoShape 32"/>
          <p:cNvCxnSpPr>
            <a:cxnSpLocks noChangeShapeType="1"/>
            <a:stCxn id="17487" idx="2"/>
            <a:endCxn id="17491" idx="0"/>
          </p:cNvCxnSpPr>
          <p:nvPr/>
        </p:nvCxnSpPr>
        <p:spPr bwMode="auto">
          <a:xfrm flipH="1">
            <a:off x="10026651" y="4304636"/>
            <a:ext cx="190500" cy="44387"/>
          </a:xfrm>
          <a:prstGeom prst="straightConnector1">
            <a:avLst/>
          </a:prstGeom>
          <a:noFill/>
          <a:ln w="28575">
            <a:solidFill>
              <a:schemeClr val="tx1"/>
            </a:solidFill>
            <a:round/>
            <a:headEnd/>
            <a:tailEnd/>
          </a:ln>
        </p:spPr>
      </p:cxnSp>
      <p:cxnSp>
        <p:nvCxnSpPr>
          <p:cNvPr id="17501" name="AutoShape 33"/>
          <p:cNvCxnSpPr>
            <a:cxnSpLocks noChangeShapeType="1"/>
            <a:stCxn id="17487" idx="2"/>
            <a:endCxn id="17492" idx="0"/>
          </p:cNvCxnSpPr>
          <p:nvPr/>
        </p:nvCxnSpPr>
        <p:spPr bwMode="auto">
          <a:xfrm>
            <a:off x="10217153" y="4304635"/>
            <a:ext cx="222249" cy="87663"/>
          </a:xfrm>
          <a:prstGeom prst="straightConnector1">
            <a:avLst/>
          </a:prstGeom>
          <a:noFill/>
          <a:ln w="28575">
            <a:solidFill>
              <a:schemeClr val="tx1"/>
            </a:solidFill>
            <a:round/>
            <a:headEnd/>
            <a:tailEnd/>
          </a:ln>
        </p:spPr>
      </p:cxnSp>
      <p:cxnSp>
        <p:nvCxnSpPr>
          <p:cNvPr id="17502" name="AutoShape 34"/>
          <p:cNvCxnSpPr>
            <a:cxnSpLocks noChangeShapeType="1"/>
            <a:stCxn id="17491" idx="2"/>
            <a:endCxn id="17493" idx="0"/>
          </p:cNvCxnSpPr>
          <p:nvPr/>
        </p:nvCxnSpPr>
        <p:spPr bwMode="auto">
          <a:xfrm>
            <a:off x="10026651" y="4687463"/>
            <a:ext cx="0" cy="34399"/>
          </a:xfrm>
          <a:prstGeom prst="straightConnector1">
            <a:avLst/>
          </a:prstGeom>
          <a:noFill/>
          <a:ln w="28575">
            <a:solidFill>
              <a:schemeClr val="tx1"/>
            </a:solidFill>
            <a:round/>
            <a:headEnd/>
            <a:tailEnd/>
          </a:ln>
        </p:spPr>
      </p:cxnSp>
      <p:sp>
        <p:nvSpPr>
          <p:cNvPr id="17458" name="Text Box 35"/>
          <p:cNvSpPr txBox="1">
            <a:spLocks noChangeArrowheads="1"/>
          </p:cNvSpPr>
          <p:nvPr/>
        </p:nvSpPr>
        <p:spPr bwMode="auto">
          <a:xfrm>
            <a:off x="11264902" y="3506804"/>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q</a:t>
            </a:r>
          </a:p>
        </p:txBody>
      </p:sp>
      <p:cxnSp>
        <p:nvCxnSpPr>
          <p:cNvPr id="17459" name="AutoShape 36"/>
          <p:cNvCxnSpPr>
            <a:cxnSpLocks noChangeShapeType="1"/>
            <a:stCxn id="17450" idx="2"/>
            <a:endCxn id="17458" idx="0"/>
          </p:cNvCxnSpPr>
          <p:nvPr/>
        </p:nvCxnSpPr>
        <p:spPr bwMode="auto">
          <a:xfrm>
            <a:off x="11423651" y="3452434"/>
            <a:ext cx="0" cy="54372"/>
          </a:xfrm>
          <a:prstGeom prst="straightConnector1">
            <a:avLst/>
          </a:prstGeom>
          <a:noFill/>
          <a:ln w="28575">
            <a:solidFill>
              <a:schemeClr val="tx1"/>
            </a:solidFill>
            <a:round/>
            <a:headEnd/>
            <a:tailEnd/>
          </a:ln>
        </p:spPr>
      </p:cxnSp>
      <p:sp>
        <p:nvSpPr>
          <p:cNvPr id="17465" name="Text Box 38"/>
          <p:cNvSpPr txBox="1">
            <a:spLocks noChangeArrowheads="1"/>
          </p:cNvSpPr>
          <p:nvPr/>
        </p:nvSpPr>
        <p:spPr bwMode="auto">
          <a:xfrm>
            <a:off x="8280402" y="3540093"/>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e</a:t>
            </a:r>
          </a:p>
        </p:txBody>
      </p:sp>
      <p:sp>
        <p:nvSpPr>
          <p:cNvPr id="17466" name="Text Box 39"/>
          <p:cNvSpPr txBox="1">
            <a:spLocks noChangeArrowheads="1"/>
          </p:cNvSpPr>
          <p:nvPr/>
        </p:nvSpPr>
        <p:spPr bwMode="auto">
          <a:xfrm>
            <a:off x="7772402" y="4392296"/>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p</a:t>
            </a:r>
          </a:p>
        </p:txBody>
      </p:sp>
      <p:sp>
        <p:nvSpPr>
          <p:cNvPr id="17467" name="Text Box 40"/>
          <p:cNvSpPr txBox="1">
            <a:spLocks noChangeArrowheads="1"/>
          </p:cNvSpPr>
          <p:nvPr/>
        </p:nvSpPr>
        <p:spPr bwMode="auto">
          <a:xfrm>
            <a:off x="7962902" y="396619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h</a:t>
            </a:r>
          </a:p>
        </p:txBody>
      </p:sp>
      <p:sp>
        <p:nvSpPr>
          <p:cNvPr id="17468" name="Text Box 41"/>
          <p:cNvSpPr txBox="1">
            <a:spLocks noChangeArrowheads="1"/>
          </p:cNvSpPr>
          <p:nvPr/>
        </p:nvSpPr>
        <p:spPr bwMode="auto">
          <a:xfrm>
            <a:off x="8534402" y="4392296"/>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f</a:t>
            </a:r>
          </a:p>
        </p:txBody>
      </p:sp>
      <p:sp>
        <p:nvSpPr>
          <p:cNvPr id="17469" name="Text Box 42"/>
          <p:cNvSpPr txBox="1">
            <a:spLocks noChangeArrowheads="1"/>
          </p:cNvSpPr>
          <p:nvPr/>
        </p:nvSpPr>
        <p:spPr bwMode="auto">
          <a:xfrm>
            <a:off x="8534402" y="396619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r</a:t>
            </a:r>
          </a:p>
        </p:txBody>
      </p:sp>
      <p:sp>
        <p:nvSpPr>
          <p:cNvPr id="17470" name="Text Box 43"/>
          <p:cNvSpPr txBox="1">
            <a:spLocks noChangeArrowheads="1"/>
          </p:cNvSpPr>
          <p:nvPr/>
        </p:nvSpPr>
        <p:spPr bwMode="auto">
          <a:xfrm>
            <a:off x="8153402" y="4392296"/>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q</a:t>
            </a:r>
          </a:p>
        </p:txBody>
      </p:sp>
      <p:sp>
        <p:nvSpPr>
          <p:cNvPr id="17471" name="Text Box 44"/>
          <p:cNvSpPr txBox="1">
            <a:spLocks noChangeArrowheads="1"/>
          </p:cNvSpPr>
          <p:nvPr/>
        </p:nvSpPr>
        <p:spPr bwMode="auto">
          <a:xfrm>
            <a:off x="7772402" y="4775121"/>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q</a:t>
            </a:r>
          </a:p>
        </p:txBody>
      </p:sp>
      <p:sp>
        <p:nvSpPr>
          <p:cNvPr id="17472" name="Text Box 45"/>
          <p:cNvSpPr txBox="1">
            <a:spLocks noChangeArrowheads="1"/>
          </p:cNvSpPr>
          <p:nvPr/>
        </p:nvSpPr>
        <p:spPr bwMode="auto">
          <a:xfrm>
            <a:off x="8343902" y="4775121"/>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c</a:t>
            </a:r>
          </a:p>
        </p:txBody>
      </p:sp>
      <p:sp>
        <p:nvSpPr>
          <p:cNvPr id="17473" name="Text Box 46"/>
          <p:cNvSpPr txBox="1">
            <a:spLocks noChangeArrowheads="1"/>
          </p:cNvSpPr>
          <p:nvPr/>
        </p:nvSpPr>
        <p:spPr bwMode="auto">
          <a:xfrm>
            <a:off x="8597900" y="4818397"/>
            <a:ext cx="6350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b="1">
                <a:solidFill>
                  <a:srgbClr val="CC0000"/>
                </a:solidFill>
              </a:rPr>
              <a:t>G</a:t>
            </a:r>
          </a:p>
        </p:txBody>
      </p:sp>
      <p:sp>
        <p:nvSpPr>
          <p:cNvPr id="17474" name="Text Box 47"/>
          <p:cNvSpPr txBox="1">
            <a:spLocks noChangeArrowheads="1"/>
          </p:cNvSpPr>
          <p:nvPr/>
        </p:nvSpPr>
        <p:spPr bwMode="auto">
          <a:xfrm>
            <a:off x="8343902" y="5147960"/>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a:t>a</a:t>
            </a:r>
          </a:p>
        </p:txBody>
      </p:sp>
      <p:cxnSp>
        <p:nvCxnSpPr>
          <p:cNvPr id="17475" name="AutoShape 48"/>
          <p:cNvCxnSpPr>
            <a:cxnSpLocks noChangeShapeType="1"/>
            <a:stCxn id="17465" idx="2"/>
            <a:endCxn id="17467" idx="0"/>
          </p:cNvCxnSpPr>
          <p:nvPr/>
        </p:nvCxnSpPr>
        <p:spPr bwMode="auto">
          <a:xfrm flipH="1">
            <a:off x="8121651" y="3878535"/>
            <a:ext cx="317500" cy="87661"/>
          </a:xfrm>
          <a:prstGeom prst="straightConnector1">
            <a:avLst/>
          </a:prstGeom>
          <a:noFill/>
          <a:ln w="28575">
            <a:solidFill>
              <a:schemeClr val="tx1"/>
            </a:solidFill>
            <a:round/>
            <a:headEnd/>
            <a:tailEnd/>
          </a:ln>
        </p:spPr>
      </p:cxnSp>
      <p:cxnSp>
        <p:nvCxnSpPr>
          <p:cNvPr id="17476" name="AutoShape 49"/>
          <p:cNvCxnSpPr>
            <a:cxnSpLocks noChangeShapeType="1"/>
            <a:stCxn id="17465" idx="2"/>
            <a:endCxn id="17469" idx="0"/>
          </p:cNvCxnSpPr>
          <p:nvPr/>
        </p:nvCxnSpPr>
        <p:spPr bwMode="auto">
          <a:xfrm>
            <a:off x="8439151" y="3878535"/>
            <a:ext cx="254000" cy="87661"/>
          </a:xfrm>
          <a:prstGeom prst="straightConnector1">
            <a:avLst/>
          </a:prstGeom>
          <a:noFill/>
          <a:ln w="28575">
            <a:solidFill>
              <a:schemeClr val="tx1"/>
            </a:solidFill>
            <a:round/>
            <a:headEnd/>
            <a:tailEnd/>
          </a:ln>
        </p:spPr>
      </p:cxnSp>
      <p:cxnSp>
        <p:nvCxnSpPr>
          <p:cNvPr id="17477" name="AutoShape 50"/>
          <p:cNvCxnSpPr>
            <a:cxnSpLocks noChangeShapeType="1"/>
            <a:stCxn id="17467" idx="2"/>
            <a:endCxn id="17466" idx="0"/>
          </p:cNvCxnSpPr>
          <p:nvPr/>
        </p:nvCxnSpPr>
        <p:spPr bwMode="auto">
          <a:xfrm flipH="1">
            <a:off x="7931151" y="4304636"/>
            <a:ext cx="190500" cy="87661"/>
          </a:xfrm>
          <a:prstGeom prst="straightConnector1">
            <a:avLst/>
          </a:prstGeom>
          <a:noFill/>
          <a:ln w="28575">
            <a:solidFill>
              <a:schemeClr val="tx1"/>
            </a:solidFill>
            <a:round/>
            <a:headEnd/>
            <a:tailEnd/>
          </a:ln>
        </p:spPr>
      </p:cxnSp>
      <p:cxnSp>
        <p:nvCxnSpPr>
          <p:cNvPr id="17478" name="AutoShape 51"/>
          <p:cNvCxnSpPr>
            <a:cxnSpLocks noChangeShapeType="1"/>
            <a:stCxn id="17467" idx="2"/>
            <a:endCxn id="17470" idx="0"/>
          </p:cNvCxnSpPr>
          <p:nvPr/>
        </p:nvCxnSpPr>
        <p:spPr bwMode="auto">
          <a:xfrm>
            <a:off x="8121651" y="4304636"/>
            <a:ext cx="190500" cy="87661"/>
          </a:xfrm>
          <a:prstGeom prst="straightConnector1">
            <a:avLst/>
          </a:prstGeom>
          <a:noFill/>
          <a:ln w="28575">
            <a:solidFill>
              <a:schemeClr val="tx1"/>
            </a:solidFill>
            <a:round/>
            <a:headEnd/>
            <a:tailEnd/>
          </a:ln>
        </p:spPr>
      </p:cxnSp>
      <p:cxnSp>
        <p:nvCxnSpPr>
          <p:cNvPr id="17479" name="AutoShape 52"/>
          <p:cNvCxnSpPr>
            <a:cxnSpLocks noChangeShapeType="1"/>
            <a:stCxn id="17469" idx="2"/>
            <a:endCxn id="17468" idx="0"/>
          </p:cNvCxnSpPr>
          <p:nvPr/>
        </p:nvCxnSpPr>
        <p:spPr bwMode="auto">
          <a:xfrm>
            <a:off x="8693151" y="4304636"/>
            <a:ext cx="0" cy="87661"/>
          </a:xfrm>
          <a:prstGeom prst="straightConnector1">
            <a:avLst/>
          </a:prstGeom>
          <a:noFill/>
          <a:ln w="28575">
            <a:solidFill>
              <a:schemeClr val="tx1"/>
            </a:solidFill>
            <a:round/>
            <a:headEnd/>
            <a:tailEnd/>
          </a:ln>
        </p:spPr>
      </p:cxnSp>
      <p:cxnSp>
        <p:nvCxnSpPr>
          <p:cNvPr id="17480" name="AutoShape 53"/>
          <p:cNvCxnSpPr>
            <a:cxnSpLocks noChangeShapeType="1"/>
            <a:stCxn id="17466" idx="2"/>
            <a:endCxn id="17471" idx="0"/>
          </p:cNvCxnSpPr>
          <p:nvPr/>
        </p:nvCxnSpPr>
        <p:spPr bwMode="auto">
          <a:xfrm>
            <a:off x="7931151" y="4730737"/>
            <a:ext cx="0" cy="44387"/>
          </a:xfrm>
          <a:prstGeom prst="straightConnector1">
            <a:avLst/>
          </a:prstGeom>
          <a:noFill/>
          <a:ln w="28575">
            <a:solidFill>
              <a:schemeClr val="tx1"/>
            </a:solidFill>
            <a:round/>
            <a:headEnd/>
            <a:tailEnd/>
          </a:ln>
        </p:spPr>
      </p:cxnSp>
      <p:cxnSp>
        <p:nvCxnSpPr>
          <p:cNvPr id="17481" name="AutoShape 54"/>
          <p:cNvCxnSpPr>
            <a:cxnSpLocks noChangeShapeType="1"/>
            <a:stCxn id="17468" idx="2"/>
            <a:endCxn id="17472" idx="0"/>
          </p:cNvCxnSpPr>
          <p:nvPr/>
        </p:nvCxnSpPr>
        <p:spPr bwMode="auto">
          <a:xfrm flipH="1">
            <a:off x="8502651" y="4730737"/>
            <a:ext cx="190500" cy="44387"/>
          </a:xfrm>
          <a:prstGeom prst="straightConnector1">
            <a:avLst/>
          </a:prstGeom>
          <a:noFill/>
          <a:ln w="28575">
            <a:solidFill>
              <a:schemeClr val="tx1"/>
            </a:solidFill>
            <a:round/>
            <a:headEnd/>
            <a:tailEnd/>
          </a:ln>
        </p:spPr>
      </p:cxnSp>
      <p:cxnSp>
        <p:nvCxnSpPr>
          <p:cNvPr id="17482" name="AutoShape 55"/>
          <p:cNvCxnSpPr>
            <a:cxnSpLocks noChangeShapeType="1"/>
            <a:stCxn id="17468" idx="2"/>
            <a:endCxn id="17473" idx="0"/>
          </p:cNvCxnSpPr>
          <p:nvPr/>
        </p:nvCxnSpPr>
        <p:spPr bwMode="auto">
          <a:xfrm>
            <a:off x="8693149" y="4730736"/>
            <a:ext cx="222251" cy="87661"/>
          </a:xfrm>
          <a:prstGeom prst="straightConnector1">
            <a:avLst/>
          </a:prstGeom>
          <a:noFill/>
          <a:ln w="28575">
            <a:solidFill>
              <a:schemeClr val="tx1"/>
            </a:solidFill>
            <a:round/>
            <a:headEnd/>
            <a:tailEnd/>
          </a:ln>
        </p:spPr>
      </p:cxnSp>
      <p:cxnSp>
        <p:nvCxnSpPr>
          <p:cNvPr id="17483" name="AutoShape 56"/>
          <p:cNvCxnSpPr>
            <a:cxnSpLocks noChangeShapeType="1"/>
            <a:stCxn id="17472" idx="2"/>
            <a:endCxn id="17474" idx="0"/>
          </p:cNvCxnSpPr>
          <p:nvPr/>
        </p:nvCxnSpPr>
        <p:spPr bwMode="auto">
          <a:xfrm>
            <a:off x="8502651" y="5113563"/>
            <a:ext cx="0" cy="34399"/>
          </a:xfrm>
          <a:prstGeom prst="straightConnector1">
            <a:avLst/>
          </a:prstGeom>
          <a:noFill/>
          <a:ln w="28575">
            <a:solidFill>
              <a:schemeClr val="tx1"/>
            </a:solidFill>
            <a:round/>
            <a:headEnd/>
            <a:tailEnd/>
          </a:ln>
        </p:spPr>
      </p:cxnSp>
      <p:cxnSp>
        <p:nvCxnSpPr>
          <p:cNvPr id="17461" name="AutoShape 57"/>
          <p:cNvCxnSpPr>
            <a:cxnSpLocks noChangeShapeType="1"/>
            <a:stCxn id="17449" idx="2"/>
            <a:endCxn id="17465" idx="0"/>
          </p:cNvCxnSpPr>
          <p:nvPr/>
        </p:nvCxnSpPr>
        <p:spPr bwMode="auto">
          <a:xfrm>
            <a:off x="7613651" y="3505697"/>
            <a:ext cx="825500" cy="34399"/>
          </a:xfrm>
          <a:prstGeom prst="straightConnector1">
            <a:avLst/>
          </a:prstGeom>
          <a:noFill/>
          <a:ln w="28575">
            <a:solidFill>
              <a:schemeClr val="tx1"/>
            </a:solidFill>
            <a:round/>
            <a:headEnd/>
            <a:tailEnd/>
          </a:ln>
        </p:spPr>
      </p:cxnSp>
      <p:cxnSp>
        <p:nvCxnSpPr>
          <p:cNvPr id="17462" name="AutoShape 58"/>
          <p:cNvCxnSpPr>
            <a:cxnSpLocks noChangeShapeType="1"/>
            <a:stCxn id="17446" idx="2"/>
            <a:endCxn id="17449" idx="0"/>
          </p:cNvCxnSpPr>
          <p:nvPr/>
        </p:nvCxnSpPr>
        <p:spPr bwMode="auto">
          <a:xfrm flipH="1">
            <a:off x="7613651" y="3015882"/>
            <a:ext cx="2032000" cy="151375"/>
          </a:xfrm>
          <a:prstGeom prst="straightConnector1">
            <a:avLst/>
          </a:prstGeom>
          <a:noFill/>
          <a:ln w="28575">
            <a:solidFill>
              <a:schemeClr val="tx1"/>
            </a:solidFill>
            <a:round/>
            <a:headEnd/>
            <a:tailEnd/>
          </a:ln>
        </p:spPr>
      </p:cxnSp>
      <p:cxnSp>
        <p:nvCxnSpPr>
          <p:cNvPr id="17463" name="AutoShape 59"/>
          <p:cNvCxnSpPr>
            <a:cxnSpLocks noChangeShapeType="1"/>
            <a:stCxn id="17446" idx="2"/>
            <a:endCxn id="17484" idx="0"/>
          </p:cNvCxnSpPr>
          <p:nvPr/>
        </p:nvCxnSpPr>
        <p:spPr bwMode="auto">
          <a:xfrm>
            <a:off x="9645651" y="3015880"/>
            <a:ext cx="266700" cy="98112"/>
          </a:xfrm>
          <a:prstGeom prst="straightConnector1">
            <a:avLst/>
          </a:prstGeom>
          <a:noFill/>
          <a:ln w="28575">
            <a:solidFill>
              <a:schemeClr val="tx1"/>
            </a:solidFill>
            <a:round/>
            <a:headEnd/>
            <a:tailEnd/>
          </a:ln>
        </p:spPr>
      </p:cxnSp>
      <p:cxnSp>
        <p:nvCxnSpPr>
          <p:cNvPr id="17464" name="AutoShape 60"/>
          <p:cNvCxnSpPr>
            <a:cxnSpLocks noChangeShapeType="1"/>
            <a:stCxn id="17446" idx="2"/>
            <a:endCxn id="17450" idx="0"/>
          </p:cNvCxnSpPr>
          <p:nvPr/>
        </p:nvCxnSpPr>
        <p:spPr bwMode="auto">
          <a:xfrm>
            <a:off x="9645651" y="3015880"/>
            <a:ext cx="1778000" cy="98112"/>
          </a:xfrm>
          <a:prstGeom prst="straightConnector1">
            <a:avLst/>
          </a:prstGeom>
          <a:noFill/>
          <a:ln w="28575">
            <a:solidFill>
              <a:schemeClr val="tx1"/>
            </a:solidFill>
            <a:round/>
            <a:headEnd/>
            <a:tailEnd/>
          </a:ln>
        </p:spPr>
      </p:cxnSp>
      <p:grpSp>
        <p:nvGrpSpPr>
          <p:cNvPr id="2" name="Group 62"/>
          <p:cNvGrpSpPr>
            <a:grpSpLocks/>
          </p:cNvGrpSpPr>
          <p:nvPr/>
        </p:nvGrpSpPr>
        <p:grpSpPr bwMode="auto">
          <a:xfrm>
            <a:off x="681037" y="3124200"/>
            <a:ext cx="3205163" cy="1768475"/>
            <a:chOff x="336" y="576"/>
            <a:chExt cx="4848" cy="2784"/>
          </a:xfrm>
        </p:grpSpPr>
        <p:sp>
          <p:nvSpPr>
            <p:cNvPr id="17418" name="AutoShape 63"/>
            <p:cNvSpPr>
              <a:spLocks noChangeArrowheads="1"/>
            </p:cNvSpPr>
            <p:nvPr/>
          </p:nvSpPr>
          <p:spPr bwMode="auto">
            <a:xfrm>
              <a:off x="336" y="2208"/>
              <a:ext cx="480" cy="480"/>
            </a:xfrm>
            <a:prstGeom prst="flowChartConnector">
              <a:avLst/>
            </a:prstGeom>
            <a:solidFill>
              <a:schemeClr val="bg1"/>
            </a:solidFill>
            <a:ln w="28575">
              <a:solidFill>
                <a:schemeClr val="tx1"/>
              </a:solidFill>
              <a:round/>
              <a:headEnd/>
              <a:tailEnd/>
            </a:ln>
          </p:spPr>
          <p:txBody>
            <a:bodyPr wrap="none" anchor="ctr"/>
            <a:lstStyle/>
            <a:p>
              <a:pPr algn="ctr"/>
              <a:r>
                <a:rPr lang="en-US"/>
                <a:t>S</a:t>
              </a:r>
            </a:p>
          </p:txBody>
        </p:sp>
        <p:sp>
          <p:nvSpPr>
            <p:cNvPr id="17419" name="AutoShape 64"/>
            <p:cNvSpPr>
              <a:spLocks noChangeArrowheads="1"/>
            </p:cNvSpPr>
            <p:nvPr/>
          </p:nvSpPr>
          <p:spPr bwMode="auto">
            <a:xfrm>
              <a:off x="4704" y="576"/>
              <a:ext cx="480" cy="480"/>
            </a:xfrm>
            <a:prstGeom prst="flowChartConnector">
              <a:avLst/>
            </a:prstGeom>
            <a:solidFill>
              <a:schemeClr val="bg1"/>
            </a:solidFill>
            <a:ln w="28575">
              <a:solidFill>
                <a:schemeClr val="tx1"/>
              </a:solidFill>
              <a:round/>
              <a:headEnd/>
              <a:tailEnd/>
            </a:ln>
          </p:spPr>
          <p:txBody>
            <a:bodyPr wrap="none" anchor="ctr"/>
            <a:lstStyle/>
            <a:p>
              <a:pPr algn="ctr"/>
              <a:r>
                <a:rPr lang="en-US"/>
                <a:t>G</a:t>
              </a:r>
            </a:p>
          </p:txBody>
        </p:sp>
        <p:sp>
          <p:nvSpPr>
            <p:cNvPr id="17420" name="AutoShape 65"/>
            <p:cNvSpPr>
              <a:spLocks noChangeArrowheads="1"/>
            </p:cNvSpPr>
            <p:nvPr/>
          </p:nvSpPr>
          <p:spPr bwMode="auto">
            <a:xfrm>
              <a:off x="1728" y="1776"/>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a:t>d</a:t>
              </a:r>
            </a:p>
          </p:txBody>
        </p:sp>
        <p:sp>
          <p:nvSpPr>
            <p:cNvPr id="17421" name="AutoShape 66"/>
            <p:cNvSpPr>
              <a:spLocks noChangeArrowheads="1"/>
            </p:cNvSpPr>
            <p:nvPr/>
          </p:nvSpPr>
          <p:spPr bwMode="auto">
            <a:xfrm>
              <a:off x="720" y="1056"/>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a:t>b</a:t>
              </a:r>
            </a:p>
          </p:txBody>
        </p:sp>
        <p:sp>
          <p:nvSpPr>
            <p:cNvPr id="17422" name="AutoShape 67"/>
            <p:cNvSpPr>
              <a:spLocks noChangeArrowheads="1"/>
            </p:cNvSpPr>
            <p:nvPr/>
          </p:nvSpPr>
          <p:spPr bwMode="auto">
            <a:xfrm>
              <a:off x="1200" y="2736"/>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a:t>p</a:t>
              </a:r>
            </a:p>
          </p:txBody>
        </p:sp>
        <p:sp>
          <p:nvSpPr>
            <p:cNvPr id="17423" name="AutoShape 68"/>
            <p:cNvSpPr>
              <a:spLocks noChangeArrowheads="1"/>
            </p:cNvSpPr>
            <p:nvPr/>
          </p:nvSpPr>
          <p:spPr bwMode="auto">
            <a:xfrm>
              <a:off x="2352" y="2880"/>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a:t>q</a:t>
              </a:r>
            </a:p>
          </p:txBody>
        </p:sp>
        <p:sp>
          <p:nvSpPr>
            <p:cNvPr id="17424" name="AutoShape 69"/>
            <p:cNvSpPr>
              <a:spLocks noChangeArrowheads="1"/>
            </p:cNvSpPr>
            <p:nvPr/>
          </p:nvSpPr>
          <p:spPr bwMode="auto">
            <a:xfrm>
              <a:off x="2880" y="1008"/>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a:t>c</a:t>
              </a:r>
            </a:p>
          </p:txBody>
        </p:sp>
        <p:sp>
          <p:nvSpPr>
            <p:cNvPr id="17425" name="AutoShape 70"/>
            <p:cNvSpPr>
              <a:spLocks noChangeArrowheads="1"/>
            </p:cNvSpPr>
            <p:nvPr/>
          </p:nvSpPr>
          <p:spPr bwMode="auto">
            <a:xfrm>
              <a:off x="3552" y="1584"/>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a:t>e</a:t>
              </a:r>
            </a:p>
          </p:txBody>
        </p:sp>
        <p:sp>
          <p:nvSpPr>
            <p:cNvPr id="17426" name="AutoShape 71"/>
            <p:cNvSpPr>
              <a:spLocks noChangeArrowheads="1"/>
            </p:cNvSpPr>
            <p:nvPr/>
          </p:nvSpPr>
          <p:spPr bwMode="auto">
            <a:xfrm>
              <a:off x="3168" y="2256"/>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a:t>h</a:t>
              </a:r>
            </a:p>
          </p:txBody>
        </p:sp>
        <p:sp>
          <p:nvSpPr>
            <p:cNvPr id="17427" name="AutoShape 72"/>
            <p:cNvSpPr>
              <a:spLocks noChangeArrowheads="1"/>
            </p:cNvSpPr>
            <p:nvPr/>
          </p:nvSpPr>
          <p:spPr bwMode="auto">
            <a:xfrm>
              <a:off x="1584" y="624"/>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a:t>a</a:t>
              </a:r>
            </a:p>
          </p:txBody>
        </p:sp>
        <p:sp>
          <p:nvSpPr>
            <p:cNvPr id="17428" name="AutoShape 73"/>
            <p:cNvSpPr>
              <a:spLocks noChangeArrowheads="1"/>
            </p:cNvSpPr>
            <p:nvPr/>
          </p:nvSpPr>
          <p:spPr bwMode="auto">
            <a:xfrm>
              <a:off x="4560" y="1872"/>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a:t>f</a:t>
              </a:r>
            </a:p>
          </p:txBody>
        </p:sp>
        <p:sp>
          <p:nvSpPr>
            <p:cNvPr id="17429" name="AutoShape 74"/>
            <p:cNvSpPr>
              <a:spLocks noChangeArrowheads="1"/>
            </p:cNvSpPr>
            <p:nvPr/>
          </p:nvSpPr>
          <p:spPr bwMode="auto">
            <a:xfrm>
              <a:off x="4368" y="2736"/>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a:t>r</a:t>
              </a:r>
            </a:p>
          </p:txBody>
        </p:sp>
        <p:cxnSp>
          <p:nvCxnSpPr>
            <p:cNvPr id="17430" name="AutoShape 75"/>
            <p:cNvCxnSpPr>
              <a:cxnSpLocks noChangeShapeType="1"/>
              <a:stCxn id="17418" idx="5"/>
              <a:endCxn id="17422" idx="2"/>
            </p:cNvCxnSpPr>
            <p:nvPr/>
          </p:nvCxnSpPr>
          <p:spPr bwMode="auto">
            <a:xfrm>
              <a:off x="746" y="2618"/>
              <a:ext cx="454" cy="358"/>
            </a:xfrm>
            <a:prstGeom prst="straightConnector1">
              <a:avLst/>
            </a:prstGeom>
            <a:noFill/>
            <a:ln w="28575">
              <a:solidFill>
                <a:schemeClr val="tx1"/>
              </a:solidFill>
              <a:round/>
              <a:headEnd/>
              <a:tailEnd type="triangle" w="med" len="med"/>
            </a:ln>
          </p:spPr>
        </p:cxnSp>
        <p:cxnSp>
          <p:nvCxnSpPr>
            <p:cNvPr id="17431" name="AutoShape 76"/>
            <p:cNvCxnSpPr>
              <a:cxnSpLocks noChangeShapeType="1"/>
              <a:stCxn id="17422" idx="5"/>
              <a:endCxn id="17423" idx="2"/>
            </p:cNvCxnSpPr>
            <p:nvPr/>
          </p:nvCxnSpPr>
          <p:spPr bwMode="auto">
            <a:xfrm flipV="1">
              <a:off x="1610" y="3120"/>
              <a:ext cx="742" cy="26"/>
            </a:xfrm>
            <a:prstGeom prst="straightConnector1">
              <a:avLst/>
            </a:prstGeom>
            <a:noFill/>
            <a:ln w="28575">
              <a:solidFill>
                <a:schemeClr val="tx1"/>
              </a:solidFill>
              <a:round/>
              <a:headEnd/>
              <a:tailEnd type="triangle" w="med" len="med"/>
            </a:ln>
          </p:spPr>
        </p:cxnSp>
        <p:cxnSp>
          <p:nvCxnSpPr>
            <p:cNvPr id="17432" name="AutoShape 77"/>
            <p:cNvCxnSpPr>
              <a:cxnSpLocks noChangeShapeType="1"/>
              <a:stCxn id="17426" idx="3"/>
              <a:endCxn id="17423" idx="7"/>
            </p:cNvCxnSpPr>
            <p:nvPr/>
          </p:nvCxnSpPr>
          <p:spPr bwMode="auto">
            <a:xfrm flipH="1">
              <a:off x="2762" y="2666"/>
              <a:ext cx="476" cy="284"/>
            </a:xfrm>
            <a:prstGeom prst="straightConnector1">
              <a:avLst/>
            </a:prstGeom>
            <a:noFill/>
            <a:ln w="28575">
              <a:solidFill>
                <a:schemeClr val="tx1"/>
              </a:solidFill>
              <a:round/>
              <a:headEnd/>
              <a:tailEnd type="triangle" w="med" len="med"/>
            </a:ln>
          </p:spPr>
        </p:cxnSp>
        <p:cxnSp>
          <p:nvCxnSpPr>
            <p:cNvPr id="17433" name="AutoShape 78"/>
            <p:cNvCxnSpPr>
              <a:cxnSpLocks noChangeShapeType="1"/>
              <a:stCxn id="17426" idx="2"/>
              <a:endCxn id="17422" idx="6"/>
            </p:cNvCxnSpPr>
            <p:nvPr/>
          </p:nvCxnSpPr>
          <p:spPr bwMode="auto">
            <a:xfrm flipH="1">
              <a:off x="1680" y="2496"/>
              <a:ext cx="1488" cy="480"/>
            </a:xfrm>
            <a:prstGeom prst="straightConnector1">
              <a:avLst/>
            </a:prstGeom>
            <a:noFill/>
            <a:ln w="28575">
              <a:solidFill>
                <a:schemeClr val="tx1"/>
              </a:solidFill>
              <a:round/>
              <a:headEnd/>
              <a:tailEnd type="triangle" w="med" len="med"/>
            </a:ln>
          </p:spPr>
        </p:cxnSp>
        <p:cxnSp>
          <p:nvCxnSpPr>
            <p:cNvPr id="17434" name="AutoShape 79"/>
            <p:cNvCxnSpPr>
              <a:cxnSpLocks noChangeShapeType="1"/>
              <a:stCxn id="17425" idx="4"/>
              <a:endCxn id="17426" idx="7"/>
            </p:cNvCxnSpPr>
            <p:nvPr/>
          </p:nvCxnSpPr>
          <p:spPr bwMode="auto">
            <a:xfrm flipH="1">
              <a:off x="3578" y="2064"/>
              <a:ext cx="214" cy="262"/>
            </a:xfrm>
            <a:prstGeom prst="straightConnector1">
              <a:avLst/>
            </a:prstGeom>
            <a:noFill/>
            <a:ln w="28575">
              <a:solidFill>
                <a:schemeClr val="tx1"/>
              </a:solidFill>
              <a:round/>
              <a:headEnd/>
              <a:tailEnd type="triangle" w="med" len="med"/>
            </a:ln>
          </p:spPr>
        </p:cxnSp>
        <p:cxnSp>
          <p:nvCxnSpPr>
            <p:cNvPr id="17435" name="AutoShape 80"/>
            <p:cNvCxnSpPr>
              <a:cxnSpLocks noChangeShapeType="1"/>
              <a:stCxn id="17425" idx="5"/>
              <a:endCxn id="17429" idx="1"/>
            </p:cNvCxnSpPr>
            <p:nvPr/>
          </p:nvCxnSpPr>
          <p:spPr bwMode="auto">
            <a:xfrm>
              <a:off x="3962" y="1994"/>
              <a:ext cx="476" cy="812"/>
            </a:xfrm>
            <a:prstGeom prst="straightConnector1">
              <a:avLst/>
            </a:prstGeom>
            <a:noFill/>
            <a:ln w="28575">
              <a:solidFill>
                <a:srgbClr val="CC0000"/>
              </a:solidFill>
              <a:round/>
              <a:headEnd/>
              <a:tailEnd type="triangle" w="med" len="med"/>
            </a:ln>
          </p:spPr>
        </p:cxnSp>
        <p:cxnSp>
          <p:nvCxnSpPr>
            <p:cNvPr id="17436" name="AutoShape 81"/>
            <p:cNvCxnSpPr>
              <a:cxnSpLocks noChangeShapeType="1"/>
              <a:stCxn id="17429" idx="0"/>
              <a:endCxn id="17428" idx="4"/>
            </p:cNvCxnSpPr>
            <p:nvPr/>
          </p:nvCxnSpPr>
          <p:spPr bwMode="auto">
            <a:xfrm flipV="1">
              <a:off x="4608" y="2352"/>
              <a:ext cx="192" cy="384"/>
            </a:xfrm>
            <a:prstGeom prst="straightConnector1">
              <a:avLst/>
            </a:prstGeom>
            <a:noFill/>
            <a:ln w="28575">
              <a:solidFill>
                <a:srgbClr val="CC0000"/>
              </a:solidFill>
              <a:round/>
              <a:headEnd/>
              <a:tailEnd type="triangle" w="med" len="med"/>
            </a:ln>
          </p:spPr>
        </p:cxnSp>
        <p:cxnSp>
          <p:nvCxnSpPr>
            <p:cNvPr id="17437" name="AutoShape 82"/>
            <p:cNvCxnSpPr>
              <a:cxnSpLocks noChangeShapeType="1"/>
              <a:stCxn id="17428" idx="0"/>
              <a:endCxn id="17419" idx="4"/>
            </p:cNvCxnSpPr>
            <p:nvPr/>
          </p:nvCxnSpPr>
          <p:spPr bwMode="auto">
            <a:xfrm flipV="1">
              <a:off x="4800" y="1056"/>
              <a:ext cx="144" cy="816"/>
            </a:xfrm>
            <a:prstGeom prst="straightConnector1">
              <a:avLst/>
            </a:prstGeom>
            <a:noFill/>
            <a:ln w="28575">
              <a:solidFill>
                <a:srgbClr val="CC0000"/>
              </a:solidFill>
              <a:round/>
              <a:headEnd/>
              <a:tailEnd type="triangle" w="med" len="med"/>
            </a:ln>
          </p:spPr>
        </p:cxnSp>
        <p:cxnSp>
          <p:nvCxnSpPr>
            <p:cNvPr id="17438" name="AutoShape 83"/>
            <p:cNvCxnSpPr>
              <a:cxnSpLocks noChangeShapeType="1"/>
              <a:stCxn id="17418" idx="7"/>
            </p:cNvCxnSpPr>
            <p:nvPr/>
          </p:nvCxnSpPr>
          <p:spPr bwMode="auto">
            <a:xfrm flipV="1">
              <a:off x="746" y="2016"/>
              <a:ext cx="982" cy="262"/>
            </a:xfrm>
            <a:prstGeom prst="straightConnector1">
              <a:avLst/>
            </a:prstGeom>
            <a:noFill/>
            <a:ln w="28575">
              <a:solidFill>
                <a:srgbClr val="CC0000"/>
              </a:solidFill>
              <a:round/>
              <a:headEnd/>
              <a:tailEnd type="triangle" w="med" len="med"/>
            </a:ln>
          </p:spPr>
        </p:cxnSp>
        <p:cxnSp>
          <p:nvCxnSpPr>
            <p:cNvPr id="17439" name="AutoShape 84"/>
            <p:cNvCxnSpPr>
              <a:cxnSpLocks noChangeShapeType="1"/>
              <a:stCxn id="17420" idx="1"/>
              <a:endCxn id="17421" idx="5"/>
            </p:cNvCxnSpPr>
            <p:nvPr/>
          </p:nvCxnSpPr>
          <p:spPr bwMode="auto">
            <a:xfrm flipH="1" flipV="1">
              <a:off x="1130" y="1466"/>
              <a:ext cx="668" cy="380"/>
            </a:xfrm>
            <a:prstGeom prst="straightConnector1">
              <a:avLst/>
            </a:prstGeom>
            <a:noFill/>
            <a:ln w="28575">
              <a:solidFill>
                <a:schemeClr val="tx1"/>
              </a:solidFill>
              <a:round/>
              <a:headEnd/>
              <a:tailEnd type="triangle" w="med" len="med"/>
            </a:ln>
          </p:spPr>
        </p:cxnSp>
        <p:cxnSp>
          <p:nvCxnSpPr>
            <p:cNvPr id="17440" name="AutoShape 85"/>
            <p:cNvCxnSpPr>
              <a:cxnSpLocks noChangeShapeType="1"/>
              <a:endCxn id="17427" idx="2"/>
            </p:cNvCxnSpPr>
            <p:nvPr/>
          </p:nvCxnSpPr>
          <p:spPr bwMode="auto">
            <a:xfrm flipV="1">
              <a:off x="1152" y="864"/>
              <a:ext cx="432" cy="262"/>
            </a:xfrm>
            <a:prstGeom prst="straightConnector1">
              <a:avLst/>
            </a:prstGeom>
            <a:noFill/>
            <a:ln w="28575">
              <a:solidFill>
                <a:schemeClr val="tx1"/>
              </a:solidFill>
              <a:round/>
              <a:headEnd/>
              <a:tailEnd type="triangle" w="med" len="med"/>
            </a:ln>
          </p:spPr>
        </p:cxnSp>
        <p:cxnSp>
          <p:nvCxnSpPr>
            <p:cNvPr id="17441" name="AutoShape 86"/>
            <p:cNvCxnSpPr>
              <a:cxnSpLocks noChangeShapeType="1"/>
              <a:stCxn id="17424" idx="2"/>
              <a:endCxn id="17427" idx="6"/>
            </p:cNvCxnSpPr>
            <p:nvPr/>
          </p:nvCxnSpPr>
          <p:spPr bwMode="auto">
            <a:xfrm flipH="1" flipV="1">
              <a:off x="2064" y="864"/>
              <a:ext cx="816" cy="384"/>
            </a:xfrm>
            <a:prstGeom prst="straightConnector1">
              <a:avLst/>
            </a:prstGeom>
            <a:noFill/>
            <a:ln w="28575">
              <a:solidFill>
                <a:schemeClr val="tx1"/>
              </a:solidFill>
              <a:round/>
              <a:headEnd/>
              <a:tailEnd type="triangle" w="med" len="med"/>
            </a:ln>
          </p:spPr>
        </p:cxnSp>
        <p:cxnSp>
          <p:nvCxnSpPr>
            <p:cNvPr id="17442" name="AutoShape 87"/>
            <p:cNvCxnSpPr>
              <a:cxnSpLocks noChangeShapeType="1"/>
              <a:stCxn id="17420" idx="7"/>
              <a:endCxn id="17424" idx="3"/>
            </p:cNvCxnSpPr>
            <p:nvPr/>
          </p:nvCxnSpPr>
          <p:spPr bwMode="auto">
            <a:xfrm flipV="1">
              <a:off x="2138" y="1418"/>
              <a:ext cx="812" cy="428"/>
            </a:xfrm>
            <a:prstGeom prst="straightConnector1">
              <a:avLst/>
            </a:prstGeom>
            <a:noFill/>
            <a:ln w="28575">
              <a:solidFill>
                <a:schemeClr val="tx1"/>
              </a:solidFill>
              <a:round/>
              <a:headEnd/>
              <a:tailEnd type="triangle" w="med" len="med"/>
            </a:ln>
          </p:spPr>
        </p:cxnSp>
        <p:cxnSp>
          <p:nvCxnSpPr>
            <p:cNvPr id="17443" name="AutoShape 88"/>
            <p:cNvCxnSpPr>
              <a:cxnSpLocks noChangeShapeType="1"/>
              <a:stCxn id="17420" idx="6"/>
              <a:endCxn id="17425" idx="2"/>
            </p:cNvCxnSpPr>
            <p:nvPr/>
          </p:nvCxnSpPr>
          <p:spPr bwMode="auto">
            <a:xfrm flipV="1">
              <a:off x="2208" y="1824"/>
              <a:ext cx="1344" cy="192"/>
            </a:xfrm>
            <a:prstGeom prst="straightConnector1">
              <a:avLst/>
            </a:prstGeom>
            <a:noFill/>
            <a:ln w="28575">
              <a:solidFill>
                <a:srgbClr val="CC0000"/>
              </a:solidFill>
              <a:round/>
              <a:headEnd/>
              <a:tailEnd type="triangle" w="med" len="med"/>
            </a:ln>
          </p:spPr>
        </p:cxnSp>
        <p:cxnSp>
          <p:nvCxnSpPr>
            <p:cNvPr id="17444" name="AutoShape 89"/>
            <p:cNvCxnSpPr>
              <a:cxnSpLocks noChangeShapeType="1"/>
              <a:stCxn id="17428" idx="1"/>
              <a:endCxn id="17424" idx="6"/>
            </p:cNvCxnSpPr>
            <p:nvPr/>
          </p:nvCxnSpPr>
          <p:spPr bwMode="auto">
            <a:xfrm rot="5400000" flipH="1">
              <a:off x="3648" y="960"/>
              <a:ext cx="694" cy="1270"/>
            </a:xfrm>
            <a:prstGeom prst="curvedConnector2">
              <a:avLst/>
            </a:prstGeom>
            <a:noFill/>
            <a:ln w="28575">
              <a:solidFill>
                <a:schemeClr val="tx1"/>
              </a:solidFill>
              <a:round/>
              <a:headEnd/>
              <a:tailEnd type="triangle" w="med" len="med"/>
            </a:ln>
          </p:spPr>
        </p:cxnSp>
        <p:cxnSp>
          <p:nvCxnSpPr>
            <p:cNvPr id="17445" name="AutoShape 90"/>
            <p:cNvCxnSpPr>
              <a:cxnSpLocks noChangeShapeType="1"/>
              <a:stCxn id="17418" idx="6"/>
              <a:endCxn id="17425" idx="3"/>
            </p:cNvCxnSpPr>
            <p:nvPr/>
          </p:nvCxnSpPr>
          <p:spPr bwMode="auto">
            <a:xfrm flipV="1">
              <a:off x="816" y="1994"/>
              <a:ext cx="2806" cy="454"/>
            </a:xfrm>
            <a:prstGeom prst="curvedConnector2">
              <a:avLst/>
            </a:prstGeom>
            <a:noFill/>
            <a:ln w="28575">
              <a:solidFill>
                <a:schemeClr val="tx1"/>
              </a:solidFill>
              <a:round/>
              <a:headEnd/>
              <a:tailEnd type="triangle" w="med" len="med"/>
            </a:ln>
          </p:spPr>
        </p:cxnSp>
      </p:grpSp>
      <p:sp>
        <p:nvSpPr>
          <p:cNvPr id="17413" name="Text Box 92"/>
          <p:cNvSpPr txBox="1">
            <a:spLocks noChangeArrowheads="1"/>
          </p:cNvSpPr>
          <p:nvPr/>
        </p:nvSpPr>
        <p:spPr bwMode="auto">
          <a:xfrm>
            <a:off x="4495800" y="4133678"/>
            <a:ext cx="2068512" cy="1754322"/>
          </a:xfrm>
          <a:prstGeom prst="rect">
            <a:avLst/>
          </a:prstGeom>
          <a:noFill/>
          <a:ln w="9525">
            <a:noFill/>
            <a:miter lim="800000"/>
            <a:headEnd/>
            <a:tailEnd/>
          </a:ln>
        </p:spPr>
        <p:txBody>
          <a:bodyPr lIns="91432" tIns="45718" rIns="91432" bIns="45718">
            <a:spAutoFit/>
          </a:bodyPr>
          <a:lstStyle/>
          <a:p>
            <a:pPr algn="ctr">
              <a:spcBef>
                <a:spcPct val="50000"/>
              </a:spcBef>
            </a:pPr>
            <a:r>
              <a:rPr lang="pt-BR" i="1">
                <a:latin typeface="Calibri" pitchFamily="34" charset="0"/>
              </a:rPr>
              <a:t>Ambos são construídos sob demanda – tentamos construir o mínimo possível de cada um.</a:t>
            </a:r>
          </a:p>
        </p:txBody>
      </p:sp>
      <p:sp>
        <p:nvSpPr>
          <p:cNvPr id="17415" name="Text Box 94"/>
          <p:cNvSpPr txBox="1">
            <a:spLocks noChangeArrowheads="1"/>
          </p:cNvSpPr>
          <p:nvPr/>
        </p:nvSpPr>
        <p:spPr bwMode="auto">
          <a:xfrm>
            <a:off x="4572000" y="1905002"/>
            <a:ext cx="1981200" cy="1754322"/>
          </a:xfrm>
          <a:prstGeom prst="rect">
            <a:avLst/>
          </a:prstGeom>
          <a:noFill/>
          <a:ln w="9525">
            <a:noFill/>
            <a:miter lim="800000"/>
            <a:headEnd/>
            <a:tailEnd/>
          </a:ln>
        </p:spPr>
        <p:txBody>
          <a:bodyPr wrap="square" lIns="91432" tIns="45718" rIns="91432" bIns="45718">
            <a:spAutoFit/>
          </a:bodyPr>
          <a:lstStyle/>
          <a:p>
            <a:pPr algn="ctr">
              <a:spcBef>
                <a:spcPct val="50000"/>
              </a:spcBef>
            </a:pPr>
            <a:r>
              <a:rPr lang="pt-BR" i="1">
                <a:latin typeface="Calibri" pitchFamily="34" charset="0"/>
              </a:rPr>
              <a:t>Cada nó na árvore de busca corresponde a um caminho no grafo de espaço de estados.</a:t>
            </a:r>
          </a:p>
        </p:txBody>
      </p:sp>
      <p:sp>
        <p:nvSpPr>
          <p:cNvPr id="95" name="TextBox 94"/>
          <p:cNvSpPr txBox="1"/>
          <p:nvPr/>
        </p:nvSpPr>
        <p:spPr>
          <a:xfrm>
            <a:off x="6870700" y="2086107"/>
            <a:ext cx="4876800" cy="523220"/>
          </a:xfrm>
          <a:prstGeom prst="rect">
            <a:avLst/>
          </a:prstGeom>
          <a:noFill/>
        </p:spPr>
        <p:txBody>
          <a:bodyPr wrap="square" lIns="91436" tIns="45718" rIns="91436" bIns="45718" rtlCol="0">
            <a:spAutoFit/>
          </a:bodyPr>
          <a:lstStyle/>
          <a:p>
            <a:pPr algn="ctr"/>
            <a:r>
              <a:rPr lang="pt-BR" sz="2800">
                <a:latin typeface="Calibri" pitchFamily="34" charset="0"/>
              </a:rPr>
              <a:t>Árvore de Busca</a:t>
            </a:r>
          </a:p>
        </p:txBody>
      </p:sp>
      <p:sp>
        <p:nvSpPr>
          <p:cNvPr id="96" name="TextBox 95"/>
          <p:cNvSpPr txBox="1"/>
          <p:nvPr/>
        </p:nvSpPr>
        <p:spPr>
          <a:xfrm>
            <a:off x="609600" y="1981202"/>
            <a:ext cx="3429000" cy="954103"/>
          </a:xfrm>
          <a:prstGeom prst="rect">
            <a:avLst/>
          </a:prstGeom>
          <a:noFill/>
        </p:spPr>
        <p:txBody>
          <a:bodyPr wrap="square" lIns="91436" tIns="45718" rIns="91436" bIns="45718" rtlCol="0">
            <a:spAutoFit/>
          </a:bodyPr>
          <a:lstStyle/>
          <a:p>
            <a:pPr algn="ctr"/>
            <a:r>
              <a:rPr lang="pt-BR" sz="2800">
                <a:latin typeface="Calibri" pitchFamily="34" charset="0"/>
              </a:rPr>
              <a:t>Grafos de Espaço de Estados</a:t>
            </a:r>
            <a:endParaRPr lang="en-US" sz="2800">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p:cNvSpPr>
          <p:nvPr>
            <p:ph type="body" idx="1"/>
          </p:nvPr>
        </p:nvSpPr>
        <p:spPr>
          <a:xfrm>
            <a:off x="624417" y="1125538"/>
            <a:ext cx="10972800" cy="5327650"/>
          </a:xfrm>
        </p:spPr>
        <p:txBody>
          <a:bodyPr/>
          <a:lstStyle/>
          <a:p>
            <a:pPr eaLnBrk="1" hangingPunct="1"/>
            <a:r>
              <a:rPr lang="pt-BR"/>
              <a:t>Um </a:t>
            </a:r>
            <a:r>
              <a:rPr lang="pt-BR">
                <a:solidFill>
                  <a:srgbClr val="FF0000"/>
                </a:solidFill>
              </a:rPr>
              <a:t>estado</a:t>
            </a:r>
            <a:r>
              <a:rPr lang="pt-BR"/>
              <a:t> é uma (representação de uma) configuração física.</a:t>
            </a:r>
          </a:p>
          <a:p>
            <a:r>
              <a:rPr lang="pt-BR"/>
              <a:t>Um </a:t>
            </a:r>
            <a:r>
              <a:rPr lang="pt-BR">
                <a:solidFill>
                  <a:srgbClr val="FF0000"/>
                </a:solidFill>
              </a:rPr>
              <a:t>nó</a:t>
            </a:r>
            <a:r>
              <a:rPr lang="pt-BR"/>
              <a:t> é parte da árvore de busca e inclui </a:t>
            </a:r>
            <a:r>
              <a:rPr lang="pt-BR">
                <a:solidFill>
                  <a:srgbClr val="FF0000"/>
                </a:solidFill>
              </a:rPr>
              <a:t>estado</a:t>
            </a:r>
            <a:r>
              <a:rPr lang="pt-BR"/>
              <a:t>, </a:t>
            </a:r>
            <a:r>
              <a:rPr lang="pt-BR">
                <a:solidFill>
                  <a:srgbClr val="FF0000"/>
                </a:solidFill>
              </a:rPr>
              <a:t>nó pai</a:t>
            </a:r>
            <a:r>
              <a:rPr lang="pt-BR"/>
              <a:t>, </a:t>
            </a:r>
            <a:r>
              <a:rPr lang="pt-BR">
                <a:solidFill>
                  <a:srgbClr val="FF0000"/>
                </a:solidFill>
              </a:rPr>
              <a:t>ação</a:t>
            </a:r>
            <a:r>
              <a:rPr lang="pt-BR"/>
              <a:t>, </a:t>
            </a:r>
            <a:r>
              <a:rPr lang="pt-BR">
                <a:solidFill>
                  <a:srgbClr val="FF0000"/>
                </a:solidFill>
              </a:rPr>
              <a:t>custo do caminho</a:t>
            </a:r>
            <a:r>
              <a:rPr lang="pt-BR"/>
              <a:t>.</a:t>
            </a:r>
          </a:p>
          <a:p>
            <a:pPr lvl="1"/>
            <a:r>
              <a:rPr lang="pt-BR"/>
              <a:t>Representado pela </a:t>
            </a:r>
            <a:r>
              <a:rPr lang="pt-BR" b="1"/>
              <a:t>estrutura de dados</a:t>
            </a:r>
            <a:r>
              <a:rPr lang="pt-BR"/>
              <a:t> denominada </a:t>
            </a:r>
            <a:r>
              <a:rPr lang="pt-BR" b="1"/>
              <a:t>Node</a:t>
            </a:r>
            <a:r>
              <a:rPr lang="pt-BR"/>
              <a:t>. </a:t>
            </a:r>
          </a:p>
          <a:p>
            <a:pPr lvl="1"/>
            <a:r>
              <a:rPr lang="pt-BR"/>
              <a:t>Note que o campo PARENT permite organizar os nós em uma árvore.</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021526"/>
            <a:ext cx="5014913" cy="276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35</a:t>
            </a:fld>
            <a:endParaRPr lang="en-US"/>
          </a:p>
        </p:txBody>
      </p:sp>
      <p:sp>
        <p:nvSpPr>
          <p:cNvPr id="8" name="Título 1"/>
          <p:cNvSpPr>
            <a:spLocks noGrp="1"/>
          </p:cNvSpPr>
          <p:nvPr>
            <p:ph type="title"/>
          </p:nvPr>
        </p:nvSpPr>
        <p:spPr>
          <a:xfrm>
            <a:off x="0" y="-25400"/>
            <a:ext cx="12192000" cy="1143000"/>
          </a:xfrm>
        </p:spPr>
        <p:txBody>
          <a:bodyPr/>
          <a:lstStyle/>
          <a:p>
            <a:r>
              <a:rPr lang="pt-BR"/>
              <a:t>Estados </a:t>
            </a:r>
            <a:r>
              <a:rPr lang="pt-BR" i="1"/>
              <a:t>vs</a:t>
            </a:r>
            <a:r>
              <a:rPr lang="pt-BR"/>
              <a:t>. Nós</a:t>
            </a:r>
          </a:p>
        </p:txBody>
      </p:sp>
    </p:spTree>
    <p:extLst>
      <p:ext uri="{BB962C8B-B14F-4D97-AF65-F5344CB8AC3E}">
        <p14:creationId xmlns:p14="http://schemas.microsoft.com/office/powerpoint/2010/main" val="151585369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Estados </a:t>
            </a:r>
            <a:r>
              <a:rPr lang="pt-BR" i="1"/>
              <a:t>vs</a:t>
            </a:r>
            <a:r>
              <a:rPr lang="pt-BR"/>
              <a:t>. Nós</a:t>
            </a:r>
          </a:p>
        </p:txBody>
      </p:sp>
      <p:sp>
        <p:nvSpPr>
          <p:cNvPr id="3" name="Espaço Reservado para Conteúdo 2"/>
          <p:cNvSpPr>
            <a:spLocks noGrp="1"/>
          </p:cNvSpPr>
          <p:nvPr>
            <p:ph idx="1"/>
          </p:nvPr>
        </p:nvSpPr>
        <p:spPr/>
        <p:txBody>
          <a:bodyPr/>
          <a:lstStyle/>
          <a:p>
            <a:r>
              <a:rPr lang="pt-BR"/>
              <a:t>Dado um </a:t>
            </a:r>
            <a:r>
              <a:rPr lang="pt-BR" u="sng"/>
              <a:t>nó pai</a:t>
            </a:r>
            <a:r>
              <a:rPr lang="pt-BR"/>
              <a:t> e uma </a:t>
            </a:r>
            <a:r>
              <a:rPr lang="pt-BR" u="sng"/>
              <a:t>ação</a:t>
            </a:r>
            <a:r>
              <a:rPr lang="pt-BR"/>
              <a:t>, </a:t>
            </a:r>
            <a:r>
              <a:rPr lang="pt-BR" sz="2800">
                <a:latin typeface="Courier New" pitchFamily="49" charset="0"/>
              </a:rPr>
              <a:t>CHILD-NODE</a:t>
            </a:r>
            <a:r>
              <a:rPr lang="pt-BR"/>
              <a:t> cria e retorna um novo </a:t>
            </a:r>
            <a:r>
              <a:rPr lang="pt-BR" u="sng"/>
              <a:t>nó filho</a:t>
            </a:r>
            <a:r>
              <a:rPr lang="pt-BR"/>
              <a:t>, preenchendo os vários campos desse nó.</a:t>
            </a:r>
          </a:p>
          <a:p>
            <a:endParaRPr lang="pt-BR"/>
          </a:p>
          <a:p>
            <a:endParaRPr lang="pt-BR"/>
          </a:p>
          <a:p>
            <a:endParaRPr lang="pt-BR"/>
          </a:p>
          <a:p>
            <a:endParaRPr lang="pt-BR" sz="1800"/>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36</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4488" y="2590800"/>
            <a:ext cx="896302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9448800" y="4447401"/>
            <a:ext cx="1031051" cy="276999"/>
          </a:xfrm>
          <a:prstGeom prst="rect">
            <a:avLst/>
          </a:prstGeom>
        </p:spPr>
        <p:txBody>
          <a:bodyPr wrap="none">
            <a:spAutoFit/>
          </a:bodyPr>
          <a:lstStyle/>
          <a:p>
            <a:r>
              <a:rPr lang="pt-BR" sz="1200"/>
              <a:t>AIMA, </a:t>
            </a:r>
            <a:r>
              <a:rPr lang="pt-BR" sz="1200" err="1"/>
              <a:t>pp</a:t>
            </a:r>
            <a:r>
              <a:rPr lang="pt-BR" sz="1200"/>
              <a:t> 79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pt-BR"/>
              <a:t>Busca em Árvore (</a:t>
            </a:r>
            <a:r>
              <a:rPr lang="pt-BR" err="1"/>
              <a:t>Tree</a:t>
            </a:r>
            <a:r>
              <a:rPr lang="pt-BR"/>
              <a:t> Search)</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4029" y="1450961"/>
            <a:ext cx="4017746" cy="4260878"/>
          </a:xfrm>
          <a:prstGeom prst="rect">
            <a:avLst/>
          </a:prstGeom>
          <a:noFill/>
        </p:spPr>
      </p:pic>
      <p:sp>
        <p:nvSpPr>
          <p:cNvPr id="7" name="Freeform 6"/>
          <p:cNvSpPr/>
          <p:nvPr/>
        </p:nvSpPr>
        <p:spPr>
          <a:xfrm>
            <a:off x="3669325" y="3505200"/>
            <a:ext cx="5030176" cy="2170723"/>
          </a:xfrm>
          <a:custGeom>
            <a:avLst/>
            <a:gdLst>
              <a:gd name="connsiteX0" fmla="*/ 542192 w 4618893"/>
              <a:gd name="connsiteY0" fmla="*/ 1100505 h 2384182"/>
              <a:gd name="connsiteX1" fmla="*/ 14654 w 4618893"/>
              <a:gd name="connsiteY1" fmla="*/ 1698382 h 2384182"/>
              <a:gd name="connsiteX2" fmla="*/ 454269 w 4618893"/>
              <a:gd name="connsiteY2" fmla="*/ 2287466 h 2384182"/>
              <a:gd name="connsiteX3" fmla="*/ 2036885 w 4618893"/>
              <a:gd name="connsiteY3" fmla="*/ 2225920 h 2384182"/>
              <a:gd name="connsiteX4" fmla="*/ 2256692 w 4618893"/>
              <a:gd name="connsiteY4" fmla="*/ 1337897 h 2384182"/>
              <a:gd name="connsiteX5" fmla="*/ 2916115 w 4618893"/>
              <a:gd name="connsiteY5" fmla="*/ 1170843 h 2384182"/>
              <a:gd name="connsiteX6" fmla="*/ 3223846 w 4618893"/>
              <a:gd name="connsiteY6" fmla="*/ 2155582 h 2384182"/>
              <a:gd name="connsiteX7" fmla="*/ 4437185 w 4618893"/>
              <a:gd name="connsiteY7" fmla="*/ 2111620 h 2384182"/>
              <a:gd name="connsiteX8" fmla="*/ 4314092 w 4618893"/>
              <a:gd name="connsiteY8" fmla="*/ 907074 h 2384182"/>
              <a:gd name="connsiteX9" fmla="*/ 2898531 w 4618893"/>
              <a:gd name="connsiteY9" fmla="*/ 89389 h 2384182"/>
              <a:gd name="connsiteX10" fmla="*/ 1843454 w 4618893"/>
              <a:gd name="connsiteY10" fmla="*/ 370743 h 2384182"/>
              <a:gd name="connsiteX11" fmla="*/ 1852246 w 4618893"/>
              <a:gd name="connsiteY11" fmla="*/ 1100505 h 2384182"/>
              <a:gd name="connsiteX12" fmla="*/ 542192 w 4618893"/>
              <a:gd name="connsiteY12" fmla="*/ 1100505 h 2384182"/>
              <a:gd name="connsiteX0" fmla="*/ 542192 w 4618893"/>
              <a:gd name="connsiteY0" fmla="*/ 866043 h 2149720"/>
              <a:gd name="connsiteX1" fmla="*/ 14654 w 4618893"/>
              <a:gd name="connsiteY1" fmla="*/ 1463920 h 2149720"/>
              <a:gd name="connsiteX2" fmla="*/ 454269 w 4618893"/>
              <a:gd name="connsiteY2" fmla="*/ 2053004 h 2149720"/>
              <a:gd name="connsiteX3" fmla="*/ 2036885 w 4618893"/>
              <a:gd name="connsiteY3" fmla="*/ 1991458 h 2149720"/>
              <a:gd name="connsiteX4" fmla="*/ 2256692 w 4618893"/>
              <a:gd name="connsiteY4" fmla="*/ 1103435 h 2149720"/>
              <a:gd name="connsiteX5" fmla="*/ 2916115 w 4618893"/>
              <a:gd name="connsiteY5" fmla="*/ 936381 h 2149720"/>
              <a:gd name="connsiteX6" fmla="*/ 3223846 w 4618893"/>
              <a:gd name="connsiteY6" fmla="*/ 1921120 h 2149720"/>
              <a:gd name="connsiteX7" fmla="*/ 4437185 w 4618893"/>
              <a:gd name="connsiteY7" fmla="*/ 1877158 h 2149720"/>
              <a:gd name="connsiteX8" fmla="*/ 4314092 w 4618893"/>
              <a:gd name="connsiteY8" fmla="*/ 672612 h 2149720"/>
              <a:gd name="connsiteX9" fmla="*/ 2655277 w 4618893"/>
              <a:gd name="connsiteY9" fmla="*/ 89389 h 2149720"/>
              <a:gd name="connsiteX10" fmla="*/ 1843454 w 4618893"/>
              <a:gd name="connsiteY10" fmla="*/ 136281 h 2149720"/>
              <a:gd name="connsiteX11" fmla="*/ 1852246 w 4618893"/>
              <a:gd name="connsiteY11" fmla="*/ 866043 h 2149720"/>
              <a:gd name="connsiteX12" fmla="*/ 542192 w 4618893"/>
              <a:gd name="connsiteY12" fmla="*/ 866043 h 2149720"/>
              <a:gd name="connsiteX0" fmla="*/ 542192 w 4618893"/>
              <a:gd name="connsiteY0" fmla="*/ 866043 h 2149720"/>
              <a:gd name="connsiteX1" fmla="*/ 14654 w 4618893"/>
              <a:gd name="connsiteY1" fmla="*/ 1463920 h 2149720"/>
              <a:gd name="connsiteX2" fmla="*/ 454269 w 4618893"/>
              <a:gd name="connsiteY2" fmla="*/ 2053004 h 2149720"/>
              <a:gd name="connsiteX3" fmla="*/ 2036885 w 4618893"/>
              <a:gd name="connsiteY3" fmla="*/ 1991458 h 2149720"/>
              <a:gd name="connsiteX4" fmla="*/ 2256692 w 4618893"/>
              <a:gd name="connsiteY4" fmla="*/ 1103435 h 2149720"/>
              <a:gd name="connsiteX5" fmla="*/ 2883877 w 4618893"/>
              <a:gd name="connsiteY5" fmla="*/ 1384789 h 2149720"/>
              <a:gd name="connsiteX6" fmla="*/ 3223846 w 4618893"/>
              <a:gd name="connsiteY6" fmla="*/ 1921120 h 2149720"/>
              <a:gd name="connsiteX7" fmla="*/ 4437185 w 4618893"/>
              <a:gd name="connsiteY7" fmla="*/ 1877158 h 2149720"/>
              <a:gd name="connsiteX8" fmla="*/ 4314092 w 4618893"/>
              <a:gd name="connsiteY8" fmla="*/ 672612 h 2149720"/>
              <a:gd name="connsiteX9" fmla="*/ 2655277 w 4618893"/>
              <a:gd name="connsiteY9" fmla="*/ 89389 h 2149720"/>
              <a:gd name="connsiteX10" fmla="*/ 1843454 w 4618893"/>
              <a:gd name="connsiteY10" fmla="*/ 136281 h 2149720"/>
              <a:gd name="connsiteX11" fmla="*/ 1852246 w 4618893"/>
              <a:gd name="connsiteY11" fmla="*/ 866043 h 2149720"/>
              <a:gd name="connsiteX12" fmla="*/ 542192 w 4618893"/>
              <a:gd name="connsiteY12" fmla="*/ 866043 h 2149720"/>
              <a:gd name="connsiteX0" fmla="*/ 542192 w 4618893"/>
              <a:gd name="connsiteY0" fmla="*/ 866043 h 2140927"/>
              <a:gd name="connsiteX1" fmla="*/ 14654 w 4618893"/>
              <a:gd name="connsiteY1" fmla="*/ 1463920 h 2140927"/>
              <a:gd name="connsiteX2" fmla="*/ 454269 w 4618893"/>
              <a:gd name="connsiteY2" fmla="*/ 2053004 h 2140927"/>
              <a:gd name="connsiteX3" fmla="*/ 2036885 w 4618893"/>
              <a:gd name="connsiteY3" fmla="*/ 1991458 h 2140927"/>
              <a:gd name="connsiteX4" fmla="*/ 2350477 w 4618893"/>
              <a:gd name="connsiteY4" fmla="*/ 1537189 h 2140927"/>
              <a:gd name="connsiteX5" fmla="*/ 2883877 w 4618893"/>
              <a:gd name="connsiteY5" fmla="*/ 1384789 h 2140927"/>
              <a:gd name="connsiteX6" fmla="*/ 3223846 w 4618893"/>
              <a:gd name="connsiteY6" fmla="*/ 1921120 h 2140927"/>
              <a:gd name="connsiteX7" fmla="*/ 4437185 w 4618893"/>
              <a:gd name="connsiteY7" fmla="*/ 1877158 h 2140927"/>
              <a:gd name="connsiteX8" fmla="*/ 4314092 w 4618893"/>
              <a:gd name="connsiteY8" fmla="*/ 672612 h 2140927"/>
              <a:gd name="connsiteX9" fmla="*/ 2655277 w 4618893"/>
              <a:gd name="connsiteY9" fmla="*/ 89389 h 2140927"/>
              <a:gd name="connsiteX10" fmla="*/ 1843454 w 4618893"/>
              <a:gd name="connsiteY10" fmla="*/ 136281 h 2140927"/>
              <a:gd name="connsiteX11" fmla="*/ 1852246 w 4618893"/>
              <a:gd name="connsiteY11" fmla="*/ 866043 h 2140927"/>
              <a:gd name="connsiteX12" fmla="*/ 542192 w 4618893"/>
              <a:gd name="connsiteY12" fmla="*/ 866043 h 2140927"/>
              <a:gd name="connsiteX0" fmla="*/ 542192 w 4618893"/>
              <a:gd name="connsiteY0" fmla="*/ 866043 h 2140927"/>
              <a:gd name="connsiteX1" fmla="*/ 14654 w 4618893"/>
              <a:gd name="connsiteY1" fmla="*/ 1463920 h 2140927"/>
              <a:gd name="connsiteX2" fmla="*/ 454269 w 4618893"/>
              <a:gd name="connsiteY2" fmla="*/ 2053004 h 2140927"/>
              <a:gd name="connsiteX3" fmla="*/ 2036885 w 4618893"/>
              <a:gd name="connsiteY3" fmla="*/ 1991458 h 2140927"/>
              <a:gd name="connsiteX4" fmla="*/ 2350477 w 4618893"/>
              <a:gd name="connsiteY4" fmla="*/ 1537189 h 2140927"/>
              <a:gd name="connsiteX5" fmla="*/ 2960077 w 4618893"/>
              <a:gd name="connsiteY5" fmla="*/ 1537190 h 2140927"/>
              <a:gd name="connsiteX6" fmla="*/ 3223846 w 4618893"/>
              <a:gd name="connsiteY6" fmla="*/ 1921120 h 2140927"/>
              <a:gd name="connsiteX7" fmla="*/ 4437185 w 4618893"/>
              <a:gd name="connsiteY7" fmla="*/ 1877158 h 2140927"/>
              <a:gd name="connsiteX8" fmla="*/ 4314092 w 4618893"/>
              <a:gd name="connsiteY8" fmla="*/ 672612 h 2140927"/>
              <a:gd name="connsiteX9" fmla="*/ 2655277 w 4618893"/>
              <a:gd name="connsiteY9" fmla="*/ 89389 h 2140927"/>
              <a:gd name="connsiteX10" fmla="*/ 1843454 w 4618893"/>
              <a:gd name="connsiteY10" fmla="*/ 136281 h 2140927"/>
              <a:gd name="connsiteX11" fmla="*/ 1852246 w 4618893"/>
              <a:gd name="connsiteY11" fmla="*/ 866043 h 2140927"/>
              <a:gd name="connsiteX12" fmla="*/ 542192 w 4618893"/>
              <a:gd name="connsiteY12" fmla="*/ 866043 h 2140927"/>
              <a:gd name="connsiteX0" fmla="*/ 542192 w 4618893"/>
              <a:gd name="connsiteY0" fmla="*/ 895839 h 2170723"/>
              <a:gd name="connsiteX1" fmla="*/ 14654 w 4618893"/>
              <a:gd name="connsiteY1" fmla="*/ 1493716 h 2170723"/>
              <a:gd name="connsiteX2" fmla="*/ 454269 w 4618893"/>
              <a:gd name="connsiteY2" fmla="*/ 2082800 h 2170723"/>
              <a:gd name="connsiteX3" fmla="*/ 2036885 w 4618893"/>
              <a:gd name="connsiteY3" fmla="*/ 2021254 h 2170723"/>
              <a:gd name="connsiteX4" fmla="*/ 2350477 w 4618893"/>
              <a:gd name="connsiteY4" fmla="*/ 1566985 h 2170723"/>
              <a:gd name="connsiteX5" fmla="*/ 2960077 w 4618893"/>
              <a:gd name="connsiteY5" fmla="*/ 1566986 h 2170723"/>
              <a:gd name="connsiteX6" fmla="*/ 3223846 w 4618893"/>
              <a:gd name="connsiteY6" fmla="*/ 1950916 h 2170723"/>
              <a:gd name="connsiteX7" fmla="*/ 4437185 w 4618893"/>
              <a:gd name="connsiteY7" fmla="*/ 1906954 h 2170723"/>
              <a:gd name="connsiteX8" fmla="*/ 4314092 w 4618893"/>
              <a:gd name="connsiteY8" fmla="*/ 702408 h 2170723"/>
              <a:gd name="connsiteX9" fmla="*/ 2807677 w 4618893"/>
              <a:gd name="connsiteY9" fmla="*/ 881186 h 2170723"/>
              <a:gd name="connsiteX10" fmla="*/ 2655277 w 4618893"/>
              <a:gd name="connsiteY10" fmla="*/ 119185 h 2170723"/>
              <a:gd name="connsiteX11" fmla="*/ 1843454 w 4618893"/>
              <a:gd name="connsiteY11" fmla="*/ 166077 h 2170723"/>
              <a:gd name="connsiteX12" fmla="*/ 1852246 w 4618893"/>
              <a:gd name="connsiteY12" fmla="*/ 895839 h 2170723"/>
              <a:gd name="connsiteX13" fmla="*/ 542192 w 4618893"/>
              <a:gd name="connsiteY13" fmla="*/ 895839 h 2170723"/>
              <a:gd name="connsiteX0" fmla="*/ 542192 w 4755662"/>
              <a:gd name="connsiteY0" fmla="*/ 895839 h 2170723"/>
              <a:gd name="connsiteX1" fmla="*/ 14654 w 4755662"/>
              <a:gd name="connsiteY1" fmla="*/ 1493716 h 2170723"/>
              <a:gd name="connsiteX2" fmla="*/ 454269 w 4755662"/>
              <a:gd name="connsiteY2" fmla="*/ 2082800 h 2170723"/>
              <a:gd name="connsiteX3" fmla="*/ 2036885 w 4755662"/>
              <a:gd name="connsiteY3" fmla="*/ 2021254 h 2170723"/>
              <a:gd name="connsiteX4" fmla="*/ 2350477 w 4755662"/>
              <a:gd name="connsiteY4" fmla="*/ 1566985 h 2170723"/>
              <a:gd name="connsiteX5" fmla="*/ 2960077 w 4755662"/>
              <a:gd name="connsiteY5" fmla="*/ 1566986 h 2170723"/>
              <a:gd name="connsiteX6" fmla="*/ 3223846 w 4755662"/>
              <a:gd name="connsiteY6" fmla="*/ 1950916 h 2170723"/>
              <a:gd name="connsiteX7" fmla="*/ 4437185 w 4755662"/>
              <a:gd name="connsiteY7" fmla="*/ 1906954 h 2170723"/>
              <a:gd name="connsiteX8" fmla="*/ 4484077 w 4755662"/>
              <a:gd name="connsiteY8" fmla="*/ 957386 h 2170723"/>
              <a:gd name="connsiteX9" fmla="*/ 2807677 w 4755662"/>
              <a:gd name="connsiteY9" fmla="*/ 881186 h 2170723"/>
              <a:gd name="connsiteX10" fmla="*/ 2655277 w 4755662"/>
              <a:gd name="connsiteY10" fmla="*/ 119185 h 2170723"/>
              <a:gd name="connsiteX11" fmla="*/ 1843454 w 4755662"/>
              <a:gd name="connsiteY11" fmla="*/ 166077 h 2170723"/>
              <a:gd name="connsiteX12" fmla="*/ 1852246 w 4755662"/>
              <a:gd name="connsiteY12" fmla="*/ 895839 h 2170723"/>
              <a:gd name="connsiteX13" fmla="*/ 542192 w 4755662"/>
              <a:gd name="connsiteY13" fmla="*/ 895839 h 2170723"/>
              <a:gd name="connsiteX0" fmla="*/ 542192 w 4984261"/>
              <a:gd name="connsiteY0" fmla="*/ 895839 h 2170723"/>
              <a:gd name="connsiteX1" fmla="*/ 14654 w 4984261"/>
              <a:gd name="connsiteY1" fmla="*/ 1493716 h 2170723"/>
              <a:gd name="connsiteX2" fmla="*/ 454269 w 4984261"/>
              <a:gd name="connsiteY2" fmla="*/ 2082800 h 2170723"/>
              <a:gd name="connsiteX3" fmla="*/ 2036885 w 4984261"/>
              <a:gd name="connsiteY3" fmla="*/ 2021254 h 2170723"/>
              <a:gd name="connsiteX4" fmla="*/ 2350477 w 4984261"/>
              <a:gd name="connsiteY4" fmla="*/ 1566985 h 2170723"/>
              <a:gd name="connsiteX5" fmla="*/ 2960077 w 4984261"/>
              <a:gd name="connsiteY5" fmla="*/ 1566986 h 2170723"/>
              <a:gd name="connsiteX6" fmla="*/ 3223846 w 4984261"/>
              <a:gd name="connsiteY6" fmla="*/ 1950916 h 2170723"/>
              <a:gd name="connsiteX7" fmla="*/ 4437185 w 4984261"/>
              <a:gd name="connsiteY7" fmla="*/ 1906954 h 2170723"/>
              <a:gd name="connsiteX8" fmla="*/ 4712676 w 4984261"/>
              <a:gd name="connsiteY8" fmla="*/ 957386 h 2170723"/>
              <a:gd name="connsiteX9" fmla="*/ 2807677 w 4984261"/>
              <a:gd name="connsiteY9" fmla="*/ 881186 h 2170723"/>
              <a:gd name="connsiteX10" fmla="*/ 2655277 w 4984261"/>
              <a:gd name="connsiteY10" fmla="*/ 119185 h 2170723"/>
              <a:gd name="connsiteX11" fmla="*/ 1843454 w 4984261"/>
              <a:gd name="connsiteY11" fmla="*/ 166077 h 2170723"/>
              <a:gd name="connsiteX12" fmla="*/ 1852246 w 4984261"/>
              <a:gd name="connsiteY12" fmla="*/ 895839 h 2170723"/>
              <a:gd name="connsiteX13" fmla="*/ 542192 w 4984261"/>
              <a:gd name="connsiteY13" fmla="*/ 895839 h 2170723"/>
              <a:gd name="connsiteX0" fmla="*/ 542192 w 5030176"/>
              <a:gd name="connsiteY0" fmla="*/ 895839 h 2170723"/>
              <a:gd name="connsiteX1" fmla="*/ 14654 w 5030176"/>
              <a:gd name="connsiteY1" fmla="*/ 1493716 h 2170723"/>
              <a:gd name="connsiteX2" fmla="*/ 454269 w 5030176"/>
              <a:gd name="connsiteY2" fmla="*/ 2082800 h 2170723"/>
              <a:gd name="connsiteX3" fmla="*/ 2036885 w 5030176"/>
              <a:gd name="connsiteY3" fmla="*/ 2021254 h 2170723"/>
              <a:gd name="connsiteX4" fmla="*/ 2350477 w 5030176"/>
              <a:gd name="connsiteY4" fmla="*/ 1566985 h 2170723"/>
              <a:gd name="connsiteX5" fmla="*/ 2960077 w 5030176"/>
              <a:gd name="connsiteY5" fmla="*/ 1566986 h 2170723"/>
              <a:gd name="connsiteX6" fmla="*/ 3223846 w 5030176"/>
              <a:gd name="connsiteY6" fmla="*/ 1950916 h 2170723"/>
              <a:gd name="connsiteX7" fmla="*/ 4712676 w 5030176"/>
              <a:gd name="connsiteY7" fmla="*/ 1871786 h 2170723"/>
              <a:gd name="connsiteX8" fmla="*/ 4712676 w 5030176"/>
              <a:gd name="connsiteY8" fmla="*/ 957386 h 2170723"/>
              <a:gd name="connsiteX9" fmla="*/ 2807677 w 5030176"/>
              <a:gd name="connsiteY9" fmla="*/ 881186 h 2170723"/>
              <a:gd name="connsiteX10" fmla="*/ 2655277 w 5030176"/>
              <a:gd name="connsiteY10" fmla="*/ 119185 h 2170723"/>
              <a:gd name="connsiteX11" fmla="*/ 1843454 w 5030176"/>
              <a:gd name="connsiteY11" fmla="*/ 166077 h 2170723"/>
              <a:gd name="connsiteX12" fmla="*/ 1852246 w 5030176"/>
              <a:gd name="connsiteY12" fmla="*/ 895839 h 2170723"/>
              <a:gd name="connsiteX13" fmla="*/ 542192 w 5030176"/>
              <a:gd name="connsiteY13" fmla="*/ 895839 h 2170723"/>
              <a:gd name="connsiteX0" fmla="*/ 542192 w 5030176"/>
              <a:gd name="connsiteY0" fmla="*/ 895839 h 2170723"/>
              <a:gd name="connsiteX1" fmla="*/ 14654 w 5030176"/>
              <a:gd name="connsiteY1" fmla="*/ 1493716 h 2170723"/>
              <a:gd name="connsiteX2" fmla="*/ 454269 w 5030176"/>
              <a:gd name="connsiteY2" fmla="*/ 2082800 h 2170723"/>
              <a:gd name="connsiteX3" fmla="*/ 2036885 w 5030176"/>
              <a:gd name="connsiteY3" fmla="*/ 2021254 h 2170723"/>
              <a:gd name="connsiteX4" fmla="*/ 2350475 w 5030176"/>
              <a:gd name="connsiteY4" fmla="*/ 1490786 h 2170723"/>
              <a:gd name="connsiteX5" fmla="*/ 2960077 w 5030176"/>
              <a:gd name="connsiteY5" fmla="*/ 1566986 h 2170723"/>
              <a:gd name="connsiteX6" fmla="*/ 3223846 w 5030176"/>
              <a:gd name="connsiteY6" fmla="*/ 1950916 h 2170723"/>
              <a:gd name="connsiteX7" fmla="*/ 4712676 w 5030176"/>
              <a:gd name="connsiteY7" fmla="*/ 1871786 h 2170723"/>
              <a:gd name="connsiteX8" fmla="*/ 4712676 w 5030176"/>
              <a:gd name="connsiteY8" fmla="*/ 957386 h 2170723"/>
              <a:gd name="connsiteX9" fmla="*/ 2807677 w 5030176"/>
              <a:gd name="connsiteY9" fmla="*/ 881186 h 2170723"/>
              <a:gd name="connsiteX10" fmla="*/ 2655277 w 5030176"/>
              <a:gd name="connsiteY10" fmla="*/ 119185 h 2170723"/>
              <a:gd name="connsiteX11" fmla="*/ 1843454 w 5030176"/>
              <a:gd name="connsiteY11" fmla="*/ 166077 h 2170723"/>
              <a:gd name="connsiteX12" fmla="*/ 1852246 w 5030176"/>
              <a:gd name="connsiteY12" fmla="*/ 895839 h 2170723"/>
              <a:gd name="connsiteX13" fmla="*/ 542192 w 5030176"/>
              <a:gd name="connsiteY13" fmla="*/ 895839 h 2170723"/>
              <a:gd name="connsiteX0" fmla="*/ 542192 w 5030176"/>
              <a:gd name="connsiteY0" fmla="*/ 895839 h 2170723"/>
              <a:gd name="connsiteX1" fmla="*/ 14654 w 5030176"/>
              <a:gd name="connsiteY1" fmla="*/ 1493716 h 2170723"/>
              <a:gd name="connsiteX2" fmla="*/ 454269 w 5030176"/>
              <a:gd name="connsiteY2" fmla="*/ 2082800 h 2170723"/>
              <a:gd name="connsiteX3" fmla="*/ 2036885 w 5030176"/>
              <a:gd name="connsiteY3" fmla="*/ 2021254 h 2170723"/>
              <a:gd name="connsiteX4" fmla="*/ 2350475 w 5030176"/>
              <a:gd name="connsiteY4" fmla="*/ 1490786 h 2170723"/>
              <a:gd name="connsiteX5" fmla="*/ 2960075 w 5030176"/>
              <a:gd name="connsiteY5" fmla="*/ 1414586 h 2170723"/>
              <a:gd name="connsiteX6" fmla="*/ 3223846 w 5030176"/>
              <a:gd name="connsiteY6" fmla="*/ 1950916 h 2170723"/>
              <a:gd name="connsiteX7" fmla="*/ 4712676 w 5030176"/>
              <a:gd name="connsiteY7" fmla="*/ 1871786 h 2170723"/>
              <a:gd name="connsiteX8" fmla="*/ 4712676 w 5030176"/>
              <a:gd name="connsiteY8" fmla="*/ 957386 h 2170723"/>
              <a:gd name="connsiteX9" fmla="*/ 2807677 w 5030176"/>
              <a:gd name="connsiteY9" fmla="*/ 881186 h 2170723"/>
              <a:gd name="connsiteX10" fmla="*/ 2655277 w 5030176"/>
              <a:gd name="connsiteY10" fmla="*/ 119185 h 2170723"/>
              <a:gd name="connsiteX11" fmla="*/ 1843454 w 5030176"/>
              <a:gd name="connsiteY11" fmla="*/ 166077 h 2170723"/>
              <a:gd name="connsiteX12" fmla="*/ 1852246 w 5030176"/>
              <a:gd name="connsiteY12" fmla="*/ 895839 h 2170723"/>
              <a:gd name="connsiteX13" fmla="*/ 542192 w 5030176"/>
              <a:gd name="connsiteY13" fmla="*/ 895839 h 21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0176" h="2170723">
                <a:moveTo>
                  <a:pt x="542192" y="895839"/>
                </a:moveTo>
                <a:cubicBezTo>
                  <a:pt x="235927" y="995485"/>
                  <a:pt x="29308" y="1295889"/>
                  <a:pt x="14654" y="1493716"/>
                </a:cubicBezTo>
                <a:cubicBezTo>
                  <a:pt x="0" y="1691543"/>
                  <a:pt x="117231" y="1994877"/>
                  <a:pt x="454269" y="2082800"/>
                </a:cubicBezTo>
                <a:cubicBezTo>
                  <a:pt x="791307" y="2170723"/>
                  <a:pt x="1720851" y="2119923"/>
                  <a:pt x="2036885" y="2021254"/>
                </a:cubicBezTo>
                <a:cubicBezTo>
                  <a:pt x="2352919" y="1922585"/>
                  <a:pt x="2196610" y="1591897"/>
                  <a:pt x="2350475" y="1490786"/>
                </a:cubicBezTo>
                <a:cubicBezTo>
                  <a:pt x="2504340" y="1389675"/>
                  <a:pt x="2814513" y="1337898"/>
                  <a:pt x="2960075" y="1414586"/>
                </a:cubicBezTo>
                <a:cubicBezTo>
                  <a:pt x="3105637" y="1491274"/>
                  <a:pt x="2931746" y="1874716"/>
                  <a:pt x="3223846" y="1950916"/>
                </a:cubicBezTo>
                <a:cubicBezTo>
                  <a:pt x="3515946" y="2027116"/>
                  <a:pt x="4464538" y="2037374"/>
                  <a:pt x="4712676" y="1871786"/>
                </a:cubicBezTo>
                <a:cubicBezTo>
                  <a:pt x="4960814" y="1706198"/>
                  <a:pt x="5030176" y="1122486"/>
                  <a:pt x="4712676" y="957386"/>
                </a:cubicBezTo>
                <a:cubicBezTo>
                  <a:pt x="4395176" y="792286"/>
                  <a:pt x="3150577" y="1020886"/>
                  <a:pt x="2807677" y="881186"/>
                </a:cubicBezTo>
                <a:cubicBezTo>
                  <a:pt x="2464777" y="741486"/>
                  <a:pt x="2815981" y="238370"/>
                  <a:pt x="2655277" y="119185"/>
                </a:cubicBezTo>
                <a:cubicBezTo>
                  <a:pt x="2494573" y="0"/>
                  <a:pt x="1977292" y="36635"/>
                  <a:pt x="1843454" y="166077"/>
                </a:cubicBezTo>
                <a:cubicBezTo>
                  <a:pt x="1709616" y="295519"/>
                  <a:pt x="2064727" y="775677"/>
                  <a:pt x="1852246" y="895839"/>
                </a:cubicBezTo>
                <a:cubicBezTo>
                  <a:pt x="1639765" y="1016001"/>
                  <a:pt x="848457" y="796193"/>
                  <a:pt x="542192" y="895839"/>
                </a:cubicBezTo>
                <a:close/>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37</a:t>
            </a:fld>
            <a:endParaRPr lang="en-US"/>
          </a:p>
        </p:txBody>
      </p:sp>
    </p:spTree>
    <p:extLst>
      <p:ext uri="{BB962C8B-B14F-4D97-AF65-F5344CB8AC3E}">
        <p14:creationId xmlns:p14="http://schemas.microsoft.com/office/powerpoint/2010/main" val="1717984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Busca em Árvore</a:t>
            </a:r>
          </a:p>
        </p:txBody>
      </p:sp>
      <p:sp>
        <p:nvSpPr>
          <p:cNvPr id="3" name="Espaço Reservado para Conteúdo 2"/>
          <p:cNvSpPr>
            <a:spLocks noGrp="1"/>
          </p:cNvSpPr>
          <p:nvPr>
            <p:ph idx="1"/>
          </p:nvPr>
        </p:nvSpPr>
        <p:spPr/>
        <p:txBody>
          <a:bodyPr/>
          <a:lstStyle/>
          <a:p>
            <a:r>
              <a:rPr lang="pt-BR" sz="2800"/>
              <a:t>Ideia</a:t>
            </a:r>
            <a:r>
              <a:rPr lang="en-US" sz="2800"/>
              <a:t>: </a:t>
            </a:r>
            <a:r>
              <a:rPr lang="pt-BR" sz="2800"/>
              <a:t>percorrer o espaço de estados com uma </a:t>
            </a:r>
            <a:r>
              <a:rPr lang="pt-BR" sz="2800" b="1" i="1">
                <a:solidFill>
                  <a:srgbClr val="FF0000"/>
                </a:solidFill>
              </a:rPr>
              <a:t>árvore de busca</a:t>
            </a:r>
            <a:r>
              <a:rPr lang="pt-BR" sz="2800"/>
              <a:t>.</a:t>
            </a:r>
          </a:p>
          <a:p>
            <a:pPr lvl="1"/>
            <a:r>
              <a:rPr lang="pt-BR" sz="2400"/>
              <a:t>raiz é o estado inicial</a:t>
            </a:r>
          </a:p>
          <a:p>
            <a:pPr lvl="1"/>
            <a:r>
              <a:rPr lang="pt-BR" sz="2400"/>
              <a:t>arestas são ações</a:t>
            </a:r>
          </a:p>
          <a:p>
            <a:pPr lvl="1"/>
            <a:r>
              <a:rPr lang="pt-BR" sz="2400"/>
              <a:t>nós (vértices) contêm elementos do espaço de estados</a:t>
            </a:r>
          </a:p>
          <a:p>
            <a:r>
              <a:rPr lang="pt-BR" sz="2800" i="1" u="sng"/>
              <a:t>Expandir</a:t>
            </a:r>
            <a:r>
              <a:rPr lang="pt-BR" sz="2800"/>
              <a:t> o estado atual aplicando o modelo de transição para </a:t>
            </a:r>
            <a:r>
              <a:rPr lang="pt-BR" sz="2800" i="1" u="sng"/>
              <a:t>gerar</a:t>
            </a:r>
            <a:r>
              <a:rPr lang="pt-BR" sz="2800"/>
              <a:t> novos estados.</a:t>
            </a:r>
          </a:p>
          <a:p>
            <a:r>
              <a:rPr lang="pt-BR" sz="2800"/>
              <a:t>O conjunto de nós folha disponíveis para expansão em um dado momento é denominado de </a:t>
            </a:r>
            <a:r>
              <a:rPr lang="pt-BR" sz="2800">
                <a:solidFill>
                  <a:srgbClr val="FF0000"/>
                </a:solidFill>
              </a:rPr>
              <a:t>fronteira</a:t>
            </a:r>
            <a:r>
              <a:rPr lang="pt-BR" sz="2800"/>
              <a:t> ou </a:t>
            </a:r>
            <a:r>
              <a:rPr lang="pt-BR" sz="2800">
                <a:solidFill>
                  <a:srgbClr val="FF0000"/>
                </a:solidFill>
              </a:rPr>
              <a:t>borda</a:t>
            </a:r>
            <a:r>
              <a:rPr lang="pt-BR" sz="2800"/>
              <a:t> (</a:t>
            </a:r>
            <a:r>
              <a:rPr lang="pt-BR" sz="2800" i="1" err="1"/>
              <a:t>frontier</a:t>
            </a:r>
            <a:r>
              <a:rPr lang="pt-BR" sz="2800" i="1"/>
              <a:t>, </a:t>
            </a:r>
            <a:r>
              <a:rPr lang="pt-BR" sz="2800" i="1" err="1"/>
              <a:t>fringe</a:t>
            </a:r>
            <a:r>
              <a:rPr lang="pt-BR" sz="2800"/>
              <a:t>).</a:t>
            </a:r>
          </a:p>
          <a:p>
            <a:r>
              <a:rPr lang="pt-BR" sz="2800"/>
              <a:t>Busca: seguir um caminho, guardando os outros para tentar depois.</a:t>
            </a:r>
          </a:p>
          <a:p>
            <a:r>
              <a:rPr lang="pt-BR" sz="2800"/>
              <a:t>A </a:t>
            </a:r>
            <a:r>
              <a:rPr lang="pt-BR" sz="2800" b="1" i="1"/>
              <a:t>estratégia de busca</a:t>
            </a:r>
            <a:r>
              <a:rPr lang="pt-BR" sz="2800"/>
              <a:t> selecionada determina </a:t>
            </a:r>
            <a:r>
              <a:rPr lang="pt-BR" sz="2800" u="sng"/>
              <a:t>qual</a:t>
            </a:r>
            <a:r>
              <a:rPr lang="pt-BR" sz="2800"/>
              <a:t> caminho seguir. </a:t>
            </a:r>
            <a:endParaRPr lang="pt-BR"/>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pt-BR"/>
              <a:t>Busca em Árvore</a:t>
            </a:r>
            <a:endParaRPr lang="en-US"/>
          </a:p>
        </p:txBody>
      </p:sp>
      <p:sp>
        <p:nvSpPr>
          <p:cNvPr id="14339" name="Rectangle 3"/>
          <p:cNvSpPr>
            <a:spLocks noGrp="1" noChangeArrowheads="1"/>
          </p:cNvSpPr>
          <p:nvPr>
            <p:ph idx="1"/>
          </p:nvPr>
        </p:nvSpPr>
        <p:spPr>
          <a:xfrm>
            <a:off x="1828800" y="4267200"/>
            <a:ext cx="9067800" cy="1981200"/>
          </a:xfrm>
        </p:spPr>
        <p:txBody>
          <a:bodyPr/>
          <a:lstStyle/>
          <a:p>
            <a:pPr eaLnBrk="1" hangingPunct="1">
              <a:lnSpc>
                <a:spcPct val="90000"/>
              </a:lnSpc>
            </a:pPr>
            <a:r>
              <a:rPr lang="pt-BR"/>
              <a:t>Como a busca funciona:</a:t>
            </a:r>
          </a:p>
          <a:p>
            <a:pPr lvl="1" eaLnBrk="1" hangingPunct="1">
              <a:lnSpc>
                <a:spcPct val="90000"/>
              </a:lnSpc>
            </a:pPr>
            <a:r>
              <a:rPr lang="pt-BR"/>
              <a:t>Expande planos em potencial (nós da árvore);</a:t>
            </a:r>
          </a:p>
          <a:p>
            <a:pPr lvl="1">
              <a:lnSpc>
                <a:spcPct val="90000"/>
              </a:lnSpc>
            </a:pPr>
            <a:r>
              <a:rPr lang="pt-BR"/>
              <a:t>Mantêm uma </a:t>
            </a:r>
            <a:r>
              <a:rPr lang="pt-BR" b="1"/>
              <a:t>borda</a:t>
            </a:r>
            <a:r>
              <a:rPr lang="pt-BR"/>
              <a:t> (fronteira)</a:t>
            </a:r>
            <a:r>
              <a:rPr lang="pt-BR">
                <a:solidFill>
                  <a:srgbClr val="CC0000"/>
                </a:solidFill>
              </a:rPr>
              <a:t> </a:t>
            </a:r>
            <a:r>
              <a:rPr lang="pt-BR"/>
              <a:t>de </a:t>
            </a:r>
            <a:r>
              <a:rPr lang="pt-BR" u="sng"/>
              <a:t>planos parciais</a:t>
            </a:r>
            <a:r>
              <a:rPr lang="pt-BR"/>
              <a:t> sendo considerados;</a:t>
            </a:r>
          </a:p>
          <a:p>
            <a:pPr lvl="1" eaLnBrk="1" hangingPunct="1">
              <a:lnSpc>
                <a:spcPct val="90000"/>
              </a:lnSpc>
            </a:pPr>
            <a:r>
              <a:rPr lang="pt-BR"/>
              <a:t>Tenta expandir o mínimo de nós possível.</a:t>
            </a:r>
          </a:p>
        </p:txBody>
      </p:sp>
      <p:pic>
        <p:nvPicPr>
          <p:cNvPr id="14340" name="Picture 4"/>
          <p:cNvPicPr>
            <a:picLocks noChangeAspect="1" noChangeArrowheads="1"/>
          </p:cNvPicPr>
          <p:nvPr/>
        </p:nvPicPr>
        <p:blipFill>
          <a:blip r:embed="rId3" cstate="print"/>
          <a:srcRect/>
          <a:stretch>
            <a:fillRect/>
          </a:stretch>
        </p:blipFill>
        <p:spPr bwMode="auto">
          <a:xfrm>
            <a:off x="1830388" y="1676403"/>
            <a:ext cx="8072437" cy="2071687"/>
          </a:xfrm>
          <a:prstGeom prst="rect">
            <a:avLst/>
          </a:prstGeom>
          <a:noFill/>
          <a:ln w="9525">
            <a:noFill/>
            <a:miter lim="800000"/>
            <a:headEnd/>
            <a:tailEnd/>
          </a:ln>
        </p:spPr>
      </p:pic>
      <p:pic>
        <p:nvPicPr>
          <p:cNvPr id="792581" name="Picture 5"/>
          <p:cNvPicPr>
            <a:picLocks noChangeAspect="1" noChangeArrowheads="1"/>
          </p:cNvPicPr>
          <p:nvPr/>
        </p:nvPicPr>
        <p:blipFill>
          <a:blip r:embed="rId4" cstate="print"/>
          <a:srcRect/>
          <a:stretch>
            <a:fillRect/>
          </a:stretch>
        </p:blipFill>
        <p:spPr bwMode="auto">
          <a:xfrm>
            <a:off x="1830388" y="1690690"/>
            <a:ext cx="8072437" cy="2017713"/>
          </a:xfrm>
          <a:prstGeom prst="rect">
            <a:avLst/>
          </a:prstGeom>
          <a:noFill/>
          <a:ln w="9525">
            <a:noFill/>
            <a:miter lim="800000"/>
            <a:headEnd/>
            <a:tailEnd/>
          </a:ln>
        </p:spPr>
      </p:pic>
      <p:pic>
        <p:nvPicPr>
          <p:cNvPr id="792582" name="Picture 6"/>
          <p:cNvPicPr>
            <a:picLocks noChangeAspect="1" noChangeArrowheads="1"/>
          </p:cNvPicPr>
          <p:nvPr/>
        </p:nvPicPr>
        <p:blipFill>
          <a:blip r:embed="rId5" cstate="print"/>
          <a:srcRect/>
          <a:stretch>
            <a:fillRect/>
          </a:stretch>
        </p:blipFill>
        <p:spPr bwMode="auto">
          <a:xfrm>
            <a:off x="1828803" y="1690687"/>
            <a:ext cx="8072439" cy="2008188"/>
          </a:xfrm>
          <a:prstGeom prst="rect">
            <a:avLst/>
          </a:prstGeom>
          <a:noFill/>
          <a:ln w="9525">
            <a:noFill/>
            <a:miter lim="800000"/>
            <a:headEnd/>
            <a:tailEnd/>
          </a:ln>
        </p:spPr>
      </p:pic>
      <p:sp>
        <p:nvSpPr>
          <p:cNvPr id="8" name="Espaço Reservado para Número de Slide 7"/>
          <p:cNvSpPr>
            <a:spLocks noGrp="1"/>
          </p:cNvSpPr>
          <p:nvPr>
            <p:ph type="sldNum" sz="quarter" idx="12"/>
          </p:nvPr>
        </p:nvSpPr>
        <p:spPr/>
        <p:txBody>
          <a:bodyPr/>
          <a:lstStyle/>
          <a:p>
            <a:pPr>
              <a:defRPr/>
            </a:pPr>
            <a:fld id="{B5FF1561-1732-4AFE-BD38-1F907188A60F}" type="slidenum">
              <a:rPr lang="en-US" smtClean="0"/>
              <a:pPr>
                <a:defRPr/>
              </a:pPr>
              <a:t>39</a:t>
            </a:fld>
            <a:endParaRPr lang="en-US"/>
          </a:p>
        </p:txBody>
      </p:sp>
    </p:spTree>
    <p:extLst>
      <p:ext uri="{BB962C8B-B14F-4D97-AF65-F5344CB8AC3E}">
        <p14:creationId xmlns:p14="http://schemas.microsoft.com/office/powerpoint/2010/main" val="2046311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2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2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132074"/>
          <a:lstStyle/>
          <a:p>
            <a:r>
              <a:rPr lang="pt-BR"/>
              <a:t>Agentes Racionais</a:t>
            </a:r>
          </a:p>
        </p:txBody>
      </p:sp>
      <p:sp>
        <p:nvSpPr>
          <p:cNvPr id="27653" name="Rectangle 5"/>
          <p:cNvSpPr>
            <a:spLocks noGrp="1" noChangeArrowheads="1"/>
          </p:cNvSpPr>
          <p:nvPr>
            <p:ph type="body" idx="1"/>
          </p:nvPr>
        </p:nvSpPr>
        <p:spPr>
          <a:xfrm>
            <a:off x="457200" y="1600200"/>
            <a:ext cx="6451600" cy="3860800"/>
          </a:xfrm>
        </p:spPr>
        <p:txBody>
          <a:bodyPr rIns="132074"/>
          <a:lstStyle/>
          <a:p>
            <a:pPr marL="456565" indent="-456565">
              <a:spcBef>
                <a:spcPct val="0"/>
              </a:spcBef>
              <a:buClrTx/>
            </a:pPr>
            <a:r>
              <a:rPr lang="pt-BR" sz="2100"/>
              <a:t>Um </a:t>
            </a:r>
            <a:r>
              <a:rPr lang="pt-BR" sz="2100" b="1"/>
              <a:t>agente</a:t>
            </a:r>
            <a:r>
              <a:rPr lang="pt-BR" sz="2100"/>
              <a:t> é uma entidade que </a:t>
            </a:r>
            <a:r>
              <a:rPr lang="pt-BR" sz="2100" i="1"/>
              <a:t>percebe</a:t>
            </a:r>
            <a:r>
              <a:rPr lang="pt-BR" sz="2100"/>
              <a:t> e </a:t>
            </a:r>
            <a:r>
              <a:rPr lang="pt-BR" sz="2100" i="1"/>
              <a:t>age</a:t>
            </a:r>
            <a:r>
              <a:rPr lang="pt-BR" sz="2100"/>
              <a:t>.</a:t>
            </a:r>
            <a:endParaRPr lang="pt-BR"/>
          </a:p>
          <a:p>
            <a:pPr marL="456565" indent="-456565">
              <a:spcBef>
                <a:spcPts val="1500"/>
              </a:spcBef>
              <a:buClrTx/>
            </a:pPr>
            <a:r>
              <a:rPr lang="pt-BR" sz="2100"/>
              <a:t>Um </a:t>
            </a:r>
            <a:r>
              <a:rPr lang="pt-BR" sz="2100" b="1">
                <a:solidFill>
                  <a:srgbClr val="FF0000"/>
                </a:solidFill>
              </a:rPr>
              <a:t>agente racional</a:t>
            </a:r>
            <a:r>
              <a:rPr lang="pt-BR" sz="2100"/>
              <a:t> seleciona ações que maximizem a sua </a:t>
            </a:r>
            <a:r>
              <a:rPr lang="pt-BR" sz="2100" b="1"/>
              <a:t>utilidade</a:t>
            </a:r>
            <a:r>
              <a:rPr lang="pt-BR" sz="2100"/>
              <a:t> (esperada).  </a:t>
            </a:r>
            <a:endParaRPr lang="pt-BR" sz="2100">
              <a:cs typeface="Calibri"/>
            </a:endParaRPr>
          </a:p>
          <a:p>
            <a:pPr marL="342265" indent="-342265">
              <a:spcBef>
                <a:spcPts val="1500"/>
              </a:spcBef>
              <a:buClrTx/>
            </a:pPr>
            <a:r>
              <a:rPr lang="pt-PT" sz="2100"/>
              <a:t>Agentes incluem humanos, robôs, veículos, </a:t>
            </a:r>
            <a:r>
              <a:rPr lang="pt-PT" sz="2100" err="1"/>
              <a:t>softbots</a:t>
            </a:r>
            <a:r>
              <a:rPr lang="pt-PT" sz="2100"/>
              <a:t>, termostatos...</a:t>
            </a:r>
            <a:endParaRPr lang="pt-BR" sz="2100">
              <a:cs typeface="Calibri"/>
            </a:endParaRPr>
          </a:p>
          <a:p>
            <a:pPr marL="456565" indent="-456565">
              <a:spcBef>
                <a:spcPts val="1500"/>
              </a:spcBef>
              <a:buClrTx/>
            </a:pPr>
            <a:r>
              <a:rPr lang="pt-PT" sz="2100"/>
              <a:t>Agente humano:</a:t>
            </a:r>
            <a:endParaRPr lang="pt-PT" sz="2100">
              <a:cs typeface="Calibri"/>
            </a:endParaRPr>
          </a:p>
          <a:p>
            <a:pPr marL="856615" lvl="1" indent="-455930">
              <a:spcBef>
                <a:spcPts val="1500"/>
              </a:spcBef>
              <a:buClrTx/>
            </a:pPr>
            <a:r>
              <a:rPr lang="pt-PT" sz="1700"/>
              <a:t>Sensores: olhos, ouvidos, ... </a:t>
            </a:r>
            <a:endParaRPr lang="pt-PT" sz="1700">
              <a:cs typeface="Calibri"/>
            </a:endParaRPr>
          </a:p>
          <a:p>
            <a:pPr marL="856615" lvl="1" indent="-455930">
              <a:spcBef>
                <a:spcPts val="1500"/>
              </a:spcBef>
              <a:buClrTx/>
            </a:pPr>
            <a:r>
              <a:rPr lang="pt-PT" sz="1700"/>
              <a:t>Atuadores: mãos , pés, boca, ... </a:t>
            </a:r>
            <a:endParaRPr lang="pt-PT" sz="1700">
              <a:cs typeface="Calibri"/>
            </a:endParaRPr>
          </a:p>
          <a:p>
            <a:pPr marL="456565" indent="-456565">
              <a:spcBef>
                <a:spcPts val="1500"/>
              </a:spcBef>
              <a:buClrTx/>
            </a:pPr>
            <a:r>
              <a:rPr lang="pt-PT" sz="2100"/>
              <a:t>Agente robô: </a:t>
            </a:r>
            <a:endParaRPr lang="pt-PT" sz="2100">
              <a:cs typeface="Calibri"/>
            </a:endParaRPr>
          </a:p>
          <a:p>
            <a:pPr marL="856615" lvl="1" indent="-456565">
              <a:spcBef>
                <a:spcPts val="1500"/>
              </a:spcBef>
              <a:buClrTx/>
            </a:pPr>
            <a:r>
              <a:rPr lang="pt-PT" sz="1700"/>
              <a:t>Sensores: </a:t>
            </a:r>
            <a:r>
              <a:rPr lang="pt-PT" sz="1700" err="1"/>
              <a:t>câmeras</a:t>
            </a:r>
            <a:r>
              <a:rPr lang="pt-PT" sz="1700"/>
              <a:t> e localizadores faixa do infravermelho </a:t>
            </a:r>
            <a:endParaRPr lang="pt-PT" sz="1700">
              <a:cs typeface="Calibri"/>
            </a:endParaRPr>
          </a:p>
          <a:p>
            <a:pPr marL="856615" lvl="1" indent="-455930">
              <a:spcBef>
                <a:spcPts val="1500"/>
              </a:spcBef>
              <a:buClrTx/>
            </a:pPr>
            <a:r>
              <a:rPr lang="pt-PT" sz="1700"/>
              <a:t>Atuadores : vários motores</a:t>
            </a:r>
            <a:endParaRPr lang="pt-PT" sz="1700">
              <a:cs typeface="Calibri"/>
            </a:endParaRPr>
          </a:p>
        </p:txBody>
      </p:sp>
      <p:grpSp>
        <p:nvGrpSpPr>
          <p:cNvPr id="34" name="Group 33"/>
          <p:cNvGrpSpPr/>
          <p:nvPr/>
        </p:nvGrpSpPr>
        <p:grpSpPr>
          <a:xfrm>
            <a:off x="7416802" y="4564064"/>
            <a:ext cx="3860797" cy="1912937"/>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1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68579" tIns="34289" rIns="68579" bIns="34289"/>
            <a:lstStyle/>
            <a:p>
              <a:endParaRPr lang="en-US" sz="2100">
                <a:latin typeface="Calibri" pitchFamily="34" charset="0"/>
              </a:endParaRPr>
            </a:p>
          </p:txBody>
        </p:sp>
        <p:sp>
          <p:nvSpPr>
            <p:cNvPr id="21" name="Rectangle 9"/>
            <p:cNvSpPr>
              <a:spLocks/>
            </p:cNvSpPr>
            <p:nvPr/>
          </p:nvSpPr>
          <p:spPr bwMode="auto">
            <a:xfrm rot="16200000">
              <a:off x="4620937" y="3532110"/>
              <a:ext cx="697056" cy="493220"/>
            </a:xfrm>
            <a:prstGeom prst="rect">
              <a:avLst/>
            </a:prstGeom>
            <a:noFill/>
            <a:ln w="12700">
              <a:noFill/>
              <a:miter lim="800000"/>
              <a:headEnd/>
              <a:tailEnd/>
            </a:ln>
          </p:spPr>
          <p:txBody>
            <a:bodyPr lIns="0" tIns="0" rIns="30479" bIns="0"/>
            <a:lstStyle/>
            <a:p>
              <a:pPr marL="39686"/>
              <a:r>
                <a:rPr lang="en-US" sz="2100" b="1" err="1">
                  <a:latin typeface="Calibri" pitchFamily="34" charset="0"/>
                </a:rPr>
                <a:t>Agente</a:t>
              </a:r>
              <a:endParaRPr lang="en-US" sz="2100" b="1">
                <a:latin typeface="Calibri" pitchFamily="34" charset="0"/>
              </a:endParaRP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1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40639" bIns="0"/>
              <a:lstStyle/>
              <a:p>
                <a:pPr marL="39686" algn="ctr"/>
                <a:r>
                  <a:rPr lang="en-US" sz="2100" b="1">
                    <a:latin typeface="Calibri" pitchFamily="34"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40639" bIns="0"/>
              <a:lstStyle/>
              <a:p>
                <a:pPr marL="39686" algn="ctr"/>
                <a:r>
                  <a:rPr lang="en-US" sz="1600" err="1">
                    <a:latin typeface="Calibri" pitchFamily="34" charset="0"/>
                  </a:rPr>
                  <a:t>Sensores</a:t>
                </a:r>
                <a:endParaRPr lang="en-US" sz="1600">
                  <a:latin typeface="Calibri" pitchFamily="34" charset="0"/>
                </a:endParaRP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40639" bIns="0"/>
              <a:lstStyle/>
              <a:p>
                <a:pPr marL="39686" algn="ctr"/>
                <a:r>
                  <a:rPr lang="en-US" sz="1600" err="1">
                    <a:latin typeface="Calibri" pitchFamily="34" charset="0"/>
                  </a:rPr>
                  <a:t>Atuadores</a:t>
                </a:r>
                <a:endParaRPr lang="en-US" sz="1600">
                  <a:latin typeface="Calibri" pitchFamily="34" charset="0"/>
                </a:endParaRP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1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30479" bIns="0"/>
            <a:lstStyle/>
            <a:p>
              <a:pPr marL="39686" algn="ctr"/>
              <a:r>
                <a:rPr lang="en-US" sz="2100" b="1" err="1">
                  <a:latin typeface="Calibri" pitchFamily="34" charset="0"/>
                </a:rPr>
                <a:t>Ambiente</a:t>
              </a:r>
              <a:endParaRPr lang="en-US" sz="2100" b="1">
                <a:latin typeface="Calibri" pitchFamily="34" charset="0"/>
              </a:endParaRP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stealth" w="med" len="med"/>
              <a:tailEnd/>
            </a:ln>
          </p:spPr>
          <p:txBody>
            <a:bodyPr lIns="68579" tIns="34289" rIns="68579" bIns="34289"/>
            <a:lstStyle/>
            <a:p>
              <a:endParaRPr lang="en-US" sz="21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stealth" w="med" len="med"/>
              <a:tailEnd/>
            </a:ln>
          </p:spPr>
          <p:txBody>
            <a:bodyPr lIns="68579" tIns="34289" rIns="68579" bIns="34289"/>
            <a:lstStyle/>
            <a:p>
              <a:endParaRPr lang="en-US" sz="2100">
                <a:latin typeface="Calibri" pitchFamily="34" charset="0"/>
              </a:endParaRPr>
            </a:p>
          </p:txBody>
        </p:sp>
        <p:sp>
          <p:nvSpPr>
            <p:cNvPr id="32" name="Rectangle 20"/>
            <p:cNvSpPr>
              <a:spLocks/>
            </p:cNvSpPr>
            <p:nvPr/>
          </p:nvSpPr>
          <p:spPr bwMode="auto">
            <a:xfrm>
              <a:off x="6626485" y="3584972"/>
              <a:ext cx="1132498" cy="266700"/>
            </a:xfrm>
            <a:prstGeom prst="rect">
              <a:avLst/>
            </a:prstGeom>
            <a:noFill/>
            <a:ln w="12700">
              <a:noFill/>
              <a:miter lim="800000"/>
              <a:headEnd/>
              <a:tailEnd/>
            </a:ln>
          </p:spPr>
          <p:txBody>
            <a:bodyPr lIns="0" tIns="0" rIns="30479" bIns="0"/>
            <a:lstStyle/>
            <a:p>
              <a:pPr marL="39686" algn="ctr"/>
              <a:r>
                <a:rPr lang="en-US" sz="1500" err="1">
                  <a:latin typeface="Calibri" pitchFamily="34" charset="0"/>
                </a:rPr>
                <a:t>percepções</a:t>
              </a:r>
              <a:endParaRPr lang="en-US" sz="1500">
                <a:latin typeface="Calibri" pitchFamily="34" charset="0"/>
              </a:endParaRP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30479" bIns="0"/>
            <a:lstStyle/>
            <a:p>
              <a:pPr marL="39686" algn="ctr"/>
              <a:r>
                <a:rPr lang="en-US" sz="1500" err="1">
                  <a:latin typeface="Calibri" pitchFamily="34" charset="0"/>
                </a:rPr>
                <a:t>ações</a:t>
              </a:r>
              <a:endParaRPr lang="en-US" sz="1500">
                <a:latin typeface="Calibri" pitchFamily="34" charset="0"/>
              </a:endParaRPr>
            </a:p>
          </p:txBody>
        </p:sp>
      </p:grpSp>
      <p:pic>
        <p:nvPicPr>
          <p:cNvPr id="46083" name="Picture 3"/>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7721601" y="1496302"/>
            <a:ext cx="3759199" cy="2942868"/>
          </a:xfrm>
          <a:prstGeom prst="rect">
            <a:avLst/>
          </a:prstGeom>
          <a:noFill/>
        </p:spPr>
      </p:pic>
    </p:spTree>
    <p:extLst>
      <p:ext uri="{BB962C8B-B14F-4D97-AF65-F5344CB8AC3E}">
        <p14:creationId xmlns:p14="http://schemas.microsoft.com/office/powerpoint/2010/main" val="775780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499"/>
                                          </p:stCondLst>
                                        </p:cTn>
                                        <p:tgtEl>
                                          <p:spTgt spid="27653">
                                            <p:txEl>
                                              <p:pRg st="1" end="1"/>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7653">
                                            <p:txEl>
                                              <p:pRg st="3" end="3"/>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27653">
                                            <p:txEl>
                                              <p:pRg st="4" end="4"/>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499"/>
                                          </p:stCondLst>
                                        </p:cTn>
                                        <p:tgtEl>
                                          <p:spTgt spid="27653">
                                            <p:txEl>
                                              <p:pRg st="5" end="5"/>
                                            </p:txEl>
                                          </p:spTgt>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499"/>
                                          </p:stCondLst>
                                        </p:cTn>
                                        <p:tgtEl>
                                          <p:spTgt spid="27653">
                                            <p:txEl>
                                              <p:pRg st="6" end="6"/>
                                            </p:txEl>
                                          </p:spTgt>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499"/>
                                          </p:stCondLst>
                                        </p:cTn>
                                        <p:tgtEl>
                                          <p:spTgt spid="27653">
                                            <p:txEl>
                                              <p:pRg st="7" end="7"/>
                                            </p:txEl>
                                          </p:spTgt>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499"/>
                                          </p:stCondLst>
                                        </p:cTn>
                                        <p:tgtEl>
                                          <p:spTgt spid="2765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p:cNvSpPr>
          <p:nvPr>
            <p:ph type="title"/>
          </p:nvPr>
        </p:nvSpPr>
        <p:spPr/>
        <p:txBody>
          <a:bodyPr/>
          <a:lstStyle/>
          <a:p>
            <a:pPr eaLnBrk="1" hangingPunct="1"/>
            <a:r>
              <a:rPr lang="pt-BR"/>
              <a:t>Exemplo de árvore de busca</a:t>
            </a:r>
          </a:p>
        </p:txBody>
      </p:sp>
      <p:pic>
        <p:nvPicPr>
          <p:cNvPr id="18437" name="Picture 3" descr="search-map1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1" y="1524001"/>
            <a:ext cx="76073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4"/>
          <p:cNvSpPr txBox="1">
            <a:spLocks noChangeArrowheads="1"/>
          </p:cNvSpPr>
          <p:nvPr/>
        </p:nvSpPr>
        <p:spPr bwMode="auto">
          <a:xfrm>
            <a:off x="5422900" y="3429001"/>
            <a:ext cx="154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a:t>Estado inicial</a:t>
            </a:r>
            <a:endParaRPr lang="en-US"/>
          </a:p>
        </p:txBody>
      </p:sp>
      <p:sp>
        <p:nvSpPr>
          <p:cNvPr id="7" name="Text Box 4"/>
          <p:cNvSpPr txBox="1">
            <a:spLocks noChangeArrowheads="1"/>
          </p:cNvSpPr>
          <p:nvPr/>
        </p:nvSpPr>
        <p:spPr bwMode="auto">
          <a:xfrm>
            <a:off x="5466388" y="4343400"/>
            <a:ext cx="20120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a:t>Fronteira = {Arad}</a:t>
            </a:r>
            <a:endParaRPr lang="en-US"/>
          </a:p>
        </p:txBody>
      </p:sp>
      <p:sp>
        <p:nvSpPr>
          <p:cNvPr id="8" name="Espaço Reservado para Número de Slide 7"/>
          <p:cNvSpPr>
            <a:spLocks noGrp="1"/>
          </p:cNvSpPr>
          <p:nvPr>
            <p:ph type="sldNum" sz="quarter" idx="12"/>
          </p:nvPr>
        </p:nvSpPr>
        <p:spPr/>
        <p:txBody>
          <a:bodyPr/>
          <a:lstStyle/>
          <a:p>
            <a:pPr>
              <a:defRPr/>
            </a:pPr>
            <a:fld id="{B5FF1561-1732-4AFE-BD38-1F907188A60F}" type="slidenum">
              <a:rPr lang="en-US" smtClean="0"/>
              <a:pPr>
                <a:defRPr/>
              </a:pPr>
              <a:t>40</a:t>
            </a:fld>
            <a:endParaRPr lang="en-US"/>
          </a:p>
        </p:txBody>
      </p:sp>
    </p:spTree>
    <p:extLst>
      <p:ext uri="{BB962C8B-B14F-4D97-AF65-F5344CB8AC3E}">
        <p14:creationId xmlns:p14="http://schemas.microsoft.com/office/powerpoint/2010/main" val="3311189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descr="search-map2c"/>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71600" y="1447800"/>
            <a:ext cx="8862483" cy="1693862"/>
          </a:xfrm>
          <a:noFill/>
        </p:spPr>
      </p:pic>
      <p:sp>
        <p:nvSpPr>
          <p:cNvPr id="19461" name="Rectangle 3"/>
          <p:cNvSpPr>
            <a:spLocks noGrp="1"/>
          </p:cNvSpPr>
          <p:nvPr>
            <p:ph type="title"/>
          </p:nvPr>
        </p:nvSpPr>
        <p:spPr/>
        <p:txBody>
          <a:bodyPr/>
          <a:lstStyle/>
          <a:p>
            <a:pPr eaLnBrk="1" hangingPunct="1"/>
            <a:r>
              <a:rPr lang="pt-BR"/>
              <a:t>Exemplo de árvore de busca</a:t>
            </a:r>
            <a:endParaRPr lang="en-US"/>
          </a:p>
        </p:txBody>
      </p:sp>
      <p:sp>
        <p:nvSpPr>
          <p:cNvPr id="19462" name="Text Box 4"/>
          <p:cNvSpPr txBox="1">
            <a:spLocks noChangeArrowheads="1"/>
          </p:cNvSpPr>
          <p:nvPr/>
        </p:nvSpPr>
        <p:spPr bwMode="auto">
          <a:xfrm>
            <a:off x="3956051" y="3592513"/>
            <a:ext cx="2711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a:t>Depois de expandir Arad</a:t>
            </a:r>
            <a:endParaRPr lang="en-US"/>
          </a:p>
        </p:txBody>
      </p:sp>
      <p:sp>
        <p:nvSpPr>
          <p:cNvPr id="8" name="Text Box 4"/>
          <p:cNvSpPr txBox="1">
            <a:spLocks noChangeArrowheads="1"/>
          </p:cNvSpPr>
          <p:nvPr/>
        </p:nvSpPr>
        <p:spPr bwMode="auto">
          <a:xfrm>
            <a:off x="5466388" y="4355068"/>
            <a:ext cx="394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a:t>Fronteira = {Sibiu, Timisoara, </a:t>
            </a:r>
            <a:r>
              <a:rPr lang="pt-BR" err="1"/>
              <a:t>Zerind</a:t>
            </a:r>
            <a:r>
              <a:rPr lang="pt-BR"/>
              <a:t>}</a:t>
            </a:r>
            <a:endParaRPr lang="en-US"/>
          </a:p>
        </p:txBody>
      </p:sp>
      <p:sp>
        <p:nvSpPr>
          <p:cNvPr id="7" name="Espaço Reservado para Número de Slide 6"/>
          <p:cNvSpPr>
            <a:spLocks noGrp="1"/>
          </p:cNvSpPr>
          <p:nvPr>
            <p:ph type="sldNum" sz="quarter" idx="12"/>
          </p:nvPr>
        </p:nvSpPr>
        <p:spPr/>
        <p:txBody>
          <a:bodyPr/>
          <a:lstStyle/>
          <a:p>
            <a:pPr>
              <a:defRPr/>
            </a:pPr>
            <a:fld id="{B5FF1561-1732-4AFE-BD38-1F907188A60F}" type="slidenum">
              <a:rPr lang="en-US" smtClean="0"/>
              <a:pPr>
                <a:defRPr/>
              </a:pPr>
              <a:t>41</a:t>
            </a:fld>
            <a:endParaRPr lang="en-US"/>
          </a:p>
        </p:txBody>
      </p:sp>
    </p:spTree>
    <p:extLst>
      <p:ext uri="{BB962C8B-B14F-4D97-AF65-F5344CB8AC3E}">
        <p14:creationId xmlns:p14="http://schemas.microsoft.com/office/powerpoint/2010/main" val="3148924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search-map3c"/>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71600" y="1447800"/>
            <a:ext cx="8862483" cy="1693862"/>
          </a:xfrm>
          <a:noFill/>
        </p:spPr>
      </p:pic>
      <p:sp>
        <p:nvSpPr>
          <p:cNvPr id="20485" name="Rectangle 3"/>
          <p:cNvSpPr>
            <a:spLocks noGrp="1"/>
          </p:cNvSpPr>
          <p:nvPr>
            <p:ph type="title"/>
          </p:nvPr>
        </p:nvSpPr>
        <p:spPr/>
        <p:txBody>
          <a:bodyPr/>
          <a:lstStyle/>
          <a:p>
            <a:pPr eaLnBrk="1" hangingPunct="1"/>
            <a:r>
              <a:rPr lang="pt-BR"/>
              <a:t>Exemplo de árvore de busca</a:t>
            </a:r>
            <a:endParaRPr lang="en-US"/>
          </a:p>
        </p:txBody>
      </p:sp>
      <p:sp>
        <p:nvSpPr>
          <p:cNvPr id="20486" name="Text Box 4"/>
          <p:cNvSpPr txBox="1">
            <a:spLocks noChangeArrowheads="1"/>
          </p:cNvSpPr>
          <p:nvPr/>
        </p:nvSpPr>
        <p:spPr bwMode="auto">
          <a:xfrm>
            <a:off x="3956051" y="3592513"/>
            <a:ext cx="2749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a:t>Depois de expandir Sibiu</a:t>
            </a:r>
            <a:endParaRPr lang="en-US"/>
          </a:p>
        </p:txBody>
      </p:sp>
      <p:sp>
        <p:nvSpPr>
          <p:cNvPr id="7" name="Text Box 4"/>
          <p:cNvSpPr txBox="1">
            <a:spLocks noChangeArrowheads="1"/>
          </p:cNvSpPr>
          <p:nvPr/>
        </p:nvSpPr>
        <p:spPr bwMode="auto">
          <a:xfrm>
            <a:off x="3962400" y="4355068"/>
            <a:ext cx="74966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a:t>Fronteira = {Arad, </a:t>
            </a:r>
            <a:r>
              <a:rPr lang="pt-BR" err="1"/>
              <a:t>Fegaras</a:t>
            </a:r>
            <a:r>
              <a:rPr lang="pt-BR"/>
              <a:t>, Oradea, </a:t>
            </a:r>
            <a:r>
              <a:rPr lang="pt-BR" err="1"/>
              <a:t>Himnicu</a:t>
            </a:r>
            <a:r>
              <a:rPr lang="pt-BR"/>
              <a:t> </a:t>
            </a:r>
            <a:r>
              <a:rPr lang="pt-BR" err="1"/>
              <a:t>Vilcea</a:t>
            </a:r>
            <a:r>
              <a:rPr lang="pt-BR"/>
              <a:t>, Timisoara, </a:t>
            </a:r>
            <a:r>
              <a:rPr lang="pt-BR" err="1"/>
              <a:t>Zerind</a:t>
            </a:r>
            <a:r>
              <a:rPr lang="pt-BR"/>
              <a:t>}</a:t>
            </a:r>
            <a:endParaRPr lang="en-US"/>
          </a:p>
        </p:txBody>
      </p:sp>
      <p:sp>
        <p:nvSpPr>
          <p:cNvPr id="8" name="Espaço Reservado para Número de Slide 7"/>
          <p:cNvSpPr>
            <a:spLocks noGrp="1"/>
          </p:cNvSpPr>
          <p:nvPr>
            <p:ph type="sldNum" sz="quarter" idx="12"/>
          </p:nvPr>
        </p:nvSpPr>
        <p:spPr/>
        <p:txBody>
          <a:bodyPr/>
          <a:lstStyle/>
          <a:p>
            <a:pPr>
              <a:defRPr/>
            </a:pPr>
            <a:fld id="{B5FF1561-1732-4AFE-BD38-1F907188A60F}" type="slidenum">
              <a:rPr lang="en-US" smtClean="0"/>
              <a:pPr>
                <a:defRPr/>
              </a:pPr>
              <a:t>42</a:t>
            </a:fld>
            <a:endParaRPr lang="en-US"/>
          </a:p>
        </p:txBody>
      </p:sp>
    </p:spTree>
    <p:extLst>
      <p:ext uri="{BB962C8B-B14F-4D97-AF65-F5344CB8AC3E}">
        <p14:creationId xmlns:p14="http://schemas.microsoft.com/office/powerpoint/2010/main" val="306628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p:txBody>
          <a:bodyPr/>
          <a:lstStyle/>
          <a:p>
            <a:r>
              <a:rPr lang="pt-BR" sz="4000"/>
              <a:t>Busca em Árvore: Algoritmo Genérico </a:t>
            </a:r>
          </a:p>
        </p:txBody>
      </p:sp>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43</a:t>
            </a:fld>
            <a:endParaRPr lang="en-US"/>
          </a:p>
        </p:txBody>
      </p:sp>
      <p:pic>
        <p:nvPicPr>
          <p:cNvPr id="7" name="Picture 4"/>
          <p:cNvPicPr>
            <a:picLocks noChangeAspect="1" noChangeArrowheads="1"/>
          </p:cNvPicPr>
          <p:nvPr/>
        </p:nvPicPr>
        <p:blipFill>
          <a:blip r:embed="rId2" cstate="print"/>
          <a:srcRect/>
          <a:stretch>
            <a:fillRect/>
          </a:stretch>
        </p:blipFill>
        <p:spPr bwMode="auto">
          <a:xfrm>
            <a:off x="687448" y="2514600"/>
            <a:ext cx="9794363" cy="3276600"/>
          </a:xfrm>
          <a:prstGeom prst="rect">
            <a:avLst/>
          </a:prstGeom>
          <a:noFill/>
          <a:ln w="9525">
            <a:noFill/>
            <a:miter lim="800000"/>
            <a:headEnd/>
            <a:tailEnd/>
          </a:ln>
        </p:spPr>
      </p:pic>
      <p:sp>
        <p:nvSpPr>
          <p:cNvPr id="4" name="AutoShape 5"/>
          <p:cNvSpPr>
            <a:spLocks noChangeArrowheads="1"/>
          </p:cNvSpPr>
          <p:nvPr/>
        </p:nvSpPr>
        <p:spPr bwMode="auto">
          <a:xfrm>
            <a:off x="9448800" y="3124200"/>
            <a:ext cx="2743200" cy="1219200"/>
          </a:xfrm>
          <a:prstGeom prst="wedgeRoundRectCallout">
            <a:avLst>
              <a:gd name="adj1" fmla="val -105841"/>
              <a:gd name="adj2" fmla="val 44573"/>
              <a:gd name="adj3" fmla="val 16667"/>
            </a:avLst>
          </a:prstGeom>
          <a:solidFill>
            <a:schemeClr val="accent5">
              <a:lumMod val="90000"/>
            </a:schemeClr>
          </a:solidFill>
          <a:ln w="12700">
            <a:solidFill>
              <a:schemeClr val="tx1"/>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pt-BR" altLang="en-US" sz="1800">
                <a:latin typeface="Arial" charset="0"/>
                <a:cs typeface="Arial" charset="0"/>
              </a:rPr>
              <a:t>A estratégia de seleção é o que diferencia os algoritmos de busca que iremos estudar</a:t>
            </a:r>
          </a:p>
        </p:txBody>
      </p:sp>
    </p:spTree>
    <p:extLst>
      <p:ext uri="{BB962C8B-B14F-4D97-AF65-F5344CB8AC3E}">
        <p14:creationId xmlns:p14="http://schemas.microsoft.com/office/powerpoint/2010/main" val="22110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Busca em Grafo (</a:t>
            </a:r>
            <a:r>
              <a:rPr lang="pt-BR" i="1"/>
              <a:t>Graph Search</a:t>
            </a:r>
            <a:r>
              <a:rPr lang="pt-BR"/>
              <a:t>)</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66800" y="1600552"/>
            <a:ext cx="9932986" cy="440937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Quiz: </a:t>
            </a:r>
            <a:r>
              <a:rPr lang="pt-BR" sz="4000"/>
              <a:t>Grafos de Espaço de Estados vs. Árvores de Busca</a:t>
            </a:r>
            <a:endParaRPr lang="en-US" sz="4000"/>
          </a:p>
        </p:txBody>
      </p:sp>
      <p:sp>
        <p:nvSpPr>
          <p:cNvPr id="5" name="AutoShape 5"/>
          <p:cNvSpPr>
            <a:spLocks noChangeArrowheads="1"/>
          </p:cNvSpPr>
          <p:nvPr/>
        </p:nvSpPr>
        <p:spPr bwMode="auto">
          <a:xfrm>
            <a:off x="1600200" y="3518723"/>
            <a:ext cx="437584" cy="443679"/>
          </a:xfrm>
          <a:prstGeom prst="flowChartConnector">
            <a:avLst/>
          </a:prstGeom>
          <a:noFill/>
          <a:ln w="12700">
            <a:solidFill>
              <a:schemeClr val="tx1"/>
            </a:solidFill>
            <a:round/>
            <a:headEnd/>
            <a:tailEnd/>
          </a:ln>
        </p:spPr>
        <p:txBody>
          <a:bodyPr wrap="none" lIns="91436" tIns="45718" rIns="91436" bIns="45718" anchor="ctr"/>
          <a:lstStyle/>
          <a:p>
            <a:pPr algn="ctr"/>
            <a:r>
              <a:rPr lang="en-US" sz="1600" b="1"/>
              <a:t>S</a:t>
            </a:r>
          </a:p>
        </p:txBody>
      </p:sp>
      <p:sp>
        <p:nvSpPr>
          <p:cNvPr id="6" name="AutoShape 6"/>
          <p:cNvSpPr>
            <a:spLocks noChangeArrowheads="1"/>
          </p:cNvSpPr>
          <p:nvPr/>
        </p:nvSpPr>
        <p:spPr bwMode="auto">
          <a:xfrm>
            <a:off x="3657600" y="3518723"/>
            <a:ext cx="437584" cy="443679"/>
          </a:xfrm>
          <a:prstGeom prst="flowChartConnector">
            <a:avLst/>
          </a:prstGeom>
          <a:noFill/>
          <a:ln w="12700">
            <a:solidFill>
              <a:schemeClr val="tx1"/>
            </a:solidFill>
            <a:round/>
            <a:headEnd/>
            <a:tailEnd/>
          </a:ln>
        </p:spPr>
        <p:txBody>
          <a:bodyPr wrap="none" lIns="91436" tIns="45718" rIns="91436" bIns="45718" anchor="ctr"/>
          <a:lstStyle/>
          <a:p>
            <a:pPr algn="ctr"/>
            <a:r>
              <a:rPr lang="en-US" b="1"/>
              <a:t>G</a:t>
            </a:r>
          </a:p>
        </p:txBody>
      </p:sp>
      <p:sp>
        <p:nvSpPr>
          <p:cNvPr id="8" name="AutoShape 8"/>
          <p:cNvSpPr>
            <a:spLocks noChangeArrowheads="1"/>
          </p:cNvSpPr>
          <p:nvPr/>
        </p:nvSpPr>
        <p:spPr bwMode="auto">
          <a:xfrm>
            <a:off x="2590800" y="4356923"/>
            <a:ext cx="437584" cy="443679"/>
          </a:xfrm>
          <a:prstGeom prst="flowChartConnector">
            <a:avLst/>
          </a:prstGeom>
          <a:noFill/>
          <a:ln w="12700">
            <a:solidFill>
              <a:schemeClr val="tx1"/>
            </a:solidFill>
            <a:round/>
            <a:headEnd/>
            <a:tailEnd/>
          </a:ln>
        </p:spPr>
        <p:txBody>
          <a:bodyPr wrap="none" lIns="91436" tIns="45718" rIns="91436" bIns="45718" anchor="ctr"/>
          <a:lstStyle/>
          <a:p>
            <a:pPr algn="ctr"/>
            <a:r>
              <a:rPr lang="en-US" i="1"/>
              <a:t>b</a:t>
            </a:r>
          </a:p>
        </p:txBody>
      </p:sp>
      <p:sp>
        <p:nvSpPr>
          <p:cNvPr id="14" name="AutoShape 14"/>
          <p:cNvSpPr>
            <a:spLocks noChangeArrowheads="1"/>
          </p:cNvSpPr>
          <p:nvPr/>
        </p:nvSpPr>
        <p:spPr bwMode="auto">
          <a:xfrm>
            <a:off x="2590800" y="2680523"/>
            <a:ext cx="437584" cy="443679"/>
          </a:xfrm>
          <a:prstGeom prst="flowChartConnector">
            <a:avLst/>
          </a:prstGeom>
          <a:noFill/>
          <a:ln w="12700">
            <a:solidFill>
              <a:schemeClr val="tx1"/>
            </a:solidFill>
            <a:round/>
            <a:headEnd/>
            <a:tailEnd/>
          </a:ln>
        </p:spPr>
        <p:txBody>
          <a:bodyPr wrap="none" lIns="91436" tIns="45718" rIns="91436" bIns="45718" anchor="ctr"/>
          <a:lstStyle/>
          <a:p>
            <a:pPr algn="ctr"/>
            <a:r>
              <a:rPr lang="en-US" i="1"/>
              <a:t>a</a:t>
            </a:r>
          </a:p>
        </p:txBody>
      </p:sp>
      <p:cxnSp>
        <p:nvCxnSpPr>
          <p:cNvPr id="17" name="AutoShape 17"/>
          <p:cNvCxnSpPr>
            <a:cxnSpLocks noChangeShapeType="1"/>
            <a:stCxn id="5" idx="5"/>
            <a:endCxn id="8" idx="2"/>
          </p:cNvCxnSpPr>
          <p:nvPr/>
        </p:nvCxnSpPr>
        <p:spPr bwMode="auto">
          <a:xfrm>
            <a:off x="1973701" y="3897425"/>
            <a:ext cx="617099" cy="681336"/>
          </a:xfrm>
          <a:prstGeom prst="straightConnector1">
            <a:avLst/>
          </a:prstGeom>
          <a:noFill/>
          <a:ln w="9525">
            <a:solidFill>
              <a:schemeClr val="tx1"/>
            </a:solidFill>
            <a:round/>
            <a:headEnd/>
            <a:tailEnd type="triangle" w="lg" len="lg"/>
          </a:ln>
        </p:spPr>
      </p:cxnSp>
      <p:cxnSp>
        <p:nvCxnSpPr>
          <p:cNvPr id="21" name="AutoShape 21"/>
          <p:cNvCxnSpPr>
            <a:cxnSpLocks noChangeShapeType="1"/>
            <a:stCxn id="14" idx="3"/>
            <a:endCxn id="8" idx="1"/>
          </p:cNvCxnSpPr>
          <p:nvPr/>
        </p:nvCxnSpPr>
        <p:spPr bwMode="auto">
          <a:xfrm>
            <a:off x="2654883" y="3059227"/>
            <a:ext cx="0" cy="1362671"/>
          </a:xfrm>
          <a:prstGeom prst="straightConnector1">
            <a:avLst/>
          </a:prstGeom>
          <a:noFill/>
          <a:ln w="9525">
            <a:solidFill>
              <a:schemeClr val="tx1"/>
            </a:solidFill>
            <a:round/>
            <a:headEnd/>
            <a:tailEnd type="triangle" w="lg" len="lg"/>
          </a:ln>
        </p:spPr>
      </p:cxnSp>
      <p:cxnSp>
        <p:nvCxnSpPr>
          <p:cNvPr id="23" name="AutoShape 23"/>
          <p:cNvCxnSpPr>
            <a:cxnSpLocks noChangeShapeType="1"/>
            <a:stCxn id="8" idx="7"/>
            <a:endCxn id="14" idx="5"/>
          </p:cNvCxnSpPr>
          <p:nvPr/>
        </p:nvCxnSpPr>
        <p:spPr bwMode="auto">
          <a:xfrm flipV="1">
            <a:off x="2964301" y="3059227"/>
            <a:ext cx="0" cy="1362671"/>
          </a:xfrm>
          <a:prstGeom prst="straightConnector1">
            <a:avLst/>
          </a:prstGeom>
          <a:noFill/>
          <a:ln w="9525">
            <a:solidFill>
              <a:schemeClr val="tx1"/>
            </a:solidFill>
            <a:round/>
            <a:headEnd/>
            <a:tailEnd type="triangle" w="lg" len="lg"/>
          </a:ln>
        </p:spPr>
      </p:cxnSp>
      <p:cxnSp>
        <p:nvCxnSpPr>
          <p:cNvPr id="24" name="AutoShape 24"/>
          <p:cNvCxnSpPr>
            <a:cxnSpLocks noChangeShapeType="1"/>
            <a:stCxn id="14" idx="6"/>
            <a:endCxn id="6" idx="1"/>
          </p:cNvCxnSpPr>
          <p:nvPr/>
        </p:nvCxnSpPr>
        <p:spPr bwMode="auto">
          <a:xfrm>
            <a:off x="3028385" y="2902363"/>
            <a:ext cx="693299" cy="681335"/>
          </a:xfrm>
          <a:prstGeom prst="straightConnector1">
            <a:avLst/>
          </a:prstGeom>
          <a:noFill/>
          <a:ln w="9525">
            <a:solidFill>
              <a:schemeClr val="tx1"/>
            </a:solidFill>
            <a:round/>
            <a:headEnd/>
            <a:tailEnd type="triangle" w="lg" len="lg"/>
          </a:ln>
        </p:spPr>
      </p:cxnSp>
      <p:cxnSp>
        <p:nvCxnSpPr>
          <p:cNvPr id="26" name="AutoShape 26"/>
          <p:cNvCxnSpPr>
            <a:cxnSpLocks noChangeShapeType="1"/>
            <a:stCxn id="8" idx="6"/>
            <a:endCxn id="6" idx="3"/>
          </p:cNvCxnSpPr>
          <p:nvPr/>
        </p:nvCxnSpPr>
        <p:spPr bwMode="auto">
          <a:xfrm flipV="1">
            <a:off x="3028385" y="3897425"/>
            <a:ext cx="693299" cy="681336"/>
          </a:xfrm>
          <a:prstGeom prst="straightConnector1">
            <a:avLst/>
          </a:prstGeom>
          <a:noFill/>
          <a:ln w="9525">
            <a:solidFill>
              <a:schemeClr val="tx1"/>
            </a:solidFill>
            <a:round/>
            <a:headEnd/>
            <a:tailEnd type="triangle" w="lg" len="lg"/>
          </a:ln>
        </p:spPr>
      </p:cxnSp>
      <p:cxnSp>
        <p:nvCxnSpPr>
          <p:cNvPr id="27" name="AutoShape 27"/>
          <p:cNvCxnSpPr>
            <a:cxnSpLocks noChangeShapeType="1"/>
            <a:stCxn id="5" idx="7"/>
            <a:endCxn id="14" idx="2"/>
          </p:cNvCxnSpPr>
          <p:nvPr/>
        </p:nvCxnSpPr>
        <p:spPr bwMode="auto">
          <a:xfrm flipV="1">
            <a:off x="1973701" y="2902363"/>
            <a:ext cx="617099" cy="681335"/>
          </a:xfrm>
          <a:prstGeom prst="straightConnector1">
            <a:avLst/>
          </a:prstGeom>
          <a:noFill/>
          <a:ln w="9525">
            <a:solidFill>
              <a:schemeClr val="tx1"/>
            </a:solidFill>
            <a:round/>
            <a:headEnd/>
            <a:tailEnd type="triangle" w="lg" len="lg"/>
          </a:ln>
        </p:spPr>
      </p:cxnSp>
      <p:sp>
        <p:nvSpPr>
          <p:cNvPr id="54" name="TextBox 53"/>
          <p:cNvSpPr txBox="1"/>
          <p:nvPr/>
        </p:nvSpPr>
        <p:spPr>
          <a:xfrm>
            <a:off x="304800" y="1671939"/>
            <a:ext cx="4800600" cy="830993"/>
          </a:xfrm>
          <a:prstGeom prst="rect">
            <a:avLst/>
          </a:prstGeom>
          <a:noFill/>
        </p:spPr>
        <p:txBody>
          <a:bodyPr wrap="square" lIns="91436" tIns="45718" rIns="91436" bIns="45718" rtlCol="0">
            <a:spAutoFit/>
          </a:bodyPr>
          <a:lstStyle/>
          <a:p>
            <a:pPr algn="ctr"/>
            <a:r>
              <a:rPr lang="pt-BR" sz="2400">
                <a:latin typeface="Calibri" pitchFamily="34" charset="0"/>
              </a:rPr>
              <a:t>Considere este grafo </a:t>
            </a:r>
          </a:p>
          <a:p>
            <a:pPr algn="ctr"/>
            <a:r>
              <a:rPr lang="pt-BR" sz="2400">
                <a:latin typeface="Calibri" pitchFamily="34" charset="0"/>
              </a:rPr>
              <a:t>com 4 estados: </a:t>
            </a:r>
          </a:p>
        </p:txBody>
      </p:sp>
      <p:sp>
        <p:nvSpPr>
          <p:cNvPr id="56" name="TextBox 55"/>
          <p:cNvSpPr txBox="1"/>
          <p:nvPr/>
        </p:nvSpPr>
        <p:spPr>
          <a:xfrm>
            <a:off x="99350" y="5791200"/>
            <a:ext cx="11963400" cy="954103"/>
          </a:xfrm>
          <a:prstGeom prst="rect">
            <a:avLst/>
          </a:prstGeom>
          <a:noFill/>
        </p:spPr>
        <p:txBody>
          <a:bodyPr wrap="square" lIns="91436" tIns="45718" rIns="91436" bIns="45718" rtlCol="0">
            <a:spAutoFit/>
          </a:bodyPr>
          <a:lstStyle/>
          <a:p>
            <a:pPr algn="ctr"/>
            <a:r>
              <a:rPr lang="pt-BR" sz="2800">
                <a:latin typeface="Calibri" pitchFamily="34" charset="0"/>
              </a:rPr>
              <a:t>Em geral, há problemas que podem gerar </a:t>
            </a:r>
          </a:p>
          <a:p>
            <a:pPr algn="ctr"/>
            <a:r>
              <a:rPr lang="pt-BR" sz="2800">
                <a:solidFill>
                  <a:srgbClr val="FF0000"/>
                </a:solidFill>
                <a:latin typeface="Calibri" pitchFamily="34" charset="0"/>
              </a:rPr>
              <a:t>estados repetidos</a:t>
            </a:r>
            <a:r>
              <a:rPr lang="pt-BR" sz="2800">
                <a:latin typeface="Calibri" pitchFamily="34" charset="0"/>
              </a:rPr>
              <a:t> em uma árvore de busca!</a:t>
            </a:r>
          </a:p>
        </p:txBody>
      </p:sp>
      <p:sp>
        <p:nvSpPr>
          <p:cNvPr id="57" name="TextBox 56"/>
          <p:cNvSpPr txBox="1"/>
          <p:nvPr/>
        </p:nvSpPr>
        <p:spPr>
          <a:xfrm>
            <a:off x="5410200" y="1676400"/>
            <a:ext cx="6781800" cy="830993"/>
          </a:xfrm>
          <a:prstGeom prst="rect">
            <a:avLst/>
          </a:prstGeom>
          <a:noFill/>
        </p:spPr>
        <p:txBody>
          <a:bodyPr wrap="square" lIns="91436" tIns="45718" rIns="91436" bIns="45718" rtlCol="0">
            <a:spAutoFit/>
          </a:bodyPr>
          <a:lstStyle/>
          <a:p>
            <a:pPr algn="ctr"/>
            <a:r>
              <a:rPr lang="pt-BR" sz="2400">
                <a:latin typeface="Calibri" pitchFamily="34" charset="0"/>
              </a:rPr>
              <a:t>O quão grande é a árvore de </a:t>
            </a:r>
          </a:p>
          <a:p>
            <a:pPr algn="ctr"/>
            <a:r>
              <a:rPr lang="pt-BR" sz="2400">
                <a:latin typeface="Calibri" pitchFamily="34" charset="0"/>
              </a:rPr>
              <a:t>busca correspondente (a partir de </a:t>
            </a:r>
            <a:r>
              <a:rPr lang="pt-BR" sz="2400" b="1">
                <a:latin typeface="Calibri" pitchFamily="34" charset="0"/>
              </a:rPr>
              <a:t>S</a:t>
            </a:r>
            <a:r>
              <a:rPr lang="pt-BR" sz="2400">
                <a:latin typeface="Calibri" pitchFamily="34" charset="0"/>
              </a:rPr>
              <a:t>)?</a:t>
            </a:r>
          </a:p>
        </p:txBody>
      </p:sp>
      <p:pic>
        <p:nvPicPr>
          <p:cNvPr id="59" name="Picture 58" descr="TP_tmp.png"/>
          <p:cNvPicPr>
            <a:picLocks noChangeAspect="1"/>
          </p:cNvPicPr>
          <p:nvPr>
            <p:custDataLst>
              <p:tags r:id="rId1"/>
            </p:custDataLst>
          </p:nvPr>
        </p:nvPicPr>
        <p:blipFill>
          <a:blip r:embed="rId4" cstate="print"/>
          <a:stretch>
            <a:fillRect/>
          </a:stretch>
        </p:blipFill>
        <p:spPr>
          <a:xfrm>
            <a:off x="7848600" y="3124200"/>
            <a:ext cx="1879854" cy="9342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Estados repetidos</a:t>
            </a:r>
          </a:p>
        </p:txBody>
      </p:sp>
      <p:sp>
        <p:nvSpPr>
          <p:cNvPr id="3" name="Espaço Reservado para Conteúdo 2"/>
          <p:cNvSpPr>
            <a:spLocks noGrp="1"/>
          </p:cNvSpPr>
          <p:nvPr>
            <p:ph idx="1"/>
          </p:nvPr>
        </p:nvSpPr>
        <p:spPr/>
        <p:txBody>
          <a:bodyPr/>
          <a:lstStyle/>
          <a:p>
            <a:r>
              <a:rPr lang="pt-BR"/>
              <a:t>A busca em árvore pode perder tempo expandindo nós já explorados antes.</a:t>
            </a:r>
          </a:p>
          <a:p>
            <a:r>
              <a:rPr lang="pt-BR"/>
              <a:t>Estados repetidos podem </a:t>
            </a:r>
          </a:p>
          <a:p>
            <a:pPr lvl="1"/>
            <a:r>
              <a:rPr lang="pt-BR"/>
              <a:t>levar a loops infinitos;</a:t>
            </a:r>
          </a:p>
          <a:p>
            <a:pPr lvl="1"/>
            <a:r>
              <a:rPr lang="pt-BR"/>
              <a:t>transformar um problema linear em um problema exponencial.</a:t>
            </a:r>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46</a:t>
            </a:fld>
            <a:endParaRPr lang="en-US"/>
          </a:p>
        </p:txBody>
      </p:sp>
      <p:pic>
        <p:nvPicPr>
          <p:cNvPr id="5" name="Picture 4" descr="ribbon-sp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966" y="4419600"/>
            <a:ext cx="7929034" cy="217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p:cNvSpPr>
          <p:nvPr>
            <p:ph type="body" sz="half" idx="1"/>
          </p:nvPr>
        </p:nvSpPr>
        <p:spPr>
          <a:xfrm>
            <a:off x="624417" y="1484314"/>
            <a:ext cx="10767483" cy="2160587"/>
          </a:xfrm>
        </p:spPr>
        <p:txBody>
          <a:bodyPr/>
          <a:lstStyle/>
          <a:p>
            <a:pPr eaLnBrk="1" hangingPunct="1">
              <a:lnSpc>
                <a:spcPct val="80000"/>
              </a:lnSpc>
            </a:pPr>
            <a:r>
              <a:rPr lang="pt-BR" sz="2800"/>
              <a:t>Comparar os nós prestes a serem expandidos com nós já visitados. </a:t>
            </a:r>
          </a:p>
          <a:p>
            <a:pPr lvl="1" eaLnBrk="1" hangingPunct="1">
              <a:lnSpc>
                <a:spcPct val="80000"/>
              </a:lnSpc>
            </a:pPr>
            <a:r>
              <a:rPr lang="pt-BR" sz="2400"/>
              <a:t>Se o nó já tiver sido visitado, será descartado; coleção “</a:t>
            </a:r>
            <a:r>
              <a:rPr lang="pt-BR" sz="2400" err="1"/>
              <a:t>closed</a:t>
            </a:r>
            <a:r>
              <a:rPr lang="pt-BR" sz="2400"/>
              <a:t>” armazena nós já visitados.</a:t>
            </a:r>
          </a:p>
          <a:p>
            <a:pPr lvl="1" eaLnBrk="1" hangingPunct="1">
              <a:lnSpc>
                <a:spcPct val="80000"/>
              </a:lnSpc>
            </a:pPr>
            <a:r>
              <a:rPr lang="pt-BR" sz="2400"/>
              <a:t>A busca percorre um grafo e não uma árvore.</a:t>
            </a:r>
            <a:endParaRPr lang="en-US" sz="2400"/>
          </a:p>
        </p:txBody>
      </p:sp>
      <p:sp>
        <p:nvSpPr>
          <p:cNvPr id="6" name="Título 1"/>
          <p:cNvSpPr>
            <a:spLocks noGrp="1"/>
          </p:cNvSpPr>
          <p:nvPr>
            <p:ph type="title"/>
          </p:nvPr>
        </p:nvSpPr>
        <p:spPr>
          <a:xfrm>
            <a:off x="0" y="-25400"/>
            <a:ext cx="12192000" cy="1143000"/>
          </a:xfrm>
        </p:spPr>
        <p:txBody>
          <a:bodyPr/>
          <a:lstStyle/>
          <a:p>
            <a:r>
              <a:rPr lang="pt-BR"/>
              <a:t>Detecção de estados repetidos</a:t>
            </a:r>
          </a:p>
        </p:txBody>
      </p:sp>
      <p:pic>
        <p:nvPicPr>
          <p:cNvPr id="5" name="Picture 2" descr="graph-searc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004799"/>
            <a:ext cx="10667619" cy="3777001"/>
          </a:xfrm>
          <a:prstGeom prst="rect">
            <a:avLst/>
          </a:prstGeom>
        </p:spPr>
      </p:pic>
    </p:spTree>
    <p:extLst>
      <p:ext uri="{BB962C8B-B14F-4D97-AF65-F5344CB8AC3E}">
        <p14:creationId xmlns:p14="http://schemas.microsoft.com/office/powerpoint/2010/main" val="3422775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err="1"/>
              <a:t>Tree</a:t>
            </a:r>
            <a:r>
              <a:rPr lang="pt-BR"/>
              <a:t> Search </a:t>
            </a:r>
            <a:r>
              <a:rPr lang="pt-BR" err="1"/>
              <a:t>vs</a:t>
            </a:r>
            <a:r>
              <a:rPr lang="pt-BR"/>
              <a:t> </a:t>
            </a:r>
            <a:r>
              <a:rPr lang="pt-BR" err="1">
                <a:latin typeface="Calibri"/>
                <a:cs typeface="Calibri"/>
              </a:rPr>
              <a:t>Graph</a:t>
            </a:r>
            <a:r>
              <a:rPr lang="pt-BR">
                <a:latin typeface="Calibri"/>
                <a:cs typeface="Calibri"/>
              </a:rPr>
              <a:t> Search</a:t>
            </a:r>
            <a:endParaRPr lang="pt-BR"/>
          </a:p>
        </p:txBody>
      </p:sp>
      <p:sp>
        <p:nvSpPr>
          <p:cNvPr id="3" name="Espaço Reservado para Conteúdo 2"/>
          <p:cNvSpPr>
            <a:spLocks noGrp="1"/>
          </p:cNvSpPr>
          <p:nvPr>
            <p:ph idx="1"/>
          </p:nvPr>
        </p:nvSpPr>
        <p:spPr/>
        <p:txBody>
          <a:bodyPr/>
          <a:lstStyle/>
          <a:p>
            <a:r>
              <a:rPr lang="pt-BR"/>
              <a:t>Em resumo:</a:t>
            </a:r>
          </a:p>
          <a:p>
            <a:pPr lvl="1"/>
            <a:r>
              <a:rPr lang="pt-BR"/>
              <a:t>Há duas formas possíveis de implementar algoritmos de busca.</a:t>
            </a:r>
          </a:p>
          <a:p>
            <a:pPr lvl="1"/>
            <a:r>
              <a:rPr lang="pt-BR" err="1"/>
              <a:t>Graph</a:t>
            </a:r>
            <a:r>
              <a:rPr lang="pt-BR"/>
              <a:t> Search é apenas uma </a:t>
            </a:r>
            <a:r>
              <a:rPr lang="pt-BR" u="sng"/>
              <a:t>extensão</a:t>
            </a:r>
            <a:r>
              <a:rPr lang="pt-BR"/>
              <a:t> da </a:t>
            </a:r>
            <a:r>
              <a:rPr lang="pt-BR" err="1"/>
              <a:t>Tree</a:t>
            </a:r>
            <a:r>
              <a:rPr lang="pt-BR"/>
              <a:t> Search.</a:t>
            </a:r>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48</a:t>
            </a:fld>
            <a:endParaRPr lang="en-US"/>
          </a:p>
        </p:txBody>
      </p:sp>
      <p:pic>
        <p:nvPicPr>
          <p:cNvPr id="1027" name="Picture 3" descr="C:\Users\Cefet Maracanã\Dropbox\CEFET\Disciplinas\ia\aulas\Tree-Sear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124200"/>
            <a:ext cx="3725807" cy="28956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4902128" y="3230418"/>
            <a:ext cx="6299272" cy="3246582"/>
            <a:chOff x="5285521" y="2590800"/>
            <a:chExt cx="5519362" cy="2819400"/>
          </a:xfrm>
        </p:grpSpPr>
        <p:pic>
          <p:nvPicPr>
            <p:cNvPr id="1026" name="Picture 2" descr="C:\Users\Cefet Maracanã\Dropbox\CEFET\Disciplinas\ia\aulas\Graph-Searc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971800"/>
              <a:ext cx="5470883"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5285521" y="2590800"/>
              <a:ext cx="1697901" cy="369332"/>
            </a:xfrm>
            <a:prstGeom prst="rect">
              <a:avLst/>
            </a:prstGeom>
          </p:spPr>
          <p:txBody>
            <a:bodyPr wrap="none">
              <a:spAutoFit/>
            </a:bodyPr>
            <a:lstStyle/>
            <a:p>
              <a:r>
                <a:rPr lang="en-US" b="1"/>
                <a:t>Graph Search</a:t>
              </a:r>
            </a:p>
          </p:txBody>
        </p:sp>
      </p:grpSp>
    </p:spTree>
    <p:extLst>
      <p:ext uri="{BB962C8B-B14F-4D97-AF65-F5344CB8AC3E}">
        <p14:creationId xmlns:p14="http://schemas.microsoft.com/office/powerpoint/2010/main" val="3554782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pt-BR" sz="4000"/>
              <a:t>Propriedades de uma Estratégia de Busca</a:t>
            </a:r>
          </a:p>
        </p:txBody>
      </p:sp>
      <p:sp>
        <p:nvSpPr>
          <p:cNvPr id="24" name="Content Placeholder 23"/>
          <p:cNvSpPr>
            <a:spLocks noGrp="1"/>
          </p:cNvSpPr>
          <p:nvPr>
            <p:ph idx="1"/>
          </p:nvPr>
        </p:nvSpPr>
        <p:spPr>
          <a:xfrm>
            <a:off x="406400" y="1295402"/>
            <a:ext cx="11379200" cy="4729164"/>
          </a:xfrm>
        </p:spPr>
        <p:txBody>
          <a:bodyPr/>
          <a:lstStyle/>
          <a:p>
            <a:pPr>
              <a:lnSpc>
                <a:spcPct val="90000"/>
              </a:lnSpc>
            </a:pPr>
            <a:r>
              <a:rPr lang="pt-BR" sz="2800"/>
              <a:t>Estratégias são avaliadas de acordo com os seguintes critérios:</a:t>
            </a:r>
          </a:p>
          <a:p>
            <a:pPr lvl="1">
              <a:lnSpc>
                <a:spcPct val="90000"/>
              </a:lnSpc>
            </a:pPr>
            <a:r>
              <a:rPr lang="pt-BR" sz="2400">
                <a:solidFill>
                  <a:srgbClr val="FF260F"/>
                </a:solidFill>
              </a:rPr>
              <a:t>Completa</a:t>
            </a:r>
            <a:r>
              <a:rPr lang="pt-BR" sz="2400"/>
              <a:t>? Sempre encontra a solução, se alguma existe?</a:t>
            </a:r>
          </a:p>
          <a:p>
            <a:pPr lvl="1">
              <a:lnSpc>
                <a:spcPct val="90000"/>
              </a:lnSpc>
            </a:pPr>
            <a:r>
              <a:rPr lang="pt-BR" sz="2400">
                <a:solidFill>
                  <a:srgbClr val="FF260F"/>
                </a:solidFill>
              </a:rPr>
              <a:t>Complexidade de tempo</a:t>
            </a:r>
            <a:r>
              <a:rPr lang="pt-BR" sz="2400"/>
              <a:t>: Número de nós gerados no pior caso</a:t>
            </a:r>
          </a:p>
          <a:p>
            <a:pPr lvl="1">
              <a:lnSpc>
                <a:spcPct val="90000"/>
              </a:lnSpc>
            </a:pPr>
            <a:r>
              <a:rPr lang="pt-BR" sz="2400">
                <a:solidFill>
                  <a:srgbClr val="FF260F"/>
                </a:solidFill>
              </a:rPr>
              <a:t>Complexidade de espaço</a:t>
            </a:r>
            <a:r>
              <a:rPr lang="pt-BR" sz="2400"/>
              <a:t>: Número máximo de nós na memória no pior caso</a:t>
            </a:r>
          </a:p>
          <a:p>
            <a:pPr lvl="1">
              <a:lnSpc>
                <a:spcPct val="90000"/>
              </a:lnSpc>
            </a:pPr>
            <a:r>
              <a:rPr lang="pt-BR" sz="2400">
                <a:solidFill>
                  <a:srgbClr val="FF260F"/>
                </a:solidFill>
              </a:rPr>
              <a:t>Ótima</a:t>
            </a:r>
            <a:r>
              <a:rPr lang="pt-BR" sz="2400"/>
              <a:t>? </a:t>
            </a:r>
            <a:r>
              <a:rPr lang="en-US" sz="2400"/>
              <a:t>G</a:t>
            </a:r>
            <a:r>
              <a:rPr lang="pt-BR" sz="2400" err="1"/>
              <a:t>arante</a:t>
            </a:r>
            <a:r>
              <a:rPr lang="pt-BR" sz="2400"/>
              <a:t> encontrar a solução ótima?</a:t>
            </a:r>
          </a:p>
          <a:p>
            <a:pPr lvl="1"/>
            <a:endParaRPr lang="pt-BR" sz="2000"/>
          </a:p>
          <a:p>
            <a:r>
              <a:rPr lang="pt-BR" sz="2400"/>
              <a:t>Esboço de uma árvore de busca (pior caso):</a:t>
            </a:r>
          </a:p>
          <a:p>
            <a:pPr lvl="1"/>
            <a:r>
              <a:rPr lang="pt-BR" sz="2000"/>
              <a:t>b é o máximo fator de ramificação</a:t>
            </a:r>
          </a:p>
          <a:p>
            <a:pPr lvl="1"/>
            <a:r>
              <a:rPr lang="pt-BR" sz="2000"/>
              <a:t>m é a profundidade máxima</a:t>
            </a:r>
          </a:p>
          <a:p>
            <a:pPr lvl="1"/>
            <a:r>
              <a:rPr lang="en-US" sz="2000"/>
              <a:t>p</a:t>
            </a:r>
            <a:r>
              <a:rPr lang="pt-BR" sz="2000"/>
              <a:t>ode haver soluções (em rosa) em vários níveis</a:t>
            </a:r>
          </a:p>
          <a:p>
            <a:pPr lvl="1"/>
            <a:endParaRPr lang="pt-BR" sz="2000"/>
          </a:p>
          <a:p>
            <a:r>
              <a:rPr lang="pt-BR" sz="2400"/>
              <a:t>Número de nós na árvore?</a:t>
            </a:r>
          </a:p>
          <a:p>
            <a:pPr lvl="1"/>
            <a:r>
              <a:rPr lang="pt-BR" sz="2000"/>
              <a:t>1 + b + b</a:t>
            </a:r>
            <a:r>
              <a:rPr lang="pt-BR" sz="2000" baseline="30000"/>
              <a:t>2</a:t>
            </a:r>
            <a:r>
              <a:rPr lang="pt-BR" sz="2000"/>
              <a:t> + …. </a:t>
            </a:r>
            <a:r>
              <a:rPr lang="pt-BR" sz="2000" err="1"/>
              <a:t>b</a:t>
            </a:r>
            <a:r>
              <a:rPr lang="pt-BR" sz="2000" baseline="30000" err="1"/>
              <a:t>m</a:t>
            </a:r>
            <a:r>
              <a:rPr lang="pt-BR" sz="2000"/>
              <a:t> = O(</a:t>
            </a:r>
            <a:r>
              <a:rPr lang="pt-BR" sz="2000" err="1"/>
              <a:t>b</a:t>
            </a:r>
            <a:r>
              <a:rPr lang="pt-BR" sz="2000" baseline="30000" err="1"/>
              <a:t>m</a:t>
            </a:r>
            <a:r>
              <a:rPr lang="pt-BR" sz="2000"/>
              <a:t>)</a:t>
            </a:r>
            <a:endParaRPr lang="pt-BR" sz="2400"/>
          </a:p>
        </p:txBody>
      </p:sp>
      <p:sp>
        <p:nvSpPr>
          <p:cNvPr id="6" name="Freeform 30"/>
          <p:cNvSpPr>
            <a:spLocks/>
          </p:cNvSpPr>
          <p:nvPr/>
        </p:nvSpPr>
        <p:spPr bwMode="auto">
          <a:xfrm>
            <a:off x="7651749" y="3749678"/>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6" tIns="45718" rIns="91436" bIns="45718"/>
          <a:lstStyle/>
          <a:p>
            <a:endParaRPr lang="en-US"/>
          </a:p>
        </p:txBody>
      </p:sp>
      <p:sp>
        <p:nvSpPr>
          <p:cNvPr id="7" name="Oval 31"/>
          <p:cNvSpPr>
            <a:spLocks noChangeArrowheads="1"/>
          </p:cNvSpPr>
          <p:nvPr/>
        </p:nvSpPr>
        <p:spPr bwMode="auto">
          <a:xfrm>
            <a:off x="9005885" y="3679826"/>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8" name="Oval 32"/>
          <p:cNvSpPr>
            <a:spLocks noChangeArrowheads="1"/>
          </p:cNvSpPr>
          <p:nvPr/>
        </p:nvSpPr>
        <p:spPr bwMode="auto">
          <a:xfrm>
            <a:off x="8774112" y="4105277"/>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9" name="Oval 33"/>
          <p:cNvSpPr>
            <a:spLocks noChangeArrowheads="1"/>
          </p:cNvSpPr>
          <p:nvPr/>
        </p:nvSpPr>
        <p:spPr bwMode="auto">
          <a:xfrm>
            <a:off x="9250361" y="4095750"/>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10" name="Text Box 34"/>
          <p:cNvSpPr txBox="1">
            <a:spLocks noChangeArrowheads="1"/>
          </p:cNvSpPr>
          <p:nvPr/>
        </p:nvSpPr>
        <p:spPr bwMode="auto">
          <a:xfrm>
            <a:off x="8904288" y="3956051"/>
            <a:ext cx="274639" cy="369328"/>
          </a:xfrm>
          <a:prstGeom prst="rect">
            <a:avLst/>
          </a:prstGeom>
          <a:noFill/>
          <a:ln w="9525">
            <a:noFill/>
            <a:miter lim="800000"/>
            <a:headEnd/>
            <a:tailEnd/>
          </a:ln>
        </p:spPr>
        <p:txBody>
          <a:bodyPr lIns="91436" tIns="45718" rIns="91436" bIns="45718">
            <a:spAutoFit/>
          </a:bodyPr>
          <a:lstStyle/>
          <a:p>
            <a:pPr>
              <a:spcBef>
                <a:spcPct val="50000"/>
              </a:spcBef>
            </a:pPr>
            <a:r>
              <a:rPr lang="en-US"/>
              <a:t>…</a:t>
            </a:r>
          </a:p>
        </p:txBody>
      </p:sp>
      <p:sp>
        <p:nvSpPr>
          <p:cNvPr id="11" name="Freeform 35"/>
          <p:cNvSpPr>
            <a:spLocks/>
          </p:cNvSpPr>
          <p:nvPr/>
        </p:nvSpPr>
        <p:spPr bwMode="auto">
          <a:xfrm>
            <a:off x="8886825" y="3910012"/>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6" tIns="45718" rIns="91436" bIns="45718"/>
          <a:lstStyle/>
          <a:p>
            <a:endParaRPr lang="en-US"/>
          </a:p>
        </p:txBody>
      </p:sp>
      <p:sp>
        <p:nvSpPr>
          <p:cNvPr id="12" name="Text Box 36"/>
          <p:cNvSpPr txBox="1">
            <a:spLocks noChangeArrowheads="1"/>
          </p:cNvSpPr>
          <p:nvPr/>
        </p:nvSpPr>
        <p:spPr bwMode="auto">
          <a:xfrm>
            <a:off x="9288459" y="3708402"/>
            <a:ext cx="298451" cy="369328"/>
          </a:xfrm>
          <a:prstGeom prst="rect">
            <a:avLst/>
          </a:prstGeom>
          <a:noFill/>
          <a:ln w="9525">
            <a:noFill/>
            <a:miter lim="800000"/>
            <a:headEnd/>
            <a:tailEnd/>
          </a:ln>
        </p:spPr>
        <p:txBody>
          <a:bodyPr lIns="91436" tIns="45718" rIns="91436" bIns="45718">
            <a:spAutoFit/>
          </a:bodyPr>
          <a:lstStyle/>
          <a:p>
            <a:pPr>
              <a:spcBef>
                <a:spcPct val="50000"/>
              </a:spcBef>
            </a:pPr>
            <a:r>
              <a:rPr lang="en-US"/>
              <a:t>b</a:t>
            </a:r>
          </a:p>
        </p:txBody>
      </p:sp>
      <p:sp>
        <p:nvSpPr>
          <p:cNvPr id="13" name="Text Box 37"/>
          <p:cNvSpPr txBox="1">
            <a:spLocks noChangeArrowheads="1"/>
          </p:cNvSpPr>
          <p:nvPr/>
        </p:nvSpPr>
        <p:spPr bwMode="auto">
          <a:xfrm>
            <a:off x="10715623" y="3560763"/>
            <a:ext cx="1119187" cy="369328"/>
          </a:xfrm>
          <a:prstGeom prst="rect">
            <a:avLst/>
          </a:prstGeom>
          <a:noFill/>
          <a:ln w="9525">
            <a:noFill/>
            <a:miter lim="800000"/>
            <a:headEnd/>
            <a:tailEnd/>
          </a:ln>
        </p:spPr>
        <p:txBody>
          <a:bodyPr lIns="91436" tIns="45718" rIns="91436" bIns="45718">
            <a:spAutoFit/>
          </a:bodyPr>
          <a:lstStyle/>
          <a:p>
            <a:pPr>
              <a:spcBef>
                <a:spcPct val="50000"/>
              </a:spcBef>
            </a:pPr>
            <a:r>
              <a:rPr lang="pt-BR"/>
              <a:t>1 nó</a:t>
            </a:r>
          </a:p>
        </p:txBody>
      </p:sp>
      <p:sp>
        <p:nvSpPr>
          <p:cNvPr id="14" name="Text Box 38"/>
          <p:cNvSpPr txBox="1">
            <a:spLocks noChangeArrowheads="1"/>
          </p:cNvSpPr>
          <p:nvPr/>
        </p:nvSpPr>
        <p:spPr bwMode="auto">
          <a:xfrm>
            <a:off x="10717212" y="3914774"/>
            <a:ext cx="1119188" cy="369328"/>
          </a:xfrm>
          <a:prstGeom prst="rect">
            <a:avLst/>
          </a:prstGeom>
          <a:noFill/>
          <a:ln w="9525">
            <a:noFill/>
            <a:miter lim="800000"/>
            <a:headEnd/>
            <a:tailEnd/>
          </a:ln>
        </p:spPr>
        <p:txBody>
          <a:bodyPr lIns="91436" tIns="45718" rIns="91436" bIns="45718">
            <a:spAutoFit/>
          </a:bodyPr>
          <a:lstStyle/>
          <a:p>
            <a:pPr>
              <a:spcBef>
                <a:spcPct val="50000"/>
              </a:spcBef>
            </a:pPr>
            <a:r>
              <a:rPr lang="pt-BR"/>
              <a:t>b nós</a:t>
            </a:r>
          </a:p>
        </p:txBody>
      </p:sp>
      <p:sp>
        <p:nvSpPr>
          <p:cNvPr id="15" name="Text Box 39"/>
          <p:cNvSpPr txBox="1">
            <a:spLocks noChangeArrowheads="1"/>
          </p:cNvSpPr>
          <p:nvPr/>
        </p:nvSpPr>
        <p:spPr bwMode="auto">
          <a:xfrm>
            <a:off x="10717212" y="4325937"/>
            <a:ext cx="1119188" cy="369328"/>
          </a:xfrm>
          <a:prstGeom prst="rect">
            <a:avLst/>
          </a:prstGeom>
          <a:noFill/>
          <a:ln w="9525">
            <a:noFill/>
            <a:miter lim="800000"/>
            <a:headEnd/>
            <a:tailEnd/>
          </a:ln>
        </p:spPr>
        <p:txBody>
          <a:bodyPr lIns="91436" tIns="45718" rIns="91436" bIns="45718">
            <a:spAutoFit/>
          </a:bodyPr>
          <a:lstStyle/>
          <a:p>
            <a:pPr>
              <a:spcBef>
                <a:spcPct val="50000"/>
              </a:spcBef>
            </a:pPr>
            <a:r>
              <a:rPr lang="pt-BR"/>
              <a:t>b</a:t>
            </a:r>
            <a:r>
              <a:rPr lang="pt-BR" baseline="30000"/>
              <a:t>2</a:t>
            </a:r>
            <a:r>
              <a:rPr lang="pt-BR"/>
              <a:t> nós</a:t>
            </a:r>
          </a:p>
        </p:txBody>
      </p:sp>
      <p:sp>
        <p:nvSpPr>
          <p:cNvPr id="16" name="Text Box 40"/>
          <p:cNvSpPr txBox="1">
            <a:spLocks noChangeArrowheads="1"/>
          </p:cNvSpPr>
          <p:nvPr/>
        </p:nvSpPr>
        <p:spPr bwMode="auto">
          <a:xfrm>
            <a:off x="10731500" y="5951539"/>
            <a:ext cx="1460500" cy="369328"/>
          </a:xfrm>
          <a:prstGeom prst="rect">
            <a:avLst/>
          </a:prstGeom>
          <a:noFill/>
          <a:ln w="9525">
            <a:noFill/>
            <a:miter lim="800000"/>
            <a:headEnd/>
            <a:tailEnd/>
          </a:ln>
        </p:spPr>
        <p:txBody>
          <a:bodyPr lIns="91436" tIns="45718" rIns="91436" bIns="45718">
            <a:spAutoFit/>
          </a:bodyPr>
          <a:lstStyle/>
          <a:p>
            <a:pPr>
              <a:spcBef>
                <a:spcPct val="50000"/>
              </a:spcBef>
            </a:pPr>
            <a:r>
              <a:rPr lang="pt-BR" err="1"/>
              <a:t>b</a:t>
            </a:r>
            <a:r>
              <a:rPr lang="pt-BR" baseline="30000" err="1"/>
              <a:t>m</a:t>
            </a:r>
            <a:r>
              <a:rPr lang="pt-BR"/>
              <a:t> nós</a:t>
            </a:r>
          </a:p>
        </p:txBody>
      </p:sp>
      <p:sp>
        <p:nvSpPr>
          <p:cNvPr id="17" name="Oval 41"/>
          <p:cNvSpPr>
            <a:spLocks noChangeArrowheads="1"/>
          </p:cNvSpPr>
          <p:nvPr/>
        </p:nvSpPr>
        <p:spPr bwMode="auto">
          <a:xfrm>
            <a:off x="8964611" y="6221412"/>
            <a:ext cx="179387"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18" name="Oval 42"/>
          <p:cNvSpPr>
            <a:spLocks noChangeArrowheads="1"/>
          </p:cNvSpPr>
          <p:nvPr/>
        </p:nvSpPr>
        <p:spPr bwMode="auto">
          <a:xfrm>
            <a:off x="9498012" y="5145088"/>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21" name="AutoShape 45"/>
          <p:cNvSpPr>
            <a:spLocks/>
          </p:cNvSpPr>
          <p:nvPr/>
        </p:nvSpPr>
        <p:spPr bwMode="auto">
          <a:xfrm>
            <a:off x="7219949" y="3500440"/>
            <a:ext cx="265112" cy="2811463"/>
          </a:xfrm>
          <a:prstGeom prst="leftBrace">
            <a:avLst>
              <a:gd name="adj1" fmla="val 88373"/>
              <a:gd name="adj2" fmla="val 50000"/>
            </a:avLst>
          </a:prstGeom>
          <a:noFill/>
          <a:ln w="9525">
            <a:solidFill>
              <a:schemeClr val="tx1"/>
            </a:solidFill>
            <a:round/>
            <a:headEnd/>
            <a:tailEnd/>
          </a:ln>
        </p:spPr>
        <p:txBody>
          <a:bodyPr wrap="none" lIns="91436" tIns="45718" rIns="91436" bIns="45718" anchor="ctr"/>
          <a:lstStyle/>
          <a:p>
            <a:endParaRPr lang="en-US"/>
          </a:p>
        </p:txBody>
      </p:sp>
      <p:sp>
        <p:nvSpPr>
          <p:cNvPr id="22" name="Text Box 46"/>
          <p:cNvSpPr txBox="1">
            <a:spLocks noChangeArrowheads="1"/>
          </p:cNvSpPr>
          <p:nvPr/>
        </p:nvSpPr>
        <p:spPr bwMode="auto">
          <a:xfrm>
            <a:off x="6149974" y="4711702"/>
            <a:ext cx="1265237" cy="369328"/>
          </a:xfrm>
          <a:prstGeom prst="rect">
            <a:avLst/>
          </a:prstGeom>
          <a:noFill/>
          <a:ln w="9525">
            <a:noFill/>
            <a:miter lim="800000"/>
            <a:headEnd/>
            <a:tailEnd/>
          </a:ln>
        </p:spPr>
        <p:txBody>
          <a:bodyPr lIns="91436" tIns="45718" rIns="91436" bIns="45718">
            <a:spAutoFit/>
          </a:bodyPr>
          <a:lstStyle/>
          <a:p>
            <a:pPr>
              <a:spcBef>
                <a:spcPct val="50000"/>
              </a:spcBef>
            </a:pPr>
            <a:r>
              <a:rPr lang="pt-BR"/>
              <a:t>m níveis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animBg="1"/>
      <p:bldP spid="12" grpId="0"/>
      <p:bldP spid="13" grpId="0"/>
      <p:bldP spid="14" grpId="0"/>
      <p:bldP spid="15" grpId="0"/>
      <p:bldP spid="16" grpId="0"/>
      <p:bldP spid="17" grpId="0" animBg="1"/>
      <p:bldP spid="18" grpId="0" animBg="1"/>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2946400" y="1295400"/>
            <a:ext cx="6192712" cy="2743200"/>
          </a:xfrm>
          <a:prstGeom prst="rect">
            <a:avLst/>
          </a:prstGeom>
          <a:noFill/>
          <a:ln w="12700">
            <a:noFill/>
            <a:miter lim="800000"/>
            <a:headEnd/>
            <a:tailEnd/>
          </a:ln>
        </p:spPr>
      </p:pic>
      <p:sp>
        <p:nvSpPr>
          <p:cNvPr id="23556" name="Rectangle 5"/>
          <p:cNvSpPr>
            <a:spLocks noGrp="1" noChangeArrowheads="1"/>
          </p:cNvSpPr>
          <p:nvPr>
            <p:ph type="title"/>
          </p:nvPr>
        </p:nvSpPr>
        <p:spPr/>
        <p:txBody>
          <a:bodyPr rIns="132074"/>
          <a:lstStyle/>
          <a:p>
            <a:r>
              <a:rPr lang="en-US"/>
              <a:t>Pac-Man </a:t>
            </a:r>
            <a:r>
              <a:rPr lang="en-US" err="1"/>
              <a:t>como</a:t>
            </a:r>
            <a:r>
              <a:rPr lang="en-US"/>
              <a:t> um </a:t>
            </a:r>
            <a:r>
              <a:rPr lang="en-US" err="1"/>
              <a:t>Agente</a:t>
            </a:r>
            <a:endParaRPr lang="en-US"/>
          </a:p>
        </p:txBody>
      </p:sp>
      <p:sp>
        <p:nvSpPr>
          <p:cNvPr id="23557" name="AutoShape 7"/>
          <p:cNvSpPr>
            <a:spLocks/>
          </p:cNvSpPr>
          <p:nvPr/>
        </p:nvSpPr>
        <p:spPr bwMode="auto">
          <a:xfrm>
            <a:off x="2946401" y="4267197"/>
            <a:ext cx="2873375" cy="1746251"/>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a:latin typeface="Calibri" pitchFamily="34" charset="0"/>
            </a:endParaRPr>
          </a:p>
        </p:txBody>
      </p:sp>
      <p:sp>
        <p:nvSpPr>
          <p:cNvPr id="23558" name="Line 8"/>
          <p:cNvSpPr>
            <a:spLocks noChangeShapeType="1"/>
          </p:cNvSpPr>
          <p:nvPr/>
        </p:nvSpPr>
        <p:spPr bwMode="auto">
          <a:xfrm rot="10800000" flipH="1">
            <a:off x="4433885" y="4896894"/>
            <a:ext cx="0" cy="708025"/>
          </a:xfrm>
          <a:prstGeom prst="line">
            <a:avLst/>
          </a:prstGeom>
          <a:noFill/>
          <a:ln w="25400">
            <a:solidFill>
              <a:schemeClr val="tx1"/>
            </a:solidFill>
            <a:round/>
            <a:headEnd type="stealth" w="med" len="med"/>
            <a:tailEnd/>
          </a:ln>
        </p:spPr>
        <p:txBody>
          <a:bodyPr lIns="91436" tIns="45718" rIns="91436" bIns="45718"/>
          <a:lstStyle/>
          <a:p>
            <a:endParaRPr lang="en-US">
              <a:latin typeface="Calibri" pitchFamily="34" charset="0"/>
            </a:endParaRPr>
          </a:p>
        </p:txBody>
      </p:sp>
      <p:sp>
        <p:nvSpPr>
          <p:cNvPr id="23559" name="Rectangle 9"/>
          <p:cNvSpPr>
            <a:spLocks/>
          </p:cNvSpPr>
          <p:nvPr/>
        </p:nvSpPr>
        <p:spPr bwMode="auto">
          <a:xfrm>
            <a:off x="3048001" y="4302123"/>
            <a:ext cx="1054100" cy="469900"/>
          </a:xfrm>
          <a:prstGeom prst="rect">
            <a:avLst/>
          </a:prstGeom>
          <a:noFill/>
          <a:ln w="12700">
            <a:noFill/>
            <a:miter lim="800000"/>
            <a:headEnd/>
            <a:tailEnd/>
          </a:ln>
        </p:spPr>
        <p:txBody>
          <a:bodyPr lIns="0" tIns="0" rIns="40638" bIns="0"/>
          <a:lstStyle/>
          <a:p>
            <a:pPr marL="39686"/>
            <a:r>
              <a:rPr lang="en-US" b="1" err="1">
                <a:latin typeface="Calibri" pitchFamily="34" charset="0"/>
                <a:cs typeface="Arial" charset="0"/>
              </a:rPr>
              <a:t>Agente</a:t>
            </a:r>
            <a:endParaRPr lang="en-US" b="1">
              <a:latin typeface="Calibri" pitchFamily="34" charset="0"/>
              <a:cs typeface="Arial" charset="0"/>
            </a:endParaRPr>
          </a:p>
        </p:txBody>
      </p:sp>
      <p:grpSp>
        <p:nvGrpSpPr>
          <p:cNvPr id="23560" name="Group 10"/>
          <p:cNvGrpSpPr>
            <a:grpSpLocks/>
          </p:cNvGrpSpPr>
          <p:nvPr/>
        </p:nvGrpSpPr>
        <p:grpSpPr bwMode="auto">
          <a:xfrm>
            <a:off x="4103685" y="4998492"/>
            <a:ext cx="635000" cy="431800"/>
            <a:chOff x="0" y="0"/>
            <a:chExt cx="400" cy="272"/>
          </a:xfrm>
        </p:grpSpPr>
        <p:sp>
          <p:nvSpPr>
            <p:cNvPr id="23571"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a:latin typeface="Calibri" pitchFamily="34" charset="0"/>
              </a:endParaRPr>
            </a:p>
          </p:txBody>
        </p:sp>
        <p:sp>
          <p:nvSpPr>
            <p:cNvPr id="23572" name="Rectangle 12"/>
            <p:cNvSpPr>
              <a:spLocks/>
            </p:cNvSpPr>
            <p:nvPr/>
          </p:nvSpPr>
          <p:spPr bwMode="auto">
            <a:xfrm>
              <a:off x="135" y="32"/>
              <a:ext cx="139" cy="236"/>
            </a:xfrm>
            <a:prstGeom prst="rect">
              <a:avLst/>
            </a:prstGeom>
            <a:noFill/>
            <a:ln w="12700">
              <a:noFill/>
              <a:miter lim="800000"/>
              <a:headEnd/>
              <a:tailEnd/>
            </a:ln>
          </p:spPr>
          <p:txBody>
            <a:bodyPr lIns="0" tIns="0" rIns="40639" bIns="0"/>
            <a:lstStyle/>
            <a:p>
              <a:pPr marL="39686" algn="ctr"/>
              <a:r>
                <a:rPr lang="en-US" b="1">
                  <a:latin typeface="Calibri" pitchFamily="34" charset="0"/>
                  <a:cs typeface="Arial" charset="0"/>
                </a:rPr>
                <a:t>?</a:t>
              </a:r>
            </a:p>
          </p:txBody>
        </p:sp>
      </p:grpSp>
      <p:grpSp>
        <p:nvGrpSpPr>
          <p:cNvPr id="23561" name="Group 13"/>
          <p:cNvGrpSpPr>
            <a:grpSpLocks/>
          </p:cNvGrpSpPr>
          <p:nvPr/>
        </p:nvGrpSpPr>
        <p:grpSpPr bwMode="auto">
          <a:xfrm>
            <a:off x="3665536" y="4533901"/>
            <a:ext cx="1473200" cy="1412876"/>
            <a:chOff x="0" y="-6"/>
            <a:chExt cx="928" cy="890"/>
          </a:xfrm>
        </p:grpSpPr>
        <p:sp>
          <p:nvSpPr>
            <p:cNvPr id="23569" name="Rectangle 14"/>
            <p:cNvSpPr>
              <a:spLocks/>
            </p:cNvSpPr>
            <p:nvPr/>
          </p:nvSpPr>
          <p:spPr bwMode="auto">
            <a:xfrm>
              <a:off x="52" y="-6"/>
              <a:ext cx="824" cy="304"/>
            </a:xfrm>
            <a:prstGeom prst="rect">
              <a:avLst/>
            </a:prstGeom>
            <a:noFill/>
            <a:ln w="12700">
              <a:noFill/>
              <a:miter lim="800000"/>
              <a:headEnd/>
              <a:tailEnd/>
            </a:ln>
          </p:spPr>
          <p:txBody>
            <a:bodyPr lIns="0" tIns="0" rIns="40639" bIns="0"/>
            <a:lstStyle/>
            <a:p>
              <a:pPr marL="39686" algn="ctr"/>
              <a:r>
                <a:rPr lang="en-US" err="1">
                  <a:latin typeface="Calibri" pitchFamily="34" charset="0"/>
                  <a:cs typeface="Arial" charset="0"/>
                </a:rPr>
                <a:t>Sensores</a:t>
              </a:r>
              <a:endParaRPr lang="en-US">
                <a:latin typeface="Calibri" pitchFamily="34" charset="0"/>
                <a:cs typeface="Arial" charset="0"/>
              </a:endParaRPr>
            </a:p>
          </p:txBody>
        </p:sp>
        <p:sp>
          <p:nvSpPr>
            <p:cNvPr id="23570" name="Rectangle 15"/>
            <p:cNvSpPr>
              <a:spLocks/>
            </p:cNvSpPr>
            <p:nvPr/>
          </p:nvSpPr>
          <p:spPr bwMode="auto">
            <a:xfrm>
              <a:off x="0" y="636"/>
              <a:ext cx="928" cy="248"/>
            </a:xfrm>
            <a:prstGeom prst="rect">
              <a:avLst/>
            </a:prstGeom>
            <a:noFill/>
            <a:ln w="12700">
              <a:noFill/>
              <a:miter lim="800000"/>
              <a:headEnd/>
              <a:tailEnd/>
            </a:ln>
          </p:spPr>
          <p:txBody>
            <a:bodyPr lIns="0" tIns="0" rIns="40639" bIns="0"/>
            <a:lstStyle/>
            <a:p>
              <a:pPr marL="39686" algn="ctr"/>
              <a:r>
                <a:rPr lang="en-US" err="1">
                  <a:latin typeface="Calibri" pitchFamily="34" charset="0"/>
                  <a:cs typeface="Arial" charset="0"/>
                </a:rPr>
                <a:t>Atuadores</a:t>
              </a:r>
              <a:endParaRPr lang="en-US">
                <a:latin typeface="Calibri" pitchFamily="34" charset="0"/>
                <a:cs typeface="Arial" charset="0"/>
              </a:endParaRPr>
            </a:p>
          </p:txBody>
        </p:sp>
      </p:grpSp>
      <p:sp>
        <p:nvSpPr>
          <p:cNvPr id="23562" name="AutoShape 16"/>
          <p:cNvSpPr>
            <a:spLocks/>
          </p:cNvSpPr>
          <p:nvPr/>
        </p:nvSpPr>
        <p:spPr bwMode="auto">
          <a:xfrm>
            <a:off x="7173911" y="4259263"/>
            <a:ext cx="1905000" cy="1739900"/>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a:latin typeface="Calibri" pitchFamily="34" charset="0"/>
            </a:endParaRPr>
          </a:p>
        </p:txBody>
      </p:sp>
      <p:sp>
        <p:nvSpPr>
          <p:cNvPr id="23563" name="Rectangle 17"/>
          <p:cNvSpPr>
            <a:spLocks/>
          </p:cNvSpPr>
          <p:nvPr/>
        </p:nvSpPr>
        <p:spPr bwMode="auto">
          <a:xfrm>
            <a:off x="7043736" y="4343401"/>
            <a:ext cx="2159000" cy="469900"/>
          </a:xfrm>
          <a:prstGeom prst="rect">
            <a:avLst/>
          </a:prstGeom>
          <a:noFill/>
          <a:ln w="12700">
            <a:noFill/>
            <a:miter lim="800000"/>
            <a:headEnd/>
            <a:tailEnd/>
          </a:ln>
        </p:spPr>
        <p:txBody>
          <a:bodyPr lIns="0" tIns="0" rIns="40638" bIns="0"/>
          <a:lstStyle/>
          <a:p>
            <a:pPr marL="39686" algn="ctr"/>
            <a:r>
              <a:rPr lang="en-US" b="1" err="1">
                <a:latin typeface="Calibri" pitchFamily="34" charset="0"/>
                <a:cs typeface="Arial" charset="0"/>
              </a:rPr>
              <a:t>Ambiente</a:t>
            </a:r>
            <a:endParaRPr lang="en-US" b="1">
              <a:latin typeface="Calibri" pitchFamily="34" charset="0"/>
              <a:cs typeface="Arial" charset="0"/>
            </a:endParaRPr>
          </a:p>
        </p:txBody>
      </p:sp>
      <p:sp>
        <p:nvSpPr>
          <p:cNvPr id="23564" name="Line 18"/>
          <p:cNvSpPr>
            <a:spLocks noChangeShapeType="1"/>
          </p:cNvSpPr>
          <p:nvPr/>
        </p:nvSpPr>
        <p:spPr bwMode="auto">
          <a:xfrm rot="10800000" flipH="1">
            <a:off x="5195887" y="4765675"/>
            <a:ext cx="2479675" cy="0"/>
          </a:xfrm>
          <a:prstGeom prst="line">
            <a:avLst/>
          </a:prstGeom>
          <a:noFill/>
          <a:ln w="25400">
            <a:solidFill>
              <a:schemeClr val="tx1"/>
            </a:solidFill>
            <a:round/>
            <a:headEnd type="stealth" w="med" len="med"/>
            <a:tailEnd/>
          </a:ln>
        </p:spPr>
        <p:txBody>
          <a:bodyPr lIns="91436" tIns="45718" rIns="91436" bIns="45718"/>
          <a:lstStyle/>
          <a:p>
            <a:endParaRPr lang="en-US">
              <a:latin typeface="Calibri" pitchFamily="34" charset="0"/>
            </a:endParaRPr>
          </a:p>
        </p:txBody>
      </p:sp>
      <p:sp>
        <p:nvSpPr>
          <p:cNvPr id="23565" name="Line 19"/>
          <p:cNvSpPr>
            <a:spLocks noChangeShapeType="1"/>
          </p:cNvSpPr>
          <p:nvPr/>
        </p:nvSpPr>
        <p:spPr bwMode="auto">
          <a:xfrm flipH="1">
            <a:off x="5319711" y="5765800"/>
            <a:ext cx="2347912" cy="0"/>
          </a:xfrm>
          <a:prstGeom prst="line">
            <a:avLst/>
          </a:prstGeom>
          <a:noFill/>
          <a:ln w="25400">
            <a:solidFill>
              <a:schemeClr val="tx1"/>
            </a:solidFill>
            <a:round/>
            <a:headEnd type="stealth" w="med" len="med"/>
            <a:tailEnd/>
          </a:ln>
        </p:spPr>
        <p:txBody>
          <a:bodyPr lIns="91436" tIns="45718" rIns="91436" bIns="45718"/>
          <a:lstStyle/>
          <a:p>
            <a:endParaRPr lang="en-US">
              <a:latin typeface="Calibri" pitchFamily="34" charset="0"/>
            </a:endParaRPr>
          </a:p>
        </p:txBody>
      </p:sp>
      <p:sp>
        <p:nvSpPr>
          <p:cNvPr id="23566" name="Rectangle 20"/>
          <p:cNvSpPr>
            <a:spLocks/>
          </p:cNvSpPr>
          <p:nvPr/>
        </p:nvSpPr>
        <p:spPr bwMode="auto">
          <a:xfrm>
            <a:off x="5862637" y="4779963"/>
            <a:ext cx="1257300" cy="355600"/>
          </a:xfrm>
          <a:prstGeom prst="rect">
            <a:avLst/>
          </a:prstGeom>
          <a:noFill/>
          <a:ln w="12700">
            <a:noFill/>
            <a:miter lim="800000"/>
            <a:headEnd/>
            <a:tailEnd/>
          </a:ln>
        </p:spPr>
        <p:txBody>
          <a:bodyPr lIns="0" tIns="0" rIns="40638" bIns="0"/>
          <a:lstStyle/>
          <a:p>
            <a:pPr marL="39686" algn="ctr"/>
            <a:r>
              <a:rPr lang="en-US" sz="1600" err="1">
                <a:latin typeface="Calibri" pitchFamily="34" charset="0"/>
              </a:rPr>
              <a:t>Perceções</a:t>
            </a:r>
            <a:endParaRPr lang="en-US" sz="1600">
              <a:latin typeface="Calibri" pitchFamily="34" charset="0"/>
            </a:endParaRPr>
          </a:p>
        </p:txBody>
      </p:sp>
      <p:sp>
        <p:nvSpPr>
          <p:cNvPr id="23567" name="Rectangle 21"/>
          <p:cNvSpPr>
            <a:spLocks/>
          </p:cNvSpPr>
          <p:nvPr/>
        </p:nvSpPr>
        <p:spPr bwMode="auto">
          <a:xfrm>
            <a:off x="5951537" y="5765800"/>
            <a:ext cx="1079500" cy="406400"/>
          </a:xfrm>
          <a:prstGeom prst="rect">
            <a:avLst/>
          </a:prstGeom>
          <a:noFill/>
          <a:ln w="12700">
            <a:noFill/>
            <a:miter lim="800000"/>
            <a:headEnd/>
            <a:tailEnd/>
          </a:ln>
        </p:spPr>
        <p:txBody>
          <a:bodyPr lIns="0" tIns="0" rIns="40638" bIns="0"/>
          <a:lstStyle/>
          <a:p>
            <a:pPr marL="39686" algn="ctr"/>
            <a:r>
              <a:rPr lang="en-US" sz="1600" err="1">
                <a:latin typeface="Calibri" pitchFamily="34" charset="0"/>
              </a:rPr>
              <a:t>Ações</a:t>
            </a:r>
            <a:endParaRPr lang="en-US" sz="1600">
              <a:latin typeface="Calibri" pitchFamily="34" charset="0"/>
            </a:endParaRPr>
          </a:p>
        </p:txBody>
      </p:sp>
      <p:sp>
        <p:nvSpPr>
          <p:cNvPr id="20" name="Text Box 4"/>
          <p:cNvSpPr txBox="1">
            <a:spLocks noChangeArrowheads="1"/>
          </p:cNvSpPr>
          <p:nvPr/>
        </p:nvSpPr>
        <p:spPr bwMode="auto">
          <a:xfrm>
            <a:off x="0" y="6477000"/>
            <a:ext cx="8636000" cy="297515"/>
          </a:xfrm>
          <a:prstGeom prst="rect">
            <a:avLst/>
          </a:prstGeom>
          <a:noFill/>
          <a:ln w="9525">
            <a:noFill/>
            <a:miter lim="800000"/>
            <a:headEnd/>
            <a:tailEnd/>
          </a:ln>
        </p:spPr>
        <p:txBody>
          <a:bodyPr wrap="square" lIns="91436" tIns="45718" rIns="91436" bIns="45718">
            <a:spAutoFit/>
          </a:bodyPr>
          <a:lstStyle/>
          <a:p>
            <a:pPr algn="ctr">
              <a:spcBef>
                <a:spcPct val="50000"/>
              </a:spcBef>
            </a:pPr>
            <a:r>
              <a:rPr lang="en-US" sz="1300"/>
              <a:t>Pac-Man is a registered trademark of Namco-Bandai Games, used here for educational purposes</a:t>
            </a:r>
          </a:p>
        </p:txBody>
      </p:sp>
      <p:sp>
        <p:nvSpPr>
          <p:cNvPr id="21" name="TextBox 20"/>
          <p:cNvSpPr txBox="1"/>
          <p:nvPr/>
        </p:nvSpPr>
        <p:spPr>
          <a:xfrm>
            <a:off x="8792322" y="6473032"/>
            <a:ext cx="3455427" cy="415494"/>
          </a:xfrm>
          <a:prstGeom prst="rect">
            <a:avLst/>
          </a:prstGeom>
          <a:noFill/>
        </p:spPr>
        <p:txBody>
          <a:bodyPr wrap="none" lIns="121917" tIns="60958" rIns="121917" bIns="60958" rtlCol="0">
            <a:spAutoFit/>
          </a:bodyPr>
          <a:lstStyle/>
          <a:p>
            <a:r>
              <a:rPr lang="en-US" sz="1900">
                <a:solidFill>
                  <a:srgbClr val="FF0000"/>
                </a:solidFill>
                <a:latin typeface="Calibri"/>
                <a:cs typeface="Calibri"/>
              </a:rPr>
              <a:t>Demo1: pacman-l1.mp4 or L1D2</a:t>
            </a:r>
          </a:p>
        </p:txBody>
      </p:sp>
    </p:spTree>
    <p:extLst>
      <p:ext uri="{BB962C8B-B14F-4D97-AF65-F5344CB8AC3E}">
        <p14:creationId xmlns:p14="http://schemas.microsoft.com/office/powerpoint/2010/main" val="28358301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Agentes por Reflexo (</a:t>
            </a:r>
            <a:r>
              <a:rPr lang="pt-BR" i="1" err="1"/>
              <a:t>Reflex</a:t>
            </a:r>
            <a:r>
              <a:rPr lang="pt-BR" i="1"/>
              <a:t> </a:t>
            </a:r>
            <a:r>
              <a:rPr lang="pt-BR" i="1" err="1"/>
              <a:t>Agents</a:t>
            </a:r>
            <a:r>
              <a:rPr lang="pt-BR"/>
              <a:t>)</a:t>
            </a: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6</a:t>
            </a:fld>
            <a:endParaRPr lang="en-US"/>
          </a:p>
        </p:txBody>
      </p:sp>
      <p:pic>
        <p:nvPicPr>
          <p:cNvPr id="3076" name="Picture 4" descr="https://upload.wikimedia.org/wikipedia/commons/thumb/3/3f/IntelligentAgent-SimpleReflex.png/408px-IntelligentAgent-SimpleRefle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999" y="1524000"/>
            <a:ext cx="5990687"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76200" y="6469380"/>
            <a:ext cx="1518364" cy="307777"/>
          </a:xfrm>
          <a:prstGeom prst="rect">
            <a:avLst/>
          </a:prstGeom>
        </p:spPr>
        <p:txBody>
          <a:bodyPr wrap="none">
            <a:spAutoFit/>
          </a:bodyPr>
          <a:lstStyle/>
          <a:p>
            <a:r>
              <a:rPr lang="pt-BR" sz="1400"/>
              <a:t>Fonte: Wikipédia</a:t>
            </a:r>
          </a:p>
        </p:txBody>
      </p:sp>
    </p:spTree>
    <p:extLst>
      <p:ext uri="{BB962C8B-B14F-4D97-AF65-F5344CB8AC3E}">
        <p14:creationId xmlns:p14="http://schemas.microsoft.com/office/powerpoint/2010/main" val="41384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pt-BR"/>
              <a:t>Agentes por Reflexo (</a:t>
            </a:r>
            <a:r>
              <a:rPr lang="pt-BR" i="1" err="1"/>
              <a:t>Reflex</a:t>
            </a:r>
            <a:r>
              <a:rPr lang="pt-BR" i="1"/>
              <a:t> </a:t>
            </a:r>
            <a:r>
              <a:rPr lang="pt-BR" i="1" err="1"/>
              <a:t>Agents</a:t>
            </a:r>
            <a:r>
              <a:rPr lang="pt-BR"/>
              <a:t>)</a:t>
            </a:r>
          </a:p>
        </p:txBody>
      </p:sp>
      <p:sp>
        <p:nvSpPr>
          <p:cNvPr id="1029" name="Rectangle 3"/>
          <p:cNvSpPr>
            <a:spLocks noGrp="1" noChangeArrowheads="1"/>
          </p:cNvSpPr>
          <p:nvPr>
            <p:ph idx="1"/>
          </p:nvPr>
        </p:nvSpPr>
        <p:spPr>
          <a:xfrm>
            <a:off x="363539" y="1657353"/>
            <a:ext cx="5884863" cy="4525963"/>
          </a:xfrm>
        </p:spPr>
        <p:txBody>
          <a:bodyPr/>
          <a:lstStyle/>
          <a:p>
            <a:pPr eaLnBrk="1" hangingPunct="1">
              <a:lnSpc>
                <a:spcPct val="90000"/>
              </a:lnSpc>
            </a:pPr>
            <a:r>
              <a:rPr lang="pt-BR" sz="2800"/>
              <a:t>Um </a:t>
            </a:r>
            <a:r>
              <a:rPr lang="pt-BR" sz="2800">
                <a:solidFill>
                  <a:srgbClr val="FF0000"/>
                </a:solidFill>
              </a:rPr>
              <a:t>agente por reflexo</a:t>
            </a:r>
            <a:r>
              <a:rPr lang="pt-BR" sz="2800"/>
              <a:t> (i.e., reativo):</a:t>
            </a:r>
          </a:p>
          <a:p>
            <a:pPr lvl="1">
              <a:lnSpc>
                <a:spcPct val="90000"/>
              </a:lnSpc>
            </a:pPr>
            <a:r>
              <a:rPr lang="pt-BR" sz="2400"/>
              <a:t>Selecionam a ação a tomar com base na percepção atual (e, talvez, na memória) e em um conjunto de </a:t>
            </a:r>
            <a:r>
              <a:rPr lang="pt-BR" sz="2400">
                <a:solidFill>
                  <a:srgbClr val="FF0000"/>
                </a:solidFill>
              </a:rPr>
              <a:t>regras condição-ação</a:t>
            </a:r>
            <a:r>
              <a:rPr lang="pt-BR" sz="2400"/>
              <a:t>.</a:t>
            </a:r>
          </a:p>
          <a:p>
            <a:pPr lvl="1" eaLnBrk="1" hangingPunct="1">
              <a:lnSpc>
                <a:spcPct val="90000"/>
              </a:lnSpc>
            </a:pPr>
            <a:r>
              <a:rPr lang="pt-BR" sz="2400"/>
              <a:t>Pode possuir memória ou um modelo do estado atual do ambiente</a:t>
            </a:r>
          </a:p>
          <a:p>
            <a:pPr lvl="1" eaLnBrk="1" hangingPunct="1">
              <a:lnSpc>
                <a:spcPct val="90000"/>
              </a:lnSpc>
            </a:pPr>
            <a:r>
              <a:rPr lang="pt-BR" sz="2400"/>
              <a:t>Não consideram as futuras consequências de suas ações</a:t>
            </a:r>
          </a:p>
          <a:p>
            <a:pPr lvl="1" eaLnBrk="1" hangingPunct="1">
              <a:lnSpc>
                <a:spcPct val="90000"/>
              </a:lnSpc>
            </a:pPr>
            <a:endParaRPr lang="pt-BR" sz="2400"/>
          </a:p>
          <a:p>
            <a:pPr eaLnBrk="1" hangingPunct="1">
              <a:lnSpc>
                <a:spcPct val="90000"/>
              </a:lnSpc>
            </a:pPr>
            <a:r>
              <a:rPr lang="pt-BR" sz="2800"/>
              <a:t>Um agente por reflexo pode ser racional?</a:t>
            </a:r>
          </a:p>
        </p:txBody>
      </p:sp>
      <p:graphicFrame>
        <p:nvGraphicFramePr>
          <p:cNvPr id="1026" name="Object 4"/>
          <p:cNvGraphicFramePr>
            <a:graphicFrameLocks noChangeAspect="1"/>
          </p:cNvGraphicFramePr>
          <p:nvPr/>
        </p:nvGraphicFramePr>
        <p:xfrm>
          <a:off x="6926266" y="1804993"/>
          <a:ext cx="4579937" cy="1608137"/>
        </p:xfrm>
        <a:graphic>
          <a:graphicData uri="http://schemas.openxmlformats.org/presentationml/2006/ole">
            <mc:AlternateContent xmlns:mc="http://schemas.openxmlformats.org/markup-compatibility/2006">
              <mc:Choice xmlns:v="urn:schemas-microsoft-com:vml" Requires="v">
                <p:oleObj spid="_x0000_s27651" name="Photo Editor Photo" r:id="rId4" imgW="4580017" imgH="1607619" progId="">
                  <p:embed/>
                </p:oleObj>
              </mc:Choice>
              <mc:Fallback>
                <p:oleObj name="Photo Editor Photo" r:id="rId4" imgW="4580017" imgH="1607619" progId="">
                  <p:embed/>
                  <p:pic>
                    <p:nvPicPr>
                      <p:cNvPr id="0" name="Picture 2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6266" y="1804993"/>
                        <a:ext cx="4579937"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5"/>
          <p:cNvGraphicFramePr>
            <a:graphicFrameLocks noChangeAspect="1"/>
          </p:cNvGraphicFramePr>
          <p:nvPr/>
        </p:nvGraphicFramePr>
        <p:xfrm>
          <a:off x="6899273" y="4106865"/>
          <a:ext cx="4579939" cy="1652587"/>
        </p:xfrm>
        <a:graphic>
          <a:graphicData uri="http://schemas.openxmlformats.org/presentationml/2006/ole">
            <mc:AlternateContent xmlns:mc="http://schemas.openxmlformats.org/markup-compatibility/2006">
              <mc:Choice xmlns:v="urn:schemas-microsoft-com:vml" Requires="v">
                <p:oleObj spid="_x0000_s27652" name="Photo Editor Photo" r:id="rId6" imgW="4580017" imgH="1653333" progId="">
                  <p:embed/>
                </p:oleObj>
              </mc:Choice>
              <mc:Fallback>
                <p:oleObj name="Photo Editor Photo" r:id="rId6" imgW="4580017" imgH="1653333" progId="">
                  <p:embed/>
                  <p:pic>
                    <p:nvPicPr>
                      <p:cNvPr id="0" name="Picture 2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9273" y="4106865"/>
                        <a:ext cx="4579939"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Box 7"/>
          <p:cNvSpPr txBox="1">
            <a:spLocks noChangeArrowheads="1"/>
          </p:cNvSpPr>
          <p:nvPr/>
        </p:nvSpPr>
        <p:spPr bwMode="auto">
          <a:xfrm>
            <a:off x="8153400" y="6183872"/>
            <a:ext cx="3059112" cy="338550"/>
          </a:xfrm>
          <a:prstGeom prst="rect">
            <a:avLst/>
          </a:prstGeom>
          <a:noFill/>
          <a:ln w="9525">
            <a:noFill/>
            <a:miter lim="800000"/>
            <a:headEnd/>
            <a:tailEnd/>
          </a:ln>
        </p:spPr>
        <p:txBody>
          <a:bodyPr wrap="square" lIns="91432" tIns="45718" rIns="91432" bIns="45718">
            <a:spAutoFit/>
          </a:bodyPr>
          <a:lstStyle/>
          <a:p>
            <a:r>
              <a:rPr lang="en-US" sz="1600">
                <a:solidFill>
                  <a:srgbClr val="C00000"/>
                </a:solidFill>
                <a:latin typeface="Calibri" pitchFamily="34" charset="0"/>
              </a:rPr>
              <a:t>[Demo: reflex optimal (L2D1)]</a:t>
            </a:r>
          </a:p>
        </p:txBody>
      </p:sp>
      <p:pic>
        <p:nvPicPr>
          <p:cNvPr id="8" name="Picture 4"/>
          <p:cNvPicPr preferRelativeResize="0">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844878" y="1677717"/>
            <a:ext cx="5270922" cy="4128793"/>
          </a:xfrm>
          <a:prstGeom prst="rect">
            <a:avLst/>
          </a:prstGeom>
          <a:noFill/>
          <a:ln w="38100">
            <a:noFill/>
          </a:ln>
        </p:spPr>
      </p:pic>
      <p:sp>
        <p:nvSpPr>
          <p:cNvPr id="9" name="TextBox 7"/>
          <p:cNvSpPr txBox="1">
            <a:spLocks noChangeArrowheads="1"/>
          </p:cNvSpPr>
          <p:nvPr/>
        </p:nvSpPr>
        <p:spPr bwMode="auto">
          <a:xfrm>
            <a:off x="8153400" y="6488672"/>
            <a:ext cx="3200400" cy="338550"/>
          </a:xfrm>
          <a:prstGeom prst="rect">
            <a:avLst/>
          </a:prstGeom>
          <a:noFill/>
          <a:ln w="9525">
            <a:noFill/>
            <a:miter lim="800000"/>
            <a:headEnd/>
            <a:tailEnd/>
          </a:ln>
        </p:spPr>
        <p:txBody>
          <a:bodyPr wrap="square" lIns="91432" tIns="45718" rIns="91432" bIns="45718">
            <a:spAutoFit/>
          </a:bodyPr>
          <a:lstStyle/>
          <a:p>
            <a:r>
              <a:rPr lang="en-US" sz="1600">
                <a:solidFill>
                  <a:srgbClr val="C00000"/>
                </a:solidFill>
                <a:latin typeface="Calibri" pitchFamily="34" charset="0"/>
              </a:rPr>
              <a:t>[Demo: reflex optimal (L2D2)]</a:t>
            </a:r>
          </a:p>
        </p:txBody>
      </p:sp>
      <p:sp>
        <p:nvSpPr>
          <p:cNvPr id="11" name="Espaço Reservado para Número de Slide 10"/>
          <p:cNvSpPr>
            <a:spLocks noGrp="1"/>
          </p:cNvSpPr>
          <p:nvPr>
            <p:ph type="sldNum" sz="quarter" idx="12"/>
          </p:nvPr>
        </p:nvSpPr>
        <p:spPr/>
        <p:txBody>
          <a:bodyPr/>
          <a:lstStyle/>
          <a:p>
            <a:pPr>
              <a:defRPr/>
            </a:pPr>
            <a:fld id="{B5FF1561-1732-4AFE-BD38-1F907188A60F}"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Demo: Comportamento por Reflexo (sucesso)</a:t>
            </a:r>
          </a:p>
        </p:txBody>
      </p:sp>
      <p:pic>
        <p:nvPicPr>
          <p:cNvPr id="5" name="Lecture2-demo1-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524000" y="1219200"/>
            <a:ext cx="9827260" cy="5562600"/>
          </a:xfrm>
          <a:prstGeom prst="rect">
            <a:avLst/>
          </a:prstGeom>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8</a:t>
            </a:fld>
            <a:endParaRPr lang="en-US"/>
          </a:p>
        </p:txBody>
      </p:sp>
    </p:spTree>
    <p:extLst>
      <p:ext uri="{BB962C8B-B14F-4D97-AF65-F5344CB8AC3E}">
        <p14:creationId xmlns:p14="http://schemas.microsoft.com/office/powerpoint/2010/main" val="5995617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Demo: Comportamento por Reflexo (falha)</a:t>
            </a:r>
          </a:p>
        </p:txBody>
      </p:sp>
      <p:pic>
        <p:nvPicPr>
          <p:cNvPr id="5" name="Lecture2-demo2-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295400" y="1143000"/>
            <a:ext cx="9677400" cy="5477774"/>
          </a:xfrm>
          <a:prstGeom prst="rect">
            <a:avLst/>
          </a:prstGeom>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9</a:t>
            </a:fld>
            <a:endParaRPr lang="en-US"/>
          </a:p>
        </p:txBody>
      </p:sp>
    </p:spTree>
    <p:extLst>
      <p:ext uri="{BB962C8B-B14F-4D97-AF65-F5344CB8AC3E}">
        <p14:creationId xmlns:p14="http://schemas.microsoft.com/office/powerpoint/2010/main" val="21819924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infty  template TPT1  env TPENV1  fore 0  back 16777215  eqnno 1"/>
  <p:tag name="FILENAME" val="TP_tmp"/>
  <p:tag name="ORIGWIDTH" val="10"/>
  <p:tag name="PICTUREFILESIZE" val="1058"/>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49</Slides>
  <Notes>34</Notes>
  <HiddenSlides>4</HiddenSlides>
  <ScaleCrop>false</ScaleCrop>
  <HeadingPairs>
    <vt:vector size="4" baseType="variant">
      <vt:variant>
        <vt:lpstr>Tema</vt:lpstr>
      </vt:variant>
      <vt:variant>
        <vt:i4>1</vt:i4>
      </vt:variant>
      <vt:variant>
        <vt:lpstr>Títulos de slides</vt:lpstr>
      </vt:variant>
      <vt:variant>
        <vt:i4>49</vt:i4>
      </vt:variant>
    </vt:vector>
  </HeadingPairs>
  <TitlesOfParts>
    <vt:vector size="50" baseType="lpstr">
      <vt:lpstr>dan-berkeley-nlp-v1</vt:lpstr>
      <vt:lpstr>CEFET/RJ - Departamento de Informática  Inteligência Artificial (GTSI1306, GCC1734)  Agentes e Problemas de Busca</vt:lpstr>
      <vt:lpstr>Créditos</vt:lpstr>
      <vt:lpstr>Visão Geral</vt:lpstr>
      <vt:lpstr>Agentes Racionais</vt:lpstr>
      <vt:lpstr>Pac-Man como um Agente</vt:lpstr>
      <vt:lpstr>Agentes por Reflexo (Reflex Agents)</vt:lpstr>
      <vt:lpstr>Agentes por Reflexo (Reflex Agents)</vt:lpstr>
      <vt:lpstr>Demo: Comportamento por Reflexo (sucesso)</vt:lpstr>
      <vt:lpstr>Demo: Comportamento por Reflexo (falha)</vt:lpstr>
      <vt:lpstr>Outros tipos de agentes</vt:lpstr>
      <vt:lpstr>Agentes que planejam</vt:lpstr>
      <vt:lpstr>Agentes que planejam</vt:lpstr>
      <vt:lpstr>Video: Demo Replanejamento</vt:lpstr>
      <vt:lpstr>Video: Demo Mastermind</vt:lpstr>
      <vt:lpstr>Problemas de Busca (Search Problems)</vt:lpstr>
      <vt:lpstr>Problema de Busca</vt:lpstr>
      <vt:lpstr>Formulação de um Problema de Busca</vt:lpstr>
      <vt:lpstr>Exemplo: Romênia</vt:lpstr>
      <vt:lpstr>Exemplo: PacMan “simplificado”</vt:lpstr>
      <vt:lpstr>Quiz: Travessia Segura</vt:lpstr>
      <vt:lpstr>Solução versus Solução Ótima</vt:lpstr>
      <vt:lpstr>Agente de Resolução de Problemas: Algoritmo</vt:lpstr>
      <vt:lpstr>Espaço de Estados</vt:lpstr>
      <vt:lpstr>Selecionando um Espaço de Estados</vt:lpstr>
      <vt:lpstr>Exemplo: Mundo do Aspirador de Pó</vt:lpstr>
      <vt:lpstr>Exemplo: Quebra-cabeça de 8 peças</vt:lpstr>
      <vt:lpstr>Exemplo 3: Oito Rainhas</vt:lpstr>
      <vt:lpstr>Exemplo 3: Oito Rainhas</vt:lpstr>
      <vt:lpstr>Exemplo: jarros </vt:lpstr>
      <vt:lpstr>Outros exemplos: problemas do mundo real</vt:lpstr>
      <vt:lpstr>Grafo de Espaço de Estados e Árvore de Busca</vt:lpstr>
      <vt:lpstr>Grafo de Espaço de Estados (state space graph)</vt:lpstr>
      <vt:lpstr>Árvore de Busca (search tree)</vt:lpstr>
      <vt:lpstr>Grafos de Espaço de Estados vs. Árvores de Busca</vt:lpstr>
      <vt:lpstr>Estados vs. Nós</vt:lpstr>
      <vt:lpstr>Estados vs. Nós</vt:lpstr>
      <vt:lpstr>Busca em Árvore (Tree Search)</vt:lpstr>
      <vt:lpstr>Busca em Árvore</vt:lpstr>
      <vt:lpstr>Busca em Árvore</vt:lpstr>
      <vt:lpstr>Exemplo de árvore de busca</vt:lpstr>
      <vt:lpstr>Exemplo de árvore de busca</vt:lpstr>
      <vt:lpstr>Exemplo de árvore de busca</vt:lpstr>
      <vt:lpstr>Busca em Árvore: Algoritmo Genérico </vt:lpstr>
      <vt:lpstr>Busca em Grafo (Graph Search)</vt:lpstr>
      <vt:lpstr>Quiz: Grafos de Espaço de Estados vs. Árvores de Busca</vt:lpstr>
      <vt:lpstr>Estados repetidos</vt:lpstr>
      <vt:lpstr>Detecção de estados repetidos</vt:lpstr>
      <vt:lpstr>Tree Search vs Graph Search</vt:lpstr>
      <vt:lpstr>Propriedades de uma Estratégia de Busca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CEFET/RJ - Departamento de Informática  Inteligência Artificial (GTSI1306, GCC1734)  Agentes e Problemas de Busca</dc:title>
  <cp:revision>2</cp:revision>
  <dcterms:modified xsi:type="dcterms:W3CDTF">2018-02-26T19:08:20Z</dcterms:modified>
</cp:coreProperties>
</file>