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343" r:id="rId2"/>
    <p:sldId id="256" r:id="rId3"/>
    <p:sldId id="330" r:id="rId4"/>
    <p:sldId id="271" r:id="rId5"/>
    <p:sldId id="342" r:id="rId6"/>
    <p:sldId id="353" r:id="rId7"/>
    <p:sldId id="331" r:id="rId8"/>
    <p:sldId id="347" r:id="rId9"/>
    <p:sldId id="345" r:id="rId10"/>
    <p:sldId id="346" r:id="rId11"/>
    <p:sldId id="355" r:id="rId12"/>
    <p:sldId id="354" r:id="rId13"/>
    <p:sldId id="356" r:id="rId14"/>
    <p:sldId id="348" r:id="rId15"/>
    <p:sldId id="349" r:id="rId16"/>
    <p:sldId id="350" r:id="rId17"/>
    <p:sldId id="362" r:id="rId18"/>
    <p:sldId id="291" r:id="rId19"/>
    <p:sldId id="332" r:id="rId20"/>
    <p:sldId id="333" r:id="rId21"/>
    <p:sldId id="312" r:id="rId22"/>
    <p:sldId id="334" r:id="rId23"/>
    <p:sldId id="363" r:id="rId24"/>
    <p:sldId id="364" r:id="rId25"/>
    <p:sldId id="351" r:id="rId26"/>
    <p:sldId id="335" r:id="rId27"/>
    <p:sldId id="336" r:id="rId28"/>
    <p:sldId id="314" r:id="rId29"/>
    <p:sldId id="315" r:id="rId30"/>
    <p:sldId id="258" r:id="rId31"/>
    <p:sldId id="316" r:id="rId32"/>
    <p:sldId id="358" r:id="rId33"/>
    <p:sldId id="317" r:id="rId34"/>
    <p:sldId id="318" r:id="rId35"/>
    <p:sldId id="261" r:id="rId36"/>
    <p:sldId id="322" r:id="rId37"/>
    <p:sldId id="323" r:id="rId38"/>
    <p:sldId id="324" r:id="rId39"/>
    <p:sldId id="325" r:id="rId40"/>
    <p:sldId id="326" r:id="rId41"/>
    <p:sldId id="283" r:id="rId42"/>
    <p:sldId id="337" r:id="rId43"/>
    <p:sldId id="352" r:id="rId44"/>
    <p:sldId id="338" r:id="rId45"/>
    <p:sldId id="357" r:id="rId46"/>
  </p:sldIdLst>
  <p:sldSz cx="9144000" cy="5143500" type="screen16x9"/>
  <p:notesSz cx="7099300" cy="10234613"/>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FF9999"/>
    <a:srgbClr val="CC00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406" autoAdjust="0"/>
  </p:normalViewPr>
  <p:slideViewPr>
    <p:cSldViewPr>
      <p:cViewPr varScale="1">
        <p:scale>
          <a:sx n="95" d="100"/>
          <a:sy n="95" d="100"/>
        </p:scale>
        <p:origin x="-840" y="-84"/>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C47036A7-CA75-4FB0-A0E6-AEEC36B2D2F2}" type="slidenum">
              <a:rPr lang="en-US"/>
              <a:pPr>
                <a:defRPr/>
              </a:pPr>
              <a:t>‹nº›</a:t>
            </a:fld>
            <a:endParaRPr lang="en-US"/>
          </a:p>
        </p:txBody>
      </p:sp>
    </p:spTree>
    <p:extLst>
      <p:ext uri="{BB962C8B-B14F-4D97-AF65-F5344CB8AC3E}">
        <p14:creationId xmlns:p14="http://schemas.microsoft.com/office/powerpoint/2010/main" xmlns="" val="19143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51F94F5-58D1-42ED-AB38-DD97D2E49478}" type="slidenum">
              <a:rPr lang="en-US"/>
              <a:pPr>
                <a:defRPr/>
              </a:pPr>
              <a:t>‹nº›</a:t>
            </a:fld>
            <a:endParaRPr lang="en-US"/>
          </a:p>
        </p:txBody>
      </p:sp>
    </p:spTree>
    <p:extLst>
      <p:ext uri="{BB962C8B-B14F-4D97-AF65-F5344CB8AC3E}">
        <p14:creationId xmlns:p14="http://schemas.microsoft.com/office/powerpoint/2010/main" xmlns="" val="2222970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92" algn="l" rtl="0" eaLnBrk="0" fontAlgn="base" hangingPunct="0">
      <a:spcBef>
        <a:spcPct val="30000"/>
      </a:spcBef>
      <a:spcAft>
        <a:spcPct val="0"/>
      </a:spcAft>
      <a:defRPr sz="900" kern="1200">
        <a:solidFill>
          <a:schemeClr val="tx1"/>
        </a:solidFill>
        <a:latin typeface="Arial" charset="0"/>
        <a:ea typeface="+mn-ea"/>
        <a:cs typeface="+mn-cs"/>
      </a:defRPr>
    </a:lvl2pPr>
    <a:lvl3pPr marL="685783" algn="l" rtl="0" eaLnBrk="0" fontAlgn="base" hangingPunct="0">
      <a:spcBef>
        <a:spcPct val="30000"/>
      </a:spcBef>
      <a:spcAft>
        <a:spcPct val="0"/>
      </a:spcAft>
      <a:defRPr sz="900" kern="1200">
        <a:solidFill>
          <a:schemeClr val="tx1"/>
        </a:solidFill>
        <a:latin typeface="Arial" charset="0"/>
        <a:ea typeface="+mn-ea"/>
        <a:cs typeface="+mn-cs"/>
      </a:defRPr>
    </a:lvl3pPr>
    <a:lvl4pPr marL="1028675" algn="l" rtl="0" eaLnBrk="0" fontAlgn="base" hangingPunct="0">
      <a:spcBef>
        <a:spcPct val="30000"/>
      </a:spcBef>
      <a:spcAft>
        <a:spcPct val="0"/>
      </a:spcAft>
      <a:defRPr sz="900" kern="1200">
        <a:solidFill>
          <a:schemeClr val="tx1"/>
        </a:solidFill>
        <a:latin typeface="Arial" charset="0"/>
        <a:ea typeface="+mn-ea"/>
        <a:cs typeface="+mn-cs"/>
      </a:defRPr>
    </a:lvl4pPr>
    <a:lvl5pPr marL="1371566" algn="l" rtl="0" eaLnBrk="0" fontAlgn="base" hangingPunct="0">
      <a:spcBef>
        <a:spcPct val="30000"/>
      </a:spcBef>
      <a:spcAft>
        <a:spcPct val="0"/>
      </a:spcAft>
      <a:defRPr sz="900" kern="1200">
        <a:solidFill>
          <a:schemeClr val="tx1"/>
        </a:solidFill>
        <a:latin typeface="Arial"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Portal_(video_game)" TargetMode="External"/><Relationship Id="rId3" Type="http://schemas.openxmlformats.org/officeDocument/2006/relationships/hyperlink" Target="http://www.imdb.com/year/1977/?ref_=tt_ov_inf" TargetMode="External"/><Relationship Id="rId7" Type="http://schemas.openxmlformats.org/officeDocument/2006/relationships/hyperlink" Target="https://en.wikipedia.org/wiki/Compute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Artificial_intelligence" TargetMode="External"/><Relationship Id="rId5" Type="http://schemas.openxmlformats.org/officeDocument/2006/relationships/hyperlink" Target="https://en.wikipedia.org/wiki/GLaDOS" TargetMode="External"/><Relationship Id="rId4" Type="http://schemas.openxmlformats.org/officeDocument/2006/relationships/hyperlink" Target="https://en.wikipedia.org/wiki/DO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Logical_value" TargetMode="External"/><Relationship Id="rId13" Type="http://schemas.openxmlformats.org/officeDocument/2006/relationships/hyperlink" Target="https://en.wikipedia.org/wiki/Algorithmics" TargetMode="External"/><Relationship Id="rId3" Type="http://schemas.openxmlformats.org/officeDocument/2006/relationships/hyperlink" Target="https://en.wikipedia.org/wiki/Propositional_logic" TargetMode="External"/><Relationship Id="rId7" Type="http://schemas.openxmlformats.org/officeDocument/2006/relationships/hyperlink" Target="https://en.wikipedia.org/wiki/Negation" TargetMode="External"/><Relationship Id="rId12" Type="http://schemas.openxmlformats.org/officeDocument/2006/relationships/hyperlink" Target="https://en.wikipedia.org/wiki/Computational_complexity_theory"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Logical_disjunction" TargetMode="External"/><Relationship Id="rId11" Type="http://schemas.openxmlformats.org/officeDocument/2006/relationships/hyperlink" Target="https://en.wikipedia.org/wiki/Theoretical_computer_science" TargetMode="External"/><Relationship Id="rId5" Type="http://schemas.openxmlformats.org/officeDocument/2006/relationships/hyperlink" Target="https://en.wikipedia.org/wiki/Logical_conjunction" TargetMode="External"/><Relationship Id="rId15" Type="http://schemas.openxmlformats.org/officeDocument/2006/relationships/hyperlink" Target="https://en.wikipedia.org/wiki/Artificial_intelligence" TargetMode="External"/><Relationship Id="rId10" Type="http://schemas.openxmlformats.org/officeDocument/2006/relationships/hyperlink" Target="https://en.wikipedia.org/wiki/Computer_science" TargetMode="External"/><Relationship Id="rId4" Type="http://schemas.openxmlformats.org/officeDocument/2006/relationships/hyperlink" Target="https://en.wikipedia.org/wiki/Variable_(mathematics)" TargetMode="External"/><Relationship Id="rId9" Type="http://schemas.openxmlformats.org/officeDocument/2006/relationships/hyperlink" Target="https://en.wikipedia.org/wiki/Decision_problem" TargetMode="External"/><Relationship Id="rId14" Type="http://schemas.openxmlformats.org/officeDocument/2006/relationships/hyperlink" Target="https://en.wikipedia.org/wiki/Cryptograph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mdb.com/title/tt006262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imdb.com/title/tt091097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Greek_language" TargetMode="External"/><Relationship Id="rId7" Type="http://schemas.openxmlformats.org/officeDocument/2006/relationships/hyperlink" Target="https://en.wikipedia.org/wiki/Proposition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Logical_consequence" TargetMode="External"/><Relationship Id="rId5" Type="http://schemas.openxmlformats.org/officeDocument/2006/relationships/hyperlink" Target="https://en.wikipedia.org/wiki/Deductive_reasoning" TargetMode="External"/><Relationship Id="rId4" Type="http://schemas.openxmlformats.org/officeDocument/2006/relationships/hyperlink" Target="https://en.wikipedia.org/wiki/Logical_argumen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a:t>
            </a:r>
            <a:r>
              <a:rPr lang="en-US" baseline="0" smtClean="0"/>
              <a:t>Thanks!</a:t>
            </a:r>
            <a:endParaRPr lang="en-US" sz="900" dirty="0" smtClean="0">
              <a:latin typeface="Calibri"/>
              <a:cs typeface="Calibri"/>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xmlns="" val="362293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https://en.wikipedia.org/wiki/Elektro</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20</a:t>
            </a:fld>
            <a:endParaRPr lang="en-US"/>
          </a:p>
        </p:txBody>
      </p:sp>
    </p:spTree>
    <p:extLst>
      <p:ext uri="{BB962C8B-B14F-4D97-AF65-F5344CB8AC3E}">
        <p14:creationId xmlns:p14="http://schemas.microsoft.com/office/powerpoint/2010/main" xmlns="" val="300329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machines video --- interviews from back when computers</a:t>
            </a:r>
            <a:r>
              <a:rPr lang="en-US" baseline="0" dirty="0" smtClean="0"/>
              <a:t> were in the very early years; starting to realize can do something else than arithmetic ; asking where things are headed; many famous people</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21</a:t>
            </a:fld>
            <a:endParaRPr lang="en-US"/>
          </a:p>
        </p:txBody>
      </p:sp>
    </p:spTree>
    <p:extLst>
      <p:ext uri="{BB962C8B-B14F-4D97-AF65-F5344CB8AC3E}">
        <p14:creationId xmlns:p14="http://schemas.microsoft.com/office/powerpoint/2010/main" xmlns="" val="31449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Million dollar computer with</a:t>
            </a:r>
            <a:r>
              <a:rPr lang="en-US" baseline="0" dirty="0" smtClean="0"/>
              <a:t> less computation than your phone</a:t>
            </a:r>
          </a:p>
          <a:p>
            <a:endParaRPr lang="en-US" baseline="0" dirty="0" smtClean="0"/>
          </a:p>
          <a:p>
            <a:r>
              <a:rPr lang="en-US" baseline="0" dirty="0" smtClean="0"/>
              <a:t>MT </a:t>
            </a:r>
            <a:r>
              <a:rPr lang="en-US" baseline="0" smtClean="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22</a:t>
            </a:fld>
            <a:endParaRPr lang="en-US"/>
          </a:p>
        </p:txBody>
      </p:sp>
    </p:spTree>
    <p:extLst>
      <p:ext uri="{BB962C8B-B14F-4D97-AF65-F5344CB8AC3E}">
        <p14:creationId xmlns:p14="http://schemas.microsoft.com/office/powerpoint/2010/main" xmlns="" val="376421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900" b="0" i="0" kern="1200" dirty="0" err="1" smtClean="0">
                <a:solidFill>
                  <a:schemeClr val="tx1"/>
                </a:solidFill>
                <a:latin typeface="Arial" charset="0"/>
                <a:ea typeface="+mn-ea"/>
                <a:cs typeface="+mn-cs"/>
              </a:rPr>
              <a:t>From</a:t>
            </a:r>
            <a:r>
              <a:rPr lang="pt-BR" sz="900" b="0" i="0" kern="1200" dirty="0" smtClean="0">
                <a:solidFill>
                  <a:schemeClr val="tx1"/>
                </a:solidFill>
                <a:latin typeface="Arial" charset="0"/>
                <a:ea typeface="+mn-ea"/>
                <a:cs typeface="+mn-cs"/>
              </a:rPr>
              <a:t> </a:t>
            </a:r>
            <a:r>
              <a:rPr lang="pt-BR" sz="900" b="0" i="0" kern="1200" dirty="0" err="1" smtClean="0">
                <a:solidFill>
                  <a:schemeClr val="tx1"/>
                </a:solidFill>
                <a:latin typeface="Arial" charset="0"/>
                <a:ea typeface="+mn-ea"/>
                <a:cs typeface="+mn-cs"/>
              </a:rPr>
              <a:t>left</a:t>
            </a:r>
            <a:r>
              <a:rPr lang="pt-BR" sz="900" b="0" i="0" kern="1200" dirty="0" smtClean="0">
                <a:solidFill>
                  <a:schemeClr val="tx1"/>
                </a:solidFill>
                <a:latin typeface="Arial" charset="0"/>
                <a:ea typeface="+mn-ea"/>
                <a:cs typeface="+mn-cs"/>
              </a:rPr>
              <a:t>: </a:t>
            </a:r>
            <a:r>
              <a:rPr lang="pt-BR" sz="900" b="0" i="0" kern="1200" dirty="0" err="1" smtClean="0">
                <a:solidFill>
                  <a:schemeClr val="tx1"/>
                </a:solidFill>
                <a:latin typeface="Arial" charset="0"/>
                <a:ea typeface="+mn-ea"/>
                <a:cs typeface="+mn-cs"/>
              </a:rPr>
              <a:t>Trenchard</a:t>
            </a:r>
            <a:r>
              <a:rPr lang="pt-BR" sz="900" b="0" i="0" kern="1200" dirty="0" smtClean="0">
                <a:solidFill>
                  <a:schemeClr val="tx1"/>
                </a:solidFill>
                <a:latin typeface="Arial" charset="0"/>
                <a:ea typeface="+mn-ea"/>
                <a:cs typeface="+mn-cs"/>
              </a:rPr>
              <a:t> More, John </a:t>
            </a:r>
            <a:r>
              <a:rPr lang="pt-BR" sz="900" b="0" i="0" kern="1200" dirty="0" err="1" smtClean="0">
                <a:solidFill>
                  <a:schemeClr val="tx1"/>
                </a:solidFill>
                <a:latin typeface="Arial" charset="0"/>
                <a:ea typeface="+mn-ea"/>
                <a:cs typeface="+mn-cs"/>
              </a:rPr>
              <a:t>McCarthy</a:t>
            </a:r>
            <a:r>
              <a:rPr lang="pt-BR" sz="900" b="0" i="0" kern="1200" dirty="0" smtClean="0">
                <a:solidFill>
                  <a:schemeClr val="tx1"/>
                </a:solidFill>
                <a:latin typeface="Arial" charset="0"/>
                <a:ea typeface="+mn-ea"/>
                <a:cs typeface="+mn-cs"/>
              </a:rPr>
              <a:t>, Marvin </a:t>
            </a:r>
            <a:r>
              <a:rPr lang="pt-BR" sz="900" b="0" i="0" kern="1200" dirty="0" err="1" smtClean="0">
                <a:solidFill>
                  <a:schemeClr val="tx1"/>
                </a:solidFill>
                <a:latin typeface="Arial" charset="0"/>
                <a:ea typeface="+mn-ea"/>
                <a:cs typeface="+mn-cs"/>
              </a:rPr>
              <a:t>Minsky</a:t>
            </a:r>
            <a:r>
              <a:rPr lang="pt-BR" sz="900" b="0" i="0" kern="1200" dirty="0" smtClean="0">
                <a:solidFill>
                  <a:schemeClr val="tx1"/>
                </a:solidFill>
                <a:latin typeface="Arial" charset="0"/>
                <a:ea typeface="+mn-ea"/>
                <a:cs typeface="+mn-cs"/>
              </a:rPr>
              <a:t>, Oliver </a:t>
            </a:r>
            <a:r>
              <a:rPr lang="pt-BR" sz="900" b="0" i="0" kern="1200" dirty="0" err="1" smtClean="0">
                <a:solidFill>
                  <a:schemeClr val="tx1"/>
                </a:solidFill>
                <a:latin typeface="Arial" charset="0"/>
                <a:ea typeface="+mn-ea"/>
                <a:cs typeface="+mn-cs"/>
              </a:rPr>
              <a:t>Selfridge</a:t>
            </a:r>
            <a:r>
              <a:rPr lang="pt-BR" sz="900" b="0" i="0" kern="1200" dirty="0" smtClean="0">
                <a:solidFill>
                  <a:schemeClr val="tx1"/>
                </a:solidFill>
                <a:latin typeface="Arial" charset="0"/>
                <a:ea typeface="+mn-ea"/>
                <a:cs typeface="+mn-cs"/>
              </a:rPr>
              <a:t>, </a:t>
            </a:r>
            <a:r>
              <a:rPr lang="pt-BR" sz="900" b="0" i="0" kern="1200" dirty="0" err="1" smtClean="0">
                <a:solidFill>
                  <a:schemeClr val="tx1"/>
                </a:solidFill>
                <a:latin typeface="Arial" charset="0"/>
                <a:ea typeface="+mn-ea"/>
                <a:cs typeface="+mn-cs"/>
              </a:rPr>
              <a:t>and</a:t>
            </a:r>
            <a:r>
              <a:rPr lang="pt-BR" sz="900" b="0" i="0" kern="1200" dirty="0" smtClean="0">
                <a:solidFill>
                  <a:schemeClr val="tx1"/>
                </a:solidFill>
                <a:latin typeface="Arial" charset="0"/>
                <a:ea typeface="+mn-ea"/>
                <a:cs typeface="+mn-cs"/>
              </a:rPr>
              <a:t> Ray </a:t>
            </a:r>
            <a:r>
              <a:rPr lang="pt-BR" sz="900" b="0" i="0" kern="1200" dirty="0" err="1" smtClean="0">
                <a:solidFill>
                  <a:schemeClr val="tx1"/>
                </a:solidFill>
                <a:latin typeface="Arial" charset="0"/>
                <a:ea typeface="+mn-ea"/>
                <a:cs typeface="+mn-cs"/>
              </a:rPr>
              <a:t>Solomonoff</a:t>
            </a:r>
            <a:endParaRPr lang="pt-BR" sz="900" b="0" i="0" kern="1200" dirty="0" smtClean="0">
              <a:solidFill>
                <a:schemeClr val="tx1"/>
              </a:solidFill>
              <a:latin typeface="Arial" charset="0"/>
              <a:ea typeface="+mn-ea"/>
              <a:cs typeface="+mn-cs"/>
            </a:endParaRPr>
          </a:p>
          <a:p>
            <a:endParaRPr lang="pt-BR" sz="900" b="0" i="0" kern="1200" dirty="0" smtClean="0">
              <a:solidFill>
                <a:schemeClr val="tx1"/>
              </a:solidFill>
              <a:latin typeface="Arial" charset="0"/>
              <a:ea typeface="+mn-ea"/>
              <a:cs typeface="+mn-cs"/>
            </a:endParaRPr>
          </a:p>
          <a:p>
            <a:r>
              <a:rPr lang="pt-BR" sz="900" b="0" i="0" kern="1200" dirty="0" smtClean="0">
                <a:solidFill>
                  <a:schemeClr val="tx1"/>
                </a:solidFill>
                <a:latin typeface="Arial" charset="0"/>
                <a:ea typeface="+mn-ea"/>
                <a:cs typeface="+mn-cs"/>
              </a:rPr>
              <a:t>Fonte da imagem:</a:t>
            </a:r>
            <a:r>
              <a:rPr lang="pt-BR" sz="900" b="0" i="0" kern="1200" baseline="0" dirty="0" smtClean="0">
                <a:solidFill>
                  <a:schemeClr val="tx1"/>
                </a:solidFill>
                <a:latin typeface="Arial" charset="0"/>
                <a:ea typeface="+mn-ea"/>
                <a:cs typeface="+mn-cs"/>
              </a:rPr>
              <a:t> http://www.dartmouth.edu/~vox/0607/0724/images/ai50.jpg</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900" dirty="0" smtClean="0"/>
              <a:t>[Drive safely along Telegraph Avenue? </a:t>
            </a:r>
            <a:r>
              <a:rPr lang="en-US" sz="900" dirty="0" smtClean="0">
                <a:sym typeface="Wingdings" pitchFamily="2" charset="2"/>
              </a:rPr>
              <a:t> they are among us, and they have a plan!</a:t>
            </a:r>
          </a:p>
          <a:p>
            <a:endParaRPr lang="en-US" sz="900"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dirty="0" smtClean="0"/>
              <a:t>[Buy a week's worth of groceries at Berkeley Bowl?</a:t>
            </a:r>
            <a:r>
              <a:rPr lang="pt-BR" dirty="0" smtClean="0"/>
              <a:t> </a:t>
            </a:r>
            <a:r>
              <a:rPr lang="pt-BR" dirty="0" smtClean="0">
                <a:sym typeface="Wingdings" pitchFamily="2" charset="2"/>
              </a:rPr>
              <a:t> </a:t>
            </a:r>
            <a:r>
              <a:rPr lang="pt-BR" dirty="0" err="1" smtClean="0">
                <a:sym typeface="Wingdings" pitchFamily="2" charset="2"/>
              </a:rPr>
              <a:t>involves</a:t>
            </a:r>
            <a:r>
              <a:rPr lang="pt-BR" dirty="0" smtClean="0">
                <a:sym typeface="Wingdings" pitchFamily="2" charset="2"/>
              </a:rPr>
              <a:t> </a:t>
            </a:r>
            <a:r>
              <a:rPr lang="pt-BR" dirty="0" err="1" smtClean="0">
                <a:sym typeface="Wingdings" pitchFamily="2" charset="2"/>
              </a:rPr>
              <a:t>action</a:t>
            </a:r>
            <a:r>
              <a:rPr lang="pt-BR" dirty="0" smtClean="0">
                <a:sym typeface="Wingdings" pitchFamily="2" charset="2"/>
              </a:rPr>
              <a:t> in </a:t>
            </a:r>
            <a:r>
              <a:rPr lang="pt-BR" dirty="0" err="1" smtClean="0">
                <a:sym typeface="Wingdings" pitchFamily="2" charset="2"/>
              </a:rPr>
              <a:t>the</a:t>
            </a:r>
            <a:r>
              <a:rPr lang="pt-BR" dirty="0" smtClean="0">
                <a:sym typeface="Wingdings" pitchFamily="2" charset="2"/>
              </a:rPr>
              <a:t> real world</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dirty="0" smtClean="0"/>
              <a:t>[Discover and prove a new mathematical theorem? </a:t>
            </a:r>
            <a:r>
              <a:rPr lang="en-US" sz="900" dirty="0" smtClean="0">
                <a:sym typeface="Wingdings" pitchFamily="2" charset="2"/>
              </a:rPr>
              <a:t> tell me something about Algebra I do</a:t>
            </a:r>
            <a:r>
              <a:rPr lang="en-US" sz="900" baseline="0" dirty="0" smtClean="0">
                <a:sym typeface="Wingdings" pitchFamily="2" charset="2"/>
              </a:rPr>
              <a:t> not know</a:t>
            </a:r>
            <a:endParaRPr lang="en-US" sz="9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sym typeface="Wingdings" pitchFamily="2" charset="2"/>
              </a:rPr>
              <a:t>[</a:t>
            </a:r>
            <a:r>
              <a:rPr lang="en-US" sz="900" dirty="0" smtClean="0"/>
              <a:t>Write an intentionally funny story? </a:t>
            </a:r>
            <a:r>
              <a:rPr lang="en-US" sz="900" dirty="0" smtClean="0">
                <a:sym typeface="Wingdings" pitchFamily="2" charset="2"/>
              </a:rPr>
              <a:t> open area of NLP</a:t>
            </a:r>
            <a:endParaRPr lang="en-US" sz="9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physically</a:t>
            </a:r>
            <a:r>
              <a:rPr lang="en-US" baseline="0" dirty="0" smtClean="0"/>
              <a:t> wrong, shouldn’t eat beehive</a:t>
            </a:r>
          </a:p>
          <a:p>
            <a:endParaRPr lang="en-US" baseline="0" dirty="0" smtClean="0"/>
          </a:p>
          <a:p>
            <a:r>
              <a:rPr lang="en-US" baseline="0" dirty="0" smtClean="0"/>
              <a:t>2 – forgot that in drowning not the force is most important but the </a:t>
            </a:r>
            <a:r>
              <a:rPr lang="en-US" baseline="0" dirty="0" err="1" smtClean="0"/>
              <a:t>drownee</a:t>
            </a:r>
            <a:endParaRPr lang="en-US" baseline="0" dirty="0" smtClean="0"/>
          </a:p>
          <a:p>
            <a:endParaRPr lang="en-US" baseline="0" dirty="0" smtClean="0"/>
          </a:p>
          <a:p>
            <a:r>
              <a:rPr lang="en-US" baseline="0" dirty="0" smtClean="0"/>
              <a:t>3 – not physically wrong, not wrong in a language way, but wrong in the sense that it’s not aware of what is relevant to communicate and what is not</a:t>
            </a:r>
          </a:p>
          <a:p>
            <a:endParaRPr lang="en-US" baseline="0" dirty="0" smtClean="0"/>
          </a:p>
          <a:p>
            <a:r>
              <a:rPr lang="en-US" baseline="0" dirty="0" err="1" smtClean="0"/>
              <a:t>Siri</a:t>
            </a:r>
            <a:r>
              <a:rPr lang="en-US" baseline="0" dirty="0" smtClean="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27</a:t>
            </a:fld>
            <a:endParaRPr lang="en-US"/>
          </a:p>
        </p:txBody>
      </p:sp>
    </p:spTree>
    <p:extLst>
      <p:ext uri="{BB962C8B-B14F-4D97-AF65-F5344CB8AC3E}">
        <p14:creationId xmlns:p14="http://schemas.microsoft.com/office/powerpoint/2010/main" xmlns="" val="184889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NLP – ASR </a:t>
            </a:r>
            <a:r>
              <a:rPr lang="en-US" dirty="0" err="1" smtClean="0"/>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28</a:t>
            </a:fld>
            <a:endParaRPr lang="en-US"/>
          </a:p>
        </p:txBody>
      </p:sp>
    </p:spTree>
    <p:extLst>
      <p:ext uri="{BB962C8B-B14F-4D97-AF65-F5344CB8AC3E}">
        <p14:creationId xmlns:p14="http://schemas.microsoft.com/office/powerpoint/2010/main" xmlns="" val="75046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29</a:t>
            </a:fld>
            <a:endParaRPr lang="en-US"/>
          </a:p>
        </p:txBody>
      </p:sp>
    </p:spTree>
    <p:extLst>
      <p:ext uri="{BB962C8B-B14F-4D97-AF65-F5344CB8AC3E}">
        <p14:creationId xmlns:p14="http://schemas.microsoft.com/office/powerpoint/2010/main" xmlns="" val="309047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30</a:t>
            </a:fld>
            <a:endParaRPr lang="en-US"/>
          </a:p>
        </p:txBody>
      </p:sp>
    </p:spTree>
    <p:extLst>
      <p:ext uri="{BB962C8B-B14F-4D97-AF65-F5344CB8AC3E}">
        <p14:creationId xmlns:p14="http://schemas.microsoft.com/office/powerpoint/2010/main" xmlns="" val="72019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900" b="0" i="0" kern="1200" dirty="0" smtClean="0">
                <a:solidFill>
                  <a:schemeClr val="tx1"/>
                </a:solidFill>
                <a:latin typeface="Arial" charset="0"/>
                <a:ea typeface="+mn-ea"/>
                <a:cs typeface="+mn-cs"/>
              </a:rPr>
              <a:t>Guerra nas Estrelas (</a:t>
            </a:r>
            <a:r>
              <a:rPr lang="pt-BR" sz="900" b="0" i="0" u="none" strike="noStrike" kern="1200" dirty="0" smtClean="0">
                <a:solidFill>
                  <a:schemeClr val="tx1"/>
                </a:solidFill>
                <a:latin typeface="Arial" charset="0"/>
                <a:ea typeface="+mn-ea"/>
                <a:cs typeface="+mn-cs"/>
                <a:hlinkClick r:id="rId3"/>
              </a:rPr>
              <a:t>1977</a:t>
            </a:r>
            <a:r>
              <a:rPr lang="pt-BR" sz="900" b="0" i="0" kern="1200" dirty="0" smtClean="0">
                <a:solidFill>
                  <a:schemeClr val="tx1"/>
                </a:solidFill>
                <a:latin typeface="Arial" charset="0"/>
                <a:ea typeface="+mn-ea"/>
                <a:cs typeface="+mn-cs"/>
              </a:rPr>
              <a:t>) </a:t>
            </a:r>
          </a:p>
          <a:p>
            <a:r>
              <a:rPr lang="en-US" dirty="0" smtClean="0"/>
              <a:t>Who are these? C3PO,</a:t>
            </a:r>
            <a:r>
              <a:rPr lang="en-US" baseline="0" dirty="0" smtClean="0"/>
              <a:t> what does he do?  Essentially </a:t>
            </a:r>
            <a:r>
              <a:rPr lang="en-US" baseline="0" dirty="0" err="1" smtClean="0"/>
              <a:t>google</a:t>
            </a:r>
            <a:r>
              <a:rPr lang="en-US" baseline="0" dirty="0" smtClean="0"/>
              <a:t> translate, (but with anxiety disorder!)</a:t>
            </a:r>
          </a:p>
          <a:p>
            <a:r>
              <a:rPr lang="en-US" baseline="0" dirty="0" err="1" smtClean="0"/>
              <a:t>Smal</a:t>
            </a:r>
            <a:r>
              <a:rPr lang="en-US" baseline="0" dirty="0" smtClean="0"/>
              <a:t> guy? R2D2 – what does he do, yeah, not so sure</a:t>
            </a:r>
          </a:p>
          <a:p>
            <a:endParaRPr lang="en-US" baseline="0" dirty="0" smtClean="0"/>
          </a:p>
          <a:p>
            <a:r>
              <a:rPr lang="en-US" baseline="0" dirty="0" err="1" smtClean="0"/>
              <a:t>Battlestar</a:t>
            </a:r>
            <a:r>
              <a:rPr lang="en-US" baseline="0" dirty="0" smtClean="0"/>
              <a:t> </a:t>
            </a:r>
            <a:r>
              <a:rPr lang="en-US" baseline="0" dirty="0" err="1" smtClean="0"/>
              <a:t>Galactica</a:t>
            </a:r>
            <a:r>
              <a:rPr lang="en-US" baseline="0" dirty="0" smtClean="0"/>
              <a:t>: The Plan (Video 2009) – IMDb</a:t>
            </a:r>
          </a:p>
          <a:p>
            <a:endParaRPr lang="en-US" baseline="0" dirty="0" smtClean="0"/>
          </a:p>
          <a:p>
            <a:r>
              <a:rPr lang="en-US" baseline="0" dirty="0" smtClean="0"/>
              <a:t>https://en.wikipedia.org/wiki/GLaDOS</a:t>
            </a:r>
          </a:p>
          <a:p>
            <a:r>
              <a:rPr lang="en-US" sz="900" b="1" i="0" kern="1200" dirty="0" err="1" smtClean="0">
                <a:solidFill>
                  <a:schemeClr val="tx1"/>
                </a:solidFill>
                <a:latin typeface="Arial" charset="0"/>
                <a:ea typeface="+mn-ea"/>
                <a:cs typeface="+mn-cs"/>
              </a:rPr>
              <a:t>GLaDOS</a:t>
            </a:r>
            <a:r>
              <a:rPr lang="en-US" sz="900" b="0" i="0" kern="1200" dirty="0" smtClean="0">
                <a:solidFill>
                  <a:schemeClr val="tx1"/>
                </a:solidFill>
                <a:latin typeface="Arial" charset="0"/>
                <a:ea typeface="+mn-ea"/>
                <a:cs typeface="+mn-cs"/>
              </a:rPr>
              <a:t> (</a:t>
            </a:r>
            <a:r>
              <a:rPr lang="en-US" sz="900" b="1" i="0" kern="1200" dirty="0" smtClean="0">
                <a:solidFill>
                  <a:schemeClr val="tx1"/>
                </a:solidFill>
                <a:latin typeface="Arial" charset="0"/>
                <a:ea typeface="+mn-ea"/>
                <a:cs typeface="+mn-cs"/>
              </a:rPr>
              <a:t>G</a:t>
            </a:r>
            <a:r>
              <a:rPr lang="en-US" sz="900" b="0" i="0" kern="1200" dirty="0" smtClean="0">
                <a:solidFill>
                  <a:schemeClr val="tx1"/>
                </a:solidFill>
                <a:latin typeface="Arial" charset="0"/>
                <a:ea typeface="+mn-ea"/>
                <a:cs typeface="+mn-cs"/>
              </a:rPr>
              <a:t>enetic </a:t>
            </a:r>
            <a:r>
              <a:rPr lang="en-US" sz="900" b="1" i="0" kern="1200" dirty="0" err="1" smtClean="0">
                <a:solidFill>
                  <a:schemeClr val="tx1"/>
                </a:solidFill>
                <a:latin typeface="Arial" charset="0"/>
                <a:ea typeface="+mn-ea"/>
                <a:cs typeface="+mn-cs"/>
              </a:rPr>
              <a:t>L</a:t>
            </a:r>
            <a:r>
              <a:rPr lang="en-US" sz="900" b="0" i="0" kern="1200" dirty="0" err="1" smtClean="0">
                <a:solidFill>
                  <a:schemeClr val="tx1"/>
                </a:solidFill>
                <a:latin typeface="Arial" charset="0"/>
                <a:ea typeface="+mn-ea"/>
                <a:cs typeface="+mn-cs"/>
              </a:rPr>
              <a:t>ifeform</a:t>
            </a:r>
            <a:r>
              <a:rPr lang="en-US" sz="900" b="0" i="0" kern="1200" dirty="0" smtClean="0">
                <a:solidFill>
                  <a:schemeClr val="tx1"/>
                </a:solidFill>
                <a:latin typeface="Arial" charset="0"/>
                <a:ea typeface="+mn-ea"/>
                <a:cs typeface="+mn-cs"/>
              </a:rPr>
              <a:t> </a:t>
            </a:r>
            <a:r>
              <a:rPr lang="en-US" sz="900" b="1" i="0" kern="1200" dirty="0" smtClean="0">
                <a:solidFill>
                  <a:schemeClr val="tx1"/>
                </a:solidFill>
                <a:latin typeface="Arial" charset="0"/>
                <a:ea typeface="+mn-ea"/>
                <a:cs typeface="+mn-cs"/>
              </a:rPr>
              <a:t>a</a:t>
            </a:r>
            <a:r>
              <a:rPr lang="en-US" sz="900" b="0" i="0" kern="1200" dirty="0" smtClean="0">
                <a:solidFill>
                  <a:schemeClr val="tx1"/>
                </a:solidFill>
                <a:latin typeface="Arial" charset="0"/>
                <a:ea typeface="+mn-ea"/>
                <a:cs typeface="+mn-cs"/>
              </a:rPr>
              <a:t>nd </a:t>
            </a:r>
            <a:r>
              <a:rPr lang="en-US" sz="900" b="1" i="0" u="none" strike="noStrike" kern="1200" dirty="0" smtClean="0">
                <a:solidFill>
                  <a:schemeClr val="tx1"/>
                </a:solidFill>
                <a:latin typeface="Arial" charset="0"/>
                <a:ea typeface="+mn-ea"/>
                <a:cs typeface="+mn-cs"/>
                <a:hlinkClick r:id="rId4" tooltip="DOS"/>
              </a:rPr>
              <a:t>D</a:t>
            </a:r>
            <a:r>
              <a:rPr lang="en-US" sz="900" b="0" i="0" u="none" strike="noStrike" kern="1200" dirty="0" smtClean="0">
                <a:solidFill>
                  <a:schemeClr val="tx1"/>
                </a:solidFill>
                <a:latin typeface="Arial" charset="0"/>
                <a:ea typeface="+mn-ea"/>
                <a:cs typeface="+mn-cs"/>
                <a:hlinkClick r:id="rId4" tooltip="DOS"/>
              </a:rPr>
              <a:t>isk </a:t>
            </a:r>
            <a:r>
              <a:rPr lang="en-US" sz="900" b="1" i="0" u="none" strike="noStrike" kern="1200" dirty="0" smtClean="0">
                <a:solidFill>
                  <a:schemeClr val="tx1"/>
                </a:solidFill>
                <a:latin typeface="Arial" charset="0"/>
                <a:ea typeface="+mn-ea"/>
                <a:cs typeface="+mn-cs"/>
                <a:hlinkClick r:id="rId4" tooltip="DOS"/>
              </a:rPr>
              <a:t>O</a:t>
            </a:r>
            <a:r>
              <a:rPr lang="en-US" sz="900" b="0" i="0" u="none" strike="noStrike" kern="1200" dirty="0" smtClean="0">
                <a:solidFill>
                  <a:schemeClr val="tx1"/>
                </a:solidFill>
                <a:latin typeface="Arial" charset="0"/>
                <a:ea typeface="+mn-ea"/>
                <a:cs typeface="+mn-cs"/>
                <a:hlinkClick r:id="rId4" tooltip="DOS"/>
              </a:rPr>
              <a:t>perating </a:t>
            </a:r>
            <a:r>
              <a:rPr lang="en-US" sz="900" b="1" i="0" u="none" strike="noStrike" kern="1200" dirty="0" smtClean="0">
                <a:solidFill>
                  <a:schemeClr val="tx1"/>
                </a:solidFill>
                <a:latin typeface="Arial" charset="0"/>
                <a:ea typeface="+mn-ea"/>
                <a:cs typeface="+mn-cs"/>
                <a:hlinkClick r:id="rId4" tooltip="DOS"/>
              </a:rPr>
              <a:t>S</a:t>
            </a:r>
            <a:r>
              <a:rPr lang="en-US" sz="900" b="0" i="0" u="none" strike="noStrike" kern="1200" dirty="0" smtClean="0">
                <a:solidFill>
                  <a:schemeClr val="tx1"/>
                </a:solidFill>
                <a:latin typeface="Arial" charset="0"/>
                <a:ea typeface="+mn-ea"/>
                <a:cs typeface="+mn-cs"/>
                <a:hlinkClick r:id="rId4" tooltip="DOS"/>
              </a:rPr>
              <a:t>ystem</a:t>
            </a:r>
            <a:r>
              <a:rPr lang="en-US" sz="900" b="0" i="0" kern="1200" dirty="0" smtClean="0">
                <a:solidFill>
                  <a:schemeClr val="tx1"/>
                </a:solidFill>
                <a:latin typeface="Arial" charset="0"/>
                <a:ea typeface="+mn-ea"/>
                <a:cs typeface="+mn-cs"/>
              </a:rPr>
              <a:t>)</a:t>
            </a:r>
            <a:r>
              <a:rPr lang="en-US" sz="900" b="0" i="0" u="none" strike="noStrike" kern="1200" baseline="30000" dirty="0" smtClean="0">
                <a:solidFill>
                  <a:schemeClr val="tx1"/>
                </a:solidFill>
                <a:latin typeface="Arial" charset="0"/>
                <a:ea typeface="+mn-ea"/>
                <a:cs typeface="+mn-cs"/>
                <a:hlinkClick r:id="rId5"/>
              </a:rPr>
              <a:t>[1]</a:t>
            </a:r>
            <a:r>
              <a:rPr lang="en-US" sz="900" b="0" i="0" kern="1200" dirty="0" smtClean="0">
                <a:solidFill>
                  <a:schemeClr val="tx1"/>
                </a:solidFill>
                <a:latin typeface="Arial" charset="0"/>
                <a:ea typeface="+mn-ea"/>
                <a:cs typeface="+mn-cs"/>
              </a:rPr>
              <a:t> is a fictional </a:t>
            </a:r>
            <a:r>
              <a:rPr lang="en-US" sz="900" b="0" i="0" u="none" strike="noStrike" kern="1200" dirty="0" smtClean="0">
                <a:solidFill>
                  <a:schemeClr val="tx1"/>
                </a:solidFill>
                <a:latin typeface="Arial" charset="0"/>
                <a:ea typeface="+mn-ea"/>
                <a:cs typeface="+mn-cs"/>
                <a:hlinkClick r:id="rId6" tooltip="Artificial intelligence"/>
              </a:rPr>
              <a:t>artificially intelligent</a:t>
            </a:r>
            <a:r>
              <a:rPr lang="en-US" sz="900" b="0" i="0" kern="1200" dirty="0" smtClean="0">
                <a:solidFill>
                  <a:schemeClr val="tx1"/>
                </a:solidFill>
                <a:latin typeface="Arial" charset="0"/>
                <a:ea typeface="+mn-ea"/>
                <a:cs typeface="+mn-cs"/>
              </a:rPr>
              <a:t> </a:t>
            </a:r>
            <a:r>
              <a:rPr lang="en-US" sz="900" b="0" i="0" u="none" strike="noStrike" kern="1200" dirty="0" smtClean="0">
                <a:solidFill>
                  <a:schemeClr val="tx1"/>
                </a:solidFill>
                <a:latin typeface="Arial" charset="0"/>
                <a:ea typeface="+mn-ea"/>
                <a:cs typeface="+mn-cs"/>
                <a:hlinkClick r:id="rId7" tooltip="Computer"/>
              </a:rPr>
              <a:t>computer system</a:t>
            </a:r>
            <a:r>
              <a:rPr lang="en-US" sz="900" b="0" i="0" kern="1200" dirty="0" smtClean="0">
                <a:solidFill>
                  <a:schemeClr val="tx1"/>
                </a:solidFill>
                <a:latin typeface="Arial" charset="0"/>
                <a:ea typeface="+mn-ea"/>
                <a:cs typeface="+mn-cs"/>
              </a:rPr>
              <a:t> and the main antagonist in the video game </a:t>
            </a:r>
            <a:r>
              <a:rPr lang="en-US" sz="900" b="0" i="1" u="none" strike="noStrike" kern="1200" dirty="0" smtClean="0">
                <a:solidFill>
                  <a:schemeClr val="tx1"/>
                </a:solidFill>
                <a:latin typeface="Arial" charset="0"/>
                <a:ea typeface="+mn-ea"/>
                <a:cs typeface="+mn-cs"/>
                <a:hlinkClick r:id="rId8" tooltip="Portal (video game)"/>
              </a:rPr>
              <a:t>Portal</a:t>
            </a:r>
            <a:endParaRPr lang="en-US" baseline="0" dirty="0" smtClean="0"/>
          </a:p>
          <a:p>
            <a:r>
              <a:rPr lang="en-US" baseline="0" dirty="0" smtClean="0"/>
              <a:t>(</a:t>
            </a:r>
            <a:r>
              <a:rPr lang="en-US" baseline="0" dirty="0" err="1" smtClean="0"/>
              <a:t>Direita</a:t>
            </a:r>
            <a:r>
              <a:rPr lang="en-US" baseline="0" dirty="0" smtClean="0"/>
              <a:t> inferior)</a:t>
            </a:r>
          </a:p>
          <a:p>
            <a:r>
              <a:rPr lang="en-US" baseline="0" dirty="0" smtClean="0"/>
              <a:t>Things got darker: machines come back from the future – to kill us!</a:t>
            </a:r>
          </a:p>
          <a:p>
            <a:endParaRPr lang="en-US" baseline="0" dirty="0" smtClean="0"/>
          </a:p>
          <a:p>
            <a:r>
              <a:rPr lang="en-US" baseline="0" dirty="0" smtClean="0"/>
              <a:t>90’s : software is scary</a:t>
            </a:r>
          </a:p>
          <a:p>
            <a:endParaRPr lang="en-US" baseline="0" dirty="0" smtClean="0"/>
          </a:p>
          <a:p>
            <a:r>
              <a:rPr lang="en-US" baseline="0" dirty="0" smtClean="0"/>
              <a:t>Basic fear about what technology might do ?</a:t>
            </a:r>
          </a:p>
          <a:p>
            <a:endParaRPr lang="en-US" baseline="0" dirty="0" smtClean="0"/>
          </a:p>
          <a:p>
            <a:r>
              <a:rPr lang="en-US" baseline="0" dirty="0" smtClean="0"/>
              <a:t>What if we can’t even tell technology apart from ourselves?</a:t>
            </a:r>
          </a:p>
          <a:p>
            <a:endParaRPr lang="en-US" baseline="0" dirty="0" smtClean="0"/>
          </a:p>
          <a:p>
            <a:r>
              <a:rPr lang="en-US" baseline="0" dirty="0" smtClean="0"/>
              <a:t>OR maybe it’ll look really different and snarky</a:t>
            </a:r>
          </a:p>
          <a:p>
            <a:endParaRPr lang="en-US" baseline="0" dirty="0" smtClean="0"/>
          </a:p>
          <a:p>
            <a:r>
              <a:rPr lang="en-US" baseline="0" dirty="0" smtClean="0"/>
              <a:t>Some exceptions like wall-E, positive view of technology (but maybe not of us humans!)</a:t>
            </a:r>
          </a:p>
          <a:p>
            <a:endParaRPr lang="en-US" baseline="0" dirty="0" smtClean="0"/>
          </a:p>
          <a:p>
            <a:r>
              <a:rPr lang="en-US" baseline="0" dirty="0" smtClean="0"/>
              <a:t>But mostly a worry</a:t>
            </a:r>
          </a:p>
          <a:p>
            <a:endParaRPr lang="en-US" baseline="0" dirty="0" smtClean="0"/>
          </a:p>
          <a:p>
            <a:endParaRPr lang="en-US" baseline="0" dirty="0" smtClean="0"/>
          </a:p>
          <a:p>
            <a:r>
              <a:rPr lang="en-US" baseline="0" dirty="0" smtClean="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xmlns="" val="277103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Open CV</a:t>
            </a:r>
          </a:p>
          <a:p>
            <a:r>
              <a:rPr lang="pt-BR" dirty="0" err="1" smtClean="0"/>
              <a:t>Segmenting</a:t>
            </a:r>
            <a:r>
              <a:rPr lang="pt-BR" dirty="0" smtClean="0"/>
              <a:t> </a:t>
            </a:r>
            <a:r>
              <a:rPr lang="pt-BR" dirty="0" err="1" smtClean="0"/>
              <a:t>thing</a:t>
            </a:r>
            <a:r>
              <a:rPr lang="pt-BR" baseline="0" dirty="0" smtClean="0"/>
              <a:t> </a:t>
            </a:r>
            <a:r>
              <a:rPr lang="pt-BR" baseline="0" dirty="0" err="1" smtClean="0"/>
              <a:t>within</a:t>
            </a:r>
            <a:r>
              <a:rPr lang="pt-BR" baseline="0" dirty="0" smtClean="0"/>
              <a:t> </a:t>
            </a:r>
            <a:r>
              <a:rPr lang="pt-BR" baseline="0" dirty="0" err="1" smtClean="0"/>
              <a:t>images</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Towel</a:t>
            </a:r>
            <a:r>
              <a:rPr lang="pt-BR" dirty="0" smtClean="0"/>
              <a:t> </a:t>
            </a:r>
            <a:r>
              <a:rPr lang="pt-BR" dirty="0" err="1" smtClean="0"/>
              <a:t>folding</a:t>
            </a:r>
            <a:r>
              <a:rPr lang="pt-BR" dirty="0" smtClean="0"/>
              <a:t> --: </a:t>
            </a:r>
            <a:r>
              <a:rPr lang="pt-BR" dirty="0" err="1" smtClean="0"/>
              <a:t>the</a:t>
            </a:r>
            <a:r>
              <a:rPr lang="pt-BR" dirty="0" smtClean="0"/>
              <a:t> </a:t>
            </a:r>
            <a:r>
              <a:rPr lang="pt-BR" dirty="0" err="1" smtClean="0"/>
              <a:t>hard</a:t>
            </a:r>
            <a:r>
              <a:rPr lang="pt-BR" dirty="0" smtClean="0"/>
              <a:t> </a:t>
            </a:r>
            <a:r>
              <a:rPr lang="pt-BR" dirty="0" err="1" smtClean="0"/>
              <a:t>part</a:t>
            </a:r>
            <a:r>
              <a:rPr lang="pt-BR" dirty="0" smtClean="0"/>
              <a:t> is </a:t>
            </a:r>
            <a:r>
              <a:rPr lang="pt-BR" dirty="0" err="1" smtClean="0"/>
              <a:t>not</a:t>
            </a:r>
            <a:r>
              <a:rPr lang="pt-BR" dirty="0" smtClean="0"/>
              <a:t> </a:t>
            </a:r>
            <a:r>
              <a:rPr lang="pt-BR" dirty="0" err="1" smtClean="0"/>
              <a:t>the</a:t>
            </a:r>
            <a:r>
              <a:rPr lang="pt-BR" dirty="0" smtClean="0"/>
              <a:t> </a:t>
            </a:r>
            <a:r>
              <a:rPr lang="pt-BR" dirty="0" err="1" smtClean="0"/>
              <a:t>folding</a:t>
            </a:r>
            <a:r>
              <a:rPr lang="pt-BR" dirty="0" smtClean="0"/>
              <a:t> </a:t>
            </a:r>
            <a:r>
              <a:rPr lang="pt-BR" dirty="0" err="1" smtClean="0"/>
              <a:t>itself</a:t>
            </a:r>
            <a:r>
              <a:rPr lang="pt-BR" dirty="0" smtClean="0"/>
              <a:t>, </a:t>
            </a:r>
            <a:r>
              <a:rPr lang="pt-BR" dirty="0" err="1" smtClean="0"/>
              <a:t>but</a:t>
            </a:r>
            <a:r>
              <a:rPr lang="pt-BR" dirty="0" smtClean="0"/>
              <a:t> </a:t>
            </a:r>
            <a:r>
              <a:rPr lang="pt-BR" dirty="0" err="1" smtClean="0"/>
              <a:t>figuring</a:t>
            </a:r>
            <a:r>
              <a:rPr lang="pt-BR" baseline="0" dirty="0" smtClean="0"/>
              <a:t> out </a:t>
            </a:r>
            <a:r>
              <a:rPr lang="pt-BR" baseline="0" dirty="0" err="1" smtClean="0"/>
              <a:t>where</a:t>
            </a:r>
            <a:r>
              <a:rPr lang="pt-BR" baseline="0" dirty="0" smtClean="0"/>
              <a:t> are </a:t>
            </a:r>
            <a:r>
              <a:rPr lang="pt-BR" baseline="0" dirty="0" err="1" smtClean="0"/>
              <a:t>the</a:t>
            </a:r>
            <a:r>
              <a:rPr lang="pt-BR" baseline="0" dirty="0" smtClean="0"/>
              <a:t> corners</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900" b="0" i="0" kern="1200" dirty="0" smtClean="0">
                <a:solidFill>
                  <a:schemeClr val="tx1"/>
                </a:solidFill>
                <a:latin typeface="Arial" charset="0"/>
                <a:ea typeface="+mn-ea"/>
                <a:cs typeface="+mn-cs"/>
              </a:rPr>
              <a:t>https://en.wikipedia.org/wiki/Boolean_satisfiability_problem#Basic_definitions_and_terminology</a:t>
            </a:r>
          </a:p>
          <a:p>
            <a:r>
              <a:rPr lang="en-US" sz="900" b="0" i="0" kern="1200" dirty="0" smtClean="0">
                <a:solidFill>
                  <a:schemeClr val="tx1"/>
                </a:solidFill>
                <a:latin typeface="Arial" charset="0"/>
                <a:ea typeface="+mn-ea"/>
                <a:cs typeface="+mn-cs"/>
              </a:rPr>
              <a:t>A </a:t>
            </a:r>
            <a:r>
              <a:rPr lang="en-US" sz="900" b="1" i="0" u="none" strike="noStrike" kern="1200" dirty="0" smtClean="0">
                <a:solidFill>
                  <a:schemeClr val="tx1"/>
                </a:solidFill>
                <a:latin typeface="Arial" charset="0"/>
                <a:ea typeface="+mn-ea"/>
                <a:cs typeface="+mn-cs"/>
                <a:hlinkClick r:id="rId3" tooltip="Propositional logic"/>
              </a:rPr>
              <a:t>propositional logic</a:t>
            </a:r>
            <a:r>
              <a:rPr lang="en-US" sz="900" b="1" i="0" kern="1200" dirty="0" smtClean="0">
                <a:solidFill>
                  <a:schemeClr val="tx1"/>
                </a:solidFill>
                <a:latin typeface="Arial" charset="0"/>
                <a:ea typeface="+mn-ea"/>
                <a:cs typeface="+mn-cs"/>
              </a:rPr>
              <a:t> formula</a:t>
            </a:r>
            <a:r>
              <a:rPr lang="en-US" sz="900" b="0" i="0" kern="1200" dirty="0" smtClean="0">
                <a:solidFill>
                  <a:schemeClr val="tx1"/>
                </a:solidFill>
                <a:latin typeface="Arial" charset="0"/>
                <a:ea typeface="+mn-ea"/>
                <a:cs typeface="+mn-cs"/>
              </a:rPr>
              <a:t>, also called </a:t>
            </a:r>
            <a:r>
              <a:rPr lang="en-US" sz="900" b="1" i="0" kern="1200" dirty="0" smtClean="0">
                <a:solidFill>
                  <a:schemeClr val="tx1"/>
                </a:solidFill>
                <a:latin typeface="Arial" charset="0"/>
                <a:ea typeface="+mn-ea"/>
                <a:cs typeface="+mn-cs"/>
              </a:rPr>
              <a:t>Boolean expression</a:t>
            </a:r>
            <a:r>
              <a:rPr lang="en-US" sz="900" b="0" i="0" kern="1200" dirty="0" smtClean="0">
                <a:solidFill>
                  <a:schemeClr val="tx1"/>
                </a:solidFill>
                <a:latin typeface="Arial" charset="0"/>
                <a:ea typeface="+mn-ea"/>
                <a:cs typeface="+mn-cs"/>
              </a:rPr>
              <a:t>, is built from </a:t>
            </a:r>
            <a:r>
              <a:rPr lang="en-US" sz="900" b="0" i="0" u="none" strike="noStrike" kern="1200" dirty="0" smtClean="0">
                <a:solidFill>
                  <a:schemeClr val="tx1"/>
                </a:solidFill>
                <a:latin typeface="Arial" charset="0"/>
                <a:ea typeface="+mn-ea"/>
                <a:cs typeface="+mn-cs"/>
                <a:hlinkClick r:id="rId4" tooltip="Variable (mathematics)"/>
              </a:rPr>
              <a:t>variables</a:t>
            </a:r>
            <a:r>
              <a:rPr lang="en-US" sz="900" b="0" i="0" kern="1200" dirty="0" smtClean="0">
                <a:solidFill>
                  <a:schemeClr val="tx1"/>
                </a:solidFill>
                <a:latin typeface="Arial" charset="0"/>
                <a:ea typeface="+mn-ea"/>
                <a:cs typeface="+mn-cs"/>
              </a:rPr>
              <a:t>, operators AND (</a:t>
            </a:r>
            <a:r>
              <a:rPr lang="en-US" sz="900" b="0" i="0" u="none" strike="noStrike" kern="1200" dirty="0" smtClean="0">
                <a:solidFill>
                  <a:schemeClr val="tx1"/>
                </a:solidFill>
                <a:latin typeface="Arial" charset="0"/>
                <a:ea typeface="+mn-ea"/>
                <a:cs typeface="+mn-cs"/>
                <a:hlinkClick r:id="rId5" tooltip="Logical conjunction"/>
              </a:rPr>
              <a:t>conjunction</a:t>
            </a:r>
            <a:r>
              <a:rPr lang="en-US" sz="900" b="0" i="0" kern="1200" dirty="0" smtClean="0">
                <a:solidFill>
                  <a:schemeClr val="tx1"/>
                </a:solidFill>
                <a:latin typeface="Arial" charset="0"/>
                <a:ea typeface="+mn-ea"/>
                <a:cs typeface="+mn-cs"/>
              </a:rPr>
              <a:t>, also denoted by ∧), OR (</a:t>
            </a:r>
            <a:r>
              <a:rPr lang="en-US" sz="900" b="0" i="0" u="none" strike="noStrike" kern="1200" dirty="0" smtClean="0">
                <a:solidFill>
                  <a:schemeClr val="tx1"/>
                </a:solidFill>
                <a:latin typeface="Arial" charset="0"/>
                <a:ea typeface="+mn-ea"/>
                <a:cs typeface="+mn-cs"/>
                <a:hlinkClick r:id="rId6" tooltip="Logical disjunction"/>
              </a:rPr>
              <a:t>disjunction</a:t>
            </a:r>
            <a:r>
              <a:rPr lang="en-US" sz="900" b="0" i="0" kern="1200" dirty="0" smtClean="0">
                <a:solidFill>
                  <a:schemeClr val="tx1"/>
                </a:solidFill>
                <a:latin typeface="Arial" charset="0"/>
                <a:ea typeface="+mn-ea"/>
                <a:cs typeface="+mn-cs"/>
              </a:rPr>
              <a:t>, ∨), NOT (</a:t>
            </a:r>
            <a:r>
              <a:rPr lang="en-US" sz="900" b="0" i="0" u="none" strike="noStrike" kern="1200" dirty="0" smtClean="0">
                <a:solidFill>
                  <a:schemeClr val="tx1"/>
                </a:solidFill>
                <a:latin typeface="Arial" charset="0"/>
                <a:ea typeface="+mn-ea"/>
                <a:cs typeface="+mn-cs"/>
                <a:hlinkClick r:id="rId7" tooltip="Negation"/>
              </a:rPr>
              <a:t>negation</a:t>
            </a:r>
            <a:r>
              <a:rPr lang="en-US" sz="900" b="0" i="0" kern="1200" dirty="0" smtClean="0">
                <a:solidFill>
                  <a:schemeClr val="tx1"/>
                </a:solidFill>
                <a:latin typeface="Arial" charset="0"/>
                <a:ea typeface="+mn-ea"/>
                <a:cs typeface="+mn-cs"/>
              </a:rPr>
              <a:t>, ¬), and parentheses. A formula is said to be </a:t>
            </a:r>
            <a:r>
              <a:rPr lang="en-US" sz="900" b="1" i="0" kern="1200" dirty="0" err="1" smtClean="0">
                <a:solidFill>
                  <a:schemeClr val="tx1"/>
                </a:solidFill>
                <a:latin typeface="Arial" charset="0"/>
                <a:ea typeface="+mn-ea"/>
                <a:cs typeface="+mn-cs"/>
              </a:rPr>
              <a:t>satisfiable</a:t>
            </a:r>
            <a:r>
              <a:rPr lang="en-US" sz="900" b="0" i="0" kern="1200" dirty="0" smtClean="0">
                <a:solidFill>
                  <a:schemeClr val="tx1"/>
                </a:solidFill>
                <a:latin typeface="Arial" charset="0"/>
                <a:ea typeface="+mn-ea"/>
                <a:cs typeface="+mn-cs"/>
              </a:rPr>
              <a:t> if it can be made TRUE by assigning appropriate </a:t>
            </a:r>
            <a:r>
              <a:rPr lang="en-US" sz="900" b="0" i="0" u="none" strike="noStrike" kern="1200" dirty="0" smtClean="0">
                <a:solidFill>
                  <a:schemeClr val="tx1"/>
                </a:solidFill>
                <a:latin typeface="Arial" charset="0"/>
                <a:ea typeface="+mn-ea"/>
                <a:cs typeface="+mn-cs"/>
                <a:hlinkClick r:id="rId8" tooltip="Logical value"/>
              </a:rPr>
              <a:t>logical values</a:t>
            </a:r>
            <a:r>
              <a:rPr lang="en-US" sz="900" b="0" i="0" kern="1200" dirty="0" smtClean="0">
                <a:solidFill>
                  <a:schemeClr val="tx1"/>
                </a:solidFill>
                <a:latin typeface="Arial" charset="0"/>
                <a:ea typeface="+mn-ea"/>
                <a:cs typeface="+mn-cs"/>
              </a:rPr>
              <a:t> (i.e. TRUE, FALSE) to its variables. The </a:t>
            </a:r>
            <a:r>
              <a:rPr lang="en-US" sz="900" b="1" i="0" kern="1200" dirty="0" smtClean="0">
                <a:solidFill>
                  <a:schemeClr val="tx1"/>
                </a:solidFill>
                <a:latin typeface="Arial" charset="0"/>
                <a:ea typeface="+mn-ea"/>
                <a:cs typeface="+mn-cs"/>
              </a:rPr>
              <a:t>Boolean </a:t>
            </a:r>
            <a:r>
              <a:rPr lang="en-US" sz="900" b="1" i="0" kern="1200" dirty="0" err="1" smtClean="0">
                <a:solidFill>
                  <a:schemeClr val="tx1"/>
                </a:solidFill>
                <a:latin typeface="Arial" charset="0"/>
                <a:ea typeface="+mn-ea"/>
                <a:cs typeface="+mn-cs"/>
              </a:rPr>
              <a:t>satisfiability</a:t>
            </a:r>
            <a:r>
              <a:rPr lang="en-US" sz="900" b="1" i="0" kern="1200" dirty="0" smtClean="0">
                <a:solidFill>
                  <a:schemeClr val="tx1"/>
                </a:solidFill>
                <a:latin typeface="Arial" charset="0"/>
                <a:ea typeface="+mn-ea"/>
                <a:cs typeface="+mn-cs"/>
              </a:rPr>
              <a:t> problem</a:t>
            </a:r>
            <a:r>
              <a:rPr lang="en-US" sz="900" b="0" i="0" kern="1200" dirty="0" smtClean="0">
                <a:solidFill>
                  <a:schemeClr val="tx1"/>
                </a:solidFill>
                <a:latin typeface="Arial" charset="0"/>
                <a:ea typeface="+mn-ea"/>
                <a:cs typeface="+mn-cs"/>
              </a:rPr>
              <a:t> (</a:t>
            </a:r>
            <a:r>
              <a:rPr lang="en-US" sz="900" b="1" i="0" kern="1200" dirty="0" smtClean="0">
                <a:solidFill>
                  <a:schemeClr val="tx1"/>
                </a:solidFill>
                <a:latin typeface="Arial" charset="0"/>
                <a:ea typeface="+mn-ea"/>
                <a:cs typeface="+mn-cs"/>
              </a:rPr>
              <a:t>SAT</a:t>
            </a:r>
            <a:r>
              <a:rPr lang="en-US" sz="900" b="0" i="0" kern="1200" dirty="0" smtClean="0">
                <a:solidFill>
                  <a:schemeClr val="tx1"/>
                </a:solidFill>
                <a:latin typeface="Arial" charset="0"/>
                <a:ea typeface="+mn-ea"/>
                <a:cs typeface="+mn-cs"/>
              </a:rPr>
              <a:t>) is, given a formula, to check whether it is </a:t>
            </a:r>
            <a:r>
              <a:rPr lang="en-US" sz="900" b="0" i="0" kern="1200" dirty="0" err="1" smtClean="0">
                <a:solidFill>
                  <a:schemeClr val="tx1"/>
                </a:solidFill>
                <a:latin typeface="Arial" charset="0"/>
                <a:ea typeface="+mn-ea"/>
                <a:cs typeface="+mn-cs"/>
              </a:rPr>
              <a:t>satisfiable</a:t>
            </a:r>
            <a:r>
              <a:rPr lang="en-US" sz="900" b="0" i="0" kern="1200" dirty="0" smtClean="0">
                <a:solidFill>
                  <a:schemeClr val="tx1"/>
                </a:solidFill>
                <a:latin typeface="Arial" charset="0"/>
                <a:ea typeface="+mn-ea"/>
                <a:cs typeface="+mn-cs"/>
              </a:rPr>
              <a:t>. This </a:t>
            </a:r>
            <a:r>
              <a:rPr lang="en-US" sz="900" b="0" i="0" u="none" strike="noStrike" kern="1200" dirty="0" smtClean="0">
                <a:solidFill>
                  <a:schemeClr val="tx1"/>
                </a:solidFill>
                <a:latin typeface="Arial" charset="0"/>
                <a:ea typeface="+mn-ea"/>
                <a:cs typeface="+mn-cs"/>
                <a:hlinkClick r:id="rId9" tooltip="Decision problem"/>
              </a:rPr>
              <a:t>decision problem</a:t>
            </a:r>
            <a:r>
              <a:rPr lang="en-US" sz="900" b="0" i="0" kern="1200" dirty="0" smtClean="0">
                <a:solidFill>
                  <a:schemeClr val="tx1"/>
                </a:solidFill>
                <a:latin typeface="Arial" charset="0"/>
                <a:ea typeface="+mn-ea"/>
                <a:cs typeface="+mn-cs"/>
              </a:rPr>
              <a:t> is of central importance in various areas of </a:t>
            </a:r>
            <a:r>
              <a:rPr lang="en-US" sz="900" b="0" i="0" u="none" strike="noStrike" kern="1200" dirty="0" smtClean="0">
                <a:solidFill>
                  <a:schemeClr val="tx1"/>
                </a:solidFill>
                <a:latin typeface="Arial" charset="0"/>
                <a:ea typeface="+mn-ea"/>
                <a:cs typeface="+mn-cs"/>
                <a:hlinkClick r:id="rId10" tooltip="Computer science"/>
              </a:rPr>
              <a:t>computer science</a:t>
            </a:r>
            <a:r>
              <a:rPr lang="en-US" sz="900" b="0" i="0" kern="1200" dirty="0" smtClean="0">
                <a:solidFill>
                  <a:schemeClr val="tx1"/>
                </a:solidFill>
                <a:latin typeface="Arial" charset="0"/>
                <a:ea typeface="+mn-ea"/>
                <a:cs typeface="+mn-cs"/>
              </a:rPr>
              <a:t>, </a:t>
            </a:r>
            <a:r>
              <a:rPr lang="en-US" sz="900" b="0" i="0" kern="1200" dirty="0" err="1" smtClean="0">
                <a:solidFill>
                  <a:schemeClr val="tx1"/>
                </a:solidFill>
                <a:latin typeface="Arial" charset="0"/>
                <a:ea typeface="+mn-ea"/>
                <a:cs typeface="+mn-cs"/>
              </a:rPr>
              <a:t>including</a:t>
            </a:r>
            <a:r>
              <a:rPr lang="en-US" sz="900" b="0" i="0" u="none" strike="noStrike" kern="1200" dirty="0" err="1" smtClean="0">
                <a:solidFill>
                  <a:schemeClr val="tx1"/>
                </a:solidFill>
                <a:latin typeface="Arial" charset="0"/>
                <a:ea typeface="+mn-ea"/>
                <a:cs typeface="+mn-cs"/>
                <a:hlinkClick r:id="rId11" tooltip="Theoretical computer science"/>
              </a:rPr>
              <a:t>theoretical</a:t>
            </a:r>
            <a:r>
              <a:rPr lang="en-US" sz="900" b="0" i="0" u="none" strike="noStrike" kern="1200" dirty="0" smtClean="0">
                <a:solidFill>
                  <a:schemeClr val="tx1"/>
                </a:solidFill>
                <a:latin typeface="Arial" charset="0"/>
                <a:ea typeface="+mn-ea"/>
                <a:cs typeface="+mn-cs"/>
                <a:hlinkClick r:id="rId11" tooltip="Theoretical computer science"/>
              </a:rPr>
              <a:t> computer science</a:t>
            </a:r>
            <a:r>
              <a:rPr lang="en-US" sz="900" b="0" i="0" kern="1200" dirty="0" smtClean="0">
                <a:solidFill>
                  <a:schemeClr val="tx1"/>
                </a:solidFill>
                <a:latin typeface="Arial" charset="0"/>
                <a:ea typeface="+mn-ea"/>
                <a:cs typeface="+mn-cs"/>
              </a:rPr>
              <a:t>, </a:t>
            </a:r>
            <a:r>
              <a:rPr lang="en-US" sz="900" b="0" i="0" u="none" strike="noStrike" kern="1200" dirty="0" smtClean="0">
                <a:solidFill>
                  <a:schemeClr val="tx1"/>
                </a:solidFill>
                <a:latin typeface="Arial" charset="0"/>
                <a:ea typeface="+mn-ea"/>
                <a:cs typeface="+mn-cs"/>
                <a:hlinkClick r:id="rId12" tooltip="Computational complexity theory"/>
              </a:rPr>
              <a:t>complexity theory</a:t>
            </a:r>
            <a:r>
              <a:rPr lang="en-US" sz="900" b="0" i="0" kern="1200" dirty="0" smtClean="0">
                <a:solidFill>
                  <a:schemeClr val="tx1"/>
                </a:solidFill>
                <a:latin typeface="Arial" charset="0"/>
                <a:ea typeface="+mn-ea"/>
                <a:cs typeface="+mn-cs"/>
              </a:rPr>
              <a:t>, </a:t>
            </a:r>
            <a:r>
              <a:rPr lang="en-US" sz="900" b="0" i="0" u="none" strike="noStrike" kern="1200" dirty="0" err="1" smtClean="0">
                <a:solidFill>
                  <a:schemeClr val="tx1"/>
                </a:solidFill>
                <a:latin typeface="Arial" charset="0"/>
                <a:ea typeface="+mn-ea"/>
                <a:cs typeface="+mn-cs"/>
                <a:hlinkClick r:id="rId13" tooltip="Algorithmics"/>
              </a:rPr>
              <a:t>algorithmics</a:t>
            </a:r>
            <a:r>
              <a:rPr lang="en-US" sz="900" b="0" i="0" kern="1200" dirty="0" smtClean="0">
                <a:solidFill>
                  <a:schemeClr val="tx1"/>
                </a:solidFill>
                <a:latin typeface="Arial" charset="0"/>
                <a:ea typeface="+mn-ea"/>
                <a:cs typeface="+mn-cs"/>
              </a:rPr>
              <a:t>, </a:t>
            </a:r>
            <a:r>
              <a:rPr lang="en-US" sz="900" b="0" i="0" u="none" strike="noStrike" kern="1200" dirty="0" smtClean="0">
                <a:solidFill>
                  <a:schemeClr val="tx1"/>
                </a:solidFill>
                <a:latin typeface="Arial" charset="0"/>
                <a:ea typeface="+mn-ea"/>
                <a:cs typeface="+mn-cs"/>
                <a:hlinkClick r:id="rId14" tooltip="Cryptography"/>
              </a:rPr>
              <a:t>cryptography</a:t>
            </a:r>
            <a:r>
              <a:rPr lang="en-US" sz="900" b="0" i="0" kern="1200" dirty="0" smtClean="0">
                <a:solidFill>
                  <a:schemeClr val="tx1"/>
                </a:solidFill>
                <a:latin typeface="Arial" charset="0"/>
                <a:ea typeface="+mn-ea"/>
                <a:cs typeface="+mn-cs"/>
              </a:rPr>
              <a:t> and </a:t>
            </a:r>
            <a:r>
              <a:rPr lang="en-US" sz="900" b="0" i="0" u="none" strike="noStrike" kern="1200" dirty="0" smtClean="0">
                <a:solidFill>
                  <a:schemeClr val="tx1"/>
                </a:solidFill>
                <a:latin typeface="Arial" charset="0"/>
                <a:ea typeface="+mn-ea"/>
                <a:cs typeface="+mn-cs"/>
                <a:hlinkClick r:id="rId15" tooltip="Artificial intelligence"/>
              </a:rPr>
              <a:t>artificial intelligence</a:t>
            </a:r>
            <a:r>
              <a:rPr lang="en-US" sz="900" b="0" i="0" kern="1200" dirty="0" smtClean="0">
                <a:solidFill>
                  <a:schemeClr val="tx1"/>
                </a:solidFill>
                <a:latin typeface="Arial" charset="0"/>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 Kasparov</a:t>
            </a:r>
            <a:r>
              <a:rPr lang="en-US" baseline="0" dirty="0" smtClean="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42</a:t>
            </a:fld>
            <a:endParaRPr lang="en-US"/>
          </a:p>
        </p:txBody>
      </p:sp>
    </p:spTree>
    <p:extLst>
      <p:ext uri="{BB962C8B-B14F-4D97-AF65-F5344CB8AC3E}">
        <p14:creationId xmlns:p14="http://schemas.microsoft.com/office/powerpoint/2010/main" xmlns="" val="2701876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43</a:t>
            </a:fld>
            <a:endParaRPr lang="en-US"/>
          </a:p>
        </p:txBody>
      </p:sp>
    </p:spTree>
    <p:extLst>
      <p:ext uri="{BB962C8B-B14F-4D97-AF65-F5344CB8AC3E}">
        <p14:creationId xmlns:p14="http://schemas.microsoft.com/office/powerpoint/2010/main" xmlns="" val="224699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1987" name="Rectangle 2"/>
          <p:cNvSpPr>
            <a:spLocks noGrp="1" noChangeArrowheads="1"/>
          </p:cNvSpPr>
          <p:nvPr>
            <p:ph type="body" idx="1"/>
          </p:nvPr>
        </p:nvSpPr>
        <p:spPr>
          <a:xfrm>
            <a:off x="709613" y="4860925"/>
            <a:ext cx="5680075" cy="4606925"/>
          </a:xfrm>
          <a:noFill/>
          <a:ln/>
        </p:spPr>
        <p:txBody>
          <a:bodyPr/>
          <a:lstStyle/>
          <a:p>
            <a:r>
              <a:rPr lang="en-US" smtClean="0">
                <a:latin typeface="Helvetica" charset="0"/>
                <a:cs typeface="Helvetica" charset="0"/>
                <a:sym typeface="Helvetica" charset="0"/>
              </a:rPr>
              <a:t>All applications can be thought of as decision making or useful sub-components of decision making</a:t>
            </a:r>
          </a:p>
        </p:txBody>
      </p:sp>
    </p:spTree>
    <p:extLst>
      <p:ext uri="{BB962C8B-B14F-4D97-AF65-F5344CB8AC3E}">
        <p14:creationId xmlns:p14="http://schemas.microsoft.com/office/powerpoint/2010/main" xmlns="" val="101868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b="0" i="0" u="none" strike="noStrike" kern="1200" dirty="0" smtClean="0">
                <a:solidFill>
                  <a:schemeClr val="tx1"/>
                </a:solidFill>
                <a:latin typeface="Arial" charset="0"/>
                <a:ea typeface="+mn-ea"/>
                <a:cs typeface="+mn-cs"/>
                <a:hlinkClick r:id="rId3"/>
              </a:rPr>
              <a:t>2001: A Space Odyssey (1968) - </a:t>
            </a:r>
            <a:r>
              <a:rPr lang="en-US" sz="900" b="0" i="0" u="none" strike="noStrike" kern="1200" dirty="0" err="1" smtClean="0">
                <a:solidFill>
                  <a:schemeClr val="tx1"/>
                </a:solidFill>
                <a:latin typeface="Arial" charset="0"/>
                <a:ea typeface="+mn-ea"/>
                <a:cs typeface="+mn-cs"/>
                <a:hlinkClick r:id="rId3"/>
              </a:rPr>
              <a:t>IMDb</a:t>
            </a:r>
            <a:endParaRPr lang="en-US" sz="9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900" b="0" i="0" u="none" strike="noStrike" kern="1200" dirty="0" smtClean="0">
              <a:solidFill>
                <a:schemeClr val="tx1"/>
              </a:solidFill>
              <a:latin typeface="Arial" charset="0"/>
              <a:ea typeface="+mn-ea"/>
              <a:cs typeface="+mn-cs"/>
              <a:hlinkClick r:id="rId4"/>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900" b="0" i="0" u="none" strike="noStrike" kern="1200" dirty="0" smtClean="0">
                <a:solidFill>
                  <a:schemeClr val="tx1"/>
                </a:solidFill>
                <a:latin typeface="Arial" charset="0"/>
                <a:ea typeface="+mn-ea"/>
                <a:cs typeface="+mn-cs"/>
                <a:hlinkClick r:id="rId4"/>
              </a:rPr>
              <a:t>WALL·E (2008) - </a:t>
            </a:r>
            <a:r>
              <a:rPr lang="pt-BR" sz="900" b="0" i="0" u="none" strike="noStrike" kern="1200" dirty="0" err="1" smtClean="0">
                <a:solidFill>
                  <a:schemeClr val="tx1"/>
                </a:solidFill>
                <a:latin typeface="Arial" charset="0"/>
                <a:ea typeface="+mn-ea"/>
                <a:cs typeface="+mn-cs"/>
                <a:hlinkClick r:id="rId4"/>
              </a:rPr>
              <a:t>IMDb</a:t>
            </a:r>
            <a:endParaRPr lang="pt-BR" sz="900" b="0" i="0" kern="1200" dirty="0" smtClean="0">
              <a:solidFill>
                <a:schemeClr val="tx1"/>
              </a:solidFill>
              <a:latin typeface="Arial"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smtClean="0"/>
              <a:t>Essa página apresenta</a:t>
            </a:r>
            <a:r>
              <a:rPr lang="pt-BR" baseline="0" noProof="0" dirty="0" smtClean="0"/>
              <a:t> as quatros visões (perspectivas) da IA.</a:t>
            </a:r>
          </a:p>
          <a:p>
            <a:endParaRPr lang="pt-BR" noProof="0" dirty="0" smtClean="0"/>
          </a:p>
          <a:p>
            <a:r>
              <a:rPr lang="pt-BR" noProof="0" dirty="0" smtClean="0"/>
              <a:t>Esquerda superior: </a:t>
            </a:r>
            <a:r>
              <a:rPr lang="pt-BR" b="1" noProof="0" dirty="0" smtClean="0"/>
              <a:t>pensam como seres humanos</a:t>
            </a:r>
            <a:r>
              <a:rPr lang="pt-BR" baseline="0" noProof="0" dirty="0" smtClean="0"/>
              <a:t> --- ciência cognitiva (</a:t>
            </a:r>
            <a:r>
              <a:rPr lang="pt-BR" baseline="0" noProof="0" dirty="0" err="1" smtClean="0"/>
              <a:t>cognitive</a:t>
            </a:r>
            <a:r>
              <a:rPr lang="pt-BR" baseline="0" noProof="0" dirty="0" smtClean="0"/>
              <a:t> </a:t>
            </a:r>
            <a:r>
              <a:rPr lang="pt-BR" baseline="0" noProof="0" dirty="0" err="1" smtClean="0"/>
              <a:t>science</a:t>
            </a:r>
            <a:r>
              <a:rPr lang="pt-BR" baseline="0" noProof="0" dirty="0" smtClean="0"/>
              <a:t>), </a:t>
            </a:r>
            <a:r>
              <a:rPr lang="pt-BR" baseline="0" noProof="0" dirty="0" err="1" smtClean="0"/>
              <a:t>neurosciência</a:t>
            </a:r>
            <a:r>
              <a:rPr lang="pt-BR" baseline="0" noProof="0" dirty="0" smtClean="0"/>
              <a:t>; atualmente, é um ramo de estudo separado da IA</a:t>
            </a:r>
          </a:p>
          <a:p>
            <a:endParaRPr lang="en-US" baseline="0" dirty="0" smtClean="0"/>
          </a:p>
          <a:p>
            <a:r>
              <a:rPr lang="pt-BR" baseline="0" noProof="0" dirty="0" smtClean="0"/>
              <a:t>Esquerda inferior: </a:t>
            </a:r>
            <a:r>
              <a:rPr lang="pt-BR" b="1" baseline="0" noProof="0" dirty="0" smtClean="0"/>
              <a:t>agem como seres humanos</a:t>
            </a:r>
            <a:r>
              <a:rPr lang="pt-BR" baseline="0" noProof="0" dirty="0" smtClean="0"/>
              <a:t> --- uma das </a:t>
            </a:r>
            <a:r>
              <a:rPr lang="pt-BR" baseline="0" noProof="0" dirty="0" err="1" smtClean="0"/>
              <a:t>perpectivas</a:t>
            </a:r>
            <a:r>
              <a:rPr lang="pt-BR" baseline="0" noProof="0" dirty="0" smtClean="0"/>
              <a:t> originais, da época de Alan Turing --- teste de Turing (jogo da imitação);  </a:t>
            </a:r>
            <a:r>
              <a:rPr lang="pt-BR" baseline="0" noProof="0" dirty="0" err="1" smtClean="0"/>
              <a:t>problem</a:t>
            </a:r>
            <a:r>
              <a:rPr lang="pt-BR" baseline="0" noProof="0" dirty="0" smtClean="0"/>
              <a:t> to do </a:t>
            </a:r>
            <a:r>
              <a:rPr lang="pt-BR" baseline="0" noProof="0" dirty="0" err="1" smtClean="0"/>
              <a:t>really</a:t>
            </a:r>
            <a:r>
              <a:rPr lang="pt-BR" baseline="0" noProof="0" dirty="0" smtClean="0"/>
              <a:t> </a:t>
            </a:r>
            <a:r>
              <a:rPr lang="pt-BR" baseline="0" noProof="0" dirty="0" err="1" smtClean="0"/>
              <a:t>well</a:t>
            </a:r>
            <a:r>
              <a:rPr lang="pt-BR" baseline="0" noProof="0" dirty="0" smtClean="0"/>
              <a:t> </a:t>
            </a:r>
            <a:r>
              <a:rPr lang="pt-BR" baseline="0" noProof="0" dirty="0" err="1" smtClean="0"/>
              <a:t>you</a:t>
            </a:r>
            <a:r>
              <a:rPr lang="pt-BR" baseline="0" noProof="0" dirty="0" smtClean="0"/>
              <a:t> start </a:t>
            </a:r>
            <a:r>
              <a:rPr lang="pt-BR" baseline="0" noProof="0" dirty="0" err="1" smtClean="0"/>
              <a:t>focusing</a:t>
            </a:r>
            <a:r>
              <a:rPr lang="pt-BR" baseline="0" noProof="0" dirty="0" smtClean="0"/>
              <a:t> </a:t>
            </a:r>
            <a:r>
              <a:rPr lang="pt-BR" baseline="0" noProof="0" dirty="0" err="1" smtClean="0"/>
              <a:t>on</a:t>
            </a:r>
            <a:r>
              <a:rPr lang="pt-BR" baseline="0" noProof="0" dirty="0" smtClean="0"/>
              <a:t> </a:t>
            </a:r>
            <a:r>
              <a:rPr lang="pt-BR" baseline="0" noProof="0" dirty="0" err="1" smtClean="0"/>
              <a:t>things</a:t>
            </a:r>
            <a:r>
              <a:rPr lang="pt-BR" baseline="0" noProof="0" dirty="0" smtClean="0"/>
              <a:t> </a:t>
            </a:r>
            <a:r>
              <a:rPr lang="pt-BR" baseline="0" noProof="0" dirty="0" err="1" smtClean="0"/>
              <a:t>like</a:t>
            </a:r>
            <a:r>
              <a:rPr lang="pt-BR" baseline="0" noProof="0" dirty="0" smtClean="0"/>
              <a:t> </a:t>
            </a:r>
            <a:r>
              <a:rPr lang="pt-BR" baseline="0" noProof="0" dirty="0" err="1" smtClean="0"/>
              <a:t>don’t</a:t>
            </a:r>
            <a:r>
              <a:rPr lang="pt-BR" baseline="0" noProof="0" dirty="0" smtClean="0"/>
              <a:t> </a:t>
            </a:r>
            <a:r>
              <a:rPr lang="pt-BR" baseline="0" noProof="0" dirty="0" err="1" smtClean="0"/>
              <a:t>answer</a:t>
            </a:r>
            <a:r>
              <a:rPr lang="pt-BR" baseline="0" noProof="0" dirty="0" smtClean="0"/>
              <a:t> too </a:t>
            </a:r>
            <a:r>
              <a:rPr lang="pt-BR" baseline="0" noProof="0" dirty="0" err="1" smtClean="0"/>
              <a:t>quickly</a:t>
            </a:r>
            <a:r>
              <a:rPr lang="pt-BR" baseline="0" noProof="0" dirty="0" smtClean="0"/>
              <a:t> </a:t>
            </a:r>
            <a:r>
              <a:rPr lang="pt-BR" baseline="0" noProof="0" dirty="0" err="1" smtClean="0"/>
              <a:t>what</a:t>
            </a:r>
            <a:r>
              <a:rPr lang="pt-BR" baseline="0" noProof="0" dirty="0" smtClean="0"/>
              <a:t> </a:t>
            </a:r>
            <a:r>
              <a:rPr lang="pt-BR" baseline="0" noProof="0" dirty="0" err="1" smtClean="0"/>
              <a:t>the</a:t>
            </a:r>
            <a:r>
              <a:rPr lang="pt-BR" baseline="0" noProof="0" dirty="0" smtClean="0"/>
              <a:t> </a:t>
            </a:r>
            <a:r>
              <a:rPr lang="pt-BR" baseline="0" noProof="0" dirty="0" err="1" smtClean="0"/>
              <a:t>square</a:t>
            </a:r>
            <a:r>
              <a:rPr lang="pt-BR" baseline="0" noProof="0" dirty="0" smtClean="0"/>
              <a:t> </a:t>
            </a:r>
            <a:r>
              <a:rPr lang="pt-BR" baseline="0" noProof="0" dirty="0" err="1" smtClean="0"/>
              <a:t>root</a:t>
            </a:r>
            <a:r>
              <a:rPr lang="pt-BR" baseline="0" noProof="0" dirty="0" smtClean="0"/>
              <a:t> </a:t>
            </a:r>
            <a:r>
              <a:rPr lang="pt-BR" baseline="0" noProof="0" dirty="0" err="1" smtClean="0"/>
              <a:t>of</a:t>
            </a:r>
            <a:r>
              <a:rPr lang="pt-BR" baseline="0" noProof="0" dirty="0" smtClean="0"/>
              <a:t> 1412 is, </a:t>
            </a:r>
            <a:r>
              <a:rPr lang="pt-BR" baseline="0" noProof="0" dirty="0" err="1" smtClean="0"/>
              <a:t>don’t</a:t>
            </a:r>
            <a:r>
              <a:rPr lang="pt-BR" baseline="0" noProof="0" dirty="0" smtClean="0"/>
              <a:t> </a:t>
            </a:r>
            <a:r>
              <a:rPr lang="pt-BR" baseline="0" noProof="0" dirty="0" err="1" smtClean="0"/>
              <a:t>spell</a:t>
            </a:r>
            <a:r>
              <a:rPr lang="pt-BR" baseline="0" noProof="0" dirty="0" smtClean="0"/>
              <a:t> too </a:t>
            </a:r>
            <a:r>
              <a:rPr lang="pt-BR" baseline="0" noProof="0" dirty="0" err="1" smtClean="0"/>
              <a:t>well</a:t>
            </a:r>
            <a:r>
              <a:rPr lang="pt-BR" baseline="0" noProof="0" dirty="0" smtClean="0"/>
              <a:t>,  </a:t>
            </a:r>
            <a:r>
              <a:rPr lang="pt-BR" baseline="0" noProof="0" dirty="0" err="1" smtClean="0"/>
              <a:t>and</a:t>
            </a:r>
            <a:r>
              <a:rPr lang="pt-BR" baseline="0" noProof="0" dirty="0" smtClean="0"/>
              <a:t> </a:t>
            </a:r>
            <a:r>
              <a:rPr lang="pt-BR" baseline="0" noProof="0" dirty="0" err="1" smtClean="0"/>
              <a:t>make</a:t>
            </a:r>
            <a:r>
              <a:rPr lang="pt-BR" baseline="0" noProof="0" dirty="0" smtClean="0"/>
              <a:t> </a:t>
            </a:r>
            <a:r>
              <a:rPr lang="pt-BR" baseline="0" noProof="0" dirty="0" err="1" smtClean="0"/>
              <a:t>sure</a:t>
            </a:r>
            <a:r>
              <a:rPr lang="pt-BR" baseline="0" noProof="0" dirty="0" smtClean="0"/>
              <a:t> </a:t>
            </a:r>
            <a:r>
              <a:rPr lang="pt-BR" baseline="0" noProof="0" dirty="0" err="1" smtClean="0"/>
              <a:t>you</a:t>
            </a:r>
            <a:r>
              <a:rPr lang="pt-BR" baseline="0" noProof="0" dirty="0" smtClean="0"/>
              <a:t> </a:t>
            </a:r>
            <a:r>
              <a:rPr lang="pt-BR" baseline="0" noProof="0" dirty="0" err="1" smtClean="0"/>
              <a:t>have</a:t>
            </a:r>
            <a:r>
              <a:rPr lang="pt-BR" baseline="0" noProof="0" dirty="0" smtClean="0"/>
              <a:t> a </a:t>
            </a:r>
            <a:r>
              <a:rPr lang="pt-BR" baseline="0" noProof="0" dirty="0" err="1" smtClean="0"/>
              <a:t>favorite</a:t>
            </a:r>
            <a:r>
              <a:rPr lang="pt-BR" baseline="0" noProof="0" dirty="0" smtClean="0"/>
              <a:t> </a:t>
            </a:r>
            <a:r>
              <a:rPr lang="pt-BR" baseline="0" noProof="0" dirty="0" err="1" smtClean="0"/>
              <a:t>movie</a:t>
            </a:r>
            <a:r>
              <a:rPr lang="pt-BR" baseline="0" noProof="0" dirty="0" smtClean="0"/>
              <a:t> etc.  </a:t>
            </a:r>
            <a:r>
              <a:rPr lang="pt-BR" baseline="0" noProof="0" dirty="0" err="1" smtClean="0"/>
              <a:t>So</a:t>
            </a:r>
            <a:r>
              <a:rPr lang="pt-BR" baseline="0" noProof="0" dirty="0" smtClean="0"/>
              <a:t> it </a:t>
            </a:r>
            <a:r>
              <a:rPr lang="pt-BR" baseline="0" noProof="0" dirty="0" err="1" smtClean="0"/>
              <a:t>wasn’t</a:t>
            </a:r>
            <a:r>
              <a:rPr lang="pt-BR" baseline="0" noProof="0" dirty="0" smtClean="0"/>
              <a:t> </a:t>
            </a:r>
            <a:r>
              <a:rPr lang="pt-BR" baseline="0" noProof="0" dirty="0" err="1" smtClean="0"/>
              <a:t>really</a:t>
            </a:r>
            <a:r>
              <a:rPr lang="pt-BR" baseline="0" noProof="0" dirty="0" smtClean="0"/>
              <a:t> </a:t>
            </a:r>
            <a:r>
              <a:rPr lang="pt-BR" baseline="0" noProof="0" dirty="0" err="1" smtClean="0"/>
              <a:t>leading</a:t>
            </a:r>
            <a:r>
              <a:rPr lang="pt-BR" baseline="0" noProof="0" dirty="0" smtClean="0"/>
              <a:t> us to build </a:t>
            </a:r>
            <a:r>
              <a:rPr lang="pt-BR" baseline="0" noProof="0" dirty="0" err="1" smtClean="0"/>
              <a:t>intelligence</a:t>
            </a:r>
            <a:endParaRPr lang="pt-BR" baseline="0" noProof="0" dirty="0" smtClean="0"/>
          </a:p>
          <a:p>
            <a:endParaRPr lang="pt-BR" baseline="0" noProof="0" dirty="0" smtClean="0"/>
          </a:p>
          <a:p>
            <a:r>
              <a:rPr lang="pt-BR" b="1" baseline="0" noProof="0" dirty="0" smtClean="0"/>
              <a:t>Pensam racionalmente</a:t>
            </a:r>
            <a:r>
              <a:rPr lang="pt-BR" baseline="0" noProof="0" dirty="0" smtClean="0"/>
              <a:t> – abandonada, porque é difícil codificar </a:t>
            </a:r>
            <a:r>
              <a:rPr lang="pt-BR" b="1" baseline="0" noProof="0" dirty="0" smtClean="0"/>
              <a:t>como</a:t>
            </a:r>
            <a:r>
              <a:rPr lang="pt-BR" baseline="0" noProof="0" dirty="0" smtClean="0"/>
              <a:t> pensamos</a:t>
            </a:r>
          </a:p>
          <a:p>
            <a:endParaRPr lang="pt-BR" baseline="0" noProof="0" dirty="0" smtClean="0"/>
          </a:p>
          <a:p>
            <a:r>
              <a:rPr lang="pt-BR" b="1" baseline="0" noProof="0" dirty="0" smtClean="0"/>
              <a:t>Agem racionalmente</a:t>
            </a:r>
            <a:r>
              <a:rPr lang="pt-BR" baseline="0" noProof="0" dirty="0" smtClean="0"/>
              <a:t> – nos importamos apenas com as ações do agente. Esse será o foco deste curso.</a:t>
            </a:r>
          </a:p>
          <a:p>
            <a:endParaRPr lang="pt-BR" noProof="0"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xmlns="" val="240021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Problemas com essa abordagem:</a:t>
            </a:r>
            <a:r>
              <a:rPr lang="pt-BR" dirty="0" smtClean="0"/>
              <a:t/>
            </a:r>
            <a:br>
              <a:rPr lang="pt-BR" dirty="0" smtClean="0"/>
            </a:br>
            <a:r>
              <a:rPr lang="pt-BR" sz="900" b="0" i="0" kern="1200" dirty="0" smtClean="0">
                <a:solidFill>
                  <a:schemeClr val="tx1"/>
                </a:solidFill>
                <a:latin typeface="Arial" charset="0"/>
                <a:ea typeface="+mn-ea"/>
                <a:cs typeface="+mn-cs"/>
              </a:rPr>
              <a:t>1. Nem todo o comportamento inteligente é mediado pela deliberação lógica </a:t>
            </a:r>
          </a:p>
          <a:p>
            <a:r>
              <a:rPr lang="pt-BR" sz="900" b="0" i="0" kern="1200" dirty="0" smtClean="0">
                <a:solidFill>
                  <a:schemeClr val="tx1"/>
                </a:solidFill>
                <a:latin typeface="Arial" charset="0"/>
                <a:ea typeface="+mn-ea"/>
                <a:cs typeface="+mn-cs"/>
              </a:rPr>
              <a:t>2. Qual é o propósito de pensar? Que pensamentos eu deveria ter? </a:t>
            </a:r>
          </a:p>
          <a:p>
            <a:r>
              <a:rPr lang="pt-BR" sz="900" b="0" i="0" kern="1200" dirty="0" smtClean="0">
                <a:solidFill>
                  <a:schemeClr val="tx1"/>
                </a:solidFill>
                <a:latin typeface="Arial" charset="0"/>
                <a:ea typeface="+mn-ea"/>
                <a:cs typeface="+mn-cs"/>
              </a:rPr>
              <a:t>3. Ignora o difícil problema da </a:t>
            </a:r>
            <a:r>
              <a:rPr lang="pt-BR" sz="900" b="1" i="0" kern="1200" dirty="0" smtClean="0">
                <a:solidFill>
                  <a:schemeClr val="tx1"/>
                </a:solidFill>
                <a:latin typeface="Arial" charset="0"/>
                <a:ea typeface="+mn-ea"/>
                <a:cs typeface="+mn-cs"/>
              </a:rPr>
              <a:t>percepção</a:t>
            </a:r>
            <a:r>
              <a:rPr lang="pt-BR" sz="900" b="0" i="0" kern="1200" dirty="0" smtClean="0">
                <a:solidFill>
                  <a:schemeClr val="tx1"/>
                </a:solidFill>
                <a:latin typeface="Arial" charset="0"/>
                <a:ea typeface="+mn-ea"/>
                <a:cs typeface="+mn-cs"/>
              </a:rPr>
              <a:t> </a:t>
            </a:r>
          </a:p>
          <a:p>
            <a:r>
              <a:rPr lang="pt-BR" sz="900" b="0" i="0" kern="1200" dirty="0" smtClean="0">
                <a:solidFill>
                  <a:schemeClr val="tx1"/>
                </a:solidFill>
                <a:latin typeface="Arial" charset="0"/>
                <a:ea typeface="+mn-ea"/>
                <a:cs typeface="+mn-cs"/>
              </a:rPr>
              <a:t>4. Todas as tentativas de codificar o que sabemos em lógica falharam </a:t>
            </a:r>
          </a:p>
          <a:p>
            <a:r>
              <a:rPr lang="pt-BR" sz="900" b="0" i="0" kern="1200" dirty="0" smtClean="0">
                <a:solidFill>
                  <a:schemeClr val="tx1"/>
                </a:solidFill>
                <a:latin typeface="Arial" charset="0"/>
                <a:ea typeface="+mn-ea"/>
                <a:cs typeface="+mn-cs"/>
              </a:rPr>
              <a:t>5. A maior parte da inferência lógica é intratável, computacionalmente falando</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extLst>
      <p:ext uri="{BB962C8B-B14F-4D97-AF65-F5344CB8AC3E}">
        <p14:creationId xmlns:p14="http://schemas.microsoft.com/office/powerpoint/2010/main" xmlns="" val="16665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syllogism</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tooltip="Greek language"/>
              </a:rPr>
              <a:t>Greek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συλλογισμός</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syllogismos</a:t>
            </a:r>
            <a:r>
              <a:rPr lang="en-US" sz="1200" b="0" i="0" kern="1200" dirty="0" smtClean="0">
                <a:solidFill>
                  <a:schemeClr val="tx1"/>
                </a:solidFill>
                <a:latin typeface="+mn-lt"/>
                <a:ea typeface="+mn-ea"/>
                <a:cs typeface="+mn-cs"/>
              </a:rPr>
              <a:t>, "conclusion, inference") is a kind of </a:t>
            </a:r>
            <a:r>
              <a:rPr lang="en-US" sz="1200" b="0" i="0" u="none" strike="noStrike" kern="1200" dirty="0" smtClean="0">
                <a:solidFill>
                  <a:schemeClr val="tx1"/>
                </a:solidFill>
                <a:latin typeface="+mn-lt"/>
                <a:ea typeface="+mn-ea"/>
                <a:cs typeface="+mn-cs"/>
                <a:hlinkClick r:id="rId4" tooltip="Logical argument"/>
              </a:rPr>
              <a:t>logical argument</a:t>
            </a:r>
            <a:r>
              <a:rPr lang="en-US" sz="1200" b="0" i="0" kern="1200" dirty="0" smtClean="0">
                <a:solidFill>
                  <a:schemeClr val="tx1"/>
                </a:solidFill>
                <a:latin typeface="+mn-lt"/>
                <a:ea typeface="+mn-ea"/>
                <a:cs typeface="+mn-cs"/>
              </a:rPr>
              <a:t> that applies </a:t>
            </a:r>
            <a:r>
              <a:rPr lang="en-US" sz="1200" b="0" i="0" u="none" strike="noStrike" kern="1200" dirty="0" smtClean="0">
                <a:solidFill>
                  <a:schemeClr val="tx1"/>
                </a:solidFill>
                <a:latin typeface="+mn-lt"/>
                <a:ea typeface="+mn-ea"/>
                <a:cs typeface="+mn-cs"/>
                <a:hlinkClick r:id="rId5" tooltip="Deductive reasoning"/>
              </a:rPr>
              <a:t>deductive reasoning</a:t>
            </a:r>
            <a:r>
              <a:rPr lang="en-US" sz="1200" b="0" i="0" kern="1200" dirty="0" smtClean="0">
                <a:solidFill>
                  <a:schemeClr val="tx1"/>
                </a:solidFill>
                <a:latin typeface="+mn-lt"/>
                <a:ea typeface="+mn-ea"/>
                <a:cs typeface="+mn-cs"/>
              </a:rPr>
              <a:t> to arrive at a </a:t>
            </a:r>
            <a:r>
              <a:rPr lang="en-US" sz="1200" b="0" i="0" u="none" strike="noStrike" kern="1200" dirty="0" smtClean="0">
                <a:solidFill>
                  <a:schemeClr val="tx1"/>
                </a:solidFill>
                <a:latin typeface="+mn-lt"/>
                <a:ea typeface="+mn-ea"/>
                <a:cs typeface="+mn-cs"/>
                <a:hlinkClick r:id="rId6" tooltip="Logical consequence"/>
              </a:rPr>
              <a:t>conclusion</a:t>
            </a:r>
            <a:r>
              <a:rPr lang="en-US" sz="1200" b="0" i="0" kern="1200" dirty="0" smtClean="0">
                <a:solidFill>
                  <a:schemeClr val="tx1"/>
                </a:solidFill>
                <a:latin typeface="+mn-lt"/>
                <a:ea typeface="+mn-ea"/>
                <a:cs typeface="+mn-cs"/>
              </a:rPr>
              <a:t> based on two or more </a:t>
            </a:r>
            <a:r>
              <a:rPr lang="en-US" sz="1200" b="0" i="0" u="none" strike="noStrike" kern="1200" dirty="0" smtClean="0">
                <a:solidFill>
                  <a:schemeClr val="tx1"/>
                </a:solidFill>
                <a:latin typeface="+mn-lt"/>
                <a:ea typeface="+mn-ea"/>
                <a:cs typeface="+mn-cs"/>
                <a:hlinkClick r:id="rId7" tooltip="Propositions"/>
              </a:rPr>
              <a:t>propositions</a:t>
            </a:r>
            <a:r>
              <a:rPr lang="en-US" sz="1200" b="0" i="0" kern="1200" dirty="0" smtClean="0">
                <a:solidFill>
                  <a:schemeClr val="tx1"/>
                </a:solidFill>
                <a:latin typeface="+mn-lt"/>
                <a:ea typeface="+mn-ea"/>
                <a:cs typeface="+mn-cs"/>
              </a:rPr>
              <a:t> that are asserted or assumed to be true.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A(Deus)</a:t>
            </a:r>
          </a:p>
          <a:p>
            <a:r>
              <a:rPr lang="en-US" sz="1200" b="0" i="0" kern="1200" dirty="0" smtClean="0">
                <a:solidFill>
                  <a:schemeClr val="tx1"/>
                </a:solidFill>
                <a:latin typeface="+mn-lt"/>
                <a:ea typeface="+mn-ea"/>
                <a:cs typeface="+mn-cs"/>
              </a:rPr>
              <a:t>C(Amor)</a:t>
            </a:r>
          </a:p>
          <a:p>
            <a:r>
              <a:rPr lang="en-US" sz="1200" b="0" i="0" kern="1200" dirty="0" smtClean="0">
                <a:solidFill>
                  <a:schemeClr val="tx1"/>
                </a:solidFill>
                <a:latin typeface="+mn-lt"/>
                <a:ea typeface="+mn-ea"/>
                <a:cs typeface="+mn-cs"/>
              </a:rPr>
              <a:t>C(Steve Wonder)</a:t>
            </a:r>
          </a:p>
          <a:p>
            <a:endParaRPr lang="pt-BR" dirty="0"/>
          </a:p>
        </p:txBody>
      </p:sp>
      <p:sp>
        <p:nvSpPr>
          <p:cNvPr id="4" name="Espaço Reservado para Número de Slide 3"/>
          <p:cNvSpPr>
            <a:spLocks noGrp="1"/>
          </p:cNvSpPr>
          <p:nvPr>
            <p:ph type="sldNum" sz="quarter" idx="10"/>
          </p:nvPr>
        </p:nvSpPr>
        <p:spPr/>
        <p:txBody>
          <a:bodyPr/>
          <a:lstStyle/>
          <a:p>
            <a:fld id="{7B8CA2AB-3C11-4882-A727-0FAED490225D}" type="slidenum">
              <a:rPr lang="pt-BR" altLang="pt-BR" smtClean="0"/>
              <a:pPr/>
              <a:t>14</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900" dirty="0" smtClean="0">
                <a:latin typeface="Lucida Grande" charset="0"/>
                <a:ea typeface="Lucida Grande" charset="0"/>
                <a:cs typeface="Lucida Grande" charset="0"/>
                <a:sym typeface="Lucida Grande" charset="0"/>
              </a:rPr>
              <a:t>[In rationality,</a:t>
            </a:r>
            <a:r>
              <a:rPr lang="en-US" sz="900" baseline="0" dirty="0" smtClean="0">
                <a:latin typeface="Lucida Grande" charset="0"/>
                <a:ea typeface="Lucida Grande" charset="0"/>
                <a:cs typeface="Lucida Grande" charset="0"/>
                <a:sym typeface="Lucida Grande" charset="0"/>
              </a:rPr>
              <a:t> it only matters what the agent do. It does not matter the process…</a:t>
            </a:r>
          </a:p>
          <a:p>
            <a:endParaRPr lang="en-US" sz="900" baseline="0" dirty="0" smtClean="0">
              <a:latin typeface="Lucida Grande" charset="0"/>
              <a:ea typeface="Lucida Grande" charset="0"/>
              <a:cs typeface="Lucida Grande" charset="0"/>
              <a:sym typeface="Lucida Grande" charset="0"/>
            </a:endParaRPr>
          </a:p>
          <a:p>
            <a:r>
              <a:rPr lang="en-US" sz="900" baseline="0" dirty="0" smtClean="0">
                <a:latin typeface="Lucida Grande" charset="0"/>
                <a:ea typeface="Lucida Grande" charset="0"/>
                <a:cs typeface="Lucida Grande" charset="0"/>
                <a:sym typeface="Lucida Grande" charset="0"/>
              </a:rPr>
              <a:t>[Computational rationality = Maximally achieve your goals.</a:t>
            </a:r>
          </a:p>
          <a:p>
            <a:endParaRPr lang="en-US" sz="900" dirty="0" smtClean="0">
              <a:latin typeface="Lucida Grande" charset="0"/>
              <a:ea typeface="Lucida Grande" charset="0"/>
              <a:cs typeface="Lucida Grande" charset="0"/>
              <a:sym typeface="Lucida Grande" charset="0"/>
            </a:endParaRPr>
          </a:p>
          <a:p>
            <a:r>
              <a:rPr lang="en-US" sz="900" dirty="0" smtClean="0">
                <a:latin typeface="Lucida Grande" charset="0"/>
                <a:ea typeface="Lucida Grande" charset="0"/>
                <a:cs typeface="Lucida Grande" charset="0"/>
                <a:sym typeface="Lucida Grande" charset="0"/>
              </a:rPr>
              <a:t>[Intelligence is a tricky thing; philosophers are still working on it.</a:t>
            </a:r>
          </a:p>
          <a:p>
            <a:endParaRPr lang="en-US" sz="900" dirty="0" smtClean="0">
              <a:latin typeface="Lucida Grande" charset="0"/>
              <a:ea typeface="Lucida Grande" charset="0"/>
              <a:cs typeface="Lucida Grande" charset="0"/>
              <a:sym typeface="Lucida Grande" charset="0"/>
            </a:endParaRPr>
          </a:p>
          <a:p>
            <a:r>
              <a:rPr lang="en-US" sz="900" dirty="0" smtClean="0">
                <a:latin typeface="Lucida Grande" charset="0"/>
                <a:ea typeface="Lucida Grande" charset="0"/>
                <a:cs typeface="Lucida Grande" charset="0"/>
                <a:sym typeface="Lucida Grande" charset="0"/>
              </a:rPr>
              <a:t>Example of utilities.  10 for A, 1 for each Friday with friends</a:t>
            </a:r>
          </a:p>
          <a:p>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t>
            </a:r>
            <a:r>
              <a:rPr lang="pt-BR" dirty="0" err="1" smtClean="0"/>
              <a:t>If</a:t>
            </a:r>
            <a:r>
              <a:rPr lang="pt-BR" dirty="0" smtClean="0"/>
              <a:t> </a:t>
            </a:r>
            <a:r>
              <a:rPr lang="pt-BR" dirty="0" err="1" smtClean="0"/>
              <a:t>you</a:t>
            </a:r>
            <a:r>
              <a:rPr lang="pt-BR" dirty="0" smtClean="0"/>
              <a:t> </a:t>
            </a:r>
            <a:r>
              <a:rPr lang="pt-BR" dirty="0" err="1" smtClean="0"/>
              <a:t>need</a:t>
            </a:r>
            <a:r>
              <a:rPr lang="pt-BR" dirty="0" smtClean="0"/>
              <a:t> to </a:t>
            </a:r>
            <a:r>
              <a:rPr lang="pt-BR" dirty="0" err="1" smtClean="0"/>
              <a:t>distil</a:t>
            </a:r>
            <a:r>
              <a:rPr lang="pt-BR" dirty="0" smtClean="0"/>
              <a:t> </a:t>
            </a:r>
            <a:r>
              <a:rPr lang="pt-BR" dirty="0" err="1" smtClean="0"/>
              <a:t>the</a:t>
            </a:r>
            <a:r>
              <a:rPr lang="pt-BR" dirty="0" smtClean="0"/>
              <a:t> </a:t>
            </a:r>
            <a:r>
              <a:rPr lang="pt-BR" dirty="0" err="1" smtClean="0"/>
              <a:t>entire</a:t>
            </a:r>
            <a:r>
              <a:rPr lang="pt-BR" dirty="0" smtClean="0"/>
              <a:t> </a:t>
            </a:r>
            <a:r>
              <a:rPr lang="pt-BR" dirty="0" err="1" smtClean="0"/>
              <a:t>course</a:t>
            </a:r>
            <a:r>
              <a:rPr lang="pt-BR" dirty="0" smtClean="0"/>
              <a:t> to </a:t>
            </a:r>
            <a:r>
              <a:rPr lang="pt-BR" dirty="0" err="1" smtClean="0"/>
              <a:t>one</a:t>
            </a:r>
            <a:r>
              <a:rPr lang="pt-BR" dirty="0" smtClean="0"/>
              <a:t> </a:t>
            </a:r>
            <a:r>
              <a:rPr lang="pt-BR" dirty="0" err="1" smtClean="0"/>
              <a:t>thing</a:t>
            </a:r>
            <a:r>
              <a:rPr lang="pt-BR" dirty="0" smtClean="0"/>
              <a:t>, it </a:t>
            </a:r>
            <a:r>
              <a:rPr lang="pt-BR" dirty="0" err="1" smtClean="0"/>
              <a:t>would</a:t>
            </a:r>
            <a:r>
              <a:rPr lang="pt-BR" baseline="0" dirty="0" smtClean="0"/>
              <a:t> </a:t>
            </a:r>
            <a:r>
              <a:rPr lang="pt-BR" baseline="0" dirty="0" err="1" smtClean="0"/>
              <a:t>be</a:t>
            </a:r>
            <a:r>
              <a:rPr lang="pt-BR" baseline="0" dirty="0" smtClean="0"/>
              <a:t> </a:t>
            </a:r>
            <a:r>
              <a:rPr lang="pt-BR" baseline="0" dirty="0" err="1" smtClean="0"/>
              <a:t>this</a:t>
            </a:r>
            <a:r>
              <a:rPr lang="pt-BR" baseline="0" dirty="0" smtClean="0"/>
              <a:t>! </a:t>
            </a:r>
          </a:p>
          <a:p>
            <a:r>
              <a:rPr lang="pt-BR" baseline="0" dirty="0" smtClean="0"/>
              <a:t>[In </a:t>
            </a:r>
            <a:r>
              <a:rPr lang="pt-BR" baseline="0" dirty="0" err="1" smtClean="0"/>
              <a:t>the</a:t>
            </a:r>
            <a:r>
              <a:rPr lang="pt-BR" baseline="0" dirty="0" smtClean="0"/>
              <a:t> </a:t>
            </a:r>
            <a:r>
              <a:rPr lang="pt-BR" baseline="0" dirty="0" err="1" smtClean="0"/>
              <a:t>entire</a:t>
            </a:r>
            <a:r>
              <a:rPr lang="pt-BR" baseline="0" dirty="0" smtClean="0"/>
              <a:t> </a:t>
            </a:r>
            <a:r>
              <a:rPr lang="pt-BR" baseline="0" dirty="0" err="1" smtClean="0"/>
              <a:t>course</a:t>
            </a:r>
            <a:r>
              <a:rPr lang="pt-BR" baseline="0" dirty="0" smtClean="0"/>
              <a:t>, </a:t>
            </a:r>
            <a:r>
              <a:rPr lang="pt-BR" baseline="0" dirty="0" err="1" smtClean="0"/>
              <a:t>we</a:t>
            </a:r>
            <a:r>
              <a:rPr lang="pt-BR" baseline="0" dirty="0" smtClean="0"/>
              <a:t> </a:t>
            </a:r>
            <a:r>
              <a:rPr lang="pt-BR" baseline="0" dirty="0" err="1" smtClean="0"/>
              <a:t>will</a:t>
            </a:r>
            <a:r>
              <a:rPr lang="pt-BR" baseline="0" dirty="0" smtClean="0"/>
              <a:t> </a:t>
            </a:r>
            <a:r>
              <a:rPr lang="pt-BR" baseline="0" dirty="0" err="1" smtClean="0"/>
              <a:t>be</a:t>
            </a:r>
            <a:r>
              <a:rPr lang="pt-BR" baseline="0" dirty="0" smtClean="0"/>
              <a:t> </a:t>
            </a:r>
            <a:r>
              <a:rPr lang="pt-BR" baseline="0" dirty="0" err="1" smtClean="0"/>
              <a:t>thinking</a:t>
            </a:r>
            <a:r>
              <a:rPr lang="pt-BR" baseline="0" dirty="0" smtClean="0"/>
              <a:t> </a:t>
            </a:r>
            <a:r>
              <a:rPr lang="pt-BR" baseline="0" dirty="0" err="1" smtClean="0"/>
              <a:t>about</a:t>
            </a:r>
            <a:r>
              <a:rPr lang="pt-BR" baseline="0" dirty="0" smtClean="0"/>
              <a:t> </a:t>
            </a:r>
            <a:r>
              <a:rPr lang="pt-BR" baseline="0" dirty="0" err="1" smtClean="0"/>
              <a:t>computational</a:t>
            </a:r>
            <a:r>
              <a:rPr lang="pt-BR" baseline="0" dirty="0" smtClean="0"/>
              <a:t> systems </a:t>
            </a:r>
            <a:r>
              <a:rPr lang="pt-BR" baseline="0" dirty="0" err="1" smtClean="0"/>
              <a:t>that</a:t>
            </a:r>
            <a:r>
              <a:rPr lang="pt-BR" baseline="0" dirty="0" smtClean="0"/>
              <a:t> </a:t>
            </a:r>
            <a:r>
              <a:rPr lang="pt-BR" baseline="0" dirty="0" err="1" smtClean="0"/>
              <a:t>can</a:t>
            </a:r>
            <a:r>
              <a:rPr lang="pt-BR" baseline="0" dirty="0" smtClean="0"/>
              <a:t> do </a:t>
            </a:r>
            <a:r>
              <a:rPr lang="pt-BR" baseline="0" dirty="0" err="1" smtClean="0"/>
              <a:t>that</a:t>
            </a:r>
            <a:r>
              <a:rPr lang="pt-BR" baseline="0" dirty="0" smtClean="0"/>
              <a:t>.</a:t>
            </a:r>
          </a:p>
          <a:p>
            <a:r>
              <a:rPr lang="pt-BR" baseline="0" dirty="0" smtClean="0"/>
              <a:t>[A </a:t>
            </a:r>
            <a:r>
              <a:rPr lang="pt-BR" b="1" baseline="0" dirty="0" err="1" smtClean="0">
                <a:solidFill>
                  <a:srgbClr val="FF0000"/>
                </a:solidFill>
              </a:rPr>
              <a:t>utility</a:t>
            </a:r>
            <a:r>
              <a:rPr lang="pt-BR" baseline="0" dirty="0" smtClean="0"/>
              <a:t> is a </a:t>
            </a:r>
            <a:r>
              <a:rPr lang="pt-BR" baseline="0" dirty="0" err="1" smtClean="0"/>
              <a:t>function</a:t>
            </a:r>
            <a:r>
              <a:rPr lang="pt-BR" baseline="0" dirty="0" smtClean="0"/>
              <a:t> </a:t>
            </a:r>
            <a:r>
              <a:rPr lang="pt-BR" baseline="0" dirty="0" err="1" smtClean="0"/>
              <a:t>which</a:t>
            </a:r>
            <a:r>
              <a:rPr lang="pt-BR" baseline="0" dirty="0" smtClean="0"/>
              <a:t> </a:t>
            </a:r>
            <a:r>
              <a:rPr lang="pt-BR" baseline="0" dirty="0" err="1" smtClean="0"/>
              <a:t>describes</a:t>
            </a:r>
            <a:r>
              <a:rPr lang="pt-BR" baseline="0" dirty="0" smtClean="0"/>
              <a:t> </a:t>
            </a:r>
            <a:r>
              <a:rPr lang="pt-BR" baseline="0" dirty="0" err="1" smtClean="0"/>
              <a:t>the</a:t>
            </a:r>
            <a:r>
              <a:rPr lang="pt-BR" baseline="0" dirty="0" smtClean="0"/>
              <a:t> </a:t>
            </a:r>
            <a:r>
              <a:rPr lang="pt-BR" baseline="0" dirty="0" err="1" smtClean="0"/>
              <a:t>goals</a:t>
            </a:r>
            <a:r>
              <a:rPr lang="pt-BR" baseline="0" dirty="0" smtClean="0"/>
              <a:t> </a:t>
            </a:r>
            <a:r>
              <a:rPr lang="pt-BR" baseline="0" dirty="0" err="1" smtClean="0"/>
              <a:t>of</a:t>
            </a:r>
            <a:r>
              <a:rPr lang="pt-BR" baseline="0" dirty="0" smtClean="0"/>
              <a:t> </a:t>
            </a:r>
            <a:r>
              <a:rPr lang="pt-BR" baseline="0" dirty="0" err="1" smtClean="0"/>
              <a:t>an</a:t>
            </a:r>
            <a:r>
              <a:rPr lang="pt-BR" baseline="0" dirty="0" smtClean="0"/>
              <a:t> </a:t>
            </a:r>
            <a:r>
              <a:rPr lang="pt-BR" baseline="0" dirty="0" err="1" smtClean="0"/>
              <a:t>agent</a:t>
            </a:r>
            <a:r>
              <a:rPr lang="pt-BR" baseline="0" dirty="0" smtClean="0"/>
              <a:t>.</a:t>
            </a:r>
          </a:p>
          <a:p>
            <a:r>
              <a:rPr lang="pt-BR" baseline="0" dirty="0" smtClean="0"/>
              <a:t>[</a:t>
            </a:r>
            <a:r>
              <a:rPr lang="pt-BR" baseline="0" dirty="0" err="1" smtClean="0"/>
              <a:t>First</a:t>
            </a:r>
            <a:r>
              <a:rPr lang="pt-BR" baseline="0" dirty="0" smtClean="0"/>
              <a:t> </a:t>
            </a:r>
            <a:r>
              <a:rPr lang="pt-BR" baseline="0" dirty="0" err="1" smtClean="0"/>
              <a:t>part</a:t>
            </a:r>
            <a:r>
              <a:rPr lang="pt-BR" baseline="0" dirty="0" smtClean="0"/>
              <a:t> </a:t>
            </a:r>
            <a:r>
              <a:rPr lang="pt-BR" baseline="0" dirty="0" err="1" smtClean="0"/>
              <a:t>of</a:t>
            </a:r>
            <a:r>
              <a:rPr lang="pt-BR" baseline="0" dirty="0" smtClean="0"/>
              <a:t> </a:t>
            </a:r>
            <a:r>
              <a:rPr lang="pt-BR" baseline="0" dirty="0" err="1" smtClean="0"/>
              <a:t>the</a:t>
            </a:r>
            <a:r>
              <a:rPr lang="pt-BR" baseline="0" dirty="0" smtClean="0"/>
              <a:t> </a:t>
            </a:r>
            <a:r>
              <a:rPr lang="pt-BR" baseline="0" dirty="0" err="1" smtClean="0"/>
              <a:t>course</a:t>
            </a:r>
            <a:r>
              <a:rPr lang="pt-BR" baseline="0" dirty="0" smtClean="0"/>
              <a:t>: </a:t>
            </a:r>
          </a:p>
          <a:p>
            <a:r>
              <a:rPr lang="pt-BR" baseline="0" dirty="0" smtClean="0"/>
              <a:t>[</a:t>
            </a:r>
            <a:r>
              <a:rPr lang="pt-BR" baseline="0" dirty="0" err="1" smtClean="0"/>
              <a:t>Second</a:t>
            </a:r>
            <a:r>
              <a:rPr lang="pt-BR" baseline="0" dirty="0" smtClean="0"/>
              <a:t> </a:t>
            </a:r>
            <a:r>
              <a:rPr lang="pt-BR" baseline="0" dirty="0" err="1" smtClean="0"/>
              <a:t>part</a:t>
            </a:r>
            <a:r>
              <a:rPr lang="pt-BR" baseline="0" dirty="0" smtClean="0"/>
              <a:t> </a:t>
            </a:r>
            <a:r>
              <a:rPr lang="pt-BR" baseline="0" dirty="0" err="1" smtClean="0"/>
              <a:t>of</a:t>
            </a:r>
            <a:r>
              <a:rPr lang="pt-BR" baseline="0" dirty="0" smtClean="0"/>
              <a:t> </a:t>
            </a:r>
            <a:r>
              <a:rPr lang="pt-BR" baseline="0" dirty="0" err="1" smtClean="0"/>
              <a:t>the</a:t>
            </a:r>
            <a:r>
              <a:rPr lang="pt-BR" baseline="0" dirty="0" smtClean="0"/>
              <a:t> </a:t>
            </a:r>
            <a:r>
              <a:rPr lang="pt-BR" baseline="0" dirty="0" err="1" smtClean="0"/>
              <a:t>course</a:t>
            </a:r>
            <a:r>
              <a:rPr lang="pt-BR" baseline="0" dirty="0" smtClean="0"/>
              <a:t>: </a:t>
            </a:r>
            <a:r>
              <a:rPr lang="pt-BR" baseline="0" dirty="0" err="1" smtClean="0"/>
              <a:t>how</a:t>
            </a:r>
            <a:r>
              <a:rPr lang="pt-BR" baseline="0" dirty="0" smtClean="0"/>
              <a:t> to do </a:t>
            </a:r>
            <a:r>
              <a:rPr lang="pt-BR" baseline="0" dirty="0" err="1" smtClean="0"/>
              <a:t>the</a:t>
            </a:r>
            <a:r>
              <a:rPr lang="pt-BR" baseline="0" dirty="0" smtClean="0"/>
              <a:t> </a:t>
            </a:r>
            <a:r>
              <a:rPr lang="pt-BR" baseline="0" dirty="0" err="1" smtClean="0"/>
              <a:t>best</a:t>
            </a:r>
            <a:r>
              <a:rPr lang="pt-BR" baseline="0" dirty="0" smtClean="0"/>
              <a:t> </a:t>
            </a:r>
            <a:r>
              <a:rPr lang="pt-BR" baseline="0" dirty="0" err="1" smtClean="0"/>
              <a:t>thing</a:t>
            </a:r>
            <a:r>
              <a:rPr lang="pt-BR" baseline="0" dirty="0" smtClean="0"/>
              <a:t> </a:t>
            </a:r>
            <a:r>
              <a:rPr lang="pt-BR" baseline="0" dirty="0" err="1" smtClean="0"/>
              <a:t>on</a:t>
            </a:r>
            <a:r>
              <a:rPr lang="pt-BR" baseline="0" dirty="0" smtClean="0"/>
              <a:t> </a:t>
            </a:r>
            <a:r>
              <a:rPr lang="pt-BR" baseline="0" dirty="0" err="1" smtClean="0"/>
              <a:t>average</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t>
            </a:r>
            <a:r>
              <a:rPr lang="pt-BR" dirty="0" err="1" smtClean="0"/>
              <a:t>We</a:t>
            </a:r>
            <a:r>
              <a:rPr lang="pt-BR" baseline="0" dirty="0" smtClean="0"/>
              <a:t> </a:t>
            </a:r>
            <a:r>
              <a:rPr lang="pt-BR" baseline="0" dirty="0" err="1" smtClean="0"/>
              <a:t>did</a:t>
            </a:r>
            <a:r>
              <a:rPr lang="pt-BR" baseline="0" dirty="0" smtClean="0"/>
              <a:t> </a:t>
            </a:r>
            <a:r>
              <a:rPr lang="pt-BR" baseline="0" dirty="0" err="1" smtClean="0"/>
              <a:t>learn</a:t>
            </a:r>
            <a:r>
              <a:rPr lang="pt-BR" baseline="0" dirty="0" smtClean="0"/>
              <a:t> </a:t>
            </a:r>
            <a:r>
              <a:rPr lang="pt-BR" baseline="0" dirty="0" err="1" smtClean="0"/>
              <a:t>something</a:t>
            </a:r>
            <a:r>
              <a:rPr lang="pt-BR" baseline="0" dirty="0" smtClean="0"/>
              <a:t> </a:t>
            </a:r>
            <a:r>
              <a:rPr lang="pt-BR" baseline="0" dirty="0" err="1" smtClean="0"/>
              <a:t>from</a:t>
            </a:r>
            <a:r>
              <a:rPr lang="pt-BR" baseline="0" dirty="0" smtClean="0"/>
              <a:t> </a:t>
            </a:r>
            <a:r>
              <a:rPr lang="pt-BR" baseline="0" dirty="0" err="1" smtClean="0"/>
              <a:t>the</a:t>
            </a:r>
            <a:r>
              <a:rPr lang="pt-BR" baseline="0" dirty="0" smtClean="0"/>
              <a:t> </a:t>
            </a:r>
            <a:r>
              <a:rPr lang="pt-BR" baseline="0" dirty="0" err="1" smtClean="0"/>
              <a:t>brain</a:t>
            </a:r>
            <a:r>
              <a:rPr lang="pt-BR" baseline="0" dirty="0" smtClean="0"/>
              <a:t>: </a:t>
            </a:r>
            <a:r>
              <a:rPr lang="pt-BR" baseline="0" dirty="0" err="1" smtClean="0"/>
              <a:t>simiulation</a:t>
            </a:r>
            <a:r>
              <a:rPr lang="pt-BR" baseline="0" dirty="0" smtClean="0"/>
              <a:t> </a:t>
            </a:r>
            <a:r>
              <a:rPr lang="pt-BR" baseline="0" dirty="0" err="1" smtClean="0"/>
              <a:t>and</a:t>
            </a:r>
            <a:r>
              <a:rPr lang="pt-BR" baseline="0" dirty="0" smtClean="0"/>
              <a:t> memory.</a:t>
            </a:r>
          </a:p>
          <a:p>
            <a:r>
              <a:rPr lang="pt-BR" baseline="0" dirty="0" smtClean="0"/>
              <a:t>[Memory: in </a:t>
            </a:r>
            <a:r>
              <a:rPr lang="pt-BR" baseline="0" dirty="0" err="1" smtClean="0"/>
              <a:t>the</a:t>
            </a:r>
            <a:r>
              <a:rPr lang="pt-BR" baseline="0" dirty="0" smtClean="0"/>
              <a:t> </a:t>
            </a:r>
            <a:r>
              <a:rPr lang="pt-BR" baseline="0" dirty="0" err="1" smtClean="0"/>
              <a:t>past</a:t>
            </a:r>
            <a:r>
              <a:rPr lang="pt-BR" baseline="0" dirty="0" smtClean="0"/>
              <a:t>, </a:t>
            </a:r>
            <a:r>
              <a:rPr lang="pt-BR" baseline="0" dirty="0" err="1" smtClean="0"/>
              <a:t>you</a:t>
            </a:r>
            <a:r>
              <a:rPr lang="pt-BR" baseline="0" dirty="0" smtClean="0"/>
              <a:t> </a:t>
            </a:r>
            <a:r>
              <a:rPr lang="pt-BR" baseline="0" dirty="0" err="1" smtClean="0"/>
              <a:t>did</a:t>
            </a:r>
            <a:r>
              <a:rPr lang="pt-BR" baseline="0" dirty="0" smtClean="0"/>
              <a:t> </a:t>
            </a:r>
            <a:r>
              <a:rPr lang="pt-BR" baseline="0" dirty="0" err="1" smtClean="0"/>
              <a:t>this</a:t>
            </a:r>
            <a:r>
              <a:rPr lang="pt-BR" baseline="0" dirty="0" smtClean="0"/>
              <a:t> </a:t>
            </a:r>
            <a:r>
              <a:rPr lang="pt-BR" baseline="0" dirty="0" err="1" smtClean="0"/>
              <a:t>thing</a:t>
            </a:r>
            <a:r>
              <a:rPr lang="pt-BR" baseline="0" dirty="0" smtClean="0"/>
              <a:t>, </a:t>
            </a:r>
            <a:r>
              <a:rPr lang="pt-BR" baseline="0" dirty="0" err="1" smtClean="0"/>
              <a:t>and</a:t>
            </a:r>
            <a:r>
              <a:rPr lang="pt-BR" baseline="0" dirty="0" smtClean="0"/>
              <a:t> it </a:t>
            </a:r>
            <a:r>
              <a:rPr lang="pt-BR" baseline="0" dirty="0" err="1" smtClean="0"/>
              <a:t>was</a:t>
            </a:r>
            <a:r>
              <a:rPr lang="pt-BR" baseline="0" dirty="0" smtClean="0"/>
              <a:t> </a:t>
            </a:r>
            <a:r>
              <a:rPr lang="pt-BR" baseline="0" dirty="0" err="1" smtClean="0"/>
              <a:t>bad</a:t>
            </a:r>
            <a:r>
              <a:rPr lang="pt-BR" baseline="0" dirty="0" smtClean="0"/>
              <a:t>, </a:t>
            </a:r>
            <a:r>
              <a:rPr lang="pt-BR" baseline="0" dirty="0" err="1" smtClean="0"/>
              <a:t>and</a:t>
            </a:r>
            <a:r>
              <a:rPr lang="pt-BR" baseline="0" dirty="0" smtClean="0"/>
              <a:t> </a:t>
            </a:r>
            <a:r>
              <a:rPr lang="pt-BR" baseline="0" dirty="0" err="1" smtClean="0"/>
              <a:t>you</a:t>
            </a:r>
            <a:r>
              <a:rPr lang="pt-BR" baseline="0" dirty="0" smtClean="0"/>
              <a:t> do </a:t>
            </a:r>
            <a:r>
              <a:rPr lang="pt-BR" baseline="0" dirty="0" err="1" smtClean="0"/>
              <a:t>not</a:t>
            </a:r>
            <a:r>
              <a:rPr lang="pt-BR" baseline="0" dirty="0" smtClean="0"/>
              <a:t> </a:t>
            </a:r>
            <a:r>
              <a:rPr lang="pt-BR" baseline="0" dirty="0" err="1" smtClean="0"/>
              <a:t>want</a:t>
            </a:r>
            <a:r>
              <a:rPr lang="pt-BR" baseline="0" dirty="0" smtClean="0"/>
              <a:t> to do </a:t>
            </a:r>
            <a:r>
              <a:rPr lang="pt-BR" baseline="0" dirty="0" err="1" smtClean="0"/>
              <a:t>that</a:t>
            </a:r>
            <a:r>
              <a:rPr lang="pt-BR" baseline="0" dirty="0" smtClean="0"/>
              <a:t> </a:t>
            </a:r>
            <a:r>
              <a:rPr lang="pt-BR" baseline="0" dirty="0" err="1" smtClean="0"/>
              <a:t>again</a:t>
            </a:r>
            <a:r>
              <a:rPr lang="pt-BR" baseline="0" dirty="0" smtClean="0"/>
              <a:t>.</a:t>
            </a:r>
          </a:p>
          <a:p>
            <a:r>
              <a:rPr lang="pt-BR" dirty="0" smtClean="0"/>
              <a:t>[</a:t>
            </a:r>
            <a:r>
              <a:rPr lang="pt-BR" dirty="0" err="1" smtClean="0"/>
              <a:t>Simulation</a:t>
            </a:r>
            <a:r>
              <a:rPr lang="pt-BR" dirty="0" smtClean="0"/>
              <a:t>: </a:t>
            </a:r>
            <a:r>
              <a:rPr lang="pt-BR" dirty="0" err="1" smtClean="0"/>
              <a:t>having</a:t>
            </a:r>
            <a:r>
              <a:rPr lang="pt-BR" dirty="0" smtClean="0"/>
              <a:t> a </a:t>
            </a:r>
            <a:r>
              <a:rPr lang="pt-BR" dirty="0" err="1" smtClean="0"/>
              <a:t>model</a:t>
            </a:r>
            <a:r>
              <a:rPr lang="pt-BR" dirty="0" smtClean="0"/>
              <a:t> </a:t>
            </a:r>
            <a:r>
              <a:rPr lang="pt-BR" dirty="0" err="1" smtClean="0"/>
              <a:t>of</a:t>
            </a:r>
            <a:r>
              <a:rPr lang="pt-BR" dirty="0" smtClean="0"/>
              <a:t> </a:t>
            </a:r>
            <a:r>
              <a:rPr lang="pt-BR" dirty="0" err="1" smtClean="0"/>
              <a:t>the</a:t>
            </a:r>
            <a:r>
              <a:rPr lang="pt-BR" dirty="0" smtClean="0"/>
              <a:t> world.</a:t>
            </a:r>
            <a:endParaRPr lang="pt-BR" dirty="0"/>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9B4F5-F495-445A-AD57-B1A0CC0AEFE3}"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13C1C-2065-443A-845F-EE82C0FEFE9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A05A8-D087-49F8-A68B-53BB47A7E6B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BC673-9CA8-4194-8E34-D666622A555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394BE-C7C4-4CA6-9240-6CDB29B2C93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5894F7-D2D8-4142-8878-126BF2DBE9F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0470E-5877-48CB-82CD-3CCAD5E83536}"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D85F8C-9C5D-49E8-8BBF-F28B73097F1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15B49-E272-4523-8166-1B1831C4B715}"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7A090-BAD4-4341-AC7F-A731585BC0A0}"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headEnd/>
            <a:tailEnd/>
          </a:ln>
        </p:spPr>
        <p:txBody>
          <a:bodyPr vert="horz" wrap="square" lIns="68579" tIns="34289" rIns="68579" bIns="34289"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r">
              <a:defRPr sz="1100"/>
            </a:lvl1pPr>
          </a:lstStyle>
          <a:p>
            <a:pPr>
              <a:defRPr/>
            </a:pPr>
            <a:fld id="{529FA7E6-6E6F-4B77-AE36-D459A899DDD1}" type="slidenum">
              <a:rPr lang="en-US"/>
              <a:pPr>
                <a:defRPr/>
              </a:pPr>
              <a:t>‹nº›</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latin typeface="Calibri"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erkeley.edu/~pabbeel/photos.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xtremetech.com/wp-content/uploads/2012/03/1791712.jpe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hyperlink" Target="file:///\\localhost\upload.wikimedia.org\wikipedia\commons\6\67\Xbox-360-Kinect-Standalone.png" TargetMode="External"/><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file:///\\localhost\upload.wikimedia.org\wikipedia\commons\9\90\Kinect2-deepmap.png" TargetMode="External"/><Relationship Id="rId5" Type="http://schemas.openxmlformats.org/officeDocument/2006/relationships/image" Target="../media/image33.png"/><Relationship Id="rId4" Type="http://schemas.openxmlformats.org/officeDocument/2006/relationships/hyperlink" Target="file:///\\localhost\upload.wikimedia.org\wikipedia\commons\7\76\Kinect2-ir-image.png" TargetMode="External"/><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Esse material é uma adaptação de material cuja autoria é dos </a:t>
            </a:r>
            <a:r>
              <a:rPr lang="pt-BR" dirty="0"/>
              <a:t>professores </a:t>
            </a:r>
            <a:r>
              <a:rPr lang="pt-BR" b="1" dirty="0"/>
              <a:t>Dan Klein</a:t>
            </a:r>
            <a:r>
              <a:rPr lang="pt-BR" dirty="0"/>
              <a:t> e </a:t>
            </a:r>
            <a:r>
              <a:rPr lang="pt-BR" b="1" dirty="0" err="1"/>
              <a:t>Pieter</a:t>
            </a:r>
            <a:r>
              <a:rPr lang="pt-BR" b="1" dirty="0"/>
              <a:t> </a:t>
            </a:r>
            <a:r>
              <a:rPr lang="pt-BR" b="1" dirty="0" err="1" smtClean="0"/>
              <a:t>Abbeel</a:t>
            </a:r>
            <a:r>
              <a:rPr lang="pt-BR" dirty="0" smtClean="0"/>
              <a:t>. O material original é usado no curso CS 188 (</a:t>
            </a:r>
            <a:r>
              <a:rPr lang="pt-BR" dirty="0" err="1" smtClean="0"/>
              <a:t>Introduction</a:t>
            </a:r>
            <a:r>
              <a:rPr lang="pt-BR" dirty="0" smtClean="0"/>
              <a:t> to Artificial </a:t>
            </a:r>
            <a:r>
              <a:rPr lang="pt-BR" dirty="0" err="1" smtClean="0"/>
              <a:t>Intelligence</a:t>
            </a:r>
            <a:r>
              <a:rPr lang="pt-BR" dirty="0" smtClean="0"/>
              <a:t>) da Universidade de Berkeley na Califórnia.</a:t>
            </a:r>
          </a:p>
          <a:p>
            <a:r>
              <a:rPr lang="pt-BR" dirty="0" smtClean="0"/>
              <a:t>Traduzido/adaptado por Eduardo Bezerra (ebezerra@cefet-rj.br)</a:t>
            </a:r>
            <a:endParaRPr lang="pt-BR" dirty="0"/>
          </a:p>
        </p:txBody>
      </p:sp>
      <p:sp>
        <p:nvSpPr>
          <p:cNvPr id="4" name="Text Box 14"/>
          <p:cNvSpPr txBox="1">
            <a:spLocks noChangeArrowheads="1"/>
          </p:cNvSpPr>
          <p:nvPr/>
        </p:nvSpPr>
        <p:spPr bwMode="auto">
          <a:xfrm>
            <a:off x="3200401" y="4770881"/>
            <a:ext cx="1219200" cy="315469"/>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600" dirty="0"/>
              <a:t>Dan Klein</a:t>
            </a:r>
          </a:p>
        </p:txBody>
      </p:sp>
      <p:pic>
        <p:nvPicPr>
          <p:cNvPr id="5" name="Picture 2" descr="http://www.cs.berkeley.edu/~pabbeel/images/pieter0.png">
            <a:hlinkClick r:id="rId2"/>
          </p:cNvPr>
          <p:cNvPicPr>
            <a:picLocks noChangeAspect="1" noChangeArrowheads="1"/>
          </p:cNvPicPr>
          <p:nvPr/>
        </p:nvPicPr>
        <p:blipFill>
          <a:blip r:embed="rId3" cstate="print"/>
          <a:srcRect b="4000"/>
          <a:stretch>
            <a:fillRect/>
          </a:stretch>
        </p:blipFill>
        <p:spPr bwMode="auto">
          <a:xfrm>
            <a:off x="4724399" y="3181350"/>
            <a:ext cx="1143000" cy="1600200"/>
          </a:xfrm>
          <a:prstGeom prst="rect">
            <a:avLst/>
          </a:prstGeom>
          <a:noFill/>
        </p:spPr>
      </p:pic>
      <p:pic>
        <p:nvPicPr>
          <p:cNvPr id="6" name="Picture 4" descr="http://www.cs.berkeley.edu/~klein/images/dan_klein_09.jpg"/>
          <p:cNvPicPr>
            <a:picLocks noChangeAspect="1" noChangeArrowheads="1"/>
          </p:cNvPicPr>
          <p:nvPr/>
        </p:nvPicPr>
        <p:blipFill>
          <a:blip r:embed="rId4" cstate="print"/>
          <a:srcRect b="568"/>
          <a:stretch>
            <a:fillRect/>
          </a:stretch>
        </p:blipFill>
        <p:spPr bwMode="auto">
          <a:xfrm>
            <a:off x="3276600" y="3181350"/>
            <a:ext cx="1219199" cy="1600200"/>
          </a:xfrm>
          <a:prstGeom prst="rect">
            <a:avLst/>
          </a:prstGeom>
          <a:noFill/>
        </p:spPr>
      </p:pic>
      <p:sp>
        <p:nvSpPr>
          <p:cNvPr id="7" name="Text Box 14"/>
          <p:cNvSpPr txBox="1">
            <a:spLocks noChangeArrowheads="1"/>
          </p:cNvSpPr>
          <p:nvPr/>
        </p:nvSpPr>
        <p:spPr bwMode="auto">
          <a:xfrm>
            <a:off x="4495801" y="4770881"/>
            <a:ext cx="1447800" cy="315469"/>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600" dirty="0" smtClean="0"/>
              <a:t>Pieter </a:t>
            </a:r>
            <a:r>
              <a:rPr lang="en-US" sz="1600" dirty="0" err="1" smtClean="0"/>
              <a:t>Abbeel</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eaLnBrk="1" hangingPunct="1">
              <a:defRPr/>
            </a:pPr>
            <a:r>
              <a:rPr lang="pt-BR" altLang="pt-BR" sz="4000" dirty="0" smtClean="0"/>
              <a:t>Agem como humanos: Teste de Turing</a:t>
            </a:r>
          </a:p>
        </p:txBody>
      </p:sp>
      <p:sp>
        <p:nvSpPr>
          <p:cNvPr id="3" name="Espaço Reservado para Conteúdo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pt-BR" dirty="0" smtClean="0"/>
              <a:t>Para passar no teste, o sistema de IA precisaria ter como capacidades:</a:t>
            </a:r>
          </a:p>
          <a:p>
            <a:pPr lvl="1" eaLnBrk="1" fontAlgn="auto" hangingPunct="1">
              <a:spcAft>
                <a:spcPts val="0"/>
              </a:spcAft>
              <a:buFont typeface="Arial" panose="020B0604020202020204" pitchFamily="34" charset="0"/>
              <a:buChar char="–"/>
              <a:defRPr/>
            </a:pPr>
            <a:r>
              <a:rPr lang="pt-BR" dirty="0" smtClean="0"/>
              <a:t>Processamento de linguagem natural</a:t>
            </a:r>
          </a:p>
          <a:p>
            <a:pPr lvl="1" eaLnBrk="1" fontAlgn="auto" hangingPunct="1">
              <a:spcAft>
                <a:spcPts val="0"/>
              </a:spcAft>
              <a:buFont typeface="Arial" panose="020B0604020202020204" pitchFamily="34" charset="0"/>
              <a:buChar char="–"/>
              <a:defRPr/>
            </a:pPr>
            <a:r>
              <a:rPr lang="pt-BR" dirty="0" smtClean="0"/>
              <a:t>Representação de conhecimento</a:t>
            </a:r>
          </a:p>
          <a:p>
            <a:pPr lvl="1" eaLnBrk="1" fontAlgn="auto" hangingPunct="1">
              <a:spcAft>
                <a:spcPts val="0"/>
              </a:spcAft>
              <a:buFont typeface="Arial" panose="020B0604020202020204" pitchFamily="34" charset="0"/>
              <a:buChar char="–"/>
              <a:defRPr/>
            </a:pPr>
            <a:r>
              <a:rPr lang="pt-BR" dirty="0" smtClean="0"/>
              <a:t>Raciocínio automatizado</a:t>
            </a:r>
          </a:p>
          <a:p>
            <a:pPr lvl="1" eaLnBrk="1" fontAlgn="auto" hangingPunct="1">
              <a:spcAft>
                <a:spcPts val="0"/>
              </a:spcAft>
              <a:buFont typeface="Arial" panose="020B0604020202020204" pitchFamily="34" charset="0"/>
              <a:buChar char="–"/>
              <a:defRPr/>
            </a:pPr>
            <a:r>
              <a:rPr lang="pt-BR" dirty="0" smtClean="0"/>
              <a:t>Aprendizado de máquina</a:t>
            </a:r>
          </a:p>
          <a:p>
            <a:pPr eaLnBrk="1" fontAlgn="auto" hangingPunct="1">
              <a:spcAft>
                <a:spcPts val="0"/>
              </a:spcAft>
              <a:buFont typeface="Arial" panose="020B0604020202020204" pitchFamily="34" charset="0"/>
              <a:buChar char="•"/>
              <a:defRPr/>
            </a:pPr>
            <a:r>
              <a:rPr lang="pt-BR" dirty="0" smtClean="0"/>
              <a:t>O teste evita a interação física direta para focar na inteligência.</a:t>
            </a:r>
          </a:p>
          <a:p>
            <a:pPr lvl="1" eaLnBrk="1" fontAlgn="auto" hangingPunct="1">
              <a:spcAft>
                <a:spcPts val="0"/>
              </a:spcAft>
              <a:buFont typeface="Arial" panose="020B0604020202020204" pitchFamily="34" charset="0"/>
              <a:buChar char="–"/>
              <a:defRPr/>
            </a:pPr>
            <a:r>
              <a:rPr lang="pt-BR" dirty="0" smtClean="0"/>
              <a:t>O chamado “Teste de Turing Total” inclui um sinal de vídeo para testar habilidades de percepção e também permite manipulação de objetos (robótica).</a:t>
            </a:r>
          </a:p>
        </p:txBody>
      </p:sp>
      <p:sp>
        <p:nvSpPr>
          <p:cNvPr id="12292" name="Slide Number Placeholder 4"/>
          <p:cNvSpPr>
            <a:spLocks noGrp="1"/>
          </p:cNvSpPr>
          <p:nvPr>
            <p:ph type="sldNum" sz="quarter" idx="12"/>
          </p:nvPr>
        </p:nvSpPr>
        <p:spPr bwMode="auto">
          <a:noFill/>
          <a:ln>
            <a:miter lim="800000"/>
            <a:headEnd/>
            <a:tailEnd/>
          </a:ln>
        </p:spPr>
        <p:txBody>
          <a:bodyPr/>
          <a:lstStyle/>
          <a:p>
            <a:fld id="{051A8368-4C8F-473D-8DED-19D6BBE8A7DF}" type="slidenum">
              <a:rPr lang="pt-BR" altLang="pt-BR"/>
              <a:pPr/>
              <a:t>10</a:t>
            </a:fld>
            <a:endParaRPr lang="pt-BR" alt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1420660"/>
            <a:ext cx="1695450" cy="998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z="4000" dirty="0"/>
              <a:t>Agem como humanos: Teste de Turing</a:t>
            </a:r>
            <a:endParaRPr lang="pt-BR" sz="3600" dirty="0"/>
          </a:p>
        </p:txBody>
      </p:sp>
      <p:sp>
        <p:nvSpPr>
          <p:cNvPr id="3" name="Espaço Reservado para Conteúdo 2"/>
          <p:cNvSpPr>
            <a:spLocks noGrp="1"/>
          </p:cNvSpPr>
          <p:nvPr>
            <p:ph idx="1"/>
          </p:nvPr>
        </p:nvSpPr>
        <p:spPr/>
        <p:txBody>
          <a:bodyPr/>
          <a:lstStyle/>
          <a:p>
            <a:pPr eaLnBrk="1" fontAlgn="auto" hangingPunct="1">
              <a:spcAft>
                <a:spcPts val="0"/>
              </a:spcAft>
              <a:buFont typeface="Arial" panose="020B0604020202020204" pitchFamily="34" charset="0"/>
              <a:buChar char="•"/>
              <a:defRPr/>
            </a:pPr>
            <a:r>
              <a:rPr lang="pt-BR" dirty="0"/>
              <a:t>A crítica principal em relação ao teste é que ele não é uma definição a partir de princípios básicos e sim de imitação</a:t>
            </a:r>
            <a:r>
              <a:rPr lang="pt-BR" dirty="0" smtClean="0"/>
              <a:t>.</a:t>
            </a:r>
            <a:endParaRPr lang="pt-BR" dirty="0"/>
          </a:p>
          <a:p>
            <a:r>
              <a:rPr lang="pt-BR" dirty="0"/>
              <a:t>Seria similar a tentar construir um avião imitando o </a:t>
            </a:r>
            <a:r>
              <a:rPr lang="pt-BR" dirty="0" err="1"/>
              <a:t>vôo</a:t>
            </a:r>
            <a:r>
              <a:rPr lang="pt-BR" dirty="0"/>
              <a:t> de um pássaro. </a:t>
            </a:r>
          </a:p>
          <a:p>
            <a:pPr lvl="1"/>
            <a:r>
              <a:rPr lang="pt-BR" dirty="0"/>
              <a:t>Aviões foram inventados considerando aerodinâmica, </a:t>
            </a:r>
            <a:r>
              <a:rPr lang="pt-BR" dirty="0" smtClean="0"/>
              <a:t>e não por meio da imitação de pássaros.</a:t>
            </a:r>
            <a:endParaRPr lang="pt-BR" dirty="0"/>
          </a:p>
          <a:p>
            <a:pPr lvl="1"/>
            <a:r>
              <a:rPr lang="pt-BR" dirty="0" smtClean="0"/>
              <a:t>Cientistas </a:t>
            </a:r>
            <a:r>
              <a:rPr lang="pt-BR" dirty="0"/>
              <a:t>estudam mais princípios básicos </a:t>
            </a:r>
            <a:r>
              <a:rPr lang="pt-BR" dirty="0" smtClean="0"/>
              <a:t>da inteligência </a:t>
            </a:r>
            <a:r>
              <a:rPr lang="pt-BR" dirty="0"/>
              <a:t>do que </a:t>
            </a:r>
            <a:r>
              <a:rPr lang="pt-BR" dirty="0" smtClean="0"/>
              <a:t>a reprodução de </a:t>
            </a:r>
            <a:r>
              <a:rPr lang="pt-BR" dirty="0"/>
              <a:t>um </a:t>
            </a:r>
            <a:r>
              <a:rPr lang="pt-BR" dirty="0" smtClean="0"/>
              <a:t>exemplar.</a:t>
            </a:r>
            <a:endParaRPr lang="pt-BR" dirty="0"/>
          </a:p>
        </p:txBody>
      </p:sp>
      <p:pic>
        <p:nvPicPr>
          <p:cNvPr id="3074" name="Picture 2" descr="Image result for bird airpl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0078" y="3829049"/>
            <a:ext cx="1792322" cy="1257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2112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z="3600" dirty="0"/>
              <a:t>Agem como humanos: </a:t>
            </a:r>
            <a:r>
              <a:rPr lang="pt-BR" altLang="pt-BR" sz="3600" dirty="0" smtClean="0"/>
              <a:t>Prêmio </a:t>
            </a:r>
            <a:r>
              <a:rPr lang="pt-BR" altLang="pt-BR" sz="3600" dirty="0" err="1" smtClean="0"/>
              <a:t>Loebner</a:t>
            </a:r>
            <a:endParaRPr lang="pt-BR" dirty="0"/>
          </a:p>
        </p:txBody>
      </p:sp>
      <p:sp>
        <p:nvSpPr>
          <p:cNvPr id="3" name="Espaço Reservado para Conteúdo 2"/>
          <p:cNvSpPr>
            <a:spLocks noGrp="1"/>
          </p:cNvSpPr>
          <p:nvPr>
            <p:ph idx="1"/>
          </p:nvPr>
        </p:nvSpPr>
        <p:spPr/>
        <p:txBody>
          <a:bodyPr/>
          <a:lstStyle/>
          <a:p>
            <a:r>
              <a:rPr lang="pt-BR" dirty="0" smtClean="0"/>
              <a:t>http</a:t>
            </a:r>
            <a:r>
              <a:rPr lang="pt-BR" dirty="0"/>
              <a:t>://</a:t>
            </a:r>
            <a:r>
              <a:rPr lang="pt-BR" dirty="0" smtClean="0"/>
              <a:t>www.loebner.net/Prizef/loebner-prize.html</a:t>
            </a:r>
            <a:endParaRPr lang="pt-BR" dirty="0"/>
          </a:p>
          <a:p>
            <a:pPr lvl="1"/>
            <a:r>
              <a:rPr lang="en-US" dirty="0" smtClean="0"/>
              <a:t>“The</a:t>
            </a:r>
            <a:r>
              <a:rPr lang="en-US" dirty="0"/>
              <a:t> </a:t>
            </a:r>
            <a:r>
              <a:rPr lang="en-US" b="1" dirty="0" err="1"/>
              <a:t>Loebner</a:t>
            </a:r>
            <a:r>
              <a:rPr lang="en-US" b="1" dirty="0"/>
              <a:t> Prize</a:t>
            </a:r>
            <a:r>
              <a:rPr lang="en-US" dirty="0"/>
              <a:t> is an annual competition in artificial intelligence that awards </a:t>
            </a:r>
            <a:r>
              <a:rPr lang="en-US" b="1" dirty="0"/>
              <a:t>prizes</a:t>
            </a:r>
            <a:r>
              <a:rPr lang="en-US" dirty="0"/>
              <a:t> to the </a:t>
            </a:r>
            <a:r>
              <a:rPr lang="en-US" dirty="0" err="1"/>
              <a:t>chatterbot</a:t>
            </a:r>
            <a:r>
              <a:rPr lang="en-US" dirty="0"/>
              <a:t> considered by the judges to be the most human-like. The format of the competition is that of a standard Turing test</a:t>
            </a:r>
            <a:r>
              <a:rPr lang="en-US" dirty="0" smtClean="0"/>
              <a:t>.”</a:t>
            </a:r>
            <a:endParaRPr lang="pt-BR" dirty="0" smtClean="0"/>
          </a:p>
          <a:p>
            <a:r>
              <a:rPr lang="pt-BR" dirty="0" smtClean="0"/>
              <a:t>Uma </a:t>
            </a:r>
            <a:r>
              <a:rPr lang="pt-BR" dirty="0"/>
              <a:t>medalha de ouro e $100000</a:t>
            </a:r>
          </a:p>
          <a:p>
            <a:r>
              <a:rPr lang="pt-BR" dirty="0" smtClean="0"/>
              <a:t>Nenhum </a:t>
            </a:r>
            <a:r>
              <a:rPr lang="pt-BR" dirty="0"/>
              <a:t>ganhador desde 1991</a:t>
            </a:r>
          </a:p>
          <a:p>
            <a:r>
              <a:rPr lang="pt-BR" dirty="0" smtClean="0"/>
              <a:t>Medalha </a:t>
            </a:r>
            <a:r>
              <a:rPr lang="pt-BR" dirty="0"/>
              <a:t>de bronze e $4000 </a:t>
            </a:r>
            <a:r>
              <a:rPr lang="pt-BR" dirty="0" smtClean="0"/>
              <a:t>para o </a:t>
            </a:r>
            <a:r>
              <a:rPr lang="pt-BR" dirty="0"/>
              <a:t>mais “</a:t>
            </a:r>
            <a:r>
              <a:rPr lang="pt-BR" dirty="0" err="1"/>
              <a:t>human-like</a:t>
            </a:r>
            <a:r>
              <a:rPr lang="pt-BR" dirty="0"/>
              <a:t>” todo ano</a:t>
            </a:r>
          </a:p>
        </p:txBody>
      </p:sp>
    </p:spTree>
    <p:extLst>
      <p:ext uri="{BB962C8B-B14F-4D97-AF65-F5344CB8AC3E}">
        <p14:creationId xmlns:p14="http://schemas.microsoft.com/office/powerpoint/2010/main" xmlns="" val="3619823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z="4000" dirty="0"/>
              <a:t>Pensam </a:t>
            </a:r>
            <a:r>
              <a:rPr lang="pt-BR" altLang="pt-BR" sz="4000" dirty="0" smtClean="0"/>
              <a:t>racionalmente</a:t>
            </a:r>
            <a:endParaRPr lang="pt-BR" sz="3600" dirty="0"/>
          </a:p>
        </p:txBody>
      </p:sp>
      <p:sp>
        <p:nvSpPr>
          <p:cNvPr id="3" name="Espaço Reservado para Conteúdo 2"/>
          <p:cNvSpPr>
            <a:spLocks noGrp="1"/>
          </p:cNvSpPr>
          <p:nvPr>
            <p:ph idx="1"/>
          </p:nvPr>
        </p:nvSpPr>
        <p:spPr/>
        <p:txBody>
          <a:bodyPr/>
          <a:lstStyle/>
          <a:p>
            <a:r>
              <a:rPr lang="pt-BR" altLang="pt-BR" dirty="0"/>
              <a:t>O estudo </a:t>
            </a:r>
            <a:r>
              <a:rPr lang="pt-BR" altLang="pt-BR" dirty="0" smtClean="0"/>
              <a:t>das leis do pensamento dedutivo deu </a:t>
            </a:r>
            <a:r>
              <a:rPr lang="pt-BR" altLang="pt-BR" dirty="0"/>
              <a:t>início ao campo da </a:t>
            </a:r>
            <a:r>
              <a:rPr lang="pt-BR" altLang="pt-BR" b="1" dirty="0"/>
              <a:t>Lógica </a:t>
            </a:r>
            <a:r>
              <a:rPr lang="pt-BR" altLang="pt-BR" b="1" dirty="0" smtClean="0"/>
              <a:t>Matemática</a:t>
            </a:r>
            <a:r>
              <a:rPr lang="pt-BR" altLang="pt-BR" dirty="0" smtClean="0"/>
              <a:t>.</a:t>
            </a:r>
          </a:p>
          <a:p>
            <a:pPr lvl="1"/>
            <a:r>
              <a:rPr lang="pt-BR" altLang="pt-BR" dirty="0" smtClean="0"/>
              <a:t>Notação e </a:t>
            </a:r>
            <a:r>
              <a:rPr lang="pt-BR" altLang="pt-BR" dirty="0"/>
              <a:t>regras de derivação para pensamentos. </a:t>
            </a:r>
            <a:endParaRPr lang="pt-BR" altLang="pt-BR" dirty="0" smtClean="0"/>
          </a:p>
          <a:p>
            <a:pPr lvl="1"/>
            <a:r>
              <a:rPr lang="pt-BR" altLang="pt-BR" dirty="0"/>
              <a:t>Notação para declarações sobre coisas do mundo e sobre suas relações</a:t>
            </a:r>
          </a:p>
          <a:p>
            <a:endParaRPr lang="pt-B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971800"/>
            <a:ext cx="2886075"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510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eaLnBrk="1" hangingPunct="1">
              <a:defRPr/>
            </a:pPr>
            <a:r>
              <a:rPr lang="pt-BR" altLang="pt-BR" sz="4000" dirty="0" smtClean="0"/>
              <a:t>Pensam racionalmente</a:t>
            </a:r>
          </a:p>
        </p:txBody>
      </p:sp>
      <p:sp>
        <p:nvSpPr>
          <p:cNvPr id="14339" name="Espaço Reservado para Conteúdo 2"/>
          <p:cNvSpPr>
            <a:spLocks noGrp="1"/>
          </p:cNvSpPr>
          <p:nvPr>
            <p:ph idx="1"/>
          </p:nvPr>
        </p:nvSpPr>
        <p:spPr>
          <a:xfrm>
            <a:off x="457201" y="1200151"/>
            <a:ext cx="8435975" cy="3394472"/>
          </a:xfrm>
        </p:spPr>
        <p:txBody>
          <a:bodyPr/>
          <a:lstStyle/>
          <a:p>
            <a:pPr eaLnBrk="1" hangingPunct="1"/>
            <a:r>
              <a:rPr lang="pt-BR" altLang="pt-BR" sz="2400" dirty="0" smtClean="0"/>
              <a:t>Filósofo grego Aristóteles: tentou codificar os raciocínios corretos = </a:t>
            </a:r>
            <a:r>
              <a:rPr lang="pt-BR" altLang="pt-BR" sz="2400" dirty="0" smtClean="0">
                <a:solidFill>
                  <a:srgbClr val="FF0000"/>
                </a:solidFill>
              </a:rPr>
              <a:t>silogismos</a:t>
            </a:r>
            <a:r>
              <a:rPr lang="pt-BR" altLang="pt-BR" sz="2400" dirty="0" smtClean="0"/>
              <a:t>.</a:t>
            </a:r>
          </a:p>
          <a:p>
            <a:pPr eaLnBrk="1" hangingPunct="1"/>
            <a:r>
              <a:rPr lang="pt-BR" altLang="pt-BR" dirty="0" smtClean="0"/>
              <a:t>Silogismos são estruturas </a:t>
            </a:r>
            <a:r>
              <a:rPr lang="pt-BR" altLang="pt-BR" dirty="0"/>
              <a:t>de argumentos que sempre resultam em conclusões corretas quando recebem premissas </a:t>
            </a:r>
            <a:r>
              <a:rPr lang="pt-BR" altLang="pt-BR" dirty="0" smtClean="0"/>
              <a:t>corretas.</a:t>
            </a:r>
            <a:endParaRPr lang="pt-BR" altLang="pt-BR" sz="2100" dirty="0" smtClean="0"/>
          </a:p>
          <a:p>
            <a:pPr lvl="1" eaLnBrk="1" hangingPunct="1"/>
            <a:r>
              <a:rPr lang="pt-BR" altLang="pt-BR" sz="2000" dirty="0" smtClean="0"/>
              <a:t>“Sócrates é um homem. Todos os homens são mortais. Então, Sócrates é mortal”.</a:t>
            </a:r>
          </a:p>
          <a:p>
            <a:pPr lvl="1" eaLnBrk="1" hangingPunct="1"/>
            <a:r>
              <a:rPr lang="pt-BR" altLang="pt-BR" sz="2000" dirty="0" smtClean="0"/>
              <a:t>“Deus é amor. O amor é cego. Steve Wonder é cego. Logo, Steve Wonder é Deus.”</a:t>
            </a:r>
          </a:p>
          <a:p>
            <a:pPr lvl="1" eaLnBrk="1" hangingPunct="1"/>
            <a:r>
              <a:rPr lang="pt-BR" altLang="pt-BR" sz="2000" dirty="0" smtClean="0"/>
              <a:t>“Quanto mais buracos, menos queijo. Quanto mais queijo, mais buraco. Logo, quanto mais queijo, menos queijo.”</a:t>
            </a:r>
          </a:p>
        </p:txBody>
      </p:sp>
      <p:sp>
        <p:nvSpPr>
          <p:cNvPr id="14340" name="Slide Number Placeholder 2"/>
          <p:cNvSpPr>
            <a:spLocks noGrp="1"/>
          </p:cNvSpPr>
          <p:nvPr>
            <p:ph type="sldNum" sz="quarter" idx="12"/>
          </p:nvPr>
        </p:nvSpPr>
        <p:spPr bwMode="auto">
          <a:noFill/>
          <a:ln>
            <a:miter lim="800000"/>
            <a:headEnd/>
            <a:tailEnd/>
          </a:ln>
        </p:spPr>
        <p:txBody>
          <a:bodyPr/>
          <a:lstStyle/>
          <a:p>
            <a:fld id="{FA67AD3E-96CD-4392-94F9-2D1C1DB77348}" type="slidenum">
              <a:rPr lang="pt-BR" altLang="pt-BR"/>
              <a:pPr/>
              <a:t>14</a:t>
            </a:fld>
            <a:endParaRPr lang="pt-BR" altLang="pt-B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eaLnBrk="1" hangingPunct="1">
              <a:defRPr/>
            </a:pPr>
            <a:r>
              <a:rPr lang="pt-BR" altLang="pt-BR" sz="4000" dirty="0" smtClean="0"/>
              <a:t>Pensam racionalmente</a:t>
            </a:r>
          </a:p>
        </p:txBody>
      </p:sp>
      <p:sp>
        <p:nvSpPr>
          <p:cNvPr id="14339" name="Espaço Reservado para Conteúdo 2"/>
          <p:cNvSpPr>
            <a:spLocks noGrp="1"/>
          </p:cNvSpPr>
          <p:nvPr>
            <p:ph idx="1"/>
          </p:nvPr>
        </p:nvSpPr>
        <p:spPr>
          <a:xfrm>
            <a:off x="457201" y="1200151"/>
            <a:ext cx="8435975" cy="3394472"/>
          </a:xfrm>
        </p:spPr>
        <p:txBody>
          <a:bodyPr/>
          <a:lstStyle/>
          <a:p>
            <a:pPr eaLnBrk="1" hangingPunct="1"/>
            <a:r>
              <a:rPr lang="pt-BR" altLang="pt-BR" sz="2400" dirty="0" smtClean="0"/>
              <a:t>Existem programas que, em princípio, podem resolver qualquer problema descrito em notação lógica.</a:t>
            </a:r>
          </a:p>
          <a:p>
            <a:pPr eaLnBrk="1" hangingPunct="1"/>
            <a:r>
              <a:rPr lang="pt-BR" altLang="pt-BR" sz="2400" dirty="0" smtClean="0"/>
              <a:t>Obstáculos na prática</a:t>
            </a:r>
            <a:r>
              <a:rPr lang="en-US" altLang="pt-BR" sz="2400" dirty="0" smtClean="0"/>
              <a:t>:</a:t>
            </a:r>
          </a:p>
          <a:p>
            <a:pPr lvl="1" eaLnBrk="1" hangingPunct="1"/>
            <a:r>
              <a:rPr lang="pt-BR" altLang="pt-BR" sz="2000" dirty="0" smtClean="0"/>
              <a:t>Não é fácil enunciar o conhecimento informal em termos formais.</a:t>
            </a:r>
          </a:p>
          <a:p>
            <a:pPr lvl="1" eaLnBrk="1" hangingPunct="1"/>
            <a:r>
              <a:rPr lang="pt-BR" altLang="pt-BR" sz="2000" dirty="0" smtClean="0"/>
              <a:t>Esgotamento dos recursos computacionais.</a:t>
            </a:r>
          </a:p>
          <a:p>
            <a:pPr lvl="1" eaLnBrk="1" hangingPunct="1"/>
            <a:r>
              <a:rPr lang="pt-BR" altLang="pt-BR" sz="2000" dirty="0" smtClean="0"/>
              <a:t>Qual é o propósito prático do “pensamento”</a:t>
            </a:r>
            <a:r>
              <a:rPr lang="en-US" altLang="pt-BR" sz="2000" dirty="0" smtClean="0"/>
              <a:t>?</a:t>
            </a:r>
            <a:endParaRPr lang="pt-BR" altLang="pt-BR" sz="2000" dirty="0" smtClean="0"/>
          </a:p>
        </p:txBody>
      </p:sp>
      <p:sp>
        <p:nvSpPr>
          <p:cNvPr id="14340" name="Slide Number Placeholder 2"/>
          <p:cNvSpPr>
            <a:spLocks noGrp="1"/>
          </p:cNvSpPr>
          <p:nvPr>
            <p:ph type="sldNum" sz="quarter" idx="12"/>
          </p:nvPr>
        </p:nvSpPr>
        <p:spPr bwMode="auto">
          <a:noFill/>
          <a:ln>
            <a:miter lim="800000"/>
            <a:headEnd/>
            <a:tailEnd/>
          </a:ln>
        </p:spPr>
        <p:txBody>
          <a:bodyPr/>
          <a:lstStyle/>
          <a:p>
            <a:fld id="{FA67AD3E-96CD-4392-94F9-2D1C1DB77348}" type="slidenum">
              <a:rPr lang="pt-BR" altLang="pt-BR"/>
              <a:pPr/>
              <a:t>15</a:t>
            </a:fld>
            <a:endParaRPr lang="pt-BR" alt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19050"/>
            <a:ext cx="9144000" cy="857250"/>
          </a:xfrm>
        </p:spPr>
        <p:txBody>
          <a:bodyPr/>
          <a:lstStyle/>
          <a:p>
            <a:pPr eaLnBrk="1" hangingPunct="1"/>
            <a:r>
              <a:rPr lang="pt-BR" altLang="pt-BR" sz="4000" b="1" dirty="0" smtClean="0"/>
              <a:t>Agem racionalmente</a:t>
            </a:r>
          </a:p>
        </p:txBody>
      </p:sp>
      <p:sp>
        <p:nvSpPr>
          <p:cNvPr id="15363" name="Rectangle 3"/>
          <p:cNvSpPr>
            <a:spLocks noGrp="1"/>
          </p:cNvSpPr>
          <p:nvPr>
            <p:ph type="body" idx="1"/>
          </p:nvPr>
        </p:nvSpPr>
        <p:spPr/>
        <p:txBody>
          <a:bodyPr/>
          <a:lstStyle/>
          <a:p>
            <a:pPr eaLnBrk="1" hangingPunct="1">
              <a:lnSpc>
                <a:spcPct val="90000"/>
              </a:lnSpc>
            </a:pPr>
            <a:r>
              <a:rPr lang="pt-BR" altLang="pt-BR" sz="2800" dirty="0" smtClean="0"/>
              <a:t>Comportamento </a:t>
            </a:r>
            <a:r>
              <a:rPr lang="pt-BR" altLang="pt-BR" sz="2800" b="1" dirty="0" smtClean="0">
                <a:solidFill>
                  <a:srgbClr val="FF0000"/>
                </a:solidFill>
              </a:rPr>
              <a:t>racional</a:t>
            </a:r>
            <a:r>
              <a:rPr lang="pt-BR" altLang="pt-BR" sz="2800" dirty="0" smtClean="0"/>
              <a:t> = </a:t>
            </a:r>
            <a:r>
              <a:rPr lang="pt-BR" altLang="pt-BR" sz="2800" u="sng" dirty="0" smtClean="0"/>
              <a:t>agir corretamente</a:t>
            </a:r>
            <a:r>
              <a:rPr lang="pt-BR" altLang="pt-BR" sz="2800" dirty="0" smtClean="0"/>
              <a:t> </a:t>
            </a:r>
            <a:r>
              <a:rPr lang="pt-BR" altLang="pt-BR" sz="2800" dirty="0" smtClean="0"/>
              <a:t>(i.e., tomar a </a:t>
            </a:r>
            <a:r>
              <a:rPr lang="pt-BR" altLang="pt-BR" sz="2800" dirty="0" smtClean="0"/>
              <a:t>decisão correta) </a:t>
            </a:r>
            <a:r>
              <a:rPr lang="pt-BR" altLang="pt-BR" sz="2800" dirty="0" smtClean="0"/>
              <a:t>na </a:t>
            </a:r>
            <a:r>
              <a:rPr lang="pt-BR" altLang="pt-BR" sz="2800" dirty="0" smtClean="0"/>
              <a:t>hora </a:t>
            </a:r>
            <a:r>
              <a:rPr lang="pt-BR" altLang="pt-BR" sz="2800" dirty="0" smtClean="0"/>
              <a:t>certa.</a:t>
            </a:r>
            <a:endParaRPr lang="pt-BR" altLang="pt-BR" sz="2800" dirty="0" smtClean="0"/>
          </a:p>
          <a:p>
            <a:pPr eaLnBrk="1" hangingPunct="1">
              <a:lnSpc>
                <a:spcPct val="90000"/>
              </a:lnSpc>
            </a:pPr>
            <a:r>
              <a:rPr lang="pt-BR" altLang="pt-BR" sz="2800" dirty="0" smtClean="0"/>
              <a:t>Agir corretamente = fazer o que é esperado para atingir seus </a:t>
            </a:r>
            <a:r>
              <a:rPr lang="pt-BR" altLang="pt-BR" sz="2800" b="1" dirty="0" smtClean="0"/>
              <a:t>objetivos</a:t>
            </a:r>
            <a:r>
              <a:rPr lang="pt-BR" altLang="pt-BR" sz="2800" dirty="0" smtClean="0"/>
              <a:t>, dada a informação disponível.</a:t>
            </a:r>
          </a:p>
          <a:p>
            <a:pPr eaLnBrk="1" hangingPunct="1">
              <a:lnSpc>
                <a:spcPct val="90000"/>
              </a:lnSpc>
            </a:pPr>
            <a:r>
              <a:rPr lang="pt-BR" altLang="pt-BR" sz="2800" dirty="0" smtClean="0"/>
              <a:t>Não necessariamente envolve pensamentos (raciocínios lógicos).</a:t>
            </a:r>
          </a:p>
          <a:p>
            <a:pPr lvl="1" eaLnBrk="1" hangingPunct="1">
              <a:lnSpc>
                <a:spcPct val="90000"/>
              </a:lnSpc>
            </a:pPr>
            <a:r>
              <a:rPr lang="pt-BR" altLang="pt-BR" sz="2400" dirty="0" smtClean="0"/>
              <a:t>A ação pode ser resultado de um </a:t>
            </a:r>
            <a:r>
              <a:rPr lang="pt-BR" altLang="pt-BR" sz="2400" u="sng" dirty="0" smtClean="0"/>
              <a:t>reflexo</a:t>
            </a:r>
            <a:r>
              <a:rPr lang="pt-BR" altLang="pt-BR" sz="2400" dirty="0" smtClean="0"/>
              <a:t>.</a:t>
            </a:r>
          </a:p>
          <a:p>
            <a:pPr lvl="2" eaLnBrk="1" hangingPunct="1">
              <a:lnSpc>
                <a:spcPct val="90000"/>
              </a:lnSpc>
            </a:pPr>
            <a:r>
              <a:rPr lang="pt-BR" altLang="pt-BR" sz="2000" dirty="0" smtClean="0"/>
              <a:t>Ex.: Tirar a mão de um objeto </a:t>
            </a:r>
            <a:r>
              <a:rPr lang="pt-BR" altLang="pt-BR" sz="2000" dirty="0" smtClean="0"/>
              <a:t>quente, piscar de olhos, ...</a:t>
            </a:r>
            <a:endParaRPr lang="pt-BR" altLang="pt-BR" sz="2000" dirty="0" smtClean="0"/>
          </a:p>
          <a:p>
            <a:pPr lvl="1" eaLnBrk="1" hangingPunct="1">
              <a:lnSpc>
                <a:spcPct val="90000"/>
              </a:lnSpc>
            </a:pPr>
            <a:r>
              <a:rPr lang="pt-BR" altLang="pt-BR" sz="2400" dirty="0" smtClean="0"/>
              <a:t>O raciocínio lógico deve ser usado para alcançar um </a:t>
            </a:r>
            <a:r>
              <a:rPr lang="pt-BR" altLang="pt-BR" sz="2400" b="1" dirty="0" smtClean="0"/>
              <a:t>objetivo</a:t>
            </a:r>
            <a:r>
              <a:rPr lang="pt-BR" altLang="pt-BR" sz="2400" dirty="0" smtClean="0"/>
              <a:t>.</a:t>
            </a:r>
            <a:endParaRPr lang="pt-BR" altLang="pt-BR" sz="2800" dirty="0" smtClean="0"/>
          </a:p>
        </p:txBody>
      </p:sp>
      <p:sp>
        <p:nvSpPr>
          <p:cNvPr id="15364" name="Slide Number Placeholder 1"/>
          <p:cNvSpPr>
            <a:spLocks noGrp="1"/>
          </p:cNvSpPr>
          <p:nvPr>
            <p:ph type="sldNum" sz="quarter" idx="12"/>
          </p:nvPr>
        </p:nvSpPr>
        <p:spPr bwMode="auto">
          <a:noFill/>
          <a:ln>
            <a:miter lim="800000"/>
            <a:headEnd/>
            <a:tailEnd/>
          </a:ln>
        </p:spPr>
        <p:txBody>
          <a:bodyPr/>
          <a:lstStyle/>
          <a:p>
            <a:fld id="{935B365B-0D45-4AE5-9F11-25365CF71430}" type="slidenum">
              <a:rPr lang="pt-BR" altLang="pt-BR"/>
              <a:pPr/>
              <a:t>16</a:t>
            </a:fld>
            <a:endParaRPr lang="pt-BR" alt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19050"/>
            <a:ext cx="9144000" cy="857250"/>
          </a:xfrm>
        </p:spPr>
        <p:txBody>
          <a:bodyPr/>
          <a:lstStyle/>
          <a:p>
            <a:pPr eaLnBrk="1" hangingPunct="1"/>
            <a:r>
              <a:rPr lang="pt-BR" altLang="pt-BR" sz="4000" b="1" dirty="0" smtClean="0"/>
              <a:t>Agem racionalmente</a:t>
            </a:r>
          </a:p>
        </p:txBody>
      </p:sp>
      <p:sp>
        <p:nvSpPr>
          <p:cNvPr id="15363" name="Rectangle 3"/>
          <p:cNvSpPr>
            <a:spLocks noGrp="1"/>
          </p:cNvSpPr>
          <p:nvPr>
            <p:ph type="body" idx="1"/>
          </p:nvPr>
        </p:nvSpPr>
        <p:spPr/>
        <p:txBody>
          <a:bodyPr/>
          <a:lstStyle/>
          <a:p>
            <a:pPr eaLnBrk="1" hangingPunct="1">
              <a:lnSpc>
                <a:spcPct val="90000"/>
              </a:lnSpc>
            </a:pPr>
            <a:r>
              <a:rPr lang="pt-BR" sz="2800" dirty="0" smtClean="0">
                <a:cs typeface="Arial" charset="0"/>
              </a:rPr>
              <a:t>Iremos </a:t>
            </a:r>
            <a:r>
              <a:rPr lang="pt-BR" sz="2800" dirty="0" smtClean="0">
                <a:cs typeface="Arial" charset="0"/>
              </a:rPr>
              <a:t>usar o termo </a:t>
            </a:r>
            <a:r>
              <a:rPr lang="pt-BR" sz="2800" b="1" dirty="0" smtClean="0">
                <a:solidFill>
                  <a:srgbClr val="FF0000"/>
                </a:solidFill>
                <a:cs typeface="Arial" charset="0"/>
              </a:rPr>
              <a:t>racional</a:t>
            </a:r>
            <a:r>
              <a:rPr lang="pt-BR" sz="2800" dirty="0" smtClean="0">
                <a:solidFill>
                  <a:srgbClr val="FF0000"/>
                </a:solidFill>
                <a:cs typeface="Arial" charset="0"/>
              </a:rPr>
              <a:t> </a:t>
            </a:r>
            <a:r>
              <a:rPr lang="pt-BR" sz="2800" dirty="0" smtClean="0">
                <a:cs typeface="Arial" charset="0"/>
              </a:rPr>
              <a:t>em um sentido específico e técnico</a:t>
            </a:r>
            <a:r>
              <a:rPr lang="pt-BR" sz="2800" dirty="0" smtClean="0">
                <a:cs typeface="Arial" charset="0"/>
              </a:rPr>
              <a:t>:</a:t>
            </a:r>
          </a:p>
          <a:p>
            <a:pPr lvl="1" eaLnBrk="1" hangingPunct="1">
              <a:lnSpc>
                <a:spcPct val="90000"/>
              </a:lnSpc>
            </a:pPr>
            <a:r>
              <a:rPr lang="pt-BR" sz="2500" dirty="0" smtClean="0">
                <a:cs typeface="Arial" charset="0"/>
              </a:rPr>
              <a:t>Racional: diz-se daquele agente que maximamente alcança objetivos pré-definidos</a:t>
            </a:r>
          </a:p>
          <a:p>
            <a:pPr lvl="1" eaLnBrk="1" hangingPunct="1">
              <a:lnSpc>
                <a:spcPct val="90000"/>
              </a:lnSpc>
            </a:pPr>
            <a:r>
              <a:rPr lang="pt-BR" sz="2500" dirty="0" smtClean="0">
                <a:cs typeface="Arial" charset="0"/>
              </a:rPr>
              <a:t>Racionalidade apenas diz respeito às decisões tomadas pelo agente (e não ao processo de raciocínio subjacente)</a:t>
            </a:r>
          </a:p>
          <a:p>
            <a:pPr lvl="1" eaLnBrk="1" hangingPunct="1">
              <a:lnSpc>
                <a:spcPct val="90000"/>
              </a:lnSpc>
            </a:pPr>
            <a:r>
              <a:rPr lang="pt-BR" sz="2500" dirty="0" smtClean="0">
                <a:cs typeface="Arial" charset="0"/>
              </a:rPr>
              <a:t>Objetivos são expressos em termos da </a:t>
            </a:r>
            <a:r>
              <a:rPr lang="pt-BR" sz="2500" dirty="0" smtClean="0">
                <a:solidFill>
                  <a:srgbClr val="FF0000"/>
                </a:solidFill>
                <a:cs typeface="Arial" charset="0"/>
              </a:rPr>
              <a:t>utilidade</a:t>
            </a:r>
            <a:r>
              <a:rPr lang="pt-BR" sz="2500" dirty="0" smtClean="0">
                <a:cs typeface="Arial" charset="0"/>
              </a:rPr>
              <a:t> dos </a:t>
            </a:r>
            <a:r>
              <a:rPr lang="pt-BR" sz="2500" dirty="0" smtClean="0">
                <a:cs typeface="Arial" charset="0"/>
              </a:rPr>
              <a:t>resultados</a:t>
            </a:r>
          </a:p>
          <a:p>
            <a:pPr lvl="1" eaLnBrk="1" hangingPunct="1">
              <a:lnSpc>
                <a:spcPct val="90000"/>
              </a:lnSpc>
            </a:pPr>
            <a:r>
              <a:rPr lang="pt-BR" sz="2400" dirty="0" smtClean="0">
                <a:solidFill>
                  <a:srgbClr val="1212D2"/>
                </a:solidFill>
                <a:cs typeface="Arial" charset="0"/>
              </a:rPr>
              <a:t>Ser </a:t>
            </a:r>
            <a:r>
              <a:rPr lang="pt-BR" sz="2400" dirty="0" smtClean="0">
                <a:solidFill>
                  <a:srgbClr val="1212D2"/>
                </a:solidFill>
                <a:cs typeface="Arial" charset="0"/>
              </a:rPr>
              <a:t>racional significa </a:t>
            </a:r>
            <a:r>
              <a:rPr lang="pt-BR" sz="2400" b="1" dirty="0" smtClean="0">
                <a:solidFill>
                  <a:srgbClr val="1212D2"/>
                </a:solidFill>
                <a:cs typeface="Arial" charset="0"/>
              </a:rPr>
              <a:t>maximizar a </a:t>
            </a:r>
            <a:r>
              <a:rPr lang="pt-BR" sz="2400" b="1" dirty="0" smtClean="0">
                <a:solidFill>
                  <a:srgbClr val="FF0000"/>
                </a:solidFill>
                <a:cs typeface="Arial" charset="0"/>
              </a:rPr>
              <a:t>utilidade esperada</a:t>
            </a:r>
            <a:endParaRPr lang="pt-BR" sz="2400" dirty="0" smtClean="0">
              <a:solidFill>
                <a:srgbClr val="FF0000"/>
              </a:solidFill>
            </a:endParaRPr>
          </a:p>
          <a:p>
            <a:pPr eaLnBrk="1" hangingPunct="1">
              <a:lnSpc>
                <a:spcPct val="90000"/>
              </a:lnSpc>
            </a:pPr>
            <a:endParaRPr lang="pt-BR" altLang="pt-BR" sz="2800" dirty="0" smtClean="0"/>
          </a:p>
        </p:txBody>
      </p:sp>
      <p:sp>
        <p:nvSpPr>
          <p:cNvPr id="15364" name="Slide Number Placeholder 1"/>
          <p:cNvSpPr>
            <a:spLocks noGrp="1"/>
          </p:cNvSpPr>
          <p:nvPr>
            <p:ph type="sldNum" sz="quarter" idx="12"/>
          </p:nvPr>
        </p:nvSpPr>
        <p:spPr bwMode="auto">
          <a:noFill/>
          <a:ln>
            <a:miter lim="800000"/>
            <a:headEnd/>
            <a:tailEnd/>
          </a:ln>
        </p:spPr>
        <p:txBody>
          <a:bodyPr/>
          <a:lstStyle/>
          <a:p>
            <a:fld id="{935B365B-0D45-4AE5-9F11-25365CF71430}" type="slidenum">
              <a:rPr lang="pt-BR" altLang="pt-BR"/>
              <a:pPr/>
              <a:t>17</a:t>
            </a:fld>
            <a:endParaRPr lang="pt-BR" alt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1423465"/>
          </a:xfrm>
          <a:prstGeom prst="rect">
            <a:avLst/>
          </a:prstGeom>
          <a:noFill/>
          <a:ln w="9525">
            <a:noFill/>
            <a:miter lim="800000"/>
            <a:headEnd/>
            <a:tailEnd/>
          </a:ln>
        </p:spPr>
        <p:txBody>
          <a:bodyPr wrap="square" lIns="68579" tIns="34289" rIns="68579" bIns="34289">
            <a:spAutoFit/>
          </a:bodyPr>
          <a:lstStyle/>
          <a:p>
            <a:pPr algn="ctr"/>
            <a:r>
              <a:rPr lang="pt-BR" sz="4400" dirty="0" smtClean="0">
                <a:latin typeface="Calibri" pitchFamily="34" charset="0"/>
              </a:rPr>
              <a:t>O objetivo de um agente racional é maximizar a </a:t>
            </a:r>
            <a:r>
              <a:rPr lang="pt-BR" sz="4400" dirty="0" smtClean="0">
                <a:solidFill>
                  <a:srgbClr val="FF0000"/>
                </a:solidFill>
                <a:latin typeface="Calibri" pitchFamily="34" charset="0"/>
              </a:rPr>
              <a:t>utilidade esperada</a:t>
            </a:r>
            <a:r>
              <a:rPr lang="pt-BR" sz="4400" dirty="0" smtClean="0">
                <a:latin typeface="Calibri" pitchFamily="34" charset="0"/>
              </a:rPr>
              <a:t> obtida.</a:t>
            </a:r>
            <a:endParaRPr lang="pt-BR" sz="4400" dirty="0">
              <a:latin typeface="Calibri"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2916936" y="2647950"/>
            <a:ext cx="3308913" cy="2162175"/>
          </a:xfrm>
          <a:prstGeom prst="rect">
            <a:avLst/>
          </a:prstGeom>
          <a:noFill/>
          <a:ln w="9525">
            <a:noFill/>
            <a:miter lim="800000"/>
            <a:headEnd/>
            <a:tailEnd/>
          </a:ln>
          <a:effectLst/>
        </p:spPr>
      </p:pic>
      <p:sp>
        <p:nvSpPr>
          <p:cNvPr id="5" name="Retângulo 4"/>
          <p:cNvSpPr/>
          <p:nvPr/>
        </p:nvSpPr>
        <p:spPr>
          <a:xfrm>
            <a:off x="5562600" y="4171950"/>
            <a:ext cx="3429000" cy="923330"/>
          </a:xfrm>
          <a:prstGeom prst="rect">
            <a:avLst/>
          </a:prstGeom>
        </p:spPr>
        <p:txBody>
          <a:bodyPr wrap="square">
            <a:spAutoFit/>
          </a:bodyPr>
          <a:lstStyle/>
          <a:p>
            <a:r>
              <a:rPr lang="pt-BR" dirty="0" smtClean="0"/>
              <a:t>Uma </a:t>
            </a:r>
            <a:r>
              <a:rPr lang="pt-BR" b="1" dirty="0" smtClean="0">
                <a:solidFill>
                  <a:srgbClr val="FF0000"/>
                </a:solidFill>
              </a:rPr>
              <a:t>utilidade</a:t>
            </a:r>
            <a:r>
              <a:rPr lang="pt-BR" dirty="0" smtClean="0"/>
              <a:t> é uma função que descreve os objetivos de um agente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3"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err="1" smtClean="0"/>
              <a:t>Sobre</a:t>
            </a:r>
            <a:r>
              <a:rPr lang="en-US" dirty="0" smtClean="0"/>
              <a:t> o </a:t>
            </a:r>
            <a:r>
              <a:rPr lang="en-US" dirty="0" err="1" smtClean="0"/>
              <a:t>cérebro</a:t>
            </a:r>
            <a:r>
              <a:rPr lang="en-US" dirty="0" smtClean="0"/>
              <a:t> </a:t>
            </a:r>
            <a:r>
              <a:rPr lang="en-US" dirty="0" err="1" smtClean="0"/>
              <a:t>humano</a:t>
            </a:r>
            <a:endParaRPr lang="en-US" dirty="0" smtClean="0"/>
          </a:p>
        </p:txBody>
      </p:sp>
      <p:sp>
        <p:nvSpPr>
          <p:cNvPr id="5" name="Content Placeholder 2"/>
          <p:cNvSpPr txBox="1">
            <a:spLocks/>
          </p:cNvSpPr>
          <p:nvPr/>
        </p:nvSpPr>
        <p:spPr bwMode="auto">
          <a:xfrm>
            <a:off x="304800" y="1047750"/>
            <a:ext cx="45720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marL="257168" lvl="0" indent="-257168" eaLnBrk="0" hangingPunct="0">
              <a:spcBef>
                <a:spcPct val="20000"/>
              </a:spcBef>
              <a:buClr>
                <a:schemeClr val="accent2"/>
              </a:buClr>
              <a:buFont typeface="Wingdings" pitchFamily="2" charset="2"/>
              <a:buChar char="§"/>
            </a:pPr>
            <a:r>
              <a:rPr lang="pt-BR" sz="2000" kern="0" dirty="0" smtClean="0">
                <a:solidFill>
                  <a:schemeClr val="accent2"/>
                </a:solidFill>
                <a:latin typeface="Calibri" pitchFamily="34" charset="0"/>
              </a:rPr>
              <a:t>Cérebros (mentes humanas) são muito bons em tomar decisões racionais, mas não perfeitas.</a:t>
            </a:r>
          </a:p>
          <a:p>
            <a:pPr marL="257168" lvl="0" indent="-257168" eaLnBrk="0" hangingPunct="0">
              <a:spcBef>
                <a:spcPct val="20000"/>
              </a:spcBef>
              <a:buClr>
                <a:schemeClr val="accent2"/>
              </a:buClr>
              <a:buFont typeface="Wingdings" pitchFamily="2" charset="2"/>
              <a:buChar char="§"/>
            </a:pPr>
            <a:r>
              <a:rPr lang="pt-BR" sz="2000" kern="0" dirty="0" smtClean="0">
                <a:solidFill>
                  <a:schemeClr val="accent2"/>
                </a:solidFill>
                <a:latin typeface="Calibri" pitchFamily="34" charset="0"/>
              </a:rPr>
              <a:t>Cérebros não são tão modulares como software; são difíceis de fazer engenharia reversa!</a:t>
            </a:r>
          </a:p>
          <a:p>
            <a:pPr marL="257168" lvl="0" indent="-257168" eaLnBrk="0" hangingPunct="0">
              <a:spcBef>
                <a:spcPct val="20000"/>
              </a:spcBef>
              <a:buClr>
                <a:schemeClr val="accent2"/>
              </a:buClr>
              <a:buFont typeface="Wingdings" pitchFamily="2" charset="2"/>
              <a:buChar char="§"/>
            </a:pPr>
            <a:r>
              <a:rPr lang="pt-BR" sz="2000" kern="0" dirty="0" smtClean="0">
                <a:solidFill>
                  <a:schemeClr val="accent2"/>
                </a:solidFill>
                <a:latin typeface="Calibri" pitchFamily="34" charset="0"/>
              </a:rPr>
              <a:t>“Cérebros estão para inteligência assim como asas estão para o </a:t>
            </a:r>
            <a:r>
              <a:rPr lang="pt-BR" sz="2000" kern="0" dirty="0" err="1" smtClean="0">
                <a:solidFill>
                  <a:schemeClr val="accent2"/>
                </a:solidFill>
                <a:latin typeface="Calibri" pitchFamily="34" charset="0"/>
              </a:rPr>
              <a:t>vôo</a:t>
            </a:r>
            <a:r>
              <a:rPr lang="pt-BR" sz="2000" kern="0" dirty="0" smtClean="0">
                <a:solidFill>
                  <a:schemeClr val="accent2"/>
                </a:solidFill>
                <a:latin typeface="Calibri" pitchFamily="34" charset="0"/>
              </a:rPr>
              <a:t>"</a:t>
            </a:r>
          </a:p>
          <a:p>
            <a:pPr marL="257168" lvl="0" indent="-257168" eaLnBrk="0" hangingPunct="0">
              <a:spcBef>
                <a:spcPct val="20000"/>
              </a:spcBef>
              <a:buClr>
                <a:schemeClr val="accent2"/>
              </a:buClr>
              <a:buFont typeface="Wingdings" pitchFamily="2" charset="2"/>
              <a:buChar char="§"/>
            </a:pPr>
            <a:r>
              <a:rPr lang="pt-BR" sz="2000" kern="0" dirty="0" smtClean="0">
                <a:solidFill>
                  <a:schemeClr val="accent2"/>
                </a:solidFill>
                <a:latin typeface="Calibri" pitchFamily="34" charset="0"/>
              </a:rPr>
              <a:t>Lições aprendidas a partir do cérebro: </a:t>
            </a:r>
            <a:r>
              <a:rPr lang="pt-BR" sz="2000" b="1" kern="0" dirty="0" smtClean="0">
                <a:solidFill>
                  <a:schemeClr val="accent2"/>
                </a:solidFill>
                <a:latin typeface="Calibri" pitchFamily="34" charset="0"/>
              </a:rPr>
              <a:t>memória</a:t>
            </a:r>
            <a:r>
              <a:rPr lang="pt-BR" sz="2000" kern="0" dirty="0" smtClean="0">
                <a:solidFill>
                  <a:schemeClr val="accent2"/>
                </a:solidFill>
                <a:latin typeface="Calibri" pitchFamily="34" charset="0"/>
              </a:rPr>
              <a:t> e </a:t>
            </a:r>
            <a:r>
              <a:rPr lang="pt-BR" sz="2000" b="1" kern="0" dirty="0" smtClean="0">
                <a:solidFill>
                  <a:schemeClr val="accent2"/>
                </a:solidFill>
                <a:latin typeface="Calibri" pitchFamily="34" charset="0"/>
              </a:rPr>
              <a:t>simulação</a:t>
            </a:r>
            <a:r>
              <a:rPr lang="pt-BR" sz="2000" kern="0" dirty="0" smtClean="0">
                <a:solidFill>
                  <a:schemeClr val="accent2"/>
                </a:solidFill>
                <a:latin typeface="Calibri" pitchFamily="34" charset="0"/>
              </a:rPr>
              <a:t> são fundamentais para a tomada de decisão.</a:t>
            </a:r>
          </a:p>
        </p:txBody>
      </p:sp>
    </p:spTree>
    <p:extLst>
      <p:ext uri="{BB962C8B-B14F-4D97-AF65-F5344CB8AC3E}">
        <p14:creationId xmlns:p14="http://schemas.microsoft.com/office/powerpoint/2010/main" xmlns="" val="158261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smtClean="0"/>
              <a:t>CS 188: Artificial Intelligence</a:t>
            </a:r>
            <a:br>
              <a:rPr lang="en-US" dirty="0" smtClean="0"/>
            </a:br>
            <a:endParaRPr lang="en-US" sz="2700" dirty="0" smtClean="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smtClean="0"/>
              <a:t>Introduction</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headEnd/>
            <a:tailEnd/>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0" y="4019550"/>
            <a:ext cx="9144000" cy="1038744"/>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dirty="0" smtClean="0">
                <a:latin typeface="Calibri"/>
                <a:cs typeface="Calibri"/>
              </a:rPr>
              <a:t>Instructors: Dan Klein and Pieter Abbeel</a:t>
            </a:r>
          </a:p>
          <a:p>
            <a:pPr algn="ctr">
              <a:spcBef>
                <a:spcPct val="50000"/>
              </a:spcBef>
            </a:pPr>
            <a:r>
              <a:rPr lang="en-US" dirty="0" smtClean="0">
                <a:latin typeface="Calibri"/>
                <a:cs typeface="Calibri"/>
              </a:rPr>
              <a:t>University of California, Berkeley</a:t>
            </a:r>
          </a:p>
          <a:p>
            <a:pPr algn="ctr">
              <a:spcBef>
                <a:spcPct val="50000"/>
              </a:spcBef>
            </a:pPr>
            <a:r>
              <a:rPr lang="en-US" sz="1200" dirty="0" smtClean="0">
                <a:latin typeface="Calibri"/>
                <a:cs typeface="Calibri"/>
              </a:rPr>
              <a:t>[These slides were created by Dan Klein and Pieter Abbeel for CS188 Intro to AI at UC Berkeley.  All materials available at http://</a:t>
            </a:r>
            <a:r>
              <a:rPr lang="en-US" sz="1200" dirty="0" err="1" smtClean="0">
                <a:latin typeface="Calibri"/>
                <a:cs typeface="Calibri"/>
              </a:rPr>
              <a:t>ai.berkeley.edu</a:t>
            </a:r>
            <a:r>
              <a:rPr lang="en-US" sz="1200" dirty="0" smtClean="0">
                <a:latin typeface="Calibri"/>
                <a:cs typeface="Calibri"/>
              </a:rPr>
              <a:t>.]</a:t>
            </a:r>
            <a:endParaRPr lang="en-US" sz="1200" dirty="0">
              <a:latin typeface="Calibri"/>
              <a:cs typeface="Calibri"/>
            </a:endParaRP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err="1" smtClean="0">
                <a:solidFill>
                  <a:schemeClr val="tx1"/>
                </a:solidFill>
              </a:rPr>
              <a:t>Histórico</a:t>
            </a:r>
            <a:r>
              <a:rPr lang="en-US" dirty="0" smtClean="0">
                <a:solidFill>
                  <a:schemeClr val="tx1"/>
                </a:solidFill>
              </a:rPr>
              <a:t> </a:t>
            </a:r>
            <a:r>
              <a:rPr lang="en-US" dirty="0" err="1" smtClean="0">
                <a:solidFill>
                  <a:schemeClr val="tx1"/>
                </a:solidFill>
              </a:rPr>
              <a:t>da</a:t>
            </a:r>
            <a:r>
              <a:rPr lang="en-US" dirty="0" smtClean="0">
                <a:solidFill>
                  <a:schemeClr val="tx1"/>
                </a:solidFill>
              </a:rPr>
              <a:t> IA</a:t>
            </a: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smtClean="0">
                <a:solidFill>
                  <a:srgbClr val="FF0000"/>
                </a:solidFill>
                <a:latin typeface="Calibri"/>
                <a:cs typeface="Calibri"/>
              </a:rPr>
              <a:t>Demo: HISTORY – MT1950.wmv</a:t>
            </a:r>
            <a:endParaRPr lang="en-US" sz="1400" dirty="0">
              <a:solidFill>
                <a:srgbClr val="FF0000"/>
              </a:solidFill>
              <a:latin typeface="Calibri"/>
              <a:cs typeface="Calibri"/>
            </a:endParaRPr>
          </a:p>
        </p:txBody>
      </p:sp>
    </p:spTree>
    <p:extLst>
      <p:ext uri="{BB962C8B-B14F-4D97-AF65-F5344CB8AC3E}">
        <p14:creationId xmlns:p14="http://schemas.microsoft.com/office/powerpoint/2010/main" xmlns="" val="1011428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pt-BR" smtClean="0">
                <a:solidFill>
                  <a:schemeClr val="tx1"/>
                </a:solidFill>
              </a:rPr>
              <a:t>Histórico</a:t>
            </a:r>
            <a:r>
              <a:rPr lang="pt-BR" smtClean="0">
                <a:solidFill>
                  <a:schemeClr val="tx1"/>
                </a:solidFill>
              </a:rPr>
              <a:t> da </a:t>
            </a:r>
            <a:r>
              <a:rPr lang="pt-BR" smtClean="0">
                <a:solidFill>
                  <a:schemeClr val="tx1"/>
                </a:solidFill>
              </a:rPr>
              <a:t>IA</a:t>
            </a:r>
            <a:endParaRPr lang="pt-BR" smtClean="0">
              <a:solidFill>
                <a:schemeClr val="tx1"/>
              </a:solidFill>
            </a:endParaRPr>
          </a:p>
        </p:txBody>
      </p:sp>
      <p:sp>
        <p:nvSpPr>
          <p:cNvPr id="569347" name="Rectangle 3"/>
          <p:cNvSpPr>
            <a:spLocks noGrp="1" noChangeArrowheads="1"/>
          </p:cNvSpPr>
          <p:nvPr>
            <p:ph type="body" idx="1"/>
          </p:nvPr>
        </p:nvSpPr>
        <p:spPr>
          <a:xfrm>
            <a:off x="457200" y="1085850"/>
            <a:ext cx="8229600" cy="3771900"/>
          </a:xfrm>
        </p:spPr>
        <p:txBody>
          <a:bodyPr/>
          <a:lstStyle/>
          <a:p>
            <a:pPr eaLnBrk="1" hangingPunct="1">
              <a:lnSpc>
                <a:spcPct val="80000"/>
              </a:lnSpc>
            </a:pPr>
            <a:r>
              <a:rPr lang="pt-BR" sz="1400" dirty="0" smtClean="0"/>
              <a:t>1940-1950: Início</a:t>
            </a:r>
          </a:p>
          <a:p>
            <a:pPr lvl="1" eaLnBrk="1" hangingPunct="1">
              <a:lnSpc>
                <a:spcPct val="80000"/>
              </a:lnSpc>
            </a:pPr>
            <a:r>
              <a:rPr lang="pt-BR" sz="1200" dirty="0" smtClean="0"/>
              <a:t>1943: Modelo de </a:t>
            </a:r>
            <a:r>
              <a:rPr lang="pt-BR" sz="1200" dirty="0" err="1" smtClean="0"/>
              <a:t>McCulloch</a:t>
            </a:r>
            <a:r>
              <a:rPr lang="pt-BR" sz="1200" dirty="0" smtClean="0"/>
              <a:t> &amp; </a:t>
            </a:r>
            <a:r>
              <a:rPr lang="pt-BR" sz="1200" dirty="0" err="1" smtClean="0"/>
              <a:t>Pitts</a:t>
            </a:r>
            <a:r>
              <a:rPr lang="pt-BR" sz="1200" dirty="0" smtClean="0"/>
              <a:t>: Modelo de circuito </a:t>
            </a:r>
            <a:r>
              <a:rPr lang="pt-BR" sz="1200" dirty="0" err="1" smtClean="0"/>
              <a:t>boolean</a:t>
            </a:r>
            <a:r>
              <a:rPr lang="pt-BR" sz="1200" dirty="0" smtClean="0"/>
              <a:t> do cérebro.</a:t>
            </a:r>
          </a:p>
          <a:p>
            <a:pPr lvl="1" eaLnBrk="1" hangingPunct="1">
              <a:lnSpc>
                <a:spcPct val="80000"/>
              </a:lnSpc>
            </a:pPr>
            <a:r>
              <a:rPr lang="pt-BR" sz="1200" dirty="0" smtClean="0"/>
              <a:t>1950: Turing: “Computing </a:t>
            </a:r>
            <a:r>
              <a:rPr lang="pt-BR" sz="1200" dirty="0" err="1" smtClean="0"/>
              <a:t>Machinery</a:t>
            </a:r>
            <a:r>
              <a:rPr lang="pt-BR" sz="1200" dirty="0" smtClean="0"/>
              <a:t> </a:t>
            </a:r>
            <a:r>
              <a:rPr lang="pt-BR" sz="1200" dirty="0" err="1" smtClean="0"/>
              <a:t>and</a:t>
            </a:r>
            <a:r>
              <a:rPr lang="pt-BR" sz="1200" dirty="0" smtClean="0"/>
              <a:t> </a:t>
            </a:r>
            <a:r>
              <a:rPr lang="pt-BR" sz="1200" dirty="0" err="1" smtClean="0"/>
              <a:t>Intelligence</a:t>
            </a:r>
            <a:r>
              <a:rPr lang="pt-BR" sz="1200" dirty="0" smtClean="0"/>
              <a:t>”</a:t>
            </a:r>
          </a:p>
          <a:p>
            <a:pPr lvl="1" eaLnBrk="1" hangingPunct="1">
              <a:lnSpc>
                <a:spcPct val="80000"/>
              </a:lnSpc>
            </a:pPr>
            <a:endParaRPr lang="pt-BR" sz="600" dirty="0" smtClean="0"/>
          </a:p>
          <a:p>
            <a:pPr eaLnBrk="1" hangingPunct="1">
              <a:lnSpc>
                <a:spcPct val="80000"/>
              </a:lnSpc>
            </a:pPr>
            <a:r>
              <a:rPr lang="pt-BR" sz="1400" dirty="0" smtClean="0"/>
              <a:t>1950—70: </a:t>
            </a:r>
            <a:r>
              <a:rPr lang="pt-BR" sz="1400" dirty="0" err="1" smtClean="0"/>
              <a:t>Excitement</a:t>
            </a:r>
            <a:r>
              <a:rPr lang="pt-BR" sz="1400" dirty="0" smtClean="0"/>
              <a:t>: </a:t>
            </a:r>
            <a:r>
              <a:rPr lang="pt-BR" sz="1400" dirty="0" err="1" smtClean="0"/>
              <a:t>Look</a:t>
            </a:r>
            <a:r>
              <a:rPr lang="pt-BR" sz="1400" dirty="0" smtClean="0"/>
              <a:t>, Ma, no </a:t>
            </a:r>
            <a:r>
              <a:rPr lang="pt-BR" sz="1400" dirty="0" err="1" smtClean="0"/>
              <a:t>hands</a:t>
            </a:r>
            <a:r>
              <a:rPr lang="pt-BR" sz="1400" dirty="0" smtClean="0"/>
              <a:t>!</a:t>
            </a:r>
          </a:p>
          <a:p>
            <a:pPr lvl="1" eaLnBrk="1" hangingPunct="1">
              <a:lnSpc>
                <a:spcPct val="80000"/>
              </a:lnSpc>
            </a:pPr>
            <a:r>
              <a:rPr lang="pt-BR" sz="1200" dirty="0" smtClean="0"/>
              <a:t>1950s: </a:t>
            </a:r>
            <a:r>
              <a:rPr lang="pt-BR" sz="1200" dirty="0" err="1" smtClean="0"/>
              <a:t>Early</a:t>
            </a:r>
            <a:r>
              <a:rPr lang="pt-BR" sz="1200" dirty="0" smtClean="0"/>
              <a:t> AI </a:t>
            </a:r>
            <a:r>
              <a:rPr lang="pt-BR" sz="1200" dirty="0" err="1" smtClean="0"/>
              <a:t>programs</a:t>
            </a:r>
            <a:r>
              <a:rPr lang="pt-BR" sz="1200" dirty="0" smtClean="0"/>
              <a:t>, </a:t>
            </a:r>
            <a:r>
              <a:rPr lang="pt-BR" sz="1200" dirty="0" err="1" smtClean="0"/>
              <a:t>including</a:t>
            </a:r>
            <a:r>
              <a:rPr lang="pt-BR" sz="1200" dirty="0" smtClean="0"/>
              <a:t> </a:t>
            </a:r>
            <a:r>
              <a:rPr lang="pt-BR" sz="1200" dirty="0" err="1" smtClean="0"/>
              <a:t>Samuel's</a:t>
            </a:r>
            <a:r>
              <a:rPr lang="pt-BR" sz="1200" dirty="0" smtClean="0"/>
              <a:t> </a:t>
            </a:r>
            <a:r>
              <a:rPr lang="pt-BR" sz="1200" dirty="0" err="1" smtClean="0"/>
              <a:t>checkers</a:t>
            </a:r>
            <a:r>
              <a:rPr lang="pt-BR" sz="1200" dirty="0" smtClean="0"/>
              <a:t> </a:t>
            </a:r>
            <a:r>
              <a:rPr lang="pt-BR" sz="1200" dirty="0" err="1" smtClean="0"/>
              <a:t>program</a:t>
            </a:r>
            <a:r>
              <a:rPr lang="pt-BR" sz="1200" dirty="0" smtClean="0"/>
              <a:t>, </a:t>
            </a:r>
            <a:r>
              <a:rPr lang="pt-BR" sz="1200" dirty="0" err="1" smtClean="0"/>
              <a:t>Newell</a:t>
            </a:r>
            <a:r>
              <a:rPr lang="pt-BR" sz="1200" dirty="0" smtClean="0"/>
              <a:t> &amp; </a:t>
            </a:r>
            <a:r>
              <a:rPr lang="pt-BR" sz="1200" dirty="0" err="1" smtClean="0"/>
              <a:t>Simon's</a:t>
            </a:r>
            <a:r>
              <a:rPr lang="pt-BR" sz="1200" dirty="0" smtClean="0"/>
              <a:t> </a:t>
            </a:r>
            <a:r>
              <a:rPr lang="pt-BR" sz="1200" dirty="0" err="1" smtClean="0"/>
              <a:t>Logic</a:t>
            </a:r>
            <a:r>
              <a:rPr lang="pt-BR" sz="1200" dirty="0" smtClean="0"/>
              <a:t> </a:t>
            </a:r>
            <a:r>
              <a:rPr lang="pt-BR" sz="1200" dirty="0" err="1" smtClean="0"/>
              <a:t>Theorist</a:t>
            </a:r>
            <a:r>
              <a:rPr lang="pt-BR" sz="1200" dirty="0" smtClean="0"/>
              <a:t>, </a:t>
            </a:r>
            <a:r>
              <a:rPr lang="pt-BR" sz="1200" dirty="0" err="1" smtClean="0"/>
              <a:t>Gelernter's</a:t>
            </a:r>
            <a:r>
              <a:rPr lang="pt-BR" sz="1200" dirty="0" smtClean="0"/>
              <a:t> </a:t>
            </a:r>
            <a:r>
              <a:rPr lang="pt-BR" sz="1200" dirty="0" err="1" smtClean="0"/>
              <a:t>Geometry</a:t>
            </a:r>
            <a:r>
              <a:rPr lang="pt-BR" sz="1200" dirty="0" smtClean="0"/>
              <a:t> </a:t>
            </a:r>
            <a:r>
              <a:rPr lang="pt-BR" sz="1200" dirty="0" err="1" smtClean="0"/>
              <a:t>Engine</a:t>
            </a:r>
            <a:endParaRPr lang="pt-BR" sz="1200" dirty="0" smtClean="0"/>
          </a:p>
          <a:p>
            <a:pPr lvl="1" eaLnBrk="1" hangingPunct="1">
              <a:lnSpc>
                <a:spcPct val="80000"/>
              </a:lnSpc>
            </a:pPr>
            <a:r>
              <a:rPr lang="pt-BR" sz="1200" dirty="0" smtClean="0"/>
              <a:t>1956: Encontro de </a:t>
            </a:r>
            <a:r>
              <a:rPr lang="pt-BR" sz="1200" dirty="0" err="1" smtClean="0"/>
              <a:t>Dartmouth</a:t>
            </a:r>
            <a:r>
              <a:rPr lang="pt-BR" sz="1200" dirty="0" smtClean="0"/>
              <a:t>: “Artificial </a:t>
            </a:r>
            <a:r>
              <a:rPr lang="pt-BR" sz="1200" dirty="0" err="1" smtClean="0"/>
              <a:t>Intelligence</a:t>
            </a:r>
            <a:r>
              <a:rPr lang="pt-BR" sz="1200" dirty="0" smtClean="0"/>
              <a:t>”</a:t>
            </a:r>
          </a:p>
          <a:p>
            <a:pPr lvl="1" eaLnBrk="1" hangingPunct="1">
              <a:lnSpc>
                <a:spcPct val="80000"/>
              </a:lnSpc>
            </a:pPr>
            <a:r>
              <a:rPr lang="pt-BR" sz="1200" dirty="0" smtClean="0"/>
              <a:t>1965: </a:t>
            </a:r>
            <a:r>
              <a:rPr lang="pt-BR" sz="1200" dirty="0" err="1" smtClean="0"/>
              <a:t>Robinson's</a:t>
            </a:r>
            <a:r>
              <a:rPr lang="pt-BR" sz="1200" dirty="0" smtClean="0"/>
              <a:t> complete </a:t>
            </a:r>
            <a:r>
              <a:rPr lang="pt-BR" sz="1200" dirty="0" err="1" smtClean="0"/>
              <a:t>algorithm</a:t>
            </a:r>
            <a:r>
              <a:rPr lang="pt-BR" sz="1200" dirty="0" smtClean="0"/>
              <a:t> for </a:t>
            </a:r>
            <a:r>
              <a:rPr lang="pt-BR" sz="1200" dirty="0" err="1" smtClean="0"/>
              <a:t>logical</a:t>
            </a:r>
            <a:r>
              <a:rPr lang="pt-BR" sz="1200" dirty="0" smtClean="0"/>
              <a:t> </a:t>
            </a:r>
            <a:r>
              <a:rPr lang="pt-BR" sz="1200" dirty="0" err="1" smtClean="0"/>
              <a:t>reasoning</a:t>
            </a:r>
            <a:endParaRPr lang="pt-BR" sz="1200" dirty="0" smtClean="0"/>
          </a:p>
          <a:p>
            <a:pPr lvl="1" eaLnBrk="1" hangingPunct="1">
              <a:lnSpc>
                <a:spcPct val="80000"/>
              </a:lnSpc>
            </a:pPr>
            <a:endParaRPr lang="pt-BR" sz="600" dirty="0" smtClean="0"/>
          </a:p>
          <a:p>
            <a:pPr eaLnBrk="1" hangingPunct="1">
              <a:lnSpc>
                <a:spcPct val="80000"/>
              </a:lnSpc>
            </a:pPr>
            <a:r>
              <a:rPr lang="pt-BR" sz="1400" dirty="0" smtClean="0"/>
              <a:t>1970—90: Abordagens baseadas em conhecimento</a:t>
            </a:r>
          </a:p>
          <a:p>
            <a:pPr lvl="1" eaLnBrk="1" hangingPunct="1">
              <a:lnSpc>
                <a:spcPct val="80000"/>
              </a:lnSpc>
            </a:pPr>
            <a:r>
              <a:rPr lang="pt-BR" sz="1200" dirty="0" smtClean="0"/>
              <a:t>1969—79: Desenvolvimento inicial dos sistemas especialistas</a:t>
            </a:r>
          </a:p>
          <a:p>
            <a:pPr lvl="1" eaLnBrk="1" hangingPunct="1">
              <a:lnSpc>
                <a:spcPct val="80000"/>
              </a:lnSpc>
            </a:pPr>
            <a:r>
              <a:rPr lang="pt-BR" sz="1200" dirty="0" smtClean="0"/>
              <a:t>1980—88: Crescimento da indústria dos sistemas especialistas (</a:t>
            </a:r>
            <a:r>
              <a:rPr lang="pt-BR" sz="1200" i="1" dirty="0" err="1" smtClean="0"/>
              <a:t>expert</a:t>
            </a:r>
            <a:r>
              <a:rPr lang="pt-BR" sz="1200" i="1" dirty="0" smtClean="0"/>
              <a:t> systems</a:t>
            </a:r>
            <a:r>
              <a:rPr lang="pt-BR" sz="1200" dirty="0" smtClean="0"/>
              <a:t>)</a:t>
            </a:r>
          </a:p>
          <a:p>
            <a:pPr lvl="1" eaLnBrk="1" hangingPunct="1">
              <a:lnSpc>
                <a:spcPct val="80000"/>
              </a:lnSpc>
            </a:pPr>
            <a:r>
              <a:rPr lang="pt-BR" sz="1200" dirty="0" smtClean="0"/>
              <a:t>1988—93: Declínio da indústria dos sistemas especialistas: “AI </a:t>
            </a:r>
            <a:r>
              <a:rPr lang="pt-BR" sz="1200" dirty="0" err="1" smtClean="0"/>
              <a:t>Winter</a:t>
            </a:r>
            <a:r>
              <a:rPr lang="pt-BR" sz="1200" dirty="0" smtClean="0"/>
              <a:t>”</a:t>
            </a:r>
          </a:p>
          <a:p>
            <a:pPr lvl="1" eaLnBrk="1" hangingPunct="1">
              <a:lnSpc>
                <a:spcPct val="80000"/>
              </a:lnSpc>
            </a:pPr>
            <a:endParaRPr lang="pt-BR" sz="600" dirty="0" smtClean="0"/>
          </a:p>
          <a:p>
            <a:pPr eaLnBrk="1" hangingPunct="1">
              <a:lnSpc>
                <a:spcPct val="80000"/>
              </a:lnSpc>
            </a:pPr>
            <a:r>
              <a:rPr lang="pt-BR" sz="1400" dirty="0" smtClean="0"/>
              <a:t>1990— Abordagens estatísticas</a:t>
            </a:r>
          </a:p>
          <a:p>
            <a:pPr lvl="1" eaLnBrk="1" hangingPunct="1">
              <a:lnSpc>
                <a:spcPct val="80000"/>
              </a:lnSpc>
            </a:pPr>
            <a:r>
              <a:rPr lang="pt-BR" sz="1200" dirty="0" err="1" smtClean="0"/>
              <a:t>Resurgence</a:t>
            </a:r>
            <a:r>
              <a:rPr lang="pt-BR" sz="1200" dirty="0" smtClean="0"/>
              <a:t> </a:t>
            </a:r>
            <a:r>
              <a:rPr lang="pt-BR" sz="1200" dirty="0" err="1" smtClean="0"/>
              <a:t>of</a:t>
            </a:r>
            <a:r>
              <a:rPr lang="pt-BR" sz="1200" dirty="0" smtClean="0"/>
              <a:t> </a:t>
            </a:r>
            <a:r>
              <a:rPr lang="pt-BR" sz="1200" dirty="0" err="1" smtClean="0"/>
              <a:t>probability</a:t>
            </a:r>
            <a:r>
              <a:rPr lang="pt-BR" sz="1200" dirty="0" smtClean="0"/>
              <a:t>, </a:t>
            </a:r>
            <a:r>
              <a:rPr lang="pt-BR" sz="1200" dirty="0" err="1" smtClean="0"/>
              <a:t>focus</a:t>
            </a:r>
            <a:r>
              <a:rPr lang="pt-BR" sz="1200" dirty="0" smtClean="0"/>
              <a:t> </a:t>
            </a:r>
            <a:r>
              <a:rPr lang="pt-BR" sz="1200" dirty="0" err="1" smtClean="0"/>
              <a:t>on</a:t>
            </a:r>
            <a:r>
              <a:rPr lang="pt-BR" sz="1200" dirty="0" smtClean="0"/>
              <a:t> </a:t>
            </a:r>
            <a:r>
              <a:rPr lang="pt-BR" sz="1200" dirty="0" err="1" smtClean="0"/>
              <a:t>uncertainty</a:t>
            </a:r>
            <a:endParaRPr lang="pt-BR" sz="1200" dirty="0" smtClean="0"/>
          </a:p>
          <a:p>
            <a:pPr lvl="1" eaLnBrk="1" hangingPunct="1">
              <a:lnSpc>
                <a:spcPct val="80000"/>
              </a:lnSpc>
            </a:pPr>
            <a:r>
              <a:rPr lang="pt-BR" sz="1200" dirty="0" smtClean="0"/>
              <a:t>General </a:t>
            </a:r>
            <a:r>
              <a:rPr lang="pt-BR" sz="1200" dirty="0" err="1" smtClean="0"/>
              <a:t>increase</a:t>
            </a:r>
            <a:r>
              <a:rPr lang="pt-BR" sz="1200" dirty="0" smtClean="0"/>
              <a:t> in </a:t>
            </a:r>
            <a:r>
              <a:rPr lang="pt-BR" sz="1200" dirty="0" err="1" smtClean="0"/>
              <a:t>technical</a:t>
            </a:r>
            <a:r>
              <a:rPr lang="pt-BR" sz="1200" dirty="0" smtClean="0"/>
              <a:t> </a:t>
            </a:r>
            <a:r>
              <a:rPr lang="pt-BR" sz="1200" dirty="0" err="1" smtClean="0"/>
              <a:t>depth</a:t>
            </a:r>
            <a:endParaRPr lang="pt-BR" sz="1200" dirty="0" smtClean="0"/>
          </a:p>
          <a:p>
            <a:pPr lvl="1" eaLnBrk="1" hangingPunct="1">
              <a:lnSpc>
                <a:spcPct val="80000"/>
              </a:lnSpc>
            </a:pPr>
            <a:r>
              <a:rPr lang="pt-BR" sz="1200" dirty="0" err="1" smtClean="0"/>
              <a:t>Agents</a:t>
            </a:r>
            <a:r>
              <a:rPr lang="pt-BR" sz="1200" dirty="0" smtClean="0"/>
              <a:t> </a:t>
            </a:r>
            <a:r>
              <a:rPr lang="pt-BR" sz="1200" dirty="0" err="1" smtClean="0"/>
              <a:t>and</a:t>
            </a:r>
            <a:r>
              <a:rPr lang="pt-BR" sz="1200" dirty="0" smtClean="0"/>
              <a:t> </a:t>
            </a:r>
            <a:r>
              <a:rPr lang="pt-BR" sz="1200" dirty="0" err="1" smtClean="0"/>
              <a:t>learning</a:t>
            </a:r>
            <a:r>
              <a:rPr lang="pt-BR" sz="1200" dirty="0" smtClean="0"/>
              <a:t> systems… “AI </a:t>
            </a:r>
            <a:r>
              <a:rPr lang="pt-BR" sz="1200" dirty="0" err="1" smtClean="0"/>
              <a:t>Spring</a:t>
            </a:r>
            <a:r>
              <a:rPr lang="pt-BR" sz="1200" dirty="0" smtClean="0"/>
              <a:t>”?</a:t>
            </a:r>
          </a:p>
          <a:p>
            <a:pPr eaLnBrk="1" hangingPunct="1">
              <a:lnSpc>
                <a:spcPct val="80000"/>
              </a:lnSpc>
            </a:pPr>
            <a:endParaRPr lang="pt-BR" sz="1000" dirty="0" smtClean="0"/>
          </a:p>
          <a:p>
            <a:pPr eaLnBrk="1" hangingPunct="1">
              <a:lnSpc>
                <a:spcPct val="80000"/>
              </a:lnSpc>
            </a:pPr>
            <a:r>
              <a:rPr lang="pt-BR" sz="1400" dirty="0" smtClean="0"/>
              <a:t>2000— Renascimento das redes neurais     </a:t>
            </a:r>
            <a:endParaRPr lang="pt-BR" sz="1400" dirty="0" smtClean="0"/>
          </a:p>
        </p:txBody>
      </p:sp>
    </p:spTree>
    <p:extLst>
      <p:ext uri="{BB962C8B-B14F-4D97-AF65-F5344CB8AC3E}">
        <p14:creationId xmlns:p14="http://schemas.microsoft.com/office/powerpoint/2010/main" xmlns="" val="1377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1952: Programa para Jogar Damas</a:t>
            </a:r>
            <a:endParaRPr lang="pt-BR" dirty="0"/>
          </a:p>
        </p:txBody>
      </p:sp>
      <p:sp>
        <p:nvSpPr>
          <p:cNvPr id="3" name="Espaço Reservado para Conteúdo 2"/>
          <p:cNvSpPr>
            <a:spLocks noGrp="1"/>
          </p:cNvSpPr>
          <p:nvPr>
            <p:ph idx="1"/>
          </p:nvPr>
        </p:nvSpPr>
        <p:spPr/>
        <p:txBody>
          <a:bodyPr/>
          <a:lstStyle/>
          <a:p>
            <a:r>
              <a:rPr lang="pt-BR" dirty="0" smtClean="0"/>
              <a:t>Arthur Samuel cria um programa para jogar damas (1952): primeiro programa “autodidata”.</a:t>
            </a:r>
          </a:p>
          <a:p>
            <a:r>
              <a:rPr lang="pt-BR" dirty="0" smtClean="0"/>
              <a:t>Usava busca em árvore, onde nós eram configurações do tabuleiro.</a:t>
            </a:r>
          </a:p>
          <a:p>
            <a:pPr lvl="1"/>
            <a:r>
              <a:rPr lang="pt-BR" dirty="0" smtClean="0"/>
              <a:t>Poda </a:t>
            </a:r>
            <a:r>
              <a:rPr lang="pt-BR" dirty="0" err="1" smtClean="0"/>
              <a:t>alfa-beta</a:t>
            </a:r>
            <a:endParaRPr lang="pt-BR" dirty="0" smtClean="0"/>
          </a:p>
          <a:p>
            <a:pPr lvl="1"/>
            <a:r>
              <a:rPr lang="pt-BR" dirty="0" smtClean="0"/>
              <a:t>Funções de avaliação (com base em informações de jogadores profissionais)</a:t>
            </a:r>
          </a:p>
          <a:p>
            <a:pPr lvl="1"/>
            <a:r>
              <a:rPr lang="pt-BR" dirty="0" smtClean="0"/>
              <a:t>Melhoramento por meio de jogadas contra si próprio.</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1956: Encontro de </a:t>
            </a:r>
            <a:r>
              <a:rPr lang="pt-BR" dirty="0" err="1" smtClean="0"/>
              <a:t>Dartmouth</a:t>
            </a:r>
            <a:endParaRPr lang="pt-BR" dirty="0"/>
          </a:p>
        </p:txBody>
      </p:sp>
      <p:sp>
        <p:nvSpPr>
          <p:cNvPr id="3" name="Espaço Reservado para Conteúdo 2"/>
          <p:cNvSpPr>
            <a:spLocks noGrp="1"/>
          </p:cNvSpPr>
          <p:nvPr>
            <p:ph idx="1"/>
          </p:nvPr>
        </p:nvSpPr>
        <p:spPr/>
        <p:txBody>
          <a:bodyPr/>
          <a:lstStyle/>
          <a:p>
            <a:r>
              <a:rPr lang="pt-BR" dirty="0" smtClean="0"/>
              <a:t>Trecho da chamada do encontro: </a:t>
            </a:r>
            <a:r>
              <a:rPr lang="en-US" i="1" dirty="0" smtClean="0"/>
              <a:t>"to proceed on the basis of the conjecture that every aspect of learning or any other feature of intelligence can in principle be so precisely described that a machine can be made to simulate it."</a:t>
            </a:r>
            <a:endParaRPr lang="pt-BR" i="1" dirty="0"/>
          </a:p>
        </p:txBody>
      </p:sp>
      <p:pic>
        <p:nvPicPr>
          <p:cNvPr id="1026" name="Picture 2" descr="AI@50"/>
          <p:cNvPicPr>
            <a:picLocks noChangeAspect="1" noChangeArrowheads="1"/>
          </p:cNvPicPr>
          <p:nvPr/>
        </p:nvPicPr>
        <p:blipFill>
          <a:blip r:embed="rId3" cstate="print"/>
          <a:srcRect/>
          <a:stretch>
            <a:fillRect/>
          </a:stretch>
        </p:blipFill>
        <p:spPr bwMode="auto">
          <a:xfrm>
            <a:off x="2438400" y="2546984"/>
            <a:ext cx="4724400" cy="253936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Grandes pensadores da IA (alguns)</a:t>
            </a:r>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038225"/>
            <a:ext cx="2379325" cy="389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3551" y="1047750"/>
            <a:ext cx="2555249" cy="406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6234" y="976313"/>
            <a:ext cx="2661566" cy="411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90670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dirty="0" smtClean="0">
                <a:solidFill>
                  <a:schemeClr val="tx1"/>
                </a:solidFill>
              </a:rPr>
              <a:t>O que a IA pode fazer atualmente?</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itchFamily="2" charset="2"/>
              <a:buNone/>
            </a:pPr>
            <a:r>
              <a:rPr lang="pt-BR" sz="1500" dirty="0" err="1" smtClean="0">
                <a:solidFill>
                  <a:schemeClr val="tx1"/>
                </a:solidFill>
              </a:rPr>
              <a:t>Quiz</a:t>
            </a:r>
            <a:r>
              <a:rPr lang="pt-BR" sz="1500" dirty="0" smtClean="0">
                <a:solidFill>
                  <a:schemeClr val="tx1"/>
                </a:solidFill>
              </a:rPr>
              <a:t>: quais dos seguintes podem ser realizado atualmente?</a:t>
            </a:r>
          </a:p>
          <a:p>
            <a:pPr eaLnBrk="1" hangingPunct="1">
              <a:lnSpc>
                <a:spcPct val="80000"/>
              </a:lnSpc>
            </a:pPr>
            <a:endParaRPr lang="pt-BR" sz="1500" dirty="0" smtClean="0">
              <a:solidFill>
                <a:schemeClr val="tx1"/>
              </a:solidFill>
            </a:endParaRPr>
          </a:p>
          <a:p>
            <a:pPr eaLnBrk="1" hangingPunct="1">
              <a:lnSpc>
                <a:spcPct val="80000"/>
              </a:lnSpc>
            </a:pPr>
            <a:r>
              <a:rPr lang="pt-BR" sz="1500" dirty="0" smtClean="0"/>
              <a:t>Jogar </a:t>
            </a:r>
            <a:r>
              <a:rPr lang="pt-BR" sz="1500" dirty="0"/>
              <a:t>decentemente uma </a:t>
            </a:r>
            <a:r>
              <a:rPr lang="pt-BR" sz="1500" dirty="0" smtClean="0"/>
              <a:t>partida de tênis de mesa? </a:t>
            </a:r>
          </a:p>
          <a:p>
            <a:pPr eaLnBrk="1" hangingPunct="1">
              <a:lnSpc>
                <a:spcPct val="80000"/>
              </a:lnSpc>
            </a:pPr>
            <a:r>
              <a:rPr lang="pt-BR" sz="1500" dirty="0" smtClean="0"/>
              <a:t>Jogar </a:t>
            </a:r>
            <a:r>
              <a:rPr lang="pt-BR" sz="1500" dirty="0" err="1" smtClean="0"/>
              <a:t>Jeopardy</a:t>
            </a:r>
            <a:r>
              <a:rPr lang="pt-BR" sz="1500" dirty="0" smtClean="0"/>
              <a:t>? </a:t>
            </a:r>
          </a:p>
          <a:p>
            <a:pPr eaLnBrk="1" hangingPunct="1">
              <a:lnSpc>
                <a:spcPct val="80000"/>
              </a:lnSpc>
            </a:pPr>
            <a:r>
              <a:rPr lang="pt-BR" sz="1500" dirty="0" smtClean="0"/>
              <a:t>Dirigir com segurança ao longo de uma estrada?</a:t>
            </a:r>
          </a:p>
          <a:p>
            <a:pPr eaLnBrk="1" hangingPunct="1">
              <a:lnSpc>
                <a:spcPct val="80000"/>
              </a:lnSpc>
            </a:pPr>
            <a:r>
              <a:rPr lang="pt-BR" sz="1500" dirty="0" smtClean="0"/>
              <a:t>Dirigir com segurança ao longo da </a:t>
            </a:r>
            <a:r>
              <a:rPr lang="pt-BR" sz="1500" dirty="0" err="1" smtClean="0"/>
              <a:t>Telegraph</a:t>
            </a:r>
            <a:r>
              <a:rPr lang="pt-BR" sz="1500" dirty="0" smtClean="0"/>
              <a:t> </a:t>
            </a:r>
            <a:r>
              <a:rPr lang="pt-BR" sz="1500" dirty="0" err="1" smtClean="0"/>
              <a:t>Avenue</a:t>
            </a:r>
            <a:r>
              <a:rPr lang="pt-BR" sz="1500" dirty="0" smtClean="0"/>
              <a:t>?</a:t>
            </a:r>
          </a:p>
          <a:p>
            <a:pPr eaLnBrk="1" hangingPunct="1">
              <a:lnSpc>
                <a:spcPct val="80000"/>
              </a:lnSpc>
            </a:pPr>
            <a:r>
              <a:rPr lang="pt-BR" sz="1500" dirty="0" smtClean="0"/>
              <a:t>Comprar mantimentos para uma semana pela web? </a:t>
            </a:r>
          </a:p>
          <a:p>
            <a:pPr eaLnBrk="1" hangingPunct="1">
              <a:lnSpc>
                <a:spcPct val="80000"/>
              </a:lnSpc>
            </a:pPr>
            <a:r>
              <a:rPr lang="pt-BR" sz="1500" dirty="0" smtClean="0"/>
              <a:t>Comprar uma semana de mantimentos na Berkeley </a:t>
            </a:r>
            <a:r>
              <a:rPr lang="pt-BR" sz="1500" dirty="0" err="1" smtClean="0"/>
              <a:t>Bowl</a:t>
            </a:r>
            <a:r>
              <a:rPr lang="pt-BR" sz="1500" dirty="0" smtClean="0"/>
              <a:t>?</a:t>
            </a:r>
          </a:p>
          <a:p>
            <a:pPr eaLnBrk="1" hangingPunct="1">
              <a:lnSpc>
                <a:spcPct val="80000"/>
              </a:lnSpc>
            </a:pPr>
            <a:r>
              <a:rPr lang="pt-BR" sz="1500" dirty="0" smtClean="0"/>
              <a:t>Descobrir e provar um novo teorema matemático?</a:t>
            </a:r>
          </a:p>
          <a:p>
            <a:pPr eaLnBrk="1" hangingPunct="1">
              <a:lnSpc>
                <a:spcPct val="80000"/>
              </a:lnSpc>
            </a:pPr>
            <a:r>
              <a:rPr lang="pt-BR" sz="1500" dirty="0" smtClean="0"/>
              <a:t>Conversar com sucesso com uma pessoa por uma hora?</a:t>
            </a:r>
          </a:p>
          <a:p>
            <a:pPr eaLnBrk="1" hangingPunct="1">
              <a:lnSpc>
                <a:spcPct val="80000"/>
              </a:lnSpc>
            </a:pPr>
            <a:r>
              <a:rPr lang="pt-BR" sz="1500" dirty="0" smtClean="0"/>
              <a:t>Executar uma operação cirúrgica?</a:t>
            </a:r>
          </a:p>
          <a:p>
            <a:pPr eaLnBrk="1" hangingPunct="1">
              <a:lnSpc>
                <a:spcPct val="80000"/>
              </a:lnSpc>
            </a:pPr>
            <a:r>
              <a:rPr lang="pt-BR" sz="1500" dirty="0" smtClean="0"/>
              <a:t>Arrumar os pratos e dobrar a roupa?</a:t>
            </a:r>
          </a:p>
          <a:p>
            <a:pPr eaLnBrk="1" hangingPunct="1">
              <a:lnSpc>
                <a:spcPct val="80000"/>
              </a:lnSpc>
            </a:pPr>
            <a:r>
              <a:rPr lang="pt-BR" sz="1500" dirty="0" smtClean="0"/>
              <a:t>Traduzir chinês falado em inglês falado em tempo real?</a:t>
            </a:r>
          </a:p>
          <a:p>
            <a:pPr eaLnBrk="1" hangingPunct="1">
              <a:lnSpc>
                <a:spcPct val="80000"/>
              </a:lnSpc>
            </a:pPr>
            <a:r>
              <a:rPr lang="pt-BR" sz="1500" dirty="0" smtClean="0"/>
              <a:t>Escrever uma história intencionalmente engraçada?</a:t>
            </a:r>
          </a:p>
        </p:txBody>
      </p:sp>
      <p:sp>
        <p:nvSpPr>
          <p:cNvPr id="541700" name="Freeform 4"/>
          <p:cNvSpPr>
            <a:spLocks/>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4" name="Freeform 8"/>
          <p:cNvSpPr>
            <a:spLocks/>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5" name="Freeform 9"/>
          <p:cNvSpPr>
            <a:spLocks/>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6" name="Freeform 10"/>
          <p:cNvSpPr>
            <a:spLocks/>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9" name="Freeform 13"/>
          <p:cNvSpPr>
            <a:spLocks/>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0" name="Freeform 14"/>
          <p:cNvSpPr>
            <a:spLocks/>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2" name="Freeform 16"/>
          <p:cNvSpPr>
            <a:spLocks/>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2" name="Group 20"/>
          <p:cNvGrpSpPr>
            <a:grpSpLocks/>
          </p:cNvGrpSpPr>
          <p:nvPr/>
        </p:nvGrpSpPr>
        <p:grpSpPr bwMode="auto">
          <a:xfrm>
            <a:off x="628649" y="2876550"/>
            <a:ext cx="228600" cy="171450"/>
            <a:chOff x="4896" y="2256"/>
            <a:chExt cx="432" cy="816"/>
          </a:xfrm>
        </p:grpSpPr>
        <p:sp>
          <p:nvSpPr>
            <p:cNvPr id="15380"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81"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628649" y="3333750"/>
            <a:ext cx="228600" cy="171450"/>
            <a:chOff x="4896" y="2256"/>
            <a:chExt cx="432" cy="816"/>
          </a:xfrm>
        </p:grpSpPr>
        <p:sp>
          <p:nvSpPr>
            <p:cNvPr id="15378" name="Freeform 24"/>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9" name="Freeform 25"/>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4" name="Group 20"/>
          <p:cNvGrpSpPr>
            <a:grpSpLocks/>
          </p:cNvGrpSpPr>
          <p:nvPr/>
        </p:nvGrpSpPr>
        <p:grpSpPr bwMode="auto">
          <a:xfrm>
            <a:off x="628649" y="2190750"/>
            <a:ext cx="228600" cy="171450"/>
            <a:chOff x="4896" y="2256"/>
            <a:chExt cx="432" cy="816"/>
          </a:xfrm>
        </p:grpSpPr>
        <p:sp>
          <p:nvSpPr>
            <p:cNvPr id="15376"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7"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21" name="Freeform 10"/>
          <p:cNvSpPr>
            <a:spLocks/>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2" name="Freeform 4"/>
          <p:cNvSpPr>
            <a:spLocks/>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pic>
        <p:nvPicPr>
          <p:cNvPr id="2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694341" y="1733550"/>
            <a:ext cx="3068150" cy="2209799"/>
          </a:xfrm>
          <a:prstGeom prst="rect">
            <a:avLst/>
          </a:prstGeom>
          <a:noFill/>
          <a:ln w="9525">
            <a:noFill/>
            <a:miter lim="800000"/>
            <a:headEnd/>
            <a:tailEnd/>
          </a:ln>
          <a:effectLst/>
        </p:spPr>
      </p:pic>
    </p:spTree>
    <p:extLst>
      <p:ext uri="{BB962C8B-B14F-4D97-AF65-F5344CB8AC3E}">
        <p14:creationId xmlns:p14="http://schemas.microsoft.com/office/powerpoint/2010/main" xmlns="" val="4708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17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sz="3600" dirty="0" smtClean="0"/>
              <a:t>Histórias (não intencionalmente) engraçadas</a:t>
            </a:r>
            <a:endParaRPr lang="en-US" dirty="0" smtClean="0">
              <a:solidFill>
                <a:schemeClr val="tx1"/>
              </a:solidFill>
            </a:endParaRP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smtClean="0"/>
              <a:t>One day Joe Bear was hungry.  He asked his friend</a:t>
            </a:r>
          </a:p>
          <a:p>
            <a:pPr eaLnBrk="1" hangingPunct="1">
              <a:lnSpc>
                <a:spcPct val="80000"/>
              </a:lnSpc>
              <a:spcBef>
                <a:spcPts val="0"/>
              </a:spcBef>
              <a:buNone/>
            </a:pPr>
            <a:r>
              <a:rPr lang="en-US" sz="2000" dirty="0" smtClean="0"/>
              <a:t>	Irving Bird where some honey was.  Irving told him</a:t>
            </a:r>
          </a:p>
          <a:p>
            <a:pPr eaLnBrk="1" hangingPunct="1">
              <a:lnSpc>
                <a:spcPct val="80000"/>
              </a:lnSpc>
              <a:spcBef>
                <a:spcPts val="0"/>
              </a:spcBef>
              <a:buNone/>
            </a:pPr>
            <a:r>
              <a:rPr lang="en-US" sz="2000" dirty="0" smtClean="0"/>
              <a:t>	there was a beehive in the oak tree.  Joe walked to</a:t>
            </a:r>
          </a:p>
          <a:p>
            <a:pPr eaLnBrk="1" hangingPunct="1">
              <a:lnSpc>
                <a:spcPct val="80000"/>
              </a:lnSpc>
              <a:spcBef>
                <a:spcPts val="0"/>
              </a:spcBef>
              <a:buNone/>
            </a:pPr>
            <a:r>
              <a:rPr lang="en-US" sz="2000" dirty="0" smtClean="0"/>
              <a:t>	the oak tree.  He ate the beehive.  The End.</a:t>
            </a:r>
          </a:p>
          <a:p>
            <a:pPr eaLnBrk="1" hangingPunct="1">
              <a:lnSpc>
                <a:spcPct val="80000"/>
              </a:lnSpc>
            </a:pPr>
            <a:endParaRPr lang="en-US" sz="1400" dirty="0" smtClean="0"/>
          </a:p>
          <a:p>
            <a:pPr eaLnBrk="1" hangingPunct="1">
              <a:lnSpc>
                <a:spcPct val="80000"/>
              </a:lnSpc>
            </a:pPr>
            <a:r>
              <a:rPr lang="en-US" sz="2000" dirty="0" smtClean="0"/>
              <a:t>Henry Squirrel was thirsty.  He walked over to the</a:t>
            </a:r>
          </a:p>
          <a:p>
            <a:pPr eaLnBrk="1" hangingPunct="1">
              <a:lnSpc>
                <a:spcPct val="80000"/>
              </a:lnSpc>
              <a:spcBef>
                <a:spcPts val="0"/>
              </a:spcBef>
              <a:buNone/>
            </a:pPr>
            <a:r>
              <a:rPr lang="en-US" sz="2000" dirty="0" smtClean="0"/>
              <a:t>	river bank where his good friend Bill Bird was sitting.</a:t>
            </a:r>
          </a:p>
          <a:p>
            <a:pPr eaLnBrk="1" hangingPunct="1">
              <a:lnSpc>
                <a:spcPct val="80000"/>
              </a:lnSpc>
              <a:spcBef>
                <a:spcPts val="0"/>
              </a:spcBef>
              <a:buNone/>
            </a:pPr>
            <a:r>
              <a:rPr lang="en-US" sz="2000" dirty="0" smtClean="0"/>
              <a:t>	Henry	slipped and fell in the river.  Gravity drowned.</a:t>
            </a:r>
          </a:p>
          <a:p>
            <a:pPr eaLnBrk="1" hangingPunct="1">
              <a:lnSpc>
                <a:spcPct val="80000"/>
              </a:lnSpc>
              <a:spcBef>
                <a:spcPts val="0"/>
              </a:spcBef>
              <a:buNone/>
            </a:pPr>
            <a:r>
              <a:rPr lang="en-US" sz="2000" dirty="0" smtClean="0"/>
              <a:t>	The End.</a:t>
            </a:r>
          </a:p>
          <a:p>
            <a:pPr eaLnBrk="1" hangingPunct="1">
              <a:lnSpc>
                <a:spcPct val="80000"/>
              </a:lnSpc>
            </a:pPr>
            <a:endParaRPr lang="en-US" sz="1400" dirty="0" smtClean="0"/>
          </a:p>
          <a:p>
            <a:pPr eaLnBrk="1" hangingPunct="1">
              <a:lnSpc>
                <a:spcPct val="80000"/>
              </a:lnSpc>
            </a:pPr>
            <a:r>
              <a:rPr lang="en-US" sz="2000" dirty="0" smtClean="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headEnd/>
            <a:tailEnd/>
          </a:ln>
        </p:spPr>
        <p:txBody>
          <a:bodyPr wrap="square" lIns="68579" tIns="34289" rIns="68579" bIns="34289">
            <a:spAutoFit/>
          </a:bodyPr>
          <a:lstStyle/>
          <a:p>
            <a:pPr algn="r">
              <a:spcBef>
                <a:spcPct val="50000"/>
              </a:spcBef>
            </a:pPr>
            <a:r>
              <a:rPr lang="en-US" sz="1600" dirty="0">
                <a:latin typeface="Calibri"/>
                <a:cs typeface="Calibri"/>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928527" y="1063612"/>
            <a:ext cx="2986872" cy="2178075"/>
          </a:xfrm>
          <a:prstGeom prst="rect">
            <a:avLst/>
          </a:prstGeom>
          <a:noFill/>
          <a:ln w="9525">
            <a:noFill/>
            <a:miter lim="800000"/>
            <a:headEnd/>
            <a:tailEnd/>
          </a:ln>
          <a:effectLst/>
        </p:spPr>
      </p:pic>
    </p:spTree>
    <p:extLst>
      <p:ext uri="{BB962C8B-B14F-4D97-AF65-F5344CB8AC3E}">
        <p14:creationId xmlns:p14="http://schemas.microsoft.com/office/powerpoint/2010/main" xmlns="" val="2701215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err="1" smtClean="0">
                <a:solidFill>
                  <a:schemeClr val="tx1"/>
                </a:solidFill>
              </a:rPr>
              <a:t>Processamento</a:t>
            </a:r>
            <a:r>
              <a:rPr lang="en-US" dirty="0" smtClean="0">
                <a:solidFill>
                  <a:schemeClr val="tx1"/>
                </a:solidFill>
              </a:rPr>
              <a:t> de </a:t>
            </a:r>
            <a:r>
              <a:rPr lang="en-US" dirty="0" err="1" smtClean="0">
                <a:solidFill>
                  <a:schemeClr val="tx1"/>
                </a:solidFill>
              </a:rPr>
              <a:t>Linguagem</a:t>
            </a:r>
            <a:r>
              <a:rPr lang="en-US" dirty="0" smtClean="0">
                <a:solidFill>
                  <a:schemeClr val="tx1"/>
                </a:solidFill>
              </a:rPr>
              <a:t> Natural</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smtClean="0"/>
              <a:t>Speech technologies (e.g. </a:t>
            </a:r>
            <a:r>
              <a:rPr lang="en-US" sz="1800" dirty="0" err="1" smtClean="0"/>
              <a:t>Siri</a:t>
            </a:r>
            <a:r>
              <a:rPr lang="en-US" sz="1800" dirty="0" smtClean="0"/>
              <a:t>)</a:t>
            </a:r>
          </a:p>
          <a:p>
            <a:pPr lvl="1" eaLnBrk="1" hangingPunct="1">
              <a:lnSpc>
                <a:spcPct val="80000"/>
              </a:lnSpc>
            </a:pPr>
            <a:r>
              <a:rPr lang="en-US" sz="1500" dirty="0" smtClean="0"/>
              <a:t>Automatic speech recognition (ASR)</a:t>
            </a:r>
          </a:p>
          <a:p>
            <a:pPr lvl="1" eaLnBrk="1" hangingPunct="1">
              <a:lnSpc>
                <a:spcPct val="80000"/>
              </a:lnSpc>
            </a:pPr>
            <a:r>
              <a:rPr lang="en-US" sz="1500" dirty="0" smtClean="0"/>
              <a:t>Text-to-speech synthesis (TTS)</a:t>
            </a:r>
          </a:p>
          <a:p>
            <a:pPr lvl="1" eaLnBrk="1" hangingPunct="1">
              <a:lnSpc>
                <a:spcPct val="80000"/>
              </a:lnSpc>
            </a:pPr>
            <a:r>
              <a:rPr lang="en-US" sz="1500" dirty="0" smtClean="0"/>
              <a:t>Dialog systems</a:t>
            </a:r>
          </a:p>
          <a:p>
            <a:pPr lvl="1" eaLnBrk="1" hangingPunct="1">
              <a:lnSpc>
                <a:spcPct val="80000"/>
              </a:lnSpc>
            </a:pPr>
            <a:endParaRPr lang="en-US" sz="1500" dirty="0" smtClean="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smtClean="0">
                <a:solidFill>
                  <a:srgbClr val="FF0000"/>
                </a:solidFill>
                <a:latin typeface="Calibri"/>
                <a:cs typeface="Calibri"/>
              </a:rPr>
              <a:t>Demo: NLP – ASR </a:t>
            </a:r>
            <a:r>
              <a:rPr lang="en-US" sz="1400" dirty="0" err="1" smtClean="0">
                <a:solidFill>
                  <a:srgbClr val="FF0000"/>
                </a:solidFill>
                <a:latin typeface="Calibri"/>
                <a:cs typeface="Calibri"/>
              </a:rPr>
              <a:t>tvsample.avi</a:t>
            </a:r>
            <a:endParaRPr lang="en-US" sz="14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err="1" smtClean="0">
                <a:solidFill>
                  <a:schemeClr val="tx1"/>
                </a:solidFill>
              </a:rPr>
              <a:t>Visão</a:t>
            </a:r>
            <a:r>
              <a:rPr lang="en-US" dirty="0" smtClean="0">
                <a:solidFill>
                  <a:schemeClr val="tx1"/>
                </a:solidFill>
              </a:rPr>
              <a:t> </a:t>
            </a:r>
            <a:r>
              <a:rPr lang="en-US" dirty="0" err="1" smtClean="0">
                <a:solidFill>
                  <a:schemeClr val="tx1"/>
                </a:solidFill>
              </a:rPr>
              <a:t>Geral</a:t>
            </a:r>
            <a:endParaRPr lang="en-US" dirty="0" smtClean="0">
              <a:solidFill>
                <a:schemeClr val="tx1"/>
              </a:solidFill>
            </a:endParaRP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smtClean="0"/>
          </a:p>
          <a:p>
            <a:pPr eaLnBrk="1" hangingPunct="1"/>
            <a:r>
              <a:rPr lang="en-US" dirty="0" smtClean="0"/>
              <a:t>O </a:t>
            </a:r>
            <a:r>
              <a:rPr lang="en-US" dirty="0" err="1" smtClean="0"/>
              <a:t>que</a:t>
            </a:r>
            <a:r>
              <a:rPr lang="en-US" dirty="0" smtClean="0"/>
              <a:t> é IA?</a:t>
            </a:r>
          </a:p>
          <a:p>
            <a:pPr eaLnBrk="1" hangingPunct="1"/>
            <a:endParaRPr lang="en-US" dirty="0" smtClean="0"/>
          </a:p>
          <a:p>
            <a:pPr eaLnBrk="1" hangingPunct="1"/>
            <a:r>
              <a:rPr lang="en-US" dirty="0" smtClean="0"/>
              <a:t>O </a:t>
            </a:r>
            <a:r>
              <a:rPr lang="en-US" dirty="0" err="1" smtClean="0"/>
              <a:t>que</a:t>
            </a:r>
            <a:r>
              <a:rPr lang="en-US" dirty="0" smtClean="0"/>
              <a:t> a IA </a:t>
            </a:r>
            <a:r>
              <a:rPr lang="en-US" dirty="0" err="1" smtClean="0"/>
              <a:t>pode</a:t>
            </a:r>
            <a:r>
              <a:rPr lang="en-US" dirty="0" smtClean="0"/>
              <a:t> </a:t>
            </a:r>
            <a:r>
              <a:rPr lang="en-US" dirty="0" err="1" smtClean="0"/>
              <a:t>fazer</a:t>
            </a:r>
            <a:r>
              <a:rPr lang="en-US" dirty="0" smtClean="0"/>
              <a:t>?</a:t>
            </a:r>
          </a:p>
          <a:p>
            <a:pPr eaLnBrk="1" hangingPunct="1"/>
            <a:endParaRPr lang="en-US" dirty="0" smtClean="0"/>
          </a:p>
          <a:p>
            <a:pPr eaLnBrk="1" hangingPunct="1"/>
            <a:r>
              <a:rPr lang="en-US" dirty="0" smtClean="0"/>
              <a:t>O </a:t>
            </a:r>
            <a:r>
              <a:rPr lang="en-US" dirty="0" err="1" smtClean="0"/>
              <a:t>que</a:t>
            </a:r>
            <a:r>
              <a:rPr lang="en-US" dirty="0" smtClean="0"/>
              <a:t> é </a:t>
            </a:r>
            <a:r>
              <a:rPr lang="en-US" dirty="0" err="1" smtClean="0"/>
              <a:t>este</a:t>
            </a:r>
            <a:r>
              <a:rPr lang="en-US" dirty="0" smtClean="0"/>
              <a:t> </a:t>
            </a:r>
            <a:r>
              <a:rPr lang="en-US" dirty="0" err="1" smtClean="0"/>
              <a:t>curso</a:t>
            </a:r>
            <a:r>
              <a:rPr lang="en-US" dirty="0" smtClean="0"/>
              <a:t>?</a:t>
            </a:r>
          </a:p>
        </p:txBody>
      </p:sp>
      <p:pic>
        <p:nvPicPr>
          <p:cNvPr id="2252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334000" y="1123950"/>
            <a:ext cx="3037389" cy="3400423"/>
          </a:xfrm>
          <a:prstGeom prst="rect">
            <a:avLst/>
          </a:prstGeom>
          <a:noFill/>
        </p:spPr>
      </p:pic>
    </p:spTree>
    <p:extLst>
      <p:ext uri="{BB962C8B-B14F-4D97-AF65-F5344CB8AC3E}">
        <p14:creationId xmlns:p14="http://schemas.microsoft.com/office/powerpoint/2010/main" xmlns="" val="3458915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err="1" smtClean="0">
                <a:solidFill>
                  <a:schemeClr val="tx1"/>
                </a:solidFill>
              </a:rPr>
              <a:t>Processamento</a:t>
            </a:r>
            <a:r>
              <a:rPr lang="en-US" dirty="0" smtClean="0">
                <a:solidFill>
                  <a:schemeClr val="tx1"/>
                </a:solidFill>
              </a:rPr>
              <a:t> de </a:t>
            </a:r>
            <a:r>
              <a:rPr lang="en-US" dirty="0" err="1" smtClean="0">
                <a:solidFill>
                  <a:schemeClr val="tx1"/>
                </a:solidFill>
              </a:rPr>
              <a:t>Linguagem</a:t>
            </a:r>
            <a:r>
              <a:rPr lang="en-US" dirty="0" smtClean="0">
                <a:solidFill>
                  <a:schemeClr val="tx1"/>
                </a:solidFill>
              </a:rPr>
              <a:t> Natural</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smtClean="0"/>
              <a:t>Speech technologies (e.g. </a:t>
            </a:r>
            <a:r>
              <a:rPr lang="en-US" sz="1800" dirty="0" err="1" smtClean="0"/>
              <a:t>Siri</a:t>
            </a:r>
            <a:r>
              <a:rPr lang="en-US" sz="1800" dirty="0" smtClean="0"/>
              <a:t>)</a:t>
            </a:r>
          </a:p>
          <a:p>
            <a:pPr lvl="1" eaLnBrk="1" hangingPunct="1">
              <a:lnSpc>
                <a:spcPct val="80000"/>
              </a:lnSpc>
            </a:pPr>
            <a:r>
              <a:rPr lang="en-US" sz="1500" dirty="0" smtClean="0"/>
              <a:t>Automatic speech recognition (ASR)</a:t>
            </a:r>
          </a:p>
          <a:p>
            <a:pPr lvl="1" eaLnBrk="1" hangingPunct="1">
              <a:lnSpc>
                <a:spcPct val="80000"/>
              </a:lnSpc>
            </a:pPr>
            <a:r>
              <a:rPr lang="en-US" sz="1500" dirty="0" smtClean="0"/>
              <a:t>Text-to-speech synthesis (TTS)</a:t>
            </a:r>
          </a:p>
          <a:p>
            <a:pPr lvl="1" eaLnBrk="1" hangingPunct="1">
              <a:lnSpc>
                <a:spcPct val="80000"/>
              </a:lnSpc>
            </a:pPr>
            <a:r>
              <a:rPr lang="en-US" sz="1500" dirty="0" smtClean="0"/>
              <a:t>Dialog systems</a:t>
            </a:r>
          </a:p>
          <a:p>
            <a:pPr lvl="1" eaLnBrk="1" hangingPunct="1">
              <a:lnSpc>
                <a:spcPct val="80000"/>
              </a:lnSpc>
            </a:pPr>
            <a:endParaRPr lang="en-US" sz="1500" dirty="0" smtClean="0"/>
          </a:p>
          <a:p>
            <a:pPr eaLnBrk="1" hangingPunct="1">
              <a:lnSpc>
                <a:spcPct val="80000"/>
              </a:lnSpc>
            </a:pPr>
            <a:r>
              <a:rPr lang="en-US" sz="1800" dirty="0" smtClean="0"/>
              <a:t>Language processing technologies</a:t>
            </a:r>
          </a:p>
          <a:p>
            <a:pPr lvl="1" eaLnBrk="1" hangingPunct="1">
              <a:lnSpc>
                <a:spcPct val="80000"/>
              </a:lnSpc>
            </a:pPr>
            <a:r>
              <a:rPr lang="en-US" sz="1500" dirty="0" smtClean="0"/>
              <a:t>Question answering</a:t>
            </a:r>
          </a:p>
          <a:p>
            <a:pPr lvl="1" eaLnBrk="1" hangingPunct="1">
              <a:lnSpc>
                <a:spcPct val="80000"/>
              </a:lnSpc>
            </a:pPr>
            <a:r>
              <a:rPr lang="en-US" sz="1500" dirty="0" smtClean="0"/>
              <a:t>Machine translation</a:t>
            </a:r>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buFont typeface="Wingdings" pitchFamily="2" charset="2"/>
              <a:buNone/>
            </a:pPr>
            <a:r>
              <a:rPr lang="en-US" sz="1500" dirty="0" smtClean="0"/>
              <a:t>	</a:t>
            </a:r>
          </a:p>
          <a:p>
            <a:pPr lvl="1" eaLnBrk="1" hangingPunct="1">
              <a:lnSpc>
                <a:spcPct val="80000"/>
              </a:lnSpc>
            </a:pPr>
            <a:endParaRPr lang="en-US" sz="1500" dirty="0" smtClean="0"/>
          </a:p>
          <a:p>
            <a:pPr lvl="1" eaLnBrk="1" hangingPunct="1">
              <a:lnSpc>
                <a:spcPct val="80000"/>
              </a:lnSpc>
            </a:pPr>
            <a:r>
              <a:rPr lang="en-US" sz="1500" dirty="0" smtClean="0"/>
              <a:t>Web search</a:t>
            </a:r>
          </a:p>
          <a:p>
            <a:pPr lvl="1" eaLnBrk="1" hangingPunct="1">
              <a:lnSpc>
                <a:spcPct val="80000"/>
              </a:lnSpc>
            </a:pPr>
            <a:r>
              <a:rPr lang="en-US" sz="1500" dirty="0" smtClean="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err="1" smtClean="0"/>
              <a:t>Visão</a:t>
            </a:r>
            <a:r>
              <a:rPr lang="en-US" dirty="0" smtClean="0"/>
              <a:t> </a:t>
            </a:r>
            <a:r>
              <a:rPr lang="en-US" dirty="0" err="1" smtClean="0"/>
              <a:t>Computacional</a:t>
            </a:r>
            <a:endParaRPr lang="en-US" dirty="0" smtClean="0"/>
          </a:p>
        </p:txBody>
      </p:sp>
      <p:sp>
        <p:nvSpPr>
          <p:cNvPr id="18437" name="Rectangle 6"/>
          <p:cNvSpPr>
            <a:spLocks/>
          </p:cNvSpPr>
          <p:nvPr/>
        </p:nvSpPr>
        <p:spPr bwMode="auto">
          <a:xfrm>
            <a:off x="647700" y="4781550"/>
            <a:ext cx="3467100" cy="228600"/>
          </a:xfrm>
          <a:prstGeom prst="rect">
            <a:avLst/>
          </a:prstGeom>
          <a:noFill/>
          <a:ln w="12700">
            <a:noFill/>
            <a:miter lim="800000"/>
            <a:headEnd/>
            <a:tailEnd/>
          </a:ln>
        </p:spPr>
        <p:txBody>
          <a:bodyPr lIns="0" tIns="0" rIns="30479" bIns="0"/>
          <a:lstStyle/>
          <a:p>
            <a:pPr marL="29765">
              <a:spcBef>
                <a:spcPts val="600"/>
              </a:spcBef>
            </a:pPr>
            <a:r>
              <a:rPr lang="en-US" sz="1100" dirty="0" smtClean="0">
                <a:latin typeface="Calibri"/>
                <a:cs typeface="Calibri"/>
              </a:rPr>
              <a:t>Images </a:t>
            </a:r>
            <a:r>
              <a:rPr lang="en-US" sz="1100" dirty="0">
                <a:latin typeface="Calibri"/>
                <a:cs typeface="Calibri"/>
              </a:rPr>
              <a:t>from Erik </a:t>
            </a:r>
            <a:r>
              <a:rPr lang="en-US" sz="1100" dirty="0" err="1" smtClean="0">
                <a:latin typeface="Calibri"/>
                <a:cs typeface="Calibri"/>
              </a:rPr>
              <a:t>Sudderth</a:t>
            </a:r>
            <a:r>
              <a:rPr lang="en-US" sz="1100" dirty="0" smtClean="0">
                <a:latin typeface="Calibri"/>
                <a:cs typeface="Calibri"/>
              </a:rPr>
              <a:t> (left), </a:t>
            </a:r>
            <a:r>
              <a:rPr lang="en-US" sz="1100" dirty="0" err="1" smtClean="0">
                <a:latin typeface="Calibri"/>
                <a:cs typeface="Calibri"/>
              </a:rPr>
              <a:t>wikipedia</a:t>
            </a:r>
            <a:r>
              <a:rPr lang="en-US" sz="1100" dirty="0" smtClean="0">
                <a:latin typeface="Calibri"/>
                <a:cs typeface="Calibri"/>
              </a:rPr>
              <a:t> (right)</a:t>
            </a:r>
            <a:endParaRPr lang="en-US" sz="1100" dirty="0">
              <a:latin typeface="Calibri"/>
              <a:cs typeface="Calibri"/>
            </a:endParaRPr>
          </a:p>
        </p:txBody>
      </p:sp>
      <p:sp>
        <p:nvSpPr>
          <p:cNvPr id="18438" name="Rectangle 7"/>
          <p:cNvSpPr>
            <a:spLocks/>
          </p:cNvSpPr>
          <p:nvPr/>
        </p:nvSpPr>
        <p:spPr bwMode="auto">
          <a:xfrm>
            <a:off x="457200" y="1047750"/>
            <a:ext cx="6172200" cy="990600"/>
          </a:xfrm>
          <a:prstGeom prst="rect">
            <a:avLst/>
          </a:prstGeom>
          <a:noFill/>
          <a:ln w="12700">
            <a:noFill/>
            <a:miter lim="800000"/>
            <a:headEnd/>
            <a:tailEnd/>
          </a:ln>
        </p:spPr>
        <p:txBody>
          <a:bodyPr lIns="0" tIns="0" rIns="30479" bIns="0"/>
          <a:lstStyle/>
          <a:p>
            <a:pPr marL="244073" indent="-214308">
              <a:spcBef>
                <a:spcPts val="479"/>
              </a:spcBef>
              <a:buSzPct val="100000"/>
              <a:buFont typeface="Wingdings" pitchFamily="2" charset="2"/>
              <a:buChar char="§"/>
            </a:pPr>
            <a:r>
              <a:rPr lang="en-US" dirty="0">
                <a:solidFill>
                  <a:schemeClr val="accent6"/>
                </a:solidFill>
                <a:latin typeface="Calibri"/>
                <a:cs typeface="Calibri"/>
              </a:rPr>
              <a:t>Object and </a:t>
            </a:r>
            <a:r>
              <a:rPr lang="en-US" dirty="0" smtClean="0">
                <a:solidFill>
                  <a:schemeClr val="accent6"/>
                </a:solidFill>
                <a:latin typeface="Calibri"/>
                <a:cs typeface="Calibri"/>
              </a:rPr>
              <a:t>face recognition</a:t>
            </a:r>
            <a:endParaRPr lang="en-US" dirty="0">
              <a:solidFill>
                <a:schemeClr val="accent6"/>
              </a:solidFill>
              <a:latin typeface="Calibri"/>
              <a:cs typeface="Calibri"/>
            </a:endParaRPr>
          </a:p>
          <a:p>
            <a:pPr marL="244073" indent="-214308">
              <a:spcBef>
                <a:spcPts val="479"/>
              </a:spcBef>
              <a:buSzPct val="100000"/>
              <a:buFont typeface="Wingdings" pitchFamily="2" charset="2"/>
              <a:buChar char="§"/>
            </a:pPr>
            <a:r>
              <a:rPr lang="en-US" dirty="0">
                <a:solidFill>
                  <a:schemeClr val="accent6"/>
                </a:solidFill>
                <a:latin typeface="Calibri"/>
                <a:cs typeface="Calibri"/>
              </a:rPr>
              <a:t>Scene segmentation</a:t>
            </a:r>
          </a:p>
          <a:p>
            <a:pPr marL="244073" indent="-214308">
              <a:spcBef>
                <a:spcPts val="479"/>
              </a:spcBef>
              <a:buSzPct val="100000"/>
              <a:buFont typeface="Wingdings" pitchFamily="2" charset="2"/>
              <a:buChar char="§"/>
            </a:pPr>
            <a:r>
              <a:rPr lang="en-US" dirty="0">
                <a:solidFill>
                  <a:schemeClr val="accent6"/>
                </a:solidFill>
                <a:latin typeface="Calibri"/>
                <a:cs typeface="Calibri"/>
              </a:rPr>
              <a:t>Image classification</a:t>
            </a:r>
          </a:p>
        </p:txBody>
      </p:sp>
      <p:pic>
        <p:nvPicPr>
          <p:cNvPr id="59394" name="Picture 2" descr="File:Kinect2-ir-image.png">
            <a:hlinkClick r:id="rId4"/>
          </p:cNvPr>
          <p:cNvPicPr>
            <a:picLocks noChangeAspect="1" noChangeArrowheads="1"/>
          </p:cNvPicPr>
          <p:nvPr/>
        </p:nvPicPr>
        <p:blipFill>
          <a:blip r:embed="rId5" cstate="print"/>
          <a:srcRect/>
          <a:stretch>
            <a:fillRect/>
          </a:stretch>
        </p:blipFill>
        <p:spPr bwMode="auto">
          <a:xfrm>
            <a:off x="6324600" y="895350"/>
            <a:ext cx="1833880" cy="1447800"/>
          </a:xfrm>
          <a:prstGeom prst="rect">
            <a:avLst/>
          </a:prstGeom>
          <a:noFill/>
        </p:spPr>
      </p:pic>
      <p:pic>
        <p:nvPicPr>
          <p:cNvPr id="59396" name="Picture 4" descr="File:Kinect2-deepmap.png">
            <a:hlinkClick r:id="rId6"/>
          </p:cNvPr>
          <p:cNvPicPr>
            <a:picLocks noChangeAspect="1" noChangeArrowheads="1"/>
          </p:cNvPicPr>
          <p:nvPr/>
        </p:nvPicPr>
        <p:blipFill>
          <a:blip r:embed="rId7"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8"/>
          </p:cNvPr>
          <p:cNvPicPr>
            <a:picLocks noChangeAspect="1" noChangeArrowheads="1"/>
          </p:cNvPicPr>
          <p:nvPr/>
        </p:nvPicPr>
        <p:blipFill>
          <a:blip r:embed="rId9"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smtClean="0">
                <a:solidFill>
                  <a:srgbClr val="FF0000"/>
                </a:solidFill>
                <a:latin typeface="Calibri"/>
                <a:cs typeface="Calibri"/>
              </a:rPr>
              <a:t>Demo1: VISION – lec_1_t2_video.flv</a:t>
            </a:r>
            <a:endParaRPr lang="en-US" sz="1400" dirty="0">
              <a:solidFill>
                <a:srgbClr val="FF0000"/>
              </a:solidFill>
              <a:latin typeface="Calibri"/>
              <a:cs typeface="Calibri"/>
            </a:endParaRP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smtClean="0">
                <a:solidFill>
                  <a:srgbClr val="FF0000"/>
                </a:solidFill>
                <a:latin typeface="Calibri"/>
                <a:cs typeface="Calibri"/>
              </a:rPr>
              <a:t>Demo2: VISION – lec_1_obj_rec_0.mpg</a:t>
            </a:r>
            <a:endParaRPr lang="en-US" sz="1400" dirty="0">
              <a:solidFill>
                <a:srgbClr val="FF0000"/>
              </a:solidFill>
              <a:latin typeface="Calibri"/>
              <a:cs typeface="Calibri"/>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Visão</a:t>
            </a:r>
            <a:r>
              <a:rPr lang="en-US" dirty="0" smtClean="0"/>
              <a:t> </a:t>
            </a:r>
            <a:r>
              <a:rPr lang="en-US" dirty="0" err="1" smtClean="0"/>
              <a:t>Computacional</a:t>
            </a:r>
            <a:endParaRPr lang="pt-BR" dirty="0"/>
          </a:p>
        </p:txBody>
      </p:sp>
      <p:sp>
        <p:nvSpPr>
          <p:cNvPr id="3" name="Espaço Reservado para Conteúdo 2"/>
          <p:cNvSpPr>
            <a:spLocks noGrp="1"/>
          </p:cNvSpPr>
          <p:nvPr>
            <p:ph idx="1"/>
          </p:nvPr>
        </p:nvSpPr>
        <p:spPr/>
        <p:txBody>
          <a:bodyPr/>
          <a:lstStyle/>
          <a:p>
            <a:endParaRPr lang="pt-BR"/>
          </a:p>
        </p:txBody>
      </p:sp>
      <p:pic>
        <p:nvPicPr>
          <p:cNvPr id="89090" name="Picture 2"/>
          <p:cNvPicPr>
            <a:picLocks noChangeAspect="1" noChangeArrowheads="1"/>
          </p:cNvPicPr>
          <p:nvPr/>
        </p:nvPicPr>
        <p:blipFill>
          <a:blip r:embed="rId2" cstate="print"/>
          <a:srcRect/>
          <a:stretch>
            <a:fillRect/>
          </a:stretch>
        </p:blipFill>
        <p:spPr bwMode="auto">
          <a:xfrm>
            <a:off x="2133600" y="971550"/>
            <a:ext cx="4676775" cy="3744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err="1" smtClean="0">
                <a:solidFill>
                  <a:schemeClr val="tx1"/>
                </a:solidFill>
              </a:rPr>
              <a:t>Robótica</a:t>
            </a:r>
            <a:endParaRPr lang="en-US" dirty="0" smtClean="0">
              <a:solidFill>
                <a:schemeClr val="tx1"/>
              </a:solidFill>
            </a:endParaRP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smtClean="0">
                <a:solidFill>
                  <a:schemeClr val="tx1"/>
                </a:solidFill>
              </a:rPr>
              <a:t>Robotics</a:t>
            </a:r>
          </a:p>
          <a:p>
            <a:pPr lvl="1" eaLnBrk="1" hangingPunct="1">
              <a:lnSpc>
                <a:spcPct val="80000"/>
              </a:lnSpc>
            </a:pPr>
            <a:r>
              <a:rPr lang="en-US" sz="1400" dirty="0" smtClean="0"/>
              <a:t>Part mech. eng.</a:t>
            </a:r>
          </a:p>
          <a:p>
            <a:pPr lvl="1" eaLnBrk="1" hangingPunct="1">
              <a:lnSpc>
                <a:spcPct val="80000"/>
              </a:lnSpc>
            </a:pPr>
            <a:r>
              <a:rPr lang="en-US" sz="1400" dirty="0" smtClean="0"/>
              <a:t>Part AI</a:t>
            </a:r>
          </a:p>
          <a:p>
            <a:pPr lvl="1" eaLnBrk="1" hangingPunct="1">
              <a:lnSpc>
                <a:spcPct val="80000"/>
              </a:lnSpc>
            </a:pPr>
            <a:r>
              <a:rPr lang="en-US" sz="1400" dirty="0" smtClean="0"/>
              <a:t>Reality much</a:t>
            </a:r>
          </a:p>
          <a:p>
            <a:pPr lvl="1" eaLnBrk="1" hangingPunct="1">
              <a:lnSpc>
                <a:spcPct val="80000"/>
              </a:lnSpc>
              <a:buFont typeface="Wingdings" pitchFamily="2" charset="2"/>
              <a:buNone/>
            </a:pPr>
            <a:r>
              <a:rPr lang="en-US" sz="1400" dirty="0" smtClean="0"/>
              <a:t>	harder than</a:t>
            </a:r>
          </a:p>
          <a:p>
            <a:pPr lvl="1" eaLnBrk="1" hangingPunct="1">
              <a:lnSpc>
                <a:spcPct val="80000"/>
              </a:lnSpc>
              <a:buFont typeface="Wingdings" pitchFamily="2" charset="2"/>
              <a:buNone/>
            </a:pPr>
            <a:r>
              <a:rPr lang="en-US" sz="1400" dirty="0" smtClean="0"/>
              <a:t>	simulations!</a:t>
            </a:r>
          </a:p>
          <a:p>
            <a:pPr lvl="1" eaLnBrk="1" hangingPunct="1">
              <a:lnSpc>
                <a:spcPct val="80000"/>
              </a:lnSpc>
            </a:pPr>
            <a:endParaRPr lang="en-US" sz="1400" dirty="0" smtClean="0"/>
          </a:p>
          <a:p>
            <a:pPr eaLnBrk="1" hangingPunct="1">
              <a:lnSpc>
                <a:spcPct val="80000"/>
              </a:lnSpc>
            </a:pPr>
            <a:r>
              <a:rPr lang="en-US" sz="1500" dirty="0" smtClean="0">
                <a:solidFill>
                  <a:schemeClr val="tx1"/>
                </a:solidFill>
              </a:rPr>
              <a:t>Technologies</a:t>
            </a:r>
          </a:p>
          <a:p>
            <a:pPr lvl="1" eaLnBrk="1" hangingPunct="1">
              <a:lnSpc>
                <a:spcPct val="80000"/>
              </a:lnSpc>
            </a:pPr>
            <a:r>
              <a:rPr lang="en-US" sz="1400" dirty="0" smtClean="0"/>
              <a:t>Vehicles</a:t>
            </a:r>
          </a:p>
          <a:p>
            <a:pPr lvl="1" eaLnBrk="1" hangingPunct="1">
              <a:lnSpc>
                <a:spcPct val="80000"/>
              </a:lnSpc>
            </a:pPr>
            <a:r>
              <a:rPr lang="en-US" sz="1400" dirty="0" smtClean="0"/>
              <a:t>Rescue</a:t>
            </a:r>
          </a:p>
          <a:p>
            <a:pPr lvl="1" eaLnBrk="1" hangingPunct="1">
              <a:lnSpc>
                <a:spcPct val="80000"/>
              </a:lnSpc>
            </a:pPr>
            <a:r>
              <a:rPr lang="en-US" sz="1400" dirty="0" smtClean="0"/>
              <a:t>Soccer!</a:t>
            </a:r>
          </a:p>
          <a:p>
            <a:pPr lvl="1" eaLnBrk="1" hangingPunct="1">
              <a:lnSpc>
                <a:spcPct val="80000"/>
              </a:lnSpc>
            </a:pPr>
            <a:r>
              <a:rPr lang="en-US" sz="1400" dirty="0" smtClean="0"/>
              <a:t>Lots of automation…</a:t>
            </a:r>
          </a:p>
          <a:p>
            <a:pPr lvl="1" eaLnBrk="1" hangingPunct="1">
              <a:lnSpc>
                <a:spcPct val="80000"/>
              </a:lnSpc>
            </a:pPr>
            <a:endParaRPr lang="en-US" sz="1400" dirty="0" smtClean="0"/>
          </a:p>
          <a:p>
            <a:pPr eaLnBrk="1" hangingPunct="1">
              <a:lnSpc>
                <a:spcPct val="80000"/>
              </a:lnSpc>
            </a:pPr>
            <a:r>
              <a:rPr lang="en-US" sz="1500" dirty="0" smtClean="0">
                <a:solidFill>
                  <a:schemeClr val="tx1"/>
                </a:solidFill>
              </a:rPr>
              <a:t>In this class:</a:t>
            </a:r>
          </a:p>
          <a:p>
            <a:pPr lvl="1" eaLnBrk="1" hangingPunct="1">
              <a:lnSpc>
                <a:spcPct val="80000"/>
              </a:lnSpc>
            </a:pPr>
            <a:r>
              <a:rPr lang="en-US" sz="1400" dirty="0" smtClean="0"/>
              <a:t>We ignore mechanical aspects</a:t>
            </a:r>
          </a:p>
          <a:p>
            <a:pPr lvl="1" eaLnBrk="1" hangingPunct="1">
              <a:lnSpc>
                <a:spcPct val="80000"/>
              </a:lnSpc>
            </a:pPr>
            <a:r>
              <a:rPr lang="en-US" sz="1400" dirty="0" smtClean="0"/>
              <a:t>Methods for planning</a:t>
            </a:r>
          </a:p>
          <a:p>
            <a:pPr lvl="1" eaLnBrk="1" hangingPunct="1">
              <a:lnSpc>
                <a:spcPct val="80000"/>
              </a:lnSpc>
            </a:pPr>
            <a:r>
              <a:rPr lang="en-US" sz="1400" dirty="0" smtClean="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headEnd/>
            <a:tailEnd/>
          </a:ln>
        </p:spPr>
        <p:txBody>
          <a:bodyPr wrap="square" lIns="68579" tIns="34289" rIns="68579" bIns="34289">
            <a:spAutoFit/>
          </a:bodyPr>
          <a:lstStyle/>
          <a:p>
            <a:pPr>
              <a:spcBef>
                <a:spcPct val="50000"/>
              </a:spcBef>
            </a:pPr>
            <a:r>
              <a:rPr lang="en-US" sz="1100" dirty="0">
                <a:latin typeface="Calibri"/>
                <a:cs typeface="Calibri"/>
              </a:rPr>
              <a:t>Images </a:t>
            </a:r>
            <a:r>
              <a:rPr lang="en-US" sz="1100" dirty="0" smtClean="0">
                <a:latin typeface="Calibri"/>
                <a:cs typeface="Calibri"/>
              </a:rPr>
              <a:t>from UC Berkeley, Boston Dynamics, </a:t>
            </a:r>
            <a:r>
              <a:rPr lang="en-US" sz="1100" dirty="0" err="1" smtClean="0">
                <a:latin typeface="Calibri"/>
                <a:cs typeface="Calibri"/>
              </a:rPr>
              <a:t>RoboCup</a:t>
            </a:r>
            <a:r>
              <a:rPr lang="en-US" sz="1100" dirty="0" smtClean="0">
                <a:latin typeface="Calibri"/>
                <a:cs typeface="Calibri"/>
              </a:rPr>
              <a:t>, Google</a:t>
            </a:r>
            <a:endParaRPr lang="en-US" sz="1100" dirty="0">
              <a:latin typeface="Calibri"/>
              <a:cs typeface="Calibri"/>
            </a:endParaRPr>
          </a:p>
        </p:txBody>
      </p:sp>
      <p:pic>
        <p:nvPicPr>
          <p:cNvPr id="2" name="Picture 3"/>
          <p:cNvPicPr>
            <a:picLocks noChangeAspect="1" noChangeArrowheads="1"/>
          </p:cNvPicPr>
          <p:nvPr/>
        </p:nvPicPr>
        <p:blipFill>
          <a:blip r:embed="rId3"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5"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smtClean="0">
                <a:solidFill>
                  <a:srgbClr val="FF0000"/>
                </a:solidFill>
                <a:latin typeface="Calibri"/>
                <a:cs typeface="Calibri"/>
              </a:rPr>
              <a:t>Demo 1: ROBOTICS – </a:t>
            </a:r>
            <a:r>
              <a:rPr lang="en-US" sz="1200" dirty="0" err="1" smtClean="0">
                <a:solidFill>
                  <a:srgbClr val="FF0000"/>
                </a:solidFill>
                <a:latin typeface="Calibri"/>
                <a:cs typeface="Calibri"/>
              </a:rPr>
              <a:t>soccer.avi</a:t>
            </a:r>
            <a:endParaRPr lang="en-US" sz="1200" dirty="0">
              <a:solidFill>
                <a:srgbClr val="FF0000"/>
              </a:solidFill>
              <a:latin typeface="Calibri"/>
              <a:cs typeface="Calibri"/>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smtClean="0">
                <a:solidFill>
                  <a:srgbClr val="FF0000"/>
                </a:solidFill>
                <a:latin typeface="Calibri"/>
                <a:cs typeface="Calibri"/>
              </a:rPr>
              <a:t>Demo 2: ROBOTICS – soccer2.avi</a:t>
            </a:r>
            <a:endParaRPr lang="en-US" sz="1200" dirty="0">
              <a:solidFill>
                <a:srgbClr val="FF0000"/>
              </a:solidFill>
              <a:latin typeface="Calibri"/>
              <a:cs typeface="Calibri"/>
            </a:endParaRP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smtClean="0">
                <a:solidFill>
                  <a:srgbClr val="FF0000"/>
                </a:solidFill>
                <a:latin typeface="Calibri"/>
                <a:cs typeface="Calibri"/>
              </a:rPr>
              <a:t>Demo 3: ROBOTICS – </a:t>
            </a:r>
            <a:r>
              <a:rPr lang="en-US" sz="1200" dirty="0" err="1">
                <a:solidFill>
                  <a:srgbClr val="FF0000"/>
                </a:solidFill>
                <a:latin typeface="Calibri"/>
                <a:cs typeface="Calibri"/>
              </a:rPr>
              <a:t>g</a:t>
            </a:r>
            <a:r>
              <a:rPr lang="en-US" sz="1200" dirty="0" err="1" smtClean="0">
                <a:solidFill>
                  <a:srgbClr val="FF0000"/>
                </a:solidFill>
                <a:latin typeface="Calibri"/>
                <a:cs typeface="Calibri"/>
              </a:rPr>
              <a:t>car.avi</a:t>
            </a:r>
            <a:endParaRPr lang="en-US" sz="1200" dirty="0">
              <a:solidFill>
                <a:srgbClr val="FF0000"/>
              </a:solidFill>
              <a:latin typeface="Calibri"/>
              <a:cs typeface="Calibri"/>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smtClean="0">
                <a:solidFill>
                  <a:srgbClr val="FF0000"/>
                </a:solidFill>
                <a:latin typeface="Calibri"/>
                <a:cs typeface="Calibri"/>
              </a:rPr>
              <a:t>Demo 4: ROBOTICS – </a:t>
            </a:r>
            <a:r>
              <a:rPr lang="en-US" sz="1200" dirty="0" err="1" smtClean="0">
                <a:solidFill>
                  <a:srgbClr val="FF0000"/>
                </a:solidFill>
                <a:latin typeface="Calibri"/>
                <a:cs typeface="Calibri"/>
              </a:rPr>
              <a:t>laundry.avi</a:t>
            </a:r>
            <a:endParaRPr lang="en-US" sz="1200" dirty="0">
              <a:solidFill>
                <a:srgbClr val="FF0000"/>
              </a:solidFill>
              <a:latin typeface="Calibri"/>
              <a:cs typeface="Calibri"/>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smtClean="0">
                <a:solidFill>
                  <a:srgbClr val="FF0000"/>
                </a:solidFill>
                <a:latin typeface="Calibri"/>
                <a:cs typeface="Calibri"/>
              </a:rPr>
              <a:t>Demo 5: ROBOTICS – </a:t>
            </a:r>
            <a:r>
              <a:rPr lang="en-US" sz="1200" dirty="0" err="1" smtClean="0">
                <a:solidFill>
                  <a:srgbClr val="FF0000"/>
                </a:solidFill>
                <a:latin typeface="Calibri"/>
                <a:cs typeface="Calibri"/>
              </a:rPr>
              <a:t>petman.avi</a:t>
            </a:r>
            <a:endParaRPr lang="en-US" sz="12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9050"/>
            <a:ext cx="9144000" cy="857250"/>
          </a:xfrm>
        </p:spPr>
        <p:txBody>
          <a:bodyPr/>
          <a:lstStyle/>
          <a:p>
            <a:pPr eaLnBrk="1" hangingPunct="1"/>
            <a:r>
              <a:rPr lang="en-US" dirty="0" smtClean="0">
                <a:solidFill>
                  <a:schemeClr val="tx1"/>
                </a:solidFill>
              </a:rPr>
              <a:t>Sci-Fi </a:t>
            </a:r>
            <a:r>
              <a:rPr lang="en-US" dirty="0" err="1" smtClean="0">
                <a:solidFill>
                  <a:schemeClr val="tx1"/>
                </a:solidFill>
              </a:rPr>
              <a:t>vs</a:t>
            </a:r>
            <a:r>
              <a:rPr lang="en-US" dirty="0" smtClean="0">
                <a:solidFill>
                  <a:schemeClr val="tx1"/>
                </a:solidFill>
              </a:rPr>
              <a:t> IA</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057400" cy="260985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29350" y="1190625"/>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smtClean="0"/>
              <a:t>Lógica</a:t>
            </a:r>
            <a:endParaRPr lang="en-US" dirty="0" smtClean="0"/>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smtClean="0"/>
              <a:t>Logical systems</a:t>
            </a:r>
          </a:p>
          <a:p>
            <a:pPr lvl="1" eaLnBrk="1" hangingPunct="1"/>
            <a:r>
              <a:rPr lang="en-US" sz="1800" dirty="0" smtClean="0"/>
              <a:t>Theorem </a:t>
            </a:r>
            <a:r>
              <a:rPr lang="en-US" sz="1800" dirty="0" err="1" smtClean="0"/>
              <a:t>provers</a:t>
            </a:r>
            <a:endParaRPr lang="en-US" sz="1800" dirty="0" smtClean="0"/>
          </a:p>
          <a:p>
            <a:pPr lvl="1" eaLnBrk="1" hangingPunct="1"/>
            <a:r>
              <a:rPr lang="en-US" sz="1800" dirty="0" smtClean="0"/>
              <a:t>NASA fault diagnosis</a:t>
            </a:r>
          </a:p>
          <a:p>
            <a:pPr lvl="1" eaLnBrk="1" hangingPunct="1"/>
            <a:r>
              <a:rPr lang="en-US" sz="1800" dirty="0" smtClean="0"/>
              <a:t>Question answering</a:t>
            </a:r>
          </a:p>
          <a:p>
            <a:pPr lvl="1" eaLnBrk="1" hangingPunct="1"/>
            <a:endParaRPr lang="en-US" sz="1800" dirty="0" smtClean="0"/>
          </a:p>
          <a:p>
            <a:pPr eaLnBrk="1" hangingPunct="1"/>
            <a:r>
              <a:rPr lang="en-US" sz="2100" dirty="0" smtClean="0"/>
              <a:t>Methods:</a:t>
            </a:r>
          </a:p>
          <a:p>
            <a:pPr lvl="1" eaLnBrk="1" hangingPunct="1"/>
            <a:r>
              <a:rPr lang="en-US" sz="1800" dirty="0" smtClean="0"/>
              <a:t>Deduction systems</a:t>
            </a:r>
          </a:p>
          <a:p>
            <a:pPr lvl="1" eaLnBrk="1" hangingPunct="1"/>
            <a:r>
              <a:rPr lang="en-US" sz="1800" dirty="0" smtClean="0"/>
              <a:t>Constraint satisfaction</a:t>
            </a:r>
          </a:p>
          <a:p>
            <a:pPr lvl="1" eaLnBrk="1" hangingPunct="1"/>
            <a:r>
              <a:rPr lang="en-US" sz="1800" dirty="0" err="1" smtClean="0"/>
              <a:t>Satisfiability</a:t>
            </a:r>
            <a:r>
              <a:rPr lang="en-US" sz="1800" dirty="0" smtClean="0"/>
              <a:t> solvers (huge advances!)</a:t>
            </a:r>
          </a:p>
        </p:txBody>
      </p:sp>
      <p:pic>
        <p:nvPicPr>
          <p:cNvPr id="19460" name="Picture 4"/>
          <p:cNvPicPr>
            <a:picLocks noChangeAspect="1" noChangeArrowheads="1"/>
          </p:cNvPicPr>
          <p:nvPr/>
        </p:nvPicPr>
        <p:blipFill>
          <a:blip r:embed="rId3"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headEnd/>
            <a:tailEnd/>
          </a:ln>
        </p:spPr>
        <p:txBody>
          <a:bodyPr lIns="68579" tIns="34289" rIns="68579" bIns="34289">
            <a:spAutoFit/>
          </a:bodyPr>
          <a:lstStyle/>
          <a:p>
            <a:pPr>
              <a:spcBef>
                <a:spcPct val="50000"/>
              </a:spcBef>
            </a:pPr>
            <a:r>
              <a:rPr lang="en-US" sz="1100" dirty="0">
                <a:latin typeface="Calibri"/>
                <a:cs typeface="Calibri"/>
              </a:rPr>
              <a:t>Image from Bart Selman</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dirty="0" err="1" smtClean="0"/>
              <a:t>Jogos</a:t>
            </a:r>
            <a:r>
              <a:rPr lang="en-US" dirty="0" smtClean="0"/>
              <a:t> (Game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smtClean="0"/>
              <a:t>Classic Moment: May, '97: Deep Blue vs. Kasparov</a:t>
            </a:r>
          </a:p>
          <a:p>
            <a:pPr lvl="1" eaLnBrk="1" hangingPunct="1">
              <a:lnSpc>
                <a:spcPct val="80000"/>
              </a:lnSpc>
            </a:pPr>
            <a:r>
              <a:rPr lang="en-US" sz="1400" dirty="0" smtClean="0"/>
              <a:t>First match won against world champion</a:t>
            </a:r>
          </a:p>
          <a:p>
            <a:pPr lvl="1" eaLnBrk="1" hangingPunct="1">
              <a:lnSpc>
                <a:spcPct val="80000"/>
              </a:lnSpc>
            </a:pPr>
            <a:r>
              <a:rPr lang="en-US" sz="1400" dirty="0" smtClean="0"/>
              <a:t>“Intelligent creative” play</a:t>
            </a:r>
          </a:p>
          <a:p>
            <a:pPr lvl="1" eaLnBrk="1" hangingPunct="1">
              <a:lnSpc>
                <a:spcPct val="80000"/>
              </a:lnSpc>
            </a:pPr>
            <a:r>
              <a:rPr lang="en-US" sz="1400" dirty="0" smtClean="0"/>
              <a:t>200 million board positions per second</a:t>
            </a:r>
          </a:p>
          <a:p>
            <a:pPr lvl="1" eaLnBrk="1" hangingPunct="1">
              <a:lnSpc>
                <a:spcPct val="80000"/>
              </a:lnSpc>
            </a:pPr>
            <a:r>
              <a:rPr lang="en-US" sz="1400" dirty="0" smtClean="0"/>
              <a:t>Humans understood 99.9 of Deep Blue's moves</a:t>
            </a:r>
          </a:p>
          <a:p>
            <a:pPr lvl="1" eaLnBrk="1" hangingPunct="1">
              <a:lnSpc>
                <a:spcPct val="80000"/>
              </a:lnSpc>
            </a:pPr>
            <a:r>
              <a:rPr lang="en-US" sz="1400" dirty="0" smtClean="0"/>
              <a:t>Can do about the same now with a PC cluster</a:t>
            </a:r>
          </a:p>
          <a:p>
            <a:pPr eaLnBrk="1" hangingPunct="1">
              <a:lnSpc>
                <a:spcPct val="80000"/>
              </a:lnSpc>
            </a:pPr>
            <a:endParaRPr lang="en-US" sz="800" dirty="0" smtClean="0"/>
          </a:p>
          <a:p>
            <a:pPr eaLnBrk="1" hangingPunct="1">
              <a:lnSpc>
                <a:spcPct val="80000"/>
              </a:lnSpc>
            </a:pPr>
            <a:r>
              <a:rPr lang="en-US" sz="1500" dirty="0" smtClean="0"/>
              <a:t>Open question:</a:t>
            </a:r>
          </a:p>
          <a:p>
            <a:pPr lvl="1" eaLnBrk="1" hangingPunct="1">
              <a:lnSpc>
                <a:spcPct val="80000"/>
              </a:lnSpc>
            </a:pPr>
            <a:r>
              <a:rPr lang="en-US" sz="1400" dirty="0" smtClean="0"/>
              <a:t>How does human cognition deal with the</a:t>
            </a:r>
          </a:p>
          <a:p>
            <a:pPr lvl="1" eaLnBrk="1" hangingPunct="1">
              <a:lnSpc>
                <a:spcPct val="80000"/>
              </a:lnSpc>
              <a:buFont typeface="Wingdings" pitchFamily="2" charset="2"/>
              <a:buNone/>
            </a:pPr>
            <a:r>
              <a:rPr lang="en-US" sz="1400" dirty="0" smtClean="0"/>
              <a:t>	search space explosion of chess?</a:t>
            </a:r>
          </a:p>
          <a:p>
            <a:pPr lvl="1" eaLnBrk="1" hangingPunct="1">
              <a:lnSpc>
                <a:spcPct val="80000"/>
              </a:lnSpc>
            </a:pPr>
            <a:r>
              <a:rPr lang="en-US" sz="1400" dirty="0" smtClean="0"/>
              <a:t>Or: how can humans compete with computers at all??</a:t>
            </a:r>
          </a:p>
          <a:p>
            <a:pPr eaLnBrk="1" hangingPunct="1">
              <a:lnSpc>
                <a:spcPct val="80000"/>
              </a:lnSpc>
            </a:pPr>
            <a:endParaRPr lang="en-US" sz="800" dirty="0" smtClean="0"/>
          </a:p>
          <a:p>
            <a:pPr eaLnBrk="1" hangingPunct="1">
              <a:lnSpc>
                <a:spcPct val="80000"/>
              </a:lnSpc>
            </a:pPr>
            <a:r>
              <a:rPr lang="en-US" sz="1500" dirty="0" smtClean="0"/>
              <a:t>1996: Kasparov Beats Deep Blue</a:t>
            </a:r>
          </a:p>
          <a:p>
            <a:pPr eaLnBrk="1" hangingPunct="1">
              <a:lnSpc>
                <a:spcPct val="80000"/>
              </a:lnSpc>
              <a:buFont typeface="Wingdings" pitchFamily="2" charset="2"/>
              <a:buNone/>
            </a:pPr>
            <a:r>
              <a:rPr lang="en-US" sz="1400" dirty="0" smtClean="0"/>
              <a:t>	</a:t>
            </a:r>
            <a:r>
              <a:rPr lang="en-US" sz="1400" dirty="0" smtClean="0">
                <a:solidFill>
                  <a:schemeClr val="tx1"/>
                </a:solidFill>
              </a:rPr>
              <a:t>“I could feel --- I could smell --- a new kind of intelligence across the table.”</a:t>
            </a:r>
          </a:p>
          <a:p>
            <a:pPr eaLnBrk="1" hangingPunct="1">
              <a:lnSpc>
                <a:spcPct val="80000"/>
              </a:lnSpc>
            </a:pPr>
            <a:endParaRPr lang="en-US" sz="800" dirty="0" smtClean="0"/>
          </a:p>
          <a:p>
            <a:pPr eaLnBrk="1" hangingPunct="1">
              <a:lnSpc>
                <a:spcPct val="80000"/>
              </a:lnSpc>
            </a:pPr>
            <a:r>
              <a:rPr lang="en-US" sz="1500" dirty="0" smtClean="0"/>
              <a:t>1997: Deep Blue Beats Kasparov</a:t>
            </a:r>
          </a:p>
          <a:p>
            <a:pPr eaLnBrk="1" hangingPunct="1">
              <a:lnSpc>
                <a:spcPct val="80000"/>
              </a:lnSpc>
              <a:buFont typeface="Wingdings" pitchFamily="2" charset="2"/>
              <a:buNone/>
            </a:pPr>
            <a:r>
              <a:rPr lang="en-US" sz="1500" b="1" dirty="0" smtClean="0"/>
              <a:t>	</a:t>
            </a:r>
            <a:r>
              <a:rPr lang="en-US" sz="1400" dirty="0" smtClean="0">
                <a:solidFill>
                  <a:schemeClr val="tx1"/>
                </a:solidFill>
              </a:rPr>
              <a:t>“Deep Blue hasn't proven anything.”</a:t>
            </a:r>
          </a:p>
          <a:p>
            <a:pPr eaLnBrk="1" hangingPunct="1">
              <a:lnSpc>
                <a:spcPct val="80000"/>
              </a:lnSpc>
            </a:pPr>
            <a:endParaRPr lang="en-US" sz="400" dirty="0" smtClean="0"/>
          </a:p>
          <a:p>
            <a:pPr eaLnBrk="1" hangingPunct="1">
              <a:lnSpc>
                <a:spcPct val="80000"/>
              </a:lnSpc>
            </a:pPr>
            <a:r>
              <a:rPr lang="en-US" sz="1500" dirty="0" smtClean="0"/>
              <a:t>Huge game-playing advances recently, e.g. in Go!</a:t>
            </a:r>
          </a:p>
          <a:p>
            <a:pPr eaLnBrk="1" hangingPunct="1">
              <a:lnSpc>
                <a:spcPct val="80000"/>
              </a:lnSpc>
            </a:pPr>
            <a:endParaRPr lang="en-US" sz="1400" dirty="0" smtClean="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headEnd/>
            <a:tailEnd/>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extLst>
      <p:ext uri="{BB962C8B-B14F-4D97-AF65-F5344CB8AC3E}">
        <p14:creationId xmlns:p14="http://schemas.microsoft.com/office/powerpoint/2010/main" xmlns="" val="378148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Jogos</a:t>
            </a:r>
            <a:r>
              <a:rPr lang="en-US" dirty="0"/>
              <a:t> (Game Playing)</a:t>
            </a:r>
            <a:endParaRPr lang="pt-BR" dirty="0"/>
          </a:p>
        </p:txBody>
      </p:sp>
      <p:sp>
        <p:nvSpPr>
          <p:cNvPr id="3" name="Espaço Reservado para Conteúdo 2"/>
          <p:cNvSpPr>
            <a:spLocks noGrp="1"/>
          </p:cNvSpPr>
          <p:nvPr>
            <p:ph idx="1"/>
          </p:nvPr>
        </p:nvSpPr>
        <p:spPr>
          <a:xfrm>
            <a:off x="304800" y="1047750"/>
            <a:ext cx="4724400" cy="3546873"/>
          </a:xfrm>
        </p:spPr>
        <p:txBody>
          <a:bodyPr/>
          <a:lstStyle/>
          <a:p>
            <a:r>
              <a:rPr lang="en-US" dirty="0" smtClean="0"/>
              <a:t>“In </a:t>
            </a:r>
            <a:r>
              <a:rPr lang="en-US" dirty="0"/>
              <a:t>a Huge Breakthrough, </a:t>
            </a:r>
            <a:r>
              <a:rPr lang="en-US" dirty="0">
                <a:solidFill>
                  <a:srgbClr val="FF0000"/>
                </a:solidFill>
              </a:rPr>
              <a:t>Google’s AI</a:t>
            </a:r>
            <a:r>
              <a:rPr lang="en-US" dirty="0"/>
              <a:t> Beats a Top Player at the Game of </a:t>
            </a:r>
            <a:r>
              <a:rPr lang="en-US" dirty="0" smtClean="0"/>
              <a:t>Go”</a:t>
            </a:r>
          </a:p>
          <a:p>
            <a:r>
              <a:rPr lang="en-US" dirty="0" smtClean="0"/>
              <a:t>“</a:t>
            </a:r>
            <a:r>
              <a:rPr lang="en-US" dirty="0"/>
              <a:t>Using a vast collection of Go moves from expert players—about 30 million moves in total—</a:t>
            </a:r>
            <a:r>
              <a:rPr lang="en-US" dirty="0" err="1">
                <a:solidFill>
                  <a:srgbClr val="FF0000"/>
                </a:solidFill>
              </a:rPr>
              <a:t>DeepMind</a:t>
            </a:r>
            <a:r>
              <a:rPr lang="en-US" dirty="0"/>
              <a:t> researchers trained their system to play Go on its own.</a:t>
            </a:r>
            <a:r>
              <a:rPr lang="en-US" dirty="0" smtClean="0"/>
              <a:t>”</a:t>
            </a:r>
            <a:endParaRPr lang="pt-B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123950"/>
            <a:ext cx="3629025" cy="3590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ângulo 4"/>
          <p:cNvSpPr/>
          <p:nvPr/>
        </p:nvSpPr>
        <p:spPr>
          <a:xfrm>
            <a:off x="457200" y="4855518"/>
            <a:ext cx="6019800" cy="230832"/>
          </a:xfrm>
          <a:prstGeom prst="rect">
            <a:avLst/>
          </a:prstGeom>
        </p:spPr>
        <p:txBody>
          <a:bodyPr wrap="square">
            <a:spAutoFit/>
          </a:bodyPr>
          <a:lstStyle/>
          <a:p>
            <a:r>
              <a:rPr lang="pt-BR" sz="900" dirty="0" smtClean="0"/>
              <a:t>Fonte: http</a:t>
            </a:r>
            <a:r>
              <a:rPr lang="pt-BR" sz="900" dirty="0"/>
              <a:t>://www.wired.com/2016/01/in-a-huge-breakthrough-googles-ai-beats-a-top-player-at-the-game-of-go/</a:t>
            </a:r>
          </a:p>
        </p:txBody>
      </p:sp>
    </p:spTree>
    <p:extLst>
      <p:ext uri="{BB962C8B-B14F-4D97-AF65-F5344CB8AC3E}">
        <p14:creationId xmlns:p14="http://schemas.microsoft.com/office/powerpoint/2010/main" xmlns="" val="3420061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err="1" smtClean="0"/>
              <a:t>Tomada</a:t>
            </a:r>
            <a:r>
              <a:rPr lang="en-US" dirty="0" smtClean="0"/>
              <a:t> de </a:t>
            </a:r>
            <a:r>
              <a:rPr lang="en-US" dirty="0" err="1" smtClean="0"/>
              <a:t>Decisões</a:t>
            </a:r>
            <a:r>
              <a:rPr lang="en-US" dirty="0" smtClean="0"/>
              <a:t> (Decision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964" lvl="1">
              <a:buClrTx/>
            </a:pPr>
            <a:r>
              <a:rPr lang="en-US" dirty="0" smtClean="0">
                <a:solidFill>
                  <a:schemeClr val="accent6"/>
                </a:solidFill>
              </a:rPr>
              <a:t>Applied AI involves many kinds of automation</a:t>
            </a:r>
          </a:p>
          <a:p>
            <a:pPr marL="886993" lvl="2">
              <a:buClrTx/>
            </a:pPr>
            <a:r>
              <a:rPr lang="en-US" dirty="0" smtClean="0"/>
              <a:t>Scheduling, e.g. airline routing, military</a:t>
            </a:r>
          </a:p>
          <a:p>
            <a:pPr marL="886993" lvl="2">
              <a:buClrTx/>
            </a:pPr>
            <a:r>
              <a:rPr lang="en-US" dirty="0" smtClean="0"/>
              <a:t>Route planning, e.g. Google maps</a:t>
            </a:r>
          </a:p>
          <a:p>
            <a:pPr marL="886993" lvl="2">
              <a:buClrTx/>
            </a:pPr>
            <a:r>
              <a:rPr lang="en-US" dirty="0" smtClean="0"/>
              <a:t>Medical diagnosis</a:t>
            </a:r>
          </a:p>
          <a:p>
            <a:pPr marL="886993" lvl="2">
              <a:buClrTx/>
            </a:pPr>
            <a:r>
              <a:rPr lang="en-US" dirty="0" smtClean="0"/>
              <a:t>Web search engines</a:t>
            </a:r>
          </a:p>
          <a:p>
            <a:pPr marL="886993" lvl="2">
              <a:buClrTx/>
            </a:pPr>
            <a:r>
              <a:rPr lang="en-US" dirty="0" smtClean="0"/>
              <a:t>Spam classifiers</a:t>
            </a:r>
          </a:p>
          <a:p>
            <a:pPr marL="886993" lvl="2">
              <a:buClrTx/>
            </a:pPr>
            <a:r>
              <a:rPr lang="en-US" dirty="0" smtClean="0"/>
              <a:t>Automated help desks</a:t>
            </a:r>
          </a:p>
          <a:p>
            <a:pPr marL="886993" lvl="2">
              <a:buClrTx/>
            </a:pPr>
            <a:r>
              <a:rPr lang="en-US" dirty="0" smtClean="0"/>
              <a:t>Fraud detection</a:t>
            </a:r>
          </a:p>
          <a:p>
            <a:pPr marL="886993" lvl="2">
              <a:buClrTx/>
            </a:pPr>
            <a:r>
              <a:rPr lang="en-US" dirty="0" smtClean="0"/>
              <a:t>Product recommendations</a:t>
            </a:r>
          </a:p>
          <a:p>
            <a:pPr marL="886993" lvl="2">
              <a:buClrTx/>
            </a:pPr>
            <a:r>
              <a:rPr lang="en-US" dirty="0" smtClean="0"/>
              <a:t>… Lots more!</a:t>
            </a:r>
          </a:p>
        </p:txBody>
      </p:sp>
    </p:spTree>
    <p:extLst>
      <p:ext uri="{BB962C8B-B14F-4D97-AF65-F5344CB8AC3E}">
        <p14:creationId xmlns:p14="http://schemas.microsoft.com/office/powerpoint/2010/main" xmlns="" val="9489430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Tomada</a:t>
            </a:r>
            <a:r>
              <a:rPr lang="en-US" dirty="0" smtClean="0"/>
              <a:t> de </a:t>
            </a:r>
            <a:r>
              <a:rPr lang="en-US" dirty="0" err="1" smtClean="0"/>
              <a:t>Decisões</a:t>
            </a:r>
            <a:r>
              <a:rPr lang="en-US" dirty="0" smtClean="0"/>
              <a:t> (Decision Making)</a:t>
            </a:r>
            <a:endParaRPr lang="pt-BR" dirty="0"/>
          </a:p>
        </p:txBody>
      </p:sp>
      <p:sp>
        <p:nvSpPr>
          <p:cNvPr id="3" name="Espaço Reservado para Conteúdo 2"/>
          <p:cNvSpPr>
            <a:spLocks noGrp="1"/>
          </p:cNvSpPr>
          <p:nvPr>
            <p:ph idx="1"/>
          </p:nvPr>
        </p:nvSpPr>
        <p:spPr/>
        <p:txBody>
          <a:bodyPr/>
          <a:lstStyle/>
          <a:p>
            <a:endParaRPr lang="pt-BR"/>
          </a:p>
        </p:txBody>
      </p:sp>
      <p:pic>
        <p:nvPicPr>
          <p:cNvPr id="88066" name="Picture 2"/>
          <p:cNvPicPr>
            <a:picLocks noChangeAspect="1" noChangeArrowheads="1"/>
          </p:cNvPicPr>
          <p:nvPr/>
        </p:nvPicPr>
        <p:blipFill>
          <a:blip r:embed="rId2" cstate="print"/>
          <a:srcRect/>
          <a:stretch>
            <a:fillRect/>
          </a:stretch>
        </p:blipFill>
        <p:spPr bwMode="auto">
          <a:xfrm>
            <a:off x="1895475" y="1102453"/>
            <a:ext cx="5572125" cy="3450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tx1"/>
                </a:solidFill>
              </a:rPr>
              <a:t>Sci-Fi </a:t>
            </a:r>
            <a:r>
              <a:rPr lang="en-US" dirty="0" err="1" smtClean="0">
                <a:solidFill>
                  <a:schemeClr val="tx1"/>
                </a:solidFill>
              </a:rPr>
              <a:t>vs</a:t>
            </a:r>
            <a:r>
              <a:rPr lang="en-US" dirty="0" smtClean="0">
                <a:solidFill>
                  <a:schemeClr val="tx1"/>
                </a:solidFill>
              </a:rPr>
              <a:t> IA</a:t>
            </a:r>
            <a:endParaRPr lang="pt-BR" dirty="0"/>
          </a:p>
        </p:txBody>
      </p:sp>
      <p:sp>
        <p:nvSpPr>
          <p:cNvPr id="3" name="Espaço Reservado para Conteúdo 2"/>
          <p:cNvSpPr>
            <a:spLocks noGrp="1"/>
          </p:cNvSpPr>
          <p:nvPr>
            <p:ph idx="1"/>
          </p:nvPr>
        </p:nvSpPr>
        <p:spPr/>
        <p:txBody>
          <a:bodyPr/>
          <a:lstStyle/>
          <a:p>
            <a:endParaRPr lang="pt-BR"/>
          </a:p>
        </p:txBody>
      </p:sp>
      <p:pic>
        <p:nvPicPr>
          <p:cNvPr id="67586" name="Picture 2" descr="http://vignette2.wikia.nocookie.net/pixar/images/7/70/Wall_e_ver2.jpg/revision/latest?cb=20110414080434"/>
          <p:cNvPicPr>
            <a:picLocks noChangeAspect="1" noChangeArrowheads="1"/>
          </p:cNvPicPr>
          <p:nvPr/>
        </p:nvPicPr>
        <p:blipFill>
          <a:blip r:embed="rId3" cstate="print"/>
          <a:srcRect/>
          <a:stretch>
            <a:fillRect/>
          </a:stretch>
        </p:blipFill>
        <p:spPr bwMode="auto">
          <a:xfrm>
            <a:off x="5410200" y="895350"/>
            <a:ext cx="2380615" cy="3505200"/>
          </a:xfrm>
          <a:prstGeom prst="rect">
            <a:avLst/>
          </a:prstGeom>
          <a:noFill/>
        </p:spPr>
      </p:pic>
      <p:pic>
        <p:nvPicPr>
          <p:cNvPr id="5" name="Picture 2" descr="HAL's camera eye"/>
          <p:cNvPicPr>
            <a:picLocks noChangeAspect="1" noChangeArrowheads="1"/>
          </p:cNvPicPr>
          <p:nvPr/>
        </p:nvPicPr>
        <p:blipFill>
          <a:blip r:embed="rId4" cstate="print"/>
          <a:srcRect/>
          <a:stretch>
            <a:fillRect/>
          </a:stretch>
        </p:blipFill>
        <p:spPr bwMode="auto">
          <a:xfrm>
            <a:off x="1828800" y="1276350"/>
            <a:ext cx="1562100" cy="1562101"/>
          </a:xfrm>
          <a:prstGeom prst="rect">
            <a:avLst/>
          </a:prstGeom>
          <a:noFill/>
        </p:spPr>
      </p:pic>
      <p:pic>
        <p:nvPicPr>
          <p:cNvPr id="66562" name="Picture 2" descr="http://images.popmatters.com/news_art/d/dvd-ai-splsh.jpg"/>
          <p:cNvPicPr>
            <a:picLocks noChangeAspect="1" noChangeArrowheads="1"/>
          </p:cNvPicPr>
          <p:nvPr/>
        </p:nvPicPr>
        <p:blipFill>
          <a:blip r:embed="rId5" cstate="print"/>
          <a:srcRect/>
          <a:stretch>
            <a:fillRect/>
          </a:stretch>
        </p:blipFill>
        <p:spPr bwMode="auto">
          <a:xfrm>
            <a:off x="1447800" y="3409950"/>
            <a:ext cx="3238500" cy="1619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 </a:t>
            </a:r>
            <a:r>
              <a:rPr lang="en-US" dirty="0" err="1"/>
              <a:t>que</a:t>
            </a:r>
            <a:r>
              <a:rPr lang="en-US" dirty="0"/>
              <a:t> é IA?</a:t>
            </a:r>
            <a:endParaRPr lang="pt-BR" dirty="0"/>
          </a:p>
        </p:txBody>
      </p:sp>
      <p:sp>
        <p:nvSpPr>
          <p:cNvPr id="3" name="Espaço Reservado para Conteúdo 2"/>
          <p:cNvSpPr>
            <a:spLocks noGrp="1"/>
          </p:cNvSpPr>
          <p:nvPr>
            <p:ph idx="1"/>
          </p:nvPr>
        </p:nvSpPr>
        <p:spPr/>
        <p:txBody>
          <a:bodyPr/>
          <a:lstStyle/>
          <a:p>
            <a:r>
              <a:rPr lang="pt-BR" dirty="0"/>
              <a:t>Ciência </a:t>
            </a:r>
            <a:r>
              <a:rPr lang="pt-BR" dirty="0" smtClean="0"/>
              <a:t>recente (surgiu </a:t>
            </a:r>
            <a:r>
              <a:rPr lang="pt-BR" dirty="0"/>
              <a:t>após a </a:t>
            </a:r>
            <a:r>
              <a:rPr lang="pt-BR" dirty="0" smtClean="0"/>
              <a:t>2ª Guerra Mundial)</a:t>
            </a:r>
            <a:endParaRPr lang="pt-BR" dirty="0"/>
          </a:p>
          <a:p>
            <a:r>
              <a:rPr lang="pt-BR" dirty="0" smtClean="0"/>
              <a:t>Nome </a:t>
            </a:r>
            <a:r>
              <a:rPr lang="pt-BR" dirty="0"/>
              <a:t>cunhado em 1956</a:t>
            </a:r>
          </a:p>
          <a:p>
            <a:r>
              <a:rPr lang="pt-BR" dirty="0" smtClean="0"/>
              <a:t>Possui </a:t>
            </a:r>
            <a:r>
              <a:rPr lang="pt-BR" dirty="0"/>
              <a:t>vários subcampos</a:t>
            </a:r>
          </a:p>
          <a:p>
            <a:pPr lvl="1"/>
            <a:r>
              <a:rPr lang="pt-BR" dirty="0" smtClean="0"/>
              <a:t>Aprendizado </a:t>
            </a:r>
            <a:r>
              <a:rPr lang="pt-BR" dirty="0"/>
              <a:t>de Máquina</a:t>
            </a:r>
          </a:p>
          <a:p>
            <a:pPr lvl="1"/>
            <a:r>
              <a:rPr lang="pt-BR" dirty="0" smtClean="0"/>
              <a:t>Agentes </a:t>
            </a:r>
            <a:r>
              <a:rPr lang="pt-BR" dirty="0"/>
              <a:t>Inteligentes</a:t>
            </a:r>
          </a:p>
          <a:p>
            <a:pPr lvl="1"/>
            <a:r>
              <a:rPr lang="pt-BR" dirty="0" smtClean="0"/>
              <a:t>Sistemas </a:t>
            </a:r>
            <a:r>
              <a:rPr lang="pt-BR" dirty="0"/>
              <a:t>Especialistas</a:t>
            </a:r>
          </a:p>
          <a:p>
            <a:pPr lvl="1"/>
            <a:r>
              <a:rPr lang="pt-BR" dirty="0" smtClean="0"/>
              <a:t>Processamento </a:t>
            </a:r>
            <a:r>
              <a:rPr lang="pt-BR" dirty="0"/>
              <a:t>de Linguagem Natural</a:t>
            </a:r>
          </a:p>
          <a:p>
            <a:pPr lvl="1"/>
            <a:r>
              <a:rPr lang="pt-BR" dirty="0" smtClean="0"/>
              <a:t>Raciocínio dedutivo</a:t>
            </a:r>
          </a:p>
          <a:p>
            <a:pPr lvl="1"/>
            <a:r>
              <a:rPr lang="pt-BR" dirty="0" err="1" smtClean="0"/>
              <a:t>etc</a:t>
            </a:r>
            <a:endParaRPr lang="pt-BR" dirty="0"/>
          </a:p>
        </p:txBody>
      </p:sp>
    </p:spTree>
    <p:extLst>
      <p:ext uri="{BB962C8B-B14F-4D97-AF65-F5344CB8AC3E}">
        <p14:creationId xmlns:p14="http://schemas.microsoft.com/office/powerpoint/2010/main" xmlns="" val="26359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O </a:t>
            </a:r>
            <a:r>
              <a:rPr lang="en-US" dirty="0" err="1" smtClean="0"/>
              <a:t>que</a:t>
            </a:r>
            <a:r>
              <a:rPr lang="en-US" dirty="0" smtClean="0"/>
              <a:t> é IA?</a:t>
            </a:r>
          </a:p>
        </p:txBody>
      </p:sp>
      <p:sp>
        <p:nvSpPr>
          <p:cNvPr id="11279" name="Text Box 16"/>
          <p:cNvSpPr txBox="1">
            <a:spLocks noChangeArrowheads="1"/>
          </p:cNvSpPr>
          <p:nvPr/>
        </p:nvSpPr>
        <p:spPr bwMode="auto">
          <a:xfrm>
            <a:off x="152400" y="1047751"/>
            <a:ext cx="8763000" cy="438580"/>
          </a:xfrm>
          <a:prstGeom prst="rect">
            <a:avLst/>
          </a:prstGeom>
          <a:noFill/>
          <a:ln w="9525">
            <a:noFill/>
            <a:miter lim="800000"/>
            <a:headEnd/>
            <a:tailEnd/>
          </a:ln>
        </p:spPr>
        <p:txBody>
          <a:bodyPr wrap="square" lIns="68579" tIns="34289" rIns="68579" bIns="34289">
            <a:spAutoFit/>
          </a:bodyPr>
          <a:lstStyle/>
          <a:p>
            <a:pPr algn="ctr">
              <a:spcBef>
                <a:spcPct val="50000"/>
              </a:spcBef>
            </a:pPr>
            <a:r>
              <a:rPr lang="pt-BR" sz="2400" smtClean="0">
                <a:latin typeface="Calibri" pitchFamily="34" charset="0"/>
              </a:rPr>
              <a:t>Ramo</a:t>
            </a:r>
            <a:r>
              <a:rPr lang="pt-BR" sz="2400" smtClean="0">
                <a:latin typeface="Calibri" pitchFamily="34" charset="0"/>
              </a:rPr>
              <a:t> da Ciência da Computação cujo propósito é criar agentes </a:t>
            </a:r>
            <a:r>
              <a:rPr lang="pt-BR" sz="2400" smtClean="0">
                <a:latin typeface="Calibri" pitchFamily="34" charset="0"/>
              </a:rPr>
              <a:t>que</a:t>
            </a:r>
            <a:endParaRPr lang="pt-BR" sz="2400">
              <a:latin typeface="Calibri" pitchFamily="34" charset="0"/>
            </a:endParaRPr>
          </a:p>
        </p:txBody>
      </p:sp>
      <p:sp>
        <p:nvSpPr>
          <p:cNvPr id="7" name="TextBox 6"/>
          <p:cNvSpPr txBox="1"/>
          <p:nvPr/>
        </p:nvSpPr>
        <p:spPr>
          <a:xfrm>
            <a:off x="304800" y="2114550"/>
            <a:ext cx="2133600" cy="707886"/>
          </a:xfrm>
          <a:prstGeom prst="rect">
            <a:avLst/>
          </a:prstGeom>
          <a:noFill/>
        </p:spPr>
        <p:txBody>
          <a:bodyPr wrap="square" rtlCol="0">
            <a:spAutoFit/>
          </a:bodyPr>
          <a:lstStyle/>
          <a:p>
            <a:pPr algn="ctr"/>
            <a:r>
              <a:rPr lang="en-US" sz="2000" dirty="0" err="1" smtClean="0">
                <a:solidFill>
                  <a:schemeClr val="accent2"/>
                </a:solidFill>
                <a:latin typeface="Calibri" pitchFamily="34" charset="0"/>
              </a:rPr>
              <a:t>Pensam</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como</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humanos</a:t>
            </a:r>
            <a:endParaRPr lang="en-US" sz="2000" dirty="0">
              <a:solidFill>
                <a:schemeClr val="accent2"/>
              </a:solidFill>
              <a:latin typeface="Calibri" pitchFamily="34" charset="0"/>
            </a:endParaRPr>
          </a:p>
        </p:txBody>
      </p:sp>
      <p:sp>
        <p:nvSpPr>
          <p:cNvPr id="8" name="TextBox 7"/>
          <p:cNvSpPr txBox="1"/>
          <p:nvPr/>
        </p:nvSpPr>
        <p:spPr>
          <a:xfrm>
            <a:off x="304800" y="3650218"/>
            <a:ext cx="2133600" cy="707886"/>
          </a:xfrm>
          <a:prstGeom prst="rect">
            <a:avLst/>
          </a:prstGeom>
          <a:noFill/>
        </p:spPr>
        <p:txBody>
          <a:bodyPr wrap="square" rtlCol="0">
            <a:spAutoFit/>
          </a:bodyPr>
          <a:lstStyle/>
          <a:p>
            <a:pPr algn="ctr"/>
            <a:r>
              <a:rPr lang="en-US" sz="2000" dirty="0" err="1" smtClean="0">
                <a:solidFill>
                  <a:schemeClr val="accent2"/>
                </a:solidFill>
                <a:latin typeface="Calibri" pitchFamily="34" charset="0"/>
              </a:rPr>
              <a:t>Agem</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como</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humanos</a:t>
            </a:r>
            <a:endParaRPr lang="en-US" sz="2000" dirty="0">
              <a:solidFill>
                <a:schemeClr val="accent2"/>
              </a:solidFill>
              <a:latin typeface="Calibri" pitchFamily="34" charset="0"/>
            </a:endParaRPr>
          </a:p>
        </p:txBody>
      </p:sp>
      <p:sp>
        <p:nvSpPr>
          <p:cNvPr id="9" name="TextBox 8"/>
          <p:cNvSpPr txBox="1"/>
          <p:nvPr/>
        </p:nvSpPr>
        <p:spPr>
          <a:xfrm>
            <a:off x="6629400" y="2114550"/>
            <a:ext cx="2133600" cy="707886"/>
          </a:xfrm>
          <a:prstGeom prst="rect">
            <a:avLst/>
          </a:prstGeom>
          <a:noFill/>
        </p:spPr>
        <p:txBody>
          <a:bodyPr wrap="square" rtlCol="0">
            <a:spAutoFit/>
          </a:bodyPr>
          <a:lstStyle/>
          <a:p>
            <a:pPr algn="ctr"/>
            <a:r>
              <a:rPr lang="en-US" sz="2000" dirty="0" err="1" smtClean="0">
                <a:solidFill>
                  <a:schemeClr val="accent2"/>
                </a:solidFill>
                <a:latin typeface="Calibri" pitchFamily="34" charset="0"/>
              </a:rPr>
              <a:t>Pensam</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racionalmente</a:t>
            </a:r>
            <a:endParaRPr lang="en-US" sz="2000" dirty="0">
              <a:solidFill>
                <a:schemeClr val="accent2"/>
              </a:solidFill>
              <a:latin typeface="Calibri" pitchFamily="34" charset="0"/>
            </a:endParaRPr>
          </a:p>
        </p:txBody>
      </p:sp>
      <p:sp>
        <p:nvSpPr>
          <p:cNvPr id="10" name="TextBox 9"/>
          <p:cNvSpPr txBox="1"/>
          <p:nvPr/>
        </p:nvSpPr>
        <p:spPr>
          <a:xfrm>
            <a:off x="6629400" y="3650218"/>
            <a:ext cx="2133600" cy="707886"/>
          </a:xfrm>
          <a:prstGeom prst="rect">
            <a:avLst/>
          </a:prstGeom>
          <a:noFill/>
        </p:spPr>
        <p:txBody>
          <a:bodyPr wrap="square" rtlCol="0">
            <a:spAutoFit/>
          </a:bodyPr>
          <a:lstStyle/>
          <a:p>
            <a:pPr algn="ctr"/>
            <a:r>
              <a:rPr lang="en-US" sz="2000" dirty="0" err="1" smtClean="0">
                <a:solidFill>
                  <a:schemeClr val="accent2"/>
                </a:solidFill>
                <a:latin typeface="Calibri" pitchFamily="34" charset="0"/>
              </a:rPr>
              <a:t>Agem</a:t>
            </a:r>
            <a:r>
              <a:rPr lang="en-US" sz="2000" dirty="0" smtClean="0">
                <a:solidFill>
                  <a:schemeClr val="accent2"/>
                </a:solidFill>
                <a:latin typeface="Calibri" pitchFamily="34" charset="0"/>
              </a:rPr>
              <a:t> </a:t>
            </a:r>
            <a:r>
              <a:rPr lang="en-US" sz="2000" dirty="0" err="1" smtClean="0">
                <a:solidFill>
                  <a:schemeClr val="accent2"/>
                </a:solidFill>
                <a:latin typeface="Calibri" pitchFamily="34" charset="0"/>
              </a:rPr>
              <a:t>racionalmente</a:t>
            </a:r>
            <a:endParaRPr lang="en-US" sz="2000" dirty="0">
              <a:solidFill>
                <a:schemeClr val="accent2"/>
              </a:solidFill>
              <a:latin typeface="Calibri" pitchFamily="34" charset="0"/>
            </a:endParaRP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514600" y="1657350"/>
            <a:ext cx="4064000" cy="3048000"/>
          </a:xfrm>
          <a:prstGeom prst="rect">
            <a:avLst/>
          </a:prstGeom>
          <a:noFill/>
        </p:spPr>
      </p:pic>
      <p:sp>
        <p:nvSpPr>
          <p:cNvPr id="15"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p:cNvSpPr/>
          <p:nvPr/>
        </p:nvSpPr>
        <p:spPr>
          <a:xfrm>
            <a:off x="304800"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5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eaLnBrk="1" hangingPunct="1">
              <a:defRPr/>
            </a:pPr>
            <a:r>
              <a:rPr lang="pt-BR" altLang="pt-BR" sz="4000" dirty="0" smtClean="0"/>
              <a:t>Pensam como humanos</a:t>
            </a:r>
          </a:p>
        </p:txBody>
      </p:sp>
      <p:sp>
        <p:nvSpPr>
          <p:cNvPr id="3" name="Espaço Reservado para Conteúdo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pt-BR" dirty="0" smtClean="0"/>
              <a:t>A </a:t>
            </a:r>
            <a:r>
              <a:rPr lang="pt-BR" dirty="0" smtClean="0">
                <a:solidFill>
                  <a:srgbClr val="FF0000"/>
                </a:solidFill>
              </a:rPr>
              <a:t>modelagem cognitiva</a:t>
            </a:r>
            <a:r>
              <a:rPr lang="pt-BR" dirty="0" smtClean="0"/>
              <a:t> surgiu nos anos 60 para tentar construir teorias precisas e verificáveis sobre os processos de funcionamento da mente humana.</a:t>
            </a:r>
          </a:p>
          <a:p>
            <a:pPr eaLnBrk="1" fontAlgn="auto" hangingPunct="1">
              <a:spcAft>
                <a:spcPts val="0"/>
              </a:spcAft>
              <a:buFont typeface="Arial" panose="020B0604020202020204" pitchFamily="34" charset="0"/>
              <a:buChar char="•"/>
              <a:defRPr/>
            </a:pPr>
            <a:r>
              <a:rPr lang="pt-BR" dirty="0" smtClean="0"/>
              <a:t>Como validar?</a:t>
            </a:r>
          </a:p>
          <a:p>
            <a:pPr lvl="1" eaLnBrk="1" fontAlgn="auto" hangingPunct="1">
              <a:spcAft>
                <a:spcPts val="0"/>
              </a:spcAft>
              <a:buFont typeface="Arial" panose="020B0604020202020204" pitchFamily="34" charset="0"/>
              <a:buChar char="–"/>
              <a:defRPr/>
            </a:pPr>
            <a:r>
              <a:rPr lang="pt-BR" dirty="0" err="1" smtClean="0"/>
              <a:t>Top-down</a:t>
            </a:r>
            <a:r>
              <a:rPr lang="pt-BR" dirty="0" smtClean="0"/>
              <a:t>: Prevendo e testando o comportamento de sujeitos humanos</a:t>
            </a:r>
            <a:r>
              <a:rPr lang="pt-BR" dirty="0"/>
              <a:t> </a:t>
            </a:r>
            <a:r>
              <a:rPr lang="pt-BR" dirty="0" smtClean="0"/>
              <a:t>(ciência cognitiva).</a:t>
            </a:r>
          </a:p>
          <a:p>
            <a:pPr lvl="1" eaLnBrk="1" fontAlgn="auto" hangingPunct="1">
              <a:spcAft>
                <a:spcPts val="0"/>
              </a:spcAft>
              <a:buFont typeface="Arial" panose="020B0604020202020204" pitchFamily="34" charset="0"/>
              <a:buChar char="–"/>
              <a:defRPr/>
            </a:pPr>
            <a:r>
              <a:rPr lang="pt-BR" dirty="0" err="1" smtClean="0"/>
              <a:t>Bottom-up</a:t>
            </a:r>
            <a:r>
              <a:rPr lang="pt-BR" dirty="0" smtClean="0"/>
              <a:t>: Identificação direta de dados neurológicos (neurociência cognitiva).</a:t>
            </a:r>
          </a:p>
          <a:p>
            <a:pPr eaLnBrk="1" fontAlgn="auto" hangingPunct="1">
              <a:spcAft>
                <a:spcPts val="0"/>
              </a:spcAft>
              <a:buFont typeface="Arial" panose="020B0604020202020204" pitchFamily="34" charset="0"/>
              <a:buChar char="•"/>
              <a:defRPr/>
            </a:pPr>
            <a:r>
              <a:rPr lang="pt-BR" dirty="0" smtClean="0"/>
              <a:t>Hoje em dia são áreas de estudo separadas da IA.</a:t>
            </a:r>
            <a:endParaRPr lang="pt-BR" dirty="0"/>
          </a:p>
        </p:txBody>
      </p:sp>
      <p:sp>
        <p:nvSpPr>
          <p:cNvPr id="13316" name="Slide Number Placeholder 4"/>
          <p:cNvSpPr>
            <a:spLocks noGrp="1"/>
          </p:cNvSpPr>
          <p:nvPr>
            <p:ph type="sldNum" sz="quarter" idx="12"/>
          </p:nvPr>
        </p:nvSpPr>
        <p:spPr bwMode="auto">
          <a:noFill/>
          <a:ln>
            <a:miter lim="800000"/>
            <a:headEnd/>
            <a:tailEnd/>
          </a:ln>
        </p:spPr>
        <p:txBody>
          <a:bodyPr/>
          <a:lstStyle/>
          <a:p>
            <a:fld id="{8242B0AF-67E1-4C3B-B3D6-6FD827ECF4FB}" type="slidenum">
              <a:rPr lang="pt-BR" altLang="pt-BR"/>
              <a:pPr/>
              <a:t>8</a:t>
            </a:fld>
            <a:endParaRPr lang="pt-BR" alt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eaLnBrk="1" hangingPunct="1">
              <a:defRPr/>
            </a:pPr>
            <a:r>
              <a:rPr lang="pt-BR" altLang="pt-BR" sz="4000" dirty="0" smtClean="0"/>
              <a:t>Agem como humanos</a:t>
            </a:r>
          </a:p>
        </p:txBody>
      </p:sp>
      <p:sp>
        <p:nvSpPr>
          <p:cNvPr id="3" name="Espaço Reservado para Conteúdo 2"/>
          <p:cNvSpPr>
            <a:spLocks noGrp="1"/>
          </p:cNvSpPr>
          <p:nvPr>
            <p:ph idx="1"/>
          </p:nvPr>
        </p:nvSpPr>
        <p:spPr>
          <a:xfrm>
            <a:off x="457200" y="1200151"/>
            <a:ext cx="8229600" cy="2175272"/>
          </a:xfrm>
        </p:spPr>
        <p:txBody>
          <a:bodyPr rtlCol="0">
            <a:normAutofit/>
          </a:bodyPr>
          <a:lstStyle/>
          <a:p>
            <a:pPr eaLnBrk="1" fontAlgn="auto" hangingPunct="1">
              <a:spcAft>
                <a:spcPts val="0"/>
              </a:spcAft>
              <a:buFont typeface="Arial" panose="020B0604020202020204" pitchFamily="34" charset="0"/>
              <a:buChar char="•"/>
              <a:defRPr/>
            </a:pPr>
            <a:r>
              <a:rPr lang="pt-BR" dirty="0" smtClean="0"/>
              <a:t>Turing em 1950 propôs o famoso </a:t>
            </a:r>
            <a:r>
              <a:rPr lang="pt-BR" dirty="0" smtClean="0">
                <a:solidFill>
                  <a:srgbClr val="FF0000"/>
                </a:solidFill>
              </a:rPr>
              <a:t>Teste de Turing</a:t>
            </a:r>
            <a:r>
              <a:rPr lang="pt-BR" dirty="0" smtClean="0"/>
              <a:t> no artigo “</a:t>
            </a:r>
            <a:r>
              <a:rPr lang="en-US" dirty="0" smtClean="0"/>
              <a:t>Computing machinery and intelligence”.</a:t>
            </a:r>
          </a:p>
          <a:p>
            <a:pPr eaLnBrk="1" fontAlgn="auto" hangingPunct="1">
              <a:spcAft>
                <a:spcPts val="0"/>
              </a:spcAft>
              <a:buFont typeface="Arial" panose="020B0604020202020204" pitchFamily="34" charset="0"/>
              <a:buChar char="•"/>
              <a:defRPr/>
            </a:pPr>
            <a:r>
              <a:rPr lang="pt-BR" dirty="0" smtClean="0"/>
              <a:t>O sistema em análise passaria no teste se um interrogador humano, depois de propor algumas perguntas por escrito, não fosse capaz de distingui-lo de um humano.</a:t>
            </a:r>
            <a:endParaRPr lang="pt-BR" dirty="0"/>
          </a:p>
        </p:txBody>
      </p:sp>
      <p:pic>
        <p:nvPicPr>
          <p:cNvPr id="11268" name="Picture 4" descr="turing"/>
          <p:cNvPicPr>
            <a:picLocks noChangeAspect="1" noChangeArrowheads="1"/>
          </p:cNvPicPr>
          <p:nvPr/>
        </p:nvPicPr>
        <p:blipFill>
          <a:blip r:embed="rId2" cstate="print"/>
          <a:srcRect/>
          <a:stretch>
            <a:fillRect/>
          </a:stretch>
        </p:blipFill>
        <p:spPr bwMode="auto">
          <a:xfrm>
            <a:off x="2428876" y="3536157"/>
            <a:ext cx="3948113" cy="1026319"/>
          </a:xfrm>
          <a:prstGeom prst="rect">
            <a:avLst/>
          </a:prstGeom>
          <a:noFill/>
          <a:ln w="9525">
            <a:noFill/>
            <a:miter lim="800000"/>
            <a:headEnd/>
            <a:tailEnd/>
          </a:ln>
        </p:spPr>
      </p:pic>
      <p:sp>
        <p:nvSpPr>
          <p:cNvPr id="11269" name="Slide Number Placeholder 3"/>
          <p:cNvSpPr>
            <a:spLocks noGrp="1"/>
          </p:cNvSpPr>
          <p:nvPr>
            <p:ph type="sldNum" sz="quarter" idx="12"/>
          </p:nvPr>
        </p:nvSpPr>
        <p:spPr bwMode="auto">
          <a:noFill/>
          <a:ln>
            <a:miter lim="800000"/>
            <a:headEnd/>
            <a:tailEnd/>
          </a:ln>
        </p:spPr>
        <p:txBody>
          <a:bodyPr/>
          <a:lstStyle/>
          <a:p>
            <a:fld id="{C56B6781-EF3D-46EE-8571-2311DA4F1721}" type="slidenum">
              <a:rPr lang="pt-BR" altLang="pt-BR"/>
              <a:pPr/>
              <a:t>9</a:t>
            </a:fld>
            <a:endParaRPr lang="pt-BR" altLang="pt-B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dan-berkeley-nlp-v1</Template>
  <TotalTime>25905</TotalTime>
  <Words>2280</Words>
  <Application>Microsoft Office PowerPoint</Application>
  <PresentationFormat>Apresentação na tela (16:9)</PresentationFormat>
  <Paragraphs>387</Paragraphs>
  <Slides>45</Slides>
  <Notes>25</Notes>
  <HiddenSlides>17</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dan-berkeley-nlp-v1</vt:lpstr>
      <vt:lpstr>Créditos</vt:lpstr>
      <vt:lpstr>CS 188: Artificial Intelligence </vt:lpstr>
      <vt:lpstr>Visão Geral</vt:lpstr>
      <vt:lpstr>Sci-Fi vs IA</vt:lpstr>
      <vt:lpstr>Sci-Fi vs IA</vt:lpstr>
      <vt:lpstr>O que é IA?</vt:lpstr>
      <vt:lpstr>O que é IA?</vt:lpstr>
      <vt:lpstr>Pensam como humanos</vt:lpstr>
      <vt:lpstr>Agem como humanos</vt:lpstr>
      <vt:lpstr>Agem como humanos: Teste de Turing</vt:lpstr>
      <vt:lpstr>Agem como humanos: Teste de Turing</vt:lpstr>
      <vt:lpstr>Agem como humanos: Prêmio Loebner</vt:lpstr>
      <vt:lpstr>Pensam racionalmente</vt:lpstr>
      <vt:lpstr>Pensam racionalmente</vt:lpstr>
      <vt:lpstr>Pensam racionalmente</vt:lpstr>
      <vt:lpstr>Agem racionalmente</vt:lpstr>
      <vt:lpstr>Agem racionalmente</vt:lpstr>
      <vt:lpstr>Slide 18</vt:lpstr>
      <vt:lpstr>Sobre o cérebro humano</vt:lpstr>
      <vt:lpstr>Histórico da IA</vt:lpstr>
      <vt:lpstr>Slide 21</vt:lpstr>
      <vt:lpstr>Histórico da IA</vt:lpstr>
      <vt:lpstr>1952: Programa para Jogar Damas</vt:lpstr>
      <vt:lpstr>1956: Encontro de Dartmouth</vt:lpstr>
      <vt:lpstr>Grandes pensadores da IA (alguns)</vt:lpstr>
      <vt:lpstr>O que a IA pode fazer atualmente?</vt:lpstr>
      <vt:lpstr>Histórias (não intencionalmente) engraçadas</vt:lpstr>
      <vt:lpstr>Processamento de Linguagem Natural</vt:lpstr>
      <vt:lpstr>Slide 29</vt:lpstr>
      <vt:lpstr>Processamento de Linguagem Natural</vt:lpstr>
      <vt:lpstr>Visão Computacional</vt:lpstr>
      <vt:lpstr>Visão Computacional</vt:lpstr>
      <vt:lpstr>Slide 33</vt:lpstr>
      <vt:lpstr>Slide 34</vt:lpstr>
      <vt:lpstr>Robótica</vt:lpstr>
      <vt:lpstr>Slide 36</vt:lpstr>
      <vt:lpstr>Slide 37</vt:lpstr>
      <vt:lpstr>Slide 38</vt:lpstr>
      <vt:lpstr>Slide 39</vt:lpstr>
      <vt:lpstr>Slide 40</vt:lpstr>
      <vt:lpstr>Lógica</vt:lpstr>
      <vt:lpstr>Jogos (Game Playing)</vt:lpstr>
      <vt:lpstr>Jogos (Game Playing)</vt:lpstr>
      <vt:lpstr>Tomada de Decisões (Decision Making)</vt:lpstr>
      <vt:lpstr>Tomada de Decisões (Decision Making)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cp:lastModifiedBy>
  <cp:revision>1707</cp:revision>
  <cp:lastPrinted>2014-01-21T07:51:01Z</cp:lastPrinted>
  <dcterms:created xsi:type="dcterms:W3CDTF">2004-08-27T04:16:05Z</dcterms:created>
  <dcterms:modified xsi:type="dcterms:W3CDTF">2017-07-31T00:54:56Z</dcterms:modified>
</cp:coreProperties>
</file>