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2" r:id="rId3"/>
    <p:sldId id="475" r:id="rId4"/>
    <p:sldId id="476" r:id="rId5"/>
    <p:sldId id="473" r:id="rId6"/>
    <p:sldId id="459" r:id="rId7"/>
    <p:sldId id="460" r:id="rId8"/>
    <p:sldId id="461" r:id="rId9"/>
    <p:sldId id="462" r:id="rId10"/>
    <p:sldId id="474" r:id="rId11"/>
    <p:sldId id="463" r:id="rId12"/>
    <p:sldId id="465" r:id="rId13"/>
    <p:sldId id="466" r:id="rId14"/>
    <p:sldId id="467" r:id="rId15"/>
    <p:sldId id="468" r:id="rId16"/>
    <p:sldId id="469" r:id="rId17"/>
    <p:sldId id="470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>
        <p:scale>
          <a:sx n="100" d="100"/>
          <a:sy n="100" d="100"/>
        </p:scale>
        <p:origin x="-1816" y="-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31/07/17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4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PYCHARM</a:t>
            </a:r>
          </a:p>
          <a:p>
            <a:r>
              <a:rPr lang="pt-BR" dirty="0" smtClean="0"/>
              <a:t>NOTEPAD++</a:t>
            </a:r>
          </a:p>
          <a:p>
            <a:r>
              <a:rPr lang="pt-BR" dirty="0" smtClean="0"/>
              <a:t>SUBLIME</a:t>
            </a:r>
          </a:p>
          <a:p>
            <a:r>
              <a:rPr lang="pt-BR" dirty="0" smtClean="0"/>
              <a:t>LICLIPSE</a:t>
            </a:r>
          </a:p>
          <a:p>
            <a:endParaRPr lang="pt-B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Inteligência Artificial </a:t>
            </a:r>
            <a:br>
              <a:rPr lang="pt-BR" dirty="0" smtClean="0"/>
            </a:br>
            <a:r>
              <a:rPr lang="pt-BR" sz="3600" dirty="0" smtClean="0"/>
              <a:t>(GTSI1306, GCC1734)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Prof. Eduardo Bezerra (CEFET/RJ)</a:t>
            </a:r>
            <a:endParaRPr lang="en" sz="3200" dirty="0">
              <a:solidFill>
                <a:schemeClr val="bg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bg1"/>
                </a:solidFill>
              </a:rPr>
              <a:t>ebezerra@cefet-rj.br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Projetos de programação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Comecem os trabalhos o quanto antes. </a:t>
            </a:r>
            <a:endParaRPr lang="pt-BR" dirty="0" smtClean="0"/>
          </a:p>
          <a:p>
            <a:pPr lvl="1"/>
            <a:r>
              <a:rPr lang="pt-BR" dirty="0" smtClean="0"/>
              <a:t>Porque o</a:t>
            </a:r>
            <a:r>
              <a:rPr lang="pt-BR" dirty="0" smtClean="0"/>
              <a:t> </a:t>
            </a:r>
            <a:r>
              <a:rPr lang="pt-BR" dirty="0" smtClean="0"/>
              <a:t>cronograma é apertado.</a:t>
            </a:r>
          </a:p>
          <a:p>
            <a:r>
              <a:rPr lang="pt-BR" dirty="0" smtClean="0"/>
              <a:t>Em cada trabalho, você deve entregar um relatório explicando seu código e os resultados dos seus experimentos.</a:t>
            </a:r>
          </a:p>
          <a:p>
            <a:r>
              <a:rPr lang="pt-BR" b="1" dirty="0" smtClean="0"/>
              <a:t>A avaliação dos trabalhos é </a:t>
            </a:r>
            <a:r>
              <a:rPr lang="pt-BR" b="1" dirty="0" smtClean="0">
                <a:solidFill>
                  <a:srgbClr val="FF0000"/>
                </a:solidFill>
              </a:rPr>
              <a:t>comparativa</a:t>
            </a:r>
            <a:r>
              <a:rPr lang="pt-BR" b="1" dirty="0" smtClean="0"/>
              <a:t>!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Segunda </a:t>
            </a:r>
            <a:r>
              <a:rPr lang="pt-BR" dirty="0" smtClean="0"/>
              <a:t>chamada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Somente com atestado </a:t>
            </a:r>
            <a:r>
              <a:rPr lang="pt-BR" dirty="0" smtClean="0"/>
              <a:t>médico ou justificativa adequada comunicada ao professor </a:t>
            </a:r>
            <a:r>
              <a:rPr lang="pt-BR" b="1" u="sng" dirty="0" smtClean="0"/>
              <a:t>antes</a:t>
            </a:r>
            <a:r>
              <a:rPr lang="pt-BR" b="1" dirty="0" smtClean="0"/>
              <a:t> </a:t>
            </a:r>
            <a:r>
              <a:rPr lang="pt-BR" dirty="0"/>
              <a:t>de perder a </a:t>
            </a:r>
            <a:r>
              <a:rPr lang="pt-BR" dirty="0" smtClean="0"/>
              <a:t>prova.</a:t>
            </a:r>
            <a:endParaRPr lang="pt-BR" dirty="0"/>
          </a:p>
          <a:p>
            <a:r>
              <a:rPr lang="pt-BR" dirty="0"/>
              <a:t>Prova </a:t>
            </a:r>
            <a:r>
              <a:rPr lang="pt-BR" dirty="0" smtClean="0"/>
              <a:t>em que é abordada toda </a:t>
            </a:r>
            <a:r>
              <a:rPr lang="pt-BR" dirty="0"/>
              <a:t>a </a:t>
            </a:r>
            <a:r>
              <a:rPr lang="pt-BR" dirty="0" smtClean="0"/>
              <a:t>matéria.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11266" name="Picture 2" descr="http://2.bp.blogspot.com/-4-9erf3568g/T6sH4O6JfdI/AAAAAAAABBM/GBHkfvwGwG8/s1600/segunda+cham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95" y="3512290"/>
            <a:ext cx="2326010" cy="139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3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Cronograma (plano de aulas)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79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Conteúdo </a:t>
            </a:r>
            <a:r>
              <a:rPr lang="pt-BR" dirty="0" smtClean="0"/>
              <a:t>programático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Tomada de decisões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BFS, DFS, UCS, A</a:t>
            </a:r>
            <a:r>
              <a:rPr lang="pt-BR" dirty="0" smtClean="0">
                <a:solidFill>
                  <a:srgbClr val="FF0000"/>
                </a:solidFill>
              </a:rPr>
              <a:t>*, busca com restri</a:t>
            </a:r>
            <a:r>
              <a:rPr lang="pt-BR" dirty="0" smtClean="0">
                <a:solidFill>
                  <a:srgbClr val="FF0000"/>
                </a:solidFill>
              </a:rPr>
              <a:t>ções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Minimax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Raciocínio em ambientes estocásticos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PDMs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Q-</a:t>
            </a:r>
            <a:r>
              <a:rPr lang="pt-BR" dirty="0" err="1" smtClean="0">
                <a:solidFill>
                  <a:srgbClr val="FF0000"/>
                </a:solidFill>
              </a:rPr>
              <a:t>learning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Machine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learning</a:t>
            </a:r>
            <a:r>
              <a:rPr lang="pt-BR" dirty="0" smtClean="0">
                <a:solidFill>
                  <a:srgbClr val="FF0000"/>
                </a:solidFill>
              </a:rPr>
              <a:t>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28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recomendações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394472"/>
          </a:xfrm>
        </p:spPr>
        <p:txBody>
          <a:bodyPr>
            <a:normAutofit/>
          </a:bodyPr>
          <a:lstStyle/>
          <a:p>
            <a:r>
              <a:rPr lang="pt-BR" dirty="0"/>
              <a:t>Venham às </a:t>
            </a:r>
            <a:r>
              <a:rPr lang="pt-BR" dirty="0" smtClean="0"/>
              <a:t>aulas. Participem </a:t>
            </a:r>
            <a:r>
              <a:rPr lang="pt-BR" dirty="0"/>
              <a:t>das </a:t>
            </a:r>
            <a:r>
              <a:rPr lang="pt-BR" dirty="0" smtClean="0"/>
              <a:t>discussões.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1026" name="Picture 2" descr="Image result for presença nas au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31690"/>
            <a:ext cx="4435252" cy="261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7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Evite o autoengano!</a:t>
            </a:r>
          </a:p>
          <a:p>
            <a:pPr lvl="1"/>
            <a:r>
              <a:rPr lang="pt-BR" dirty="0" smtClean="0"/>
              <a:t>Faça </a:t>
            </a:r>
            <a:r>
              <a:rPr lang="pt-BR" dirty="0"/>
              <a:t>as listas de </a:t>
            </a:r>
            <a:r>
              <a:rPr lang="pt-BR" dirty="0" smtClean="0"/>
              <a:t>exercícios. As provas </a:t>
            </a:r>
            <a:r>
              <a:rPr lang="pt-BR" dirty="0"/>
              <a:t>serão baseadas nas </a:t>
            </a:r>
            <a:r>
              <a:rPr lang="pt-BR" dirty="0" smtClean="0"/>
              <a:t>listas.</a:t>
            </a:r>
          </a:p>
          <a:p>
            <a:pPr lvl="1"/>
            <a:r>
              <a:rPr lang="pt-BR" dirty="0" smtClean="0"/>
              <a:t>“Excelência não é um ato, mas um hábito”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5" name="Picture 2" descr="http://www.quotesigma.com/wp-content/uploads/2015/01/Aristotle-Quo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04627"/>
            <a:ext cx="3300214" cy="191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8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</a:t>
            </a:r>
            <a:r>
              <a:rPr lang="pt-BR" dirty="0"/>
              <a:t>deixem dúvidas </a:t>
            </a:r>
            <a:r>
              <a:rPr lang="pt-BR" dirty="0" smtClean="0"/>
              <a:t>acumularem. </a:t>
            </a:r>
          </a:p>
          <a:p>
            <a:pPr lvl="1"/>
            <a:r>
              <a:rPr lang="pt-BR" dirty="0" smtClean="0"/>
              <a:t>Durante o curso, vamos falar sobre os mesmos conceitos repetidas vezes, mas com perspectivas diferentes.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2050" name="Picture 2" descr="Image result for too much ho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04" y="3543858"/>
            <a:ext cx="2598440" cy="130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65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Perguntas ou comentários?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16386" name="Picture 2" descr="https://encrypted-tbn3.gstatic.com/images?q=tbn:ANd9GcRRPWeZ0jF7MChuofbDjvlFCbm0K8z0_b2aSsmLVBth2ZLLhVt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907261"/>
            <a:ext cx="184785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2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</a:t>
            </a:r>
            <a:r>
              <a:rPr lang="pt-BR" dirty="0" smtClean="0"/>
              <a:t>ágina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http</a:t>
            </a:r>
            <a:r>
              <a:rPr lang="de-DE" dirty="0">
                <a:solidFill>
                  <a:srgbClr val="FF0000"/>
                </a:solidFill>
              </a:rPr>
              <a:t>://</a:t>
            </a:r>
            <a:r>
              <a:rPr lang="de-DE" dirty="0" err="1">
                <a:solidFill>
                  <a:srgbClr val="FF0000"/>
                </a:solidFill>
              </a:rPr>
              <a:t>eic.cefet-rj.br</a:t>
            </a:r>
            <a:r>
              <a:rPr lang="de-DE" dirty="0">
                <a:solidFill>
                  <a:srgbClr val="FF0000"/>
                </a:solidFill>
              </a:rPr>
              <a:t>/~</a:t>
            </a:r>
            <a:r>
              <a:rPr lang="de-DE" dirty="0" err="1">
                <a:solidFill>
                  <a:srgbClr val="FF0000"/>
                </a:solidFill>
              </a:rPr>
              <a:t>ebezerra</a:t>
            </a:r>
            <a:r>
              <a:rPr lang="de-DE" dirty="0">
                <a:solidFill>
                  <a:srgbClr val="FF0000"/>
                </a:solidFill>
              </a:rPr>
              <a:t>/</a:t>
            </a:r>
            <a:r>
              <a:rPr lang="de-DE" dirty="0" err="1">
                <a:solidFill>
                  <a:srgbClr val="FF0000"/>
                </a:solidFill>
              </a:rPr>
              <a:t>inteligencia-artificial</a:t>
            </a:r>
            <a:r>
              <a:rPr lang="de-DE" dirty="0">
                <a:solidFill>
                  <a:srgbClr val="FF0000"/>
                </a:solidFill>
              </a:rPr>
              <a:t>/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Plano de curso (conteúdo, datas de provas,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1"/>
            <a:r>
              <a:rPr lang="pt-BR" dirty="0" smtClean="0"/>
              <a:t>Notas </a:t>
            </a:r>
            <a:r>
              <a:rPr lang="pt-BR" dirty="0"/>
              <a:t>de aula (slides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Enunciados dos trabalhos</a:t>
            </a:r>
          </a:p>
          <a:p>
            <a:pPr lvl="1"/>
            <a:r>
              <a:rPr lang="pt-BR" dirty="0" smtClean="0"/>
              <a:t>Listas de </a:t>
            </a:r>
            <a:r>
              <a:rPr lang="pt-BR" dirty="0"/>
              <a:t>exercícios</a:t>
            </a:r>
          </a:p>
          <a:p>
            <a:pPr lvl="1"/>
            <a:r>
              <a:rPr lang="pt-BR" dirty="0" smtClean="0"/>
              <a:t>Dicas</a:t>
            </a:r>
            <a:r>
              <a:rPr lang="pt-BR" dirty="0"/>
              <a:t>, </a:t>
            </a:r>
            <a:r>
              <a:rPr lang="pt-BR" dirty="0" smtClean="0"/>
              <a:t>avisos, </a:t>
            </a:r>
            <a:r>
              <a:rPr lang="pt-BR" dirty="0"/>
              <a:t>etc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/>
              <a:t>Procure </a:t>
            </a:r>
            <a:r>
              <a:rPr lang="pt-BR" dirty="0" smtClean="0"/>
              <a:t>tamb</a:t>
            </a:r>
            <a:r>
              <a:rPr lang="pt-BR" dirty="0" smtClean="0"/>
              <a:t>ém no </a:t>
            </a:r>
            <a:r>
              <a:rPr lang="pt-BR" dirty="0" err="1" smtClean="0"/>
              <a:t>Moodle</a:t>
            </a:r>
            <a:r>
              <a:rPr lang="pt-BR" dirty="0" smtClean="0"/>
              <a:t> </a:t>
            </a:r>
            <a:r>
              <a:rPr lang="pt-BR" dirty="0" smtClean="0"/>
              <a:t>por 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Inteligência Artificial </a:t>
            </a:r>
            <a:r>
              <a:rPr lang="pt-BR" dirty="0" smtClean="0">
                <a:solidFill>
                  <a:srgbClr val="FF0000"/>
                </a:solidFill>
              </a:rPr>
              <a:t>(AAAA.P)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Material Did</a:t>
            </a:r>
            <a:r>
              <a:rPr lang="pt-BR" dirty="0" smtClean="0"/>
              <a:t>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Iremos</a:t>
            </a:r>
            <a:r>
              <a:rPr lang="de-DE" dirty="0" smtClean="0"/>
              <a:t> </a:t>
            </a:r>
            <a:r>
              <a:rPr lang="de-DE" dirty="0" err="1" smtClean="0"/>
              <a:t>usar</a:t>
            </a:r>
            <a:r>
              <a:rPr lang="de-DE" dirty="0" smtClean="0"/>
              <a:t> material </a:t>
            </a:r>
            <a:r>
              <a:rPr lang="de-DE" dirty="0" err="1" smtClean="0"/>
              <a:t>traduzido</a:t>
            </a:r>
            <a:r>
              <a:rPr lang="de-DE" dirty="0" smtClean="0"/>
              <a:t>/</a:t>
            </a:r>
            <a:r>
              <a:rPr lang="de-DE" dirty="0" err="1" smtClean="0"/>
              <a:t>adaptado</a:t>
            </a:r>
            <a:r>
              <a:rPr lang="de-DE" dirty="0" smtClean="0"/>
              <a:t> do </a:t>
            </a:r>
            <a:r>
              <a:rPr lang="de-DE" dirty="0" err="1" smtClean="0"/>
              <a:t>curso</a:t>
            </a:r>
            <a:r>
              <a:rPr lang="de-DE" dirty="0" smtClean="0"/>
              <a:t> </a:t>
            </a:r>
            <a:r>
              <a:rPr lang="de-DE" dirty="0" err="1" smtClean="0"/>
              <a:t>Artificial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(CS188) da </a:t>
            </a:r>
            <a:r>
              <a:rPr lang="de-DE" dirty="0" err="1" smtClean="0"/>
              <a:t>Universidade</a:t>
            </a:r>
            <a:r>
              <a:rPr lang="de-DE" dirty="0" smtClean="0"/>
              <a:t> de Berkeley.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http://</a:t>
            </a:r>
            <a:r>
              <a:rPr lang="en-US" dirty="0" err="1">
                <a:solidFill>
                  <a:srgbClr val="FF0000"/>
                </a:solidFill>
              </a:rPr>
              <a:t>ai.berkeley.edu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home.html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Os rodap</a:t>
            </a:r>
            <a:r>
              <a:rPr lang="pt-BR" dirty="0" smtClean="0"/>
              <a:t>és dos arquivos em PPT contêm detalhamentos para </a:t>
            </a:r>
            <a:r>
              <a:rPr lang="pt-BR" u="sng" dirty="0" smtClean="0"/>
              <a:t>complementar</a:t>
            </a:r>
            <a:r>
              <a:rPr lang="pt-BR" dirty="0" smtClean="0"/>
              <a:t> o estudo pelo livro texto.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94179"/>
            <a:ext cx="1997968" cy="8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0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Livro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200150"/>
            <a:ext cx="5255496" cy="3371850"/>
          </a:xfrm>
        </p:spPr>
        <p:txBody>
          <a:bodyPr/>
          <a:lstStyle/>
          <a:p>
            <a:r>
              <a:rPr lang="en-US" dirty="0"/>
              <a:t>Russell &amp; </a:t>
            </a:r>
            <a:r>
              <a:rPr lang="en-US" dirty="0" err="1"/>
              <a:t>Norvig</a:t>
            </a:r>
            <a:r>
              <a:rPr lang="en-US" dirty="0"/>
              <a:t>, </a:t>
            </a:r>
            <a:r>
              <a:rPr lang="en-US" dirty="0" smtClean="0"/>
              <a:t>Artificial Intelligence: </a:t>
            </a:r>
            <a:r>
              <a:rPr lang="en-US" dirty="0"/>
              <a:t>A Modern Approach, 3</a:t>
            </a:r>
            <a:r>
              <a:rPr lang="en-US" baseline="30000" dirty="0"/>
              <a:t>rd</a:t>
            </a:r>
            <a:r>
              <a:rPr lang="en-US" dirty="0"/>
              <a:t> e</a:t>
            </a:r>
            <a:r>
              <a:rPr lang="en-US" dirty="0" smtClean="0"/>
              <a:t>d.</a:t>
            </a:r>
            <a:endParaRPr lang="en-US" dirty="0"/>
          </a:p>
          <a:p>
            <a:pPr lvl="1"/>
            <a:r>
              <a:rPr lang="pt-BR" dirty="0"/>
              <a:t>Traduzido pela </a:t>
            </a:r>
            <a:r>
              <a:rPr lang="pt-BR" dirty="0" err="1"/>
              <a:t>Elsevier</a:t>
            </a:r>
            <a:r>
              <a:rPr lang="pt-BR" dirty="0"/>
              <a:t> Brasil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5" name="Picture 9" descr="http://aima.cs.berkeley.edu/cov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29631"/>
            <a:ext cx="2736304" cy="36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49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Presença </a:t>
            </a:r>
            <a:r>
              <a:rPr lang="pt-BR" dirty="0" smtClean="0"/>
              <a:t>nas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Obrigatória, </a:t>
            </a:r>
            <a:r>
              <a:rPr lang="pt-BR" dirty="0"/>
              <a:t>para quem precisa!</a:t>
            </a:r>
          </a:p>
          <a:p>
            <a:r>
              <a:rPr lang="pt-BR" dirty="0" smtClean="0"/>
              <a:t>Mas, atenção: prova </a:t>
            </a:r>
            <a:r>
              <a:rPr lang="pt-BR" dirty="0"/>
              <a:t>final somente para quem </a:t>
            </a:r>
            <a:r>
              <a:rPr lang="pt-BR" dirty="0" smtClean="0"/>
              <a:t>tem ao </a:t>
            </a:r>
            <a:r>
              <a:rPr lang="pt-BR" dirty="0"/>
              <a:t>menos </a:t>
            </a:r>
            <a:r>
              <a:rPr lang="pt-BR" b="1" dirty="0"/>
              <a:t>70% de </a:t>
            </a:r>
            <a:r>
              <a:rPr lang="pt-BR" b="1" dirty="0" smtClean="0"/>
              <a:t>presença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Exemplos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média 7.4 (P1, P2, </a:t>
            </a:r>
            <a:r>
              <a:rPr lang="pt-BR" dirty="0" smtClean="0"/>
              <a:t>trabs), </a:t>
            </a:r>
            <a:r>
              <a:rPr lang="pt-BR" dirty="0"/>
              <a:t>presença 35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aprovado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pt-BR" dirty="0"/>
              <a:t>média 5.7 (P1, P2, trabs), presença 55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  <a:sym typeface="Wingdings" panose="05000000000000000000" pitchFamily="2" charset="2"/>
              </a:rPr>
              <a:t>reprovado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média 6.3 (P1, P2, trabs), presença 75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rgbClr val="FFFF00"/>
                </a:solidFill>
                <a:sym typeface="Wingdings" panose="05000000000000000000" pitchFamily="2" charset="2"/>
              </a:rPr>
              <a:t>prova final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5362" name="Picture 2" descr="https://antoniozai.files.wordpress.com/2013/12/presenca-na-au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7894"/>
            <a:ext cx="2073018" cy="12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Presen</a:t>
            </a:r>
            <a:r>
              <a:rPr lang="pt-BR" dirty="0" smtClean="0"/>
              <a:t>ça nas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realizada no início </a:t>
            </a:r>
            <a:r>
              <a:rPr lang="pt-BR" dirty="0"/>
              <a:t>da </a:t>
            </a:r>
            <a:r>
              <a:rPr lang="pt-BR" dirty="0" smtClean="0"/>
              <a:t>aula, e apenas nessa ocasião. </a:t>
            </a:r>
          </a:p>
          <a:p>
            <a:pPr lvl="1"/>
            <a:r>
              <a:rPr lang="pt-BR" dirty="0" smtClean="0"/>
              <a:t>Não será registrada a presença após esse horário.</a:t>
            </a:r>
            <a:endParaRPr lang="pt-BR" dirty="0"/>
          </a:p>
          <a:p>
            <a:r>
              <a:rPr lang="pt-BR" dirty="0" smtClean="0"/>
              <a:t>Total </a:t>
            </a:r>
            <a:r>
              <a:rPr lang="pt-BR" dirty="0"/>
              <a:t>de </a:t>
            </a:r>
            <a:r>
              <a:rPr lang="pt-BR" dirty="0" smtClean="0"/>
              <a:t>encontros </a:t>
            </a:r>
            <a:r>
              <a:rPr lang="pt-BR" u="sng" dirty="0" smtClean="0"/>
              <a:t>planejados</a:t>
            </a:r>
            <a:r>
              <a:rPr lang="pt-BR" dirty="0" smtClean="0"/>
              <a:t> em 2017.2: 30</a:t>
            </a:r>
            <a:endParaRPr lang="pt-BR" dirty="0"/>
          </a:p>
          <a:p>
            <a:pPr lvl="1"/>
            <a:r>
              <a:rPr lang="pt-BR" dirty="0"/>
              <a:t>Você pode faltar até </a:t>
            </a:r>
            <a:r>
              <a:rPr lang="pt-BR" dirty="0" smtClean="0"/>
              <a:t>9 encontros e </a:t>
            </a:r>
            <a:r>
              <a:rPr lang="pt-BR" dirty="0"/>
              <a:t>ainda estar acima de 70</a:t>
            </a:r>
            <a:r>
              <a:rPr lang="pt-BR" dirty="0" smtClean="0"/>
              <a:t>% de frequência.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14338" name="Picture 2" descr="https://encrypted-tbn1.gstatic.com/images?q=tbn:ANd9GcQ3cS8zKkL5IW-hwyh5DrhHEvCbAR7LCVsKhWL6PmjXf02SzC0K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59455"/>
            <a:ext cx="2063948" cy="118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3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Horários das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0151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2017.1</a:t>
            </a:r>
          </a:p>
          <a:p>
            <a:pPr lvl="1"/>
            <a:r>
              <a:rPr lang="en-US" dirty="0" smtClean="0"/>
              <a:t>2as-feiras, </a:t>
            </a:r>
            <a:r>
              <a:rPr lang="en-US" dirty="0"/>
              <a:t>das 16:30h </a:t>
            </a:r>
            <a:r>
              <a:rPr lang="en-US" dirty="0" err="1"/>
              <a:t>às</a:t>
            </a:r>
            <a:r>
              <a:rPr lang="en-US" dirty="0"/>
              <a:t> 18:15h </a:t>
            </a:r>
          </a:p>
          <a:p>
            <a:pPr lvl="1"/>
            <a:r>
              <a:rPr lang="en-US" dirty="0" smtClean="0"/>
              <a:t>6as-feiras, </a:t>
            </a:r>
            <a:r>
              <a:rPr lang="en-US" dirty="0"/>
              <a:t>das 16:30h </a:t>
            </a:r>
            <a:r>
              <a:rPr lang="en-US" dirty="0" err="1"/>
              <a:t>às</a:t>
            </a:r>
            <a:r>
              <a:rPr lang="en-US" dirty="0"/>
              <a:t> 18:15h </a:t>
            </a:r>
          </a:p>
          <a:p>
            <a:endParaRPr lang="pt-BR" dirty="0" smtClean="0"/>
          </a:p>
          <a:p>
            <a:r>
              <a:rPr lang="pt-BR" dirty="0" smtClean="0"/>
              <a:t>Iremos começar às 16:30h pontualmente.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 você vive atrasado: aula começa às 16:15h.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AutoShape 2" descr="Image result for pontualidade imag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6" name="Picture 4" descr="http://www.zun.com.br/fotos/2011/07/Pontualidade-no-trabalh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564" y="1502010"/>
            <a:ext cx="1919932" cy="200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5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Componentes</a:t>
            </a:r>
          </a:p>
          <a:p>
            <a:pPr lvl="1"/>
            <a:r>
              <a:rPr lang="pt-BR" dirty="0" smtClean="0"/>
              <a:t>Duas avaliações parciais, </a:t>
            </a:r>
            <a:r>
              <a:rPr lang="pt-BR" dirty="0"/>
              <a:t>mais </a:t>
            </a:r>
            <a:r>
              <a:rPr lang="pt-BR" dirty="0" smtClean="0"/>
              <a:t>exame final (esta última, se necessário e possível)</a:t>
            </a:r>
            <a:endParaRPr lang="pt-BR" dirty="0"/>
          </a:p>
          <a:p>
            <a:pPr lvl="1"/>
            <a:r>
              <a:rPr lang="pt-BR" dirty="0" smtClean="0"/>
              <a:t>5 projetos de programa</a:t>
            </a:r>
            <a:r>
              <a:rPr lang="pt-BR" dirty="0" smtClean="0"/>
              <a:t>ção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Pesos dos componentes de avaliação</a:t>
            </a:r>
            <a:endParaRPr lang="pt-BR" dirty="0"/>
          </a:p>
          <a:p>
            <a:pPr lvl="1"/>
            <a:r>
              <a:rPr lang="pt-BR" dirty="0"/>
              <a:t>1º </a:t>
            </a:r>
            <a:r>
              <a:rPr lang="pt-BR" dirty="0" smtClean="0"/>
              <a:t>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prova: </a:t>
            </a:r>
            <a:r>
              <a:rPr lang="pt-BR" dirty="0" smtClean="0"/>
              <a:t>50</a:t>
            </a:r>
            <a:r>
              <a:rPr lang="pt-BR" dirty="0"/>
              <a:t>%; </a:t>
            </a:r>
            <a:r>
              <a:rPr lang="pt-BR" dirty="0" err="1" smtClean="0"/>
              <a:t>trabs</a:t>
            </a:r>
            <a:r>
              <a:rPr lang="pt-BR" dirty="0" smtClean="0"/>
              <a:t> (2): 50</a:t>
            </a:r>
            <a:r>
              <a:rPr lang="pt-BR" dirty="0"/>
              <a:t>%</a:t>
            </a:r>
          </a:p>
          <a:p>
            <a:pPr lvl="1"/>
            <a:r>
              <a:rPr lang="pt-BR" dirty="0" smtClean="0"/>
              <a:t>2º 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prova: </a:t>
            </a:r>
            <a:r>
              <a:rPr lang="pt-BR" dirty="0" smtClean="0"/>
              <a:t>50%; </a:t>
            </a:r>
            <a:r>
              <a:rPr lang="pt-BR" dirty="0" err="1" smtClean="0"/>
              <a:t>trabs</a:t>
            </a:r>
            <a:r>
              <a:rPr lang="pt-BR" dirty="0" smtClean="0"/>
              <a:t> </a:t>
            </a:r>
            <a:r>
              <a:rPr lang="pt-BR" dirty="0" smtClean="0"/>
              <a:t>(3)</a:t>
            </a:r>
            <a:r>
              <a:rPr lang="pt-BR" dirty="0" smtClean="0"/>
              <a:t>: 50</a:t>
            </a:r>
            <a:r>
              <a:rPr lang="pt-BR" dirty="0"/>
              <a:t>%</a:t>
            </a:r>
          </a:p>
          <a:p>
            <a:r>
              <a:rPr lang="pt-BR" dirty="0" smtClean="0"/>
              <a:t>Média </a:t>
            </a:r>
            <a:r>
              <a:rPr lang="pt-BR" dirty="0"/>
              <a:t>7 (aprovado sem final); média 5 (com prova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2290" name="Picture 2" descr="http://blog.grupofoco.com.br/focotalentos/wordpress/wp-content/uploads/2011/03/prov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54690"/>
            <a:ext cx="1518674" cy="12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6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Projetos de programa</a:t>
            </a:r>
            <a:r>
              <a:rPr lang="pt-BR" dirty="0" smtClean="0"/>
              <a:t>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Haverá ao todo </a:t>
            </a:r>
            <a:r>
              <a:rPr lang="pt-BR" dirty="0" smtClean="0"/>
              <a:t>05 </a:t>
            </a:r>
            <a:r>
              <a:rPr lang="pt-BR" dirty="0" smtClean="0"/>
              <a:t>(quatro) trabalhos, 02 em cada bimestre.</a:t>
            </a:r>
          </a:p>
          <a:p>
            <a:r>
              <a:rPr lang="pt-BR" dirty="0" smtClean="0"/>
              <a:t>Esses trabalham envolverão programação em </a:t>
            </a:r>
            <a:r>
              <a:rPr lang="pt-BR" dirty="0" smtClean="0">
                <a:solidFill>
                  <a:srgbClr val="FF0000"/>
                </a:solidFill>
              </a:rPr>
              <a:t>Python 2.7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Será apresentada uma introdução à linguagem.</a:t>
            </a:r>
          </a:p>
          <a:p>
            <a:pPr lvl="1"/>
            <a:r>
              <a:rPr lang="pt-BR" dirty="0" smtClean="0"/>
              <a:t>Espera-se que, a partir disso, o aluno se torne versado na linguagem.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6605</TotalTime>
  <Words>622</Words>
  <Application>Microsoft Macintosh PowerPoint</Application>
  <PresentationFormat>On-screen Show (16:9)</PresentationFormat>
  <Paragraphs>102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Mediano</vt:lpstr>
      <vt:lpstr>Inteligência Artificial  (GTSI1306, GCC1734)</vt:lpstr>
      <vt:lpstr>Página do Curso</vt:lpstr>
      <vt:lpstr>Material Didático</vt:lpstr>
      <vt:lpstr>Livro Texto</vt:lpstr>
      <vt:lpstr>Presença nas Aulas</vt:lpstr>
      <vt:lpstr>Presença nas Aulas</vt:lpstr>
      <vt:lpstr>Horários das aulas</vt:lpstr>
      <vt:lpstr>Avaliação</vt:lpstr>
      <vt:lpstr>Projetos de programação</vt:lpstr>
      <vt:lpstr>Projetos de programação</vt:lpstr>
      <vt:lpstr>Segunda chamada</vt:lpstr>
      <vt:lpstr>Cronograma (plano de aulas)</vt:lpstr>
      <vt:lpstr>Conteúdo programático</vt:lpstr>
      <vt:lpstr>Outras recomendações</vt:lpstr>
      <vt:lpstr>Outras recomendações</vt:lpstr>
      <vt:lpstr>Outras recomendações</vt:lpstr>
      <vt:lpstr>Perguntas ou comentários?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 Bezerra</cp:lastModifiedBy>
  <cp:revision>525</cp:revision>
  <dcterms:modified xsi:type="dcterms:W3CDTF">2017-07-31T13:39:28Z</dcterms:modified>
</cp:coreProperties>
</file>