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537" r:id="rId3"/>
    <p:sldId id="534" r:id="rId4"/>
    <p:sldId id="492" r:id="rId5"/>
    <p:sldId id="478" r:id="rId6"/>
    <p:sldId id="487" r:id="rId7"/>
    <p:sldId id="488" r:id="rId8"/>
    <p:sldId id="489" r:id="rId9"/>
    <p:sldId id="490" r:id="rId10"/>
    <p:sldId id="493" r:id="rId11"/>
    <p:sldId id="491" r:id="rId12"/>
    <p:sldId id="494" r:id="rId13"/>
    <p:sldId id="495" r:id="rId14"/>
    <p:sldId id="496" r:id="rId15"/>
    <p:sldId id="499" r:id="rId16"/>
    <p:sldId id="498" r:id="rId17"/>
    <p:sldId id="500" r:id="rId18"/>
    <p:sldId id="501" r:id="rId19"/>
    <p:sldId id="535" r:id="rId20"/>
    <p:sldId id="536" r:id="rId21"/>
    <p:sldId id="502" r:id="rId22"/>
    <p:sldId id="503" r:id="rId23"/>
    <p:sldId id="504" r:id="rId24"/>
    <p:sldId id="505" r:id="rId25"/>
    <p:sldId id="506" r:id="rId26"/>
    <p:sldId id="507" r:id="rId27"/>
    <p:sldId id="508" r:id="rId28"/>
    <p:sldId id="509" r:id="rId29"/>
    <p:sldId id="510" r:id="rId30"/>
    <p:sldId id="511" r:id="rId31"/>
    <p:sldId id="512" r:id="rId32"/>
    <p:sldId id="513" r:id="rId33"/>
    <p:sldId id="518" r:id="rId34"/>
    <p:sldId id="515" r:id="rId35"/>
    <p:sldId id="516" r:id="rId36"/>
    <p:sldId id="517" r:id="rId37"/>
    <p:sldId id="533" r:id="rId38"/>
    <p:sldId id="519" r:id="rId39"/>
    <p:sldId id="520" r:id="rId40"/>
    <p:sldId id="521" r:id="rId41"/>
    <p:sldId id="522" r:id="rId42"/>
    <p:sldId id="523" r:id="rId43"/>
    <p:sldId id="524" r:id="rId44"/>
    <p:sldId id="525" r:id="rId45"/>
    <p:sldId id="526" r:id="rId46"/>
    <p:sldId id="527" r:id="rId47"/>
    <p:sldId id="528" r:id="rId48"/>
    <p:sldId id="529" r:id="rId49"/>
    <p:sldId id="530" r:id="rId50"/>
    <p:sldId id="531" r:id="rId51"/>
    <p:sldId id="532" r:id="rId5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83" autoAdjust="0"/>
  </p:normalViewPr>
  <p:slideViewPr>
    <p:cSldViewPr>
      <p:cViewPr varScale="1">
        <p:scale>
          <a:sx n="103" d="100"/>
          <a:sy n="103" d="100"/>
        </p:scale>
        <p:origin x="-58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termo correspondente à fração entre </a:t>
            </a:r>
            <a:r>
              <a:rPr lang="pt-BR" dirty="0" err="1" smtClean="0"/>
              <a:t>epsilon</a:t>
            </a:r>
            <a:r>
              <a:rPr lang="pt-BR" baseline="0" dirty="0" smtClean="0"/>
              <a:t> e a norma do </a:t>
            </a:r>
            <a:r>
              <a:rPr lang="pt-BR" baseline="0" dirty="0" smtClean="0"/>
              <a:t>vetor gradiente </a:t>
            </a:r>
            <a:r>
              <a:rPr lang="pt-BR" baseline="0" dirty="0" smtClean="0"/>
              <a:t>tem o propósito de limitar a movimentação a um passo pequeno na direção da descida mais íngreme.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derivação aqui apresentada pode ser generalizada para o caso de n dimensões (n&gt;2).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55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https://history-computer.com/ModernComputer/thinkers/Samuel.html</a:t>
            </a: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J(1) = 0</a:t>
            </a:r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J(0,5) = 0,58</a:t>
            </a:r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J(0) = 2,3</a:t>
            </a:r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pt-BR" dirty="0" err="1" smtClean="0"/>
              <a:t>erivada</a:t>
            </a:r>
            <a:r>
              <a:rPr lang="pt-BR" dirty="0" smtClean="0"/>
              <a:t> parcial</a:t>
            </a:r>
          </a:p>
          <a:p>
            <a:r>
              <a:rPr lang="pt-BR" dirty="0" smtClean="0"/>
              <a:t>Taxa</a:t>
            </a:r>
            <a:r>
              <a:rPr lang="pt-BR" baseline="0" dirty="0" smtClean="0"/>
              <a:t> de aprendizado (</a:t>
            </a:r>
            <a:r>
              <a:rPr lang="pt-BR" baseline="0" dirty="0" err="1" smtClean="0"/>
              <a:t>learning</a:t>
            </a:r>
            <a:r>
              <a:rPr lang="pt-BR" baseline="0" dirty="0" smtClean="0"/>
              <a:t> rate)</a:t>
            </a:r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</a:t>
            </a:r>
            <a:r>
              <a:rPr lang="pt-BR" baseline="0" dirty="0" smtClean="0"/>
              <a:t>alculamos a derivada no ponto correspondente ao valor atual de theta_1. Esse valor de derivada nos informa se devemos nos mover para a direita ou para a esquerda (isto é, aumentar ou diminuir o valor de theta_1).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baseline="0" dirty="0" smtClean="0"/>
              <a:t>se um ponto tem derivada positiva, então devemos nos mover para a esquerda (diminuir o valor de theta_1).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baseline="0" dirty="0" smtClean="0"/>
              <a:t>se um ponto tem derivada negativa, então devemos nos mover para a direita (diminuir o valor de theta_1).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 temos um vetor</a:t>
            </a:r>
            <a:r>
              <a:rPr lang="pt-BR" baseline="0" dirty="0" smtClean="0"/>
              <a:t> de dois parâmetros, então a complexidade é bem maior: há infinitas direções para as quais se mover a partir de um determinado ponto.  A situação é similar em um vetor de 1 milhão de parâmetros, por exemplo.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Uma possibilidade aqui é determinarmos a direção que corresponde à descida mais </a:t>
            </a:r>
            <a:r>
              <a:rPr lang="pt-BR" baseline="0" dirty="0" err="1" smtClean="0"/>
              <a:t>ingreme</a:t>
            </a:r>
            <a:r>
              <a:rPr lang="pt-BR" baseline="0" dirty="0" smtClean="0"/>
              <a:t> (</a:t>
            </a:r>
            <a:r>
              <a:rPr lang="pt-BR" i="1" baseline="0" dirty="0" err="1" smtClean="0"/>
              <a:t>steepest</a:t>
            </a:r>
            <a:r>
              <a:rPr lang="pt-BR" i="1" baseline="0" dirty="0" smtClean="0"/>
              <a:t> </a:t>
            </a:r>
            <a:r>
              <a:rPr lang="pt-BR" i="1" baseline="0" dirty="0" err="1" smtClean="0"/>
              <a:t>direction</a:t>
            </a:r>
            <a:r>
              <a:rPr lang="pt-BR" baseline="0" dirty="0" smtClean="0"/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e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emf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69350" y="323475"/>
            <a:ext cx="8520599" cy="170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dirty="0" smtClean="0"/>
              <a:t>Regressão Linear </a:t>
            </a:r>
            <a:br>
              <a:rPr lang="pt-BR" dirty="0" smtClean="0"/>
            </a:br>
            <a:r>
              <a:rPr lang="pt-BR" dirty="0" smtClean="0"/>
              <a:t>com Uma Variável</a:t>
            </a:r>
            <a:endParaRPr lang="en" dirty="0">
              <a:solidFill>
                <a:srgbClr val="00997D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763688" y="2242218"/>
            <a:ext cx="5112121" cy="18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tx1"/>
                </a:solidFill>
              </a:rPr>
              <a:t> Prof. Eduardo Bezerra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tx1"/>
                </a:solidFill>
              </a:rPr>
              <a:t>(CEFET/RJ)</a:t>
            </a:r>
            <a:endParaRPr lang="en" sz="3200" dirty="0">
              <a:solidFill>
                <a:schemeClr val="tx1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tx1"/>
                </a:solidFill>
              </a:rPr>
              <a:t>ebezerra@cefet-rj.br</a:t>
            </a:r>
            <a:endParaRPr sz="32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s://assets.bwbx.io/images/users/iqjWHBFdfxIU/i64kX6gcsh2U/v0/1000x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810" y="2643758"/>
            <a:ext cx="2590686" cy="17253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Função </a:t>
            </a:r>
            <a:r>
              <a:rPr lang="pt-BR" smtClean="0"/>
              <a:t>de Custo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10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Parâmetros do modelo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Uma vez que...</a:t>
            </a:r>
          </a:p>
          <a:p>
            <a:pPr lvl="1"/>
            <a:r>
              <a:rPr lang="pt-BR" dirty="0" smtClean="0"/>
              <a:t>temos em mãos o conjunto de treinamento, e</a:t>
            </a:r>
          </a:p>
          <a:p>
            <a:pPr lvl="1"/>
            <a:r>
              <a:rPr lang="pt-BR" dirty="0" smtClean="0"/>
              <a:t>definimos a forma (de representação) da hipótese...</a:t>
            </a:r>
          </a:p>
          <a:p>
            <a:r>
              <a:rPr lang="pt-BR" dirty="0" smtClean="0"/>
              <a:t>...como determinamos os </a:t>
            </a:r>
            <a:r>
              <a:rPr lang="pt-BR" dirty="0" smtClean="0">
                <a:solidFill>
                  <a:srgbClr val="FF0000"/>
                </a:solidFill>
              </a:rPr>
              <a:t>parâmetros</a:t>
            </a:r>
            <a:r>
              <a:rPr lang="pt-BR" dirty="0" smtClean="0"/>
              <a:t> do modelo?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Parâmetros do modelo </a:t>
            </a:r>
            <a:r>
              <a:rPr lang="pt-BR" smtClean="0"/>
              <a:t>- exemplos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4098" name="Picture 2" descr="Image result for x-y ax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347614"/>
            <a:ext cx="2497460" cy="2455837"/>
          </a:xfrm>
          <a:prstGeom prst="rect">
            <a:avLst/>
          </a:prstGeom>
          <a:noFill/>
        </p:spPr>
      </p:pic>
      <p:pic>
        <p:nvPicPr>
          <p:cNvPr id="6" name="Picture 2" descr="Image result for x-y ax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6668" y="1355179"/>
            <a:ext cx="2497460" cy="2455837"/>
          </a:xfrm>
          <a:prstGeom prst="rect">
            <a:avLst/>
          </a:prstGeom>
          <a:noFill/>
        </p:spPr>
      </p:pic>
      <p:pic>
        <p:nvPicPr>
          <p:cNvPr id="7" name="Picture 2" descr="Image result for x-y ax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8996" y="1355179"/>
            <a:ext cx="2497460" cy="2455837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4155926"/>
            <a:ext cx="1381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417763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4191347"/>
            <a:ext cx="1371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395536" y="2787774"/>
            <a:ext cx="28083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19872" y="2355726"/>
            <a:ext cx="2088232" cy="1224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228184" y="1995686"/>
            <a:ext cx="2088232" cy="1224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Como determinamos os </a:t>
            </a:r>
            <a:r>
              <a:rPr lang="pt-BR" dirty="0" smtClean="0">
                <a:solidFill>
                  <a:srgbClr val="FF0000"/>
                </a:solidFill>
              </a:rPr>
              <a:t>parâmetros</a:t>
            </a:r>
            <a:r>
              <a:rPr lang="pt-BR" dirty="0" smtClean="0"/>
              <a:t> do modelo?</a:t>
            </a:r>
          </a:p>
          <a:p>
            <a:r>
              <a:rPr lang="pt-BR" b="1" dirty="0" smtClean="0"/>
              <a:t>Ideia</a:t>
            </a:r>
            <a:r>
              <a:rPr lang="pt-BR" dirty="0" smtClean="0"/>
              <a:t>: escolher a combinação de parâmetros tal que a hipótese produza valores próximos aos valores y do conjunto de treinamento.</a:t>
            </a:r>
            <a:endParaRPr lang="pt-BR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3291830"/>
            <a:ext cx="1028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Função de erros quadrados </a:t>
            </a:r>
            <a:r>
              <a:rPr lang="pt-BR" sz="2000" i="1" dirty="0" smtClean="0"/>
              <a:t>(</a:t>
            </a:r>
            <a:r>
              <a:rPr lang="pt-BR" sz="2000" i="1" dirty="0" err="1" smtClean="0"/>
              <a:t>squared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error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function</a:t>
            </a:r>
            <a:r>
              <a:rPr lang="pt-BR" sz="2000" i="1" dirty="0" smtClean="0"/>
              <a:t>)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9" y="2139702"/>
            <a:ext cx="3730599" cy="172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347" y="1923678"/>
            <a:ext cx="3726109" cy="192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Função de Custo - Intuição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15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Intuição geométrica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RL: “Dada a forma da hipótese, encontrar valores dos parâmetros que minimizem a função de custo."</a:t>
            </a:r>
          </a:p>
          <a:p>
            <a:r>
              <a:rPr lang="pt-BR" dirty="0" smtClean="0"/>
              <a:t>Qual é a </a:t>
            </a:r>
            <a:r>
              <a:rPr lang="pt-BR" dirty="0" smtClean="0">
                <a:solidFill>
                  <a:srgbClr val="FF0000"/>
                </a:solidFill>
              </a:rPr>
              <a:t>intuição geométrica</a:t>
            </a:r>
            <a:r>
              <a:rPr lang="pt-BR" dirty="0" smtClean="0"/>
              <a:t> subjacente?</a:t>
            </a:r>
            <a:endParaRPr lang="pt-B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9654" y="2859782"/>
            <a:ext cx="2838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3507854"/>
            <a:ext cx="46005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0365" y="4269180"/>
            <a:ext cx="2995811" cy="82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Apenas um parâmetro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Vamos simplificar o problema:</a:t>
            </a:r>
            <a:endParaRPr lang="pt-BR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1863" y="2328863"/>
            <a:ext cx="2200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2859782"/>
            <a:ext cx="1612879" cy="88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4011910"/>
            <a:ext cx="6819599" cy="9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Apenas um parâmetro:     </a:t>
            </a:r>
            <a:r>
              <a:rPr lang="pt-BR" sz="3100" dirty="0" smtClean="0">
                <a:solidFill>
                  <a:schemeClr val="tx1"/>
                </a:solidFill>
                <a:latin typeface="Arial"/>
                <a:cs typeface="Arial"/>
              </a:rPr>
              <a:t>= 1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1746" name="Picture 2" descr="Image result for x y axis g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242516"/>
            <a:ext cx="3464074" cy="3464074"/>
          </a:xfrm>
          <a:prstGeom prst="rect">
            <a:avLst/>
          </a:prstGeom>
          <a:noFill/>
        </p:spPr>
      </p:pic>
      <p:pic>
        <p:nvPicPr>
          <p:cNvPr id="31748" name="Picture 4" descr="Image result for x y axis g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250206"/>
            <a:ext cx="3464074" cy="3464074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787774"/>
            <a:ext cx="276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3728" y="4614639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8403" y="1326778"/>
            <a:ext cx="1038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9484" y="1313706"/>
            <a:ext cx="80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264" y="4634582"/>
            <a:ext cx="361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trela de 5 pontas 11"/>
          <p:cNvSpPr/>
          <p:nvPr/>
        </p:nvSpPr>
        <p:spPr>
          <a:xfrm>
            <a:off x="1115616" y="401191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trela de 5 pontas 12"/>
          <p:cNvSpPr/>
          <p:nvPr/>
        </p:nvSpPr>
        <p:spPr>
          <a:xfrm>
            <a:off x="1661200" y="343584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trela de 5 pontas 13"/>
          <p:cNvSpPr/>
          <p:nvPr/>
        </p:nvSpPr>
        <p:spPr>
          <a:xfrm>
            <a:off x="2215168" y="289369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8104" y="411510"/>
            <a:ext cx="361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 flipV="1">
            <a:off x="611560" y="2283718"/>
            <a:ext cx="2376264" cy="237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Apenas um parâmetro:     </a:t>
            </a:r>
            <a:r>
              <a:rPr lang="pt-BR" sz="3100" dirty="0" smtClean="0">
                <a:solidFill>
                  <a:schemeClr val="tx1"/>
                </a:solidFill>
              </a:rPr>
              <a:t>= </a:t>
            </a:r>
            <a:r>
              <a:rPr lang="pt-BR" sz="3100" dirty="0" smtClean="0">
                <a:solidFill>
                  <a:schemeClr val="tx1"/>
                </a:solidFill>
                <a:latin typeface="Arial"/>
                <a:cs typeface="Arial"/>
              </a:rPr>
              <a:t>0,5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1746" name="Picture 2" descr="Image result for x y axis g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242516"/>
            <a:ext cx="3464074" cy="3464074"/>
          </a:xfrm>
          <a:prstGeom prst="rect">
            <a:avLst/>
          </a:prstGeom>
          <a:noFill/>
        </p:spPr>
      </p:pic>
      <p:pic>
        <p:nvPicPr>
          <p:cNvPr id="31748" name="Picture 4" descr="Image result for x y axis g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250206"/>
            <a:ext cx="3464074" cy="3464074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787774"/>
            <a:ext cx="276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3728" y="4614639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8403" y="1326778"/>
            <a:ext cx="1038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9484" y="1313706"/>
            <a:ext cx="80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264" y="4634582"/>
            <a:ext cx="361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trela de 5 pontas 11"/>
          <p:cNvSpPr/>
          <p:nvPr/>
        </p:nvSpPr>
        <p:spPr>
          <a:xfrm>
            <a:off x="1115616" y="401191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trela de 5 pontas 12"/>
          <p:cNvSpPr/>
          <p:nvPr/>
        </p:nvSpPr>
        <p:spPr>
          <a:xfrm>
            <a:off x="1661200" y="343584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trela de 5 pontas 13"/>
          <p:cNvSpPr/>
          <p:nvPr/>
        </p:nvSpPr>
        <p:spPr>
          <a:xfrm>
            <a:off x="2215168" y="289369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8104" y="411510"/>
            <a:ext cx="361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 flipV="1">
            <a:off x="611560" y="3579862"/>
            <a:ext cx="2664296" cy="10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97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Créditos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200150"/>
            <a:ext cx="8153400" cy="3371850"/>
          </a:xfrm>
        </p:spPr>
        <p:txBody>
          <a:bodyPr>
            <a:normAutofit/>
          </a:bodyPr>
          <a:lstStyle/>
          <a:p>
            <a:r>
              <a:rPr lang="de-DE" dirty="0" smtClean="0"/>
              <a:t>Essa apresentação utiliza material do curso a seguir, de autoria do prof. Andrew Ng:</a:t>
            </a:r>
            <a:endParaRPr lang="de-DE" dirty="0" smtClean="0"/>
          </a:p>
          <a:p>
            <a:pPr lvl="1"/>
            <a:r>
              <a:rPr lang="de-DE" dirty="0" smtClean="0"/>
              <a:t>CS229: </a:t>
            </a:r>
            <a:r>
              <a:rPr lang="de-DE" dirty="0" err="1" smtClean="0"/>
              <a:t>Machine</a:t>
            </a:r>
            <a:r>
              <a:rPr lang="de-DE" dirty="0" smtClean="0"/>
              <a:t> Learning</a:t>
            </a:r>
            <a:endParaRPr lang="de-DE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http://cs229</a:t>
            </a:r>
            <a:r>
              <a:rPr lang="en-US" dirty="0">
                <a:solidFill>
                  <a:srgbClr val="FF0000"/>
                </a:solidFill>
              </a:rPr>
              <a:t>.stanford.edu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https://d3njjcbhbojbot.cloudfront.net/api/utilities/v1/imageproxy/https:/coursera-instructor-photos.s3.amazonaws.com/2a/6192a04f1311e7ba12057425631cbc/AndrewNg-Headshot.jpg?auto=fit&amp;dpr=1&amp;w=40&amp;h=40&amp;fit=c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378" y="2139702"/>
            <a:ext cx="720078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Apenas um parâmetro:    </a:t>
            </a:r>
            <a:r>
              <a:rPr lang="pt-BR" sz="3100" dirty="0" smtClean="0">
                <a:solidFill>
                  <a:schemeClr val="tx1"/>
                </a:solidFill>
              </a:rPr>
              <a:t>= 0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1746" name="Picture 2" descr="Image result for x y axis g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242516"/>
            <a:ext cx="3464074" cy="3464074"/>
          </a:xfrm>
          <a:prstGeom prst="rect">
            <a:avLst/>
          </a:prstGeom>
          <a:noFill/>
        </p:spPr>
      </p:pic>
      <p:pic>
        <p:nvPicPr>
          <p:cNvPr id="31748" name="Picture 4" descr="Image result for x y axis g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250206"/>
            <a:ext cx="3464074" cy="3464074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2787774"/>
            <a:ext cx="276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3728" y="4614639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8403" y="1326778"/>
            <a:ext cx="1038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9484" y="1313706"/>
            <a:ext cx="80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264" y="4634582"/>
            <a:ext cx="361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trela de 5 pontas 11"/>
          <p:cNvSpPr/>
          <p:nvPr/>
        </p:nvSpPr>
        <p:spPr>
          <a:xfrm>
            <a:off x="1115616" y="401191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trela de 5 pontas 12"/>
          <p:cNvSpPr/>
          <p:nvPr/>
        </p:nvSpPr>
        <p:spPr>
          <a:xfrm>
            <a:off x="1661200" y="343584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trela de 5 pontas 13"/>
          <p:cNvSpPr/>
          <p:nvPr/>
        </p:nvSpPr>
        <p:spPr>
          <a:xfrm>
            <a:off x="2215168" y="289369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8104" y="411510"/>
            <a:ext cx="361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611560" y="4587974"/>
            <a:ext cx="2880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Image result for parabol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040" y="2067694"/>
            <a:ext cx="3456384" cy="2538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97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Dois parâmetros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21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35842" name="Picture 2" descr="https://d3c33hcgiwev3.cloudfront.net/imageAssetProxy.v1/N2oKYp2wEeaVChLw2Vaaug_d4d1c5b1c90578b32a6672e3b7e4b3a4_Screenshot-2016-10-29-01.14.37.png?expiry=1503964800000&amp;hmac=npixWMAgJ7WAyzbrLNt_fbhtEoEjOUhGIaEZN1p13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203598"/>
            <a:ext cx="6286500" cy="33337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147814"/>
            <a:ext cx="1879476" cy="1708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Dois parâmetros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7890" name="Picture 2" descr="https://d3c33hcgiwev3.cloudfront.net/imageAssetProxy.v1/26RZhJ34EeaiZBL80Yza_A_0f38a99c8ceb8aa5b90a5f12136fdf43_Screenshot-2016-10-29-01.14.57.png?expiry=1503964800000&amp;hmac=_jkqyYY0HNX9E7nXE-tRDpwbKtRjCGQ82Hv69cnBR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221457"/>
            <a:ext cx="6219825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Curvas de nível da função J </a:t>
            </a:r>
            <a:r>
              <a:rPr lang="pt-BR" sz="2700" dirty="0" smtClean="0"/>
              <a:t>(dois parâmetros)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Image result for cost function contour pl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347614"/>
            <a:ext cx="5115244" cy="3746377"/>
          </a:xfrm>
          <a:prstGeom prst="rect">
            <a:avLst/>
          </a:prstGeom>
          <a:noFill/>
        </p:spPr>
      </p:pic>
      <p:pic>
        <p:nvPicPr>
          <p:cNvPr id="38918" name="Picture 6" descr="Image result for cost function contour 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566314"/>
            <a:ext cx="3888432" cy="293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Curvas de nível da função J </a:t>
            </a:r>
            <a:r>
              <a:rPr lang="pt-BR" sz="2700" dirty="0" smtClean="0"/>
              <a:t>(dois parâmetros)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9938" name="Picture 2" descr="Image result for curvas de nível  matl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1635646"/>
            <a:ext cx="3686175" cy="2895601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4155926"/>
            <a:ext cx="419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4327748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mtClean="0"/>
              <a:t>(</a:t>
            </a:r>
            <a:r>
              <a:rPr lang="en" i="1" smtClean="0"/>
              <a:t>parameter learning</a:t>
            </a:r>
            <a:r>
              <a:rPr lang="en" smtClean="0"/>
              <a:t>)</a:t>
            </a:r>
            <a:endParaRPr lang="en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Aprendizado de Parâmetros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25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Gradiente Descendente </a:t>
            </a:r>
            <a:r>
              <a:rPr lang="pt-BR" sz="2700" i="1" dirty="0" smtClean="0"/>
              <a:t>(</a:t>
            </a:r>
            <a:r>
              <a:rPr lang="pt-BR" sz="2700" i="1" dirty="0" err="1" smtClean="0"/>
              <a:t>Gradient</a:t>
            </a:r>
            <a:r>
              <a:rPr lang="pt-BR" sz="2700" i="1" dirty="0" smtClean="0"/>
              <a:t> </a:t>
            </a:r>
            <a:r>
              <a:rPr lang="pt-BR" sz="2700" i="1" dirty="0" err="1" smtClean="0"/>
              <a:t>Descent</a:t>
            </a:r>
            <a:r>
              <a:rPr lang="pt-BR" sz="2700" i="1" dirty="0" smtClean="0"/>
              <a:t>)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Problema: dada uma função de custo </a:t>
            </a:r>
            <a:r>
              <a:rPr lang="pt-BR" i="1" dirty="0" smtClean="0"/>
              <a:t>J</a:t>
            </a:r>
            <a:r>
              <a:rPr lang="pt-BR" dirty="0" smtClean="0"/>
              <a:t>, queremos determinar a combinação de valores dos parâmetros que </a:t>
            </a:r>
            <a:r>
              <a:rPr lang="pt-BR" dirty="0" smtClean="0">
                <a:solidFill>
                  <a:srgbClr val="FF0000"/>
                </a:solidFill>
              </a:rPr>
              <a:t>minimiza</a:t>
            </a:r>
            <a:r>
              <a:rPr lang="pt-BR" dirty="0" smtClean="0"/>
              <a:t> </a:t>
            </a:r>
            <a:r>
              <a:rPr lang="pt-BR" i="1" dirty="0" smtClean="0"/>
              <a:t>J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Procedimento (para dois parâmetros):</a:t>
            </a:r>
          </a:p>
          <a:p>
            <a:pPr lvl="1"/>
            <a:r>
              <a:rPr lang="pt-BR" dirty="0" smtClean="0"/>
              <a:t>Iniciar os parâmetros</a:t>
            </a:r>
          </a:p>
          <a:p>
            <a:pPr lvl="1"/>
            <a:r>
              <a:rPr lang="pt-BR" dirty="0" smtClean="0"/>
              <a:t>Iterativamente alterar	       com o propósito de encontrar o valor mínimo de 	</a:t>
            </a:r>
            <a:endParaRPr lang="pt-B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2067694"/>
            <a:ext cx="3295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329183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0" y="4058766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3698726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608" y="771550"/>
            <a:ext cx="7343800" cy="3886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771550"/>
            <a:ext cx="7344816" cy="41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Algoritmo Gradiente Descendente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29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4011910"/>
            <a:ext cx="2428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176425" y="4424213"/>
            <a:ext cx="2791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atualização deve ser simultânea!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771" y="1347614"/>
            <a:ext cx="4962713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Representação do Modelo</a:t>
            </a:r>
          </a:p>
          <a:p>
            <a:r>
              <a:rPr lang="pt-BR" dirty="0" smtClean="0"/>
              <a:t>Função de Custo</a:t>
            </a:r>
          </a:p>
          <a:p>
            <a:r>
              <a:rPr lang="pt-BR" dirty="0" smtClean="0"/>
              <a:t>Função de Custo – Intuição</a:t>
            </a:r>
          </a:p>
          <a:p>
            <a:r>
              <a:rPr lang="pt-BR" dirty="0" smtClean="0"/>
              <a:t>Aprendizado de Parâmetros</a:t>
            </a:r>
          </a:p>
          <a:p>
            <a:r>
              <a:rPr lang="pt-BR" dirty="0" smtClean="0"/>
              <a:t>Gradiente Descendente – Intuição</a:t>
            </a:r>
          </a:p>
          <a:p>
            <a:r>
              <a:rPr lang="pt-BR" dirty="0" smtClean="0"/>
              <a:t>Gradiente Descendente para Regressão Linear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Gradiente Descendente - Intuição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30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 smtClean="0"/>
              <a:t>GD com um parâmetro</a:t>
            </a:r>
            <a:endParaRPr lang="pt-BR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5466" y="3493368"/>
            <a:ext cx="525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029866" y="1950318"/>
            <a:ext cx="0" cy="1657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Image result for parab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2023492"/>
            <a:ext cx="2520280" cy="1314751"/>
          </a:xfrm>
          <a:prstGeom prst="rect">
            <a:avLst/>
          </a:prstGeom>
          <a:noFill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104" y="3607668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1989584"/>
            <a:ext cx="80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1635646"/>
            <a:ext cx="3147814" cy="3147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3867894"/>
            <a:ext cx="2324468" cy="1146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877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 smtClean="0"/>
              <a:t>GD com dois parâmetros</a:t>
            </a:r>
            <a:endParaRPr lang="en-US" dirty="0"/>
          </a:p>
        </p:txBody>
      </p:sp>
      <p:pic>
        <p:nvPicPr>
          <p:cNvPr id="4" name="Picture 3" descr="convex-bow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1200151"/>
            <a:ext cx="5963185" cy="3037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5613" y="4800600"/>
            <a:ext cx="2254461" cy="253914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200" dirty="0" err="1" smtClean="0"/>
              <a:t>Fonte</a:t>
            </a:r>
            <a:r>
              <a:rPr lang="en-US" sz="1200" dirty="0" smtClean="0"/>
              <a:t>: </a:t>
            </a:r>
            <a:r>
              <a:rPr lang="en-US" sz="1200" dirty="0"/>
              <a:t>Thomas </a:t>
            </a:r>
            <a:r>
              <a:rPr lang="en-US" sz="1200" dirty="0" err="1"/>
              <a:t>Jungblut’s</a:t>
            </a:r>
            <a:r>
              <a:rPr lang="en-US" sz="1200" dirty="0"/>
              <a:t> Blog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3607668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8804" y="3795886"/>
            <a:ext cx="419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78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Descida mais íngreme </a:t>
            </a:r>
            <a:r>
              <a:rPr lang="pt-BR" sz="2100" i="1" dirty="0" smtClean="0"/>
              <a:t>(</a:t>
            </a:r>
            <a:r>
              <a:rPr lang="pt-BR" sz="2100" i="1" dirty="0" err="1" smtClean="0"/>
              <a:t>Steepest</a:t>
            </a:r>
            <a:r>
              <a:rPr lang="pt-BR" sz="2100" i="1" dirty="0" smtClean="0"/>
              <a:t> </a:t>
            </a:r>
            <a:r>
              <a:rPr lang="pt-BR" sz="2100" i="1" dirty="0" err="1" smtClean="0"/>
              <a:t>Descent</a:t>
            </a:r>
            <a:r>
              <a:rPr lang="pt-BR" sz="2100" i="1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Ideia: </a:t>
            </a:r>
          </a:p>
          <a:p>
            <a:pPr lvl="1"/>
            <a:r>
              <a:rPr lang="pt-BR" sz="2400" dirty="0" smtClean="0"/>
              <a:t>Iniciar em qualquer ponto</a:t>
            </a:r>
          </a:p>
          <a:p>
            <a:pPr lvl="1"/>
            <a:r>
              <a:rPr lang="pt-BR" sz="2400" dirty="0" smtClean="0"/>
              <a:t>Repetir:  dar “um passo” na </a:t>
            </a:r>
            <a:r>
              <a:rPr lang="pt-BR" sz="2400" dirty="0" smtClean="0">
                <a:solidFill>
                  <a:srgbClr val="FF0000"/>
                </a:solidFill>
              </a:rPr>
              <a:t>direção de descida mais íngreme</a:t>
            </a:r>
            <a:r>
              <a:rPr lang="pt-BR" sz="2400" dirty="0" smtClean="0"/>
              <a:t> (</a:t>
            </a:r>
            <a:r>
              <a:rPr lang="pt-BR" sz="2400" i="1" dirty="0" err="1" smtClean="0"/>
              <a:t>steepest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descent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direction</a:t>
            </a:r>
            <a:r>
              <a:rPr lang="pt-BR" sz="2400" dirty="0" smtClean="0"/>
              <a:t>)</a:t>
            </a:r>
          </a:p>
          <a:p>
            <a:endParaRPr lang="pt-BR" sz="3600" dirty="0"/>
          </a:p>
        </p:txBody>
      </p:sp>
      <p:pic>
        <p:nvPicPr>
          <p:cNvPr id="5" name="Picture 7" descr="grad_desc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003798"/>
            <a:ext cx="2829834" cy="1935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0900" y="4843978"/>
            <a:ext cx="1887774" cy="24237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pt-BR" sz="1100" dirty="0" smtClean="0"/>
              <a:t>Fonte da figura: </a:t>
            </a:r>
            <a:r>
              <a:rPr lang="pt-BR" sz="1100" dirty="0" err="1" smtClean="0"/>
              <a:t>Mathworks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>
            <a:normAutofit fontScale="90000"/>
          </a:bodyPr>
          <a:lstStyle/>
          <a:p>
            <a:r>
              <a:rPr lang="pt-BR" dirty="0" smtClean="0"/>
              <a:t>Qual a direção mais </a:t>
            </a:r>
            <a:r>
              <a:rPr lang="pt-BR" dirty="0"/>
              <a:t>íngreme? </a:t>
            </a:r>
            <a:r>
              <a:rPr lang="pt-BR" sz="2700" dirty="0"/>
              <a:t>(caso 2D)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874230"/>
            <a:ext cx="8534400" cy="2765823"/>
          </a:xfrm>
        </p:spPr>
        <p:txBody>
          <a:bodyPr lIns="68580" tIns="34290" rIns="68580" bIns="34290">
            <a:normAutofit lnSpcReduction="10000"/>
          </a:bodyPr>
          <a:lstStyle/>
          <a:p>
            <a:r>
              <a:rPr lang="pt-BR" sz="2100" dirty="0" smtClean="0"/>
              <a:t>Expansão de Taylor de 1</a:t>
            </a:r>
            <a:r>
              <a:rPr lang="pt-BR" sz="2100" baseline="30000" dirty="0" smtClean="0"/>
              <a:t>a</a:t>
            </a:r>
            <a:r>
              <a:rPr lang="pt-BR" sz="2100" dirty="0" smtClean="0"/>
              <a:t> ordem:</a:t>
            </a:r>
          </a:p>
          <a:p>
            <a:endParaRPr lang="pt-BR" sz="2100" dirty="0" smtClean="0"/>
          </a:p>
          <a:p>
            <a:r>
              <a:rPr lang="pt-BR" sz="2100" dirty="0" smtClean="0"/>
              <a:t>Direção de descida mais íngreme:</a:t>
            </a:r>
          </a:p>
          <a:p>
            <a:endParaRPr lang="pt-BR" sz="2100" dirty="0" smtClean="0"/>
          </a:p>
          <a:p>
            <a:r>
              <a:rPr lang="pt-BR" sz="2100" dirty="0" smtClean="0"/>
              <a:t>Lembrete (vetores </a:t>
            </a:r>
            <a:r>
              <a:rPr lang="pt-BR" sz="2100" i="1" dirty="0" smtClean="0"/>
              <a:t>a</a:t>
            </a:r>
            <a:r>
              <a:rPr lang="pt-BR" sz="2100" dirty="0" smtClean="0"/>
              <a:t> e </a:t>
            </a:r>
            <a:r>
              <a:rPr lang="pt-BR" sz="2100" i="1" dirty="0" smtClean="0"/>
              <a:t>b</a:t>
            </a:r>
            <a:r>
              <a:rPr lang="pt-BR" sz="2100" dirty="0" smtClean="0"/>
              <a:t>): </a:t>
            </a:r>
            <a:r>
              <a:rPr lang="pt-BR" sz="2100" dirty="0" smtClean="0"/>
              <a:t>		</a:t>
            </a:r>
            <a:r>
              <a:rPr lang="pt-BR" sz="2100" dirty="0" smtClean="0">
                <a:sym typeface="Wingdings"/>
              </a:rPr>
              <a:t></a:t>
            </a:r>
            <a:endParaRPr lang="pt-BR" sz="2100" dirty="0" smtClean="0">
              <a:sym typeface="Wingdings"/>
            </a:endParaRPr>
          </a:p>
          <a:p>
            <a:endParaRPr lang="pt-BR" sz="2100" dirty="0" smtClean="0">
              <a:sym typeface="Wingdings"/>
            </a:endParaRPr>
          </a:p>
          <a:p>
            <a:r>
              <a:rPr lang="pt-BR" sz="2100" dirty="0" smtClean="0">
                <a:sym typeface="Wingdings"/>
              </a:rPr>
              <a:t>Portanto, solução: </a:t>
            </a:r>
            <a:endParaRPr lang="pt-BR" sz="2100" dirty="0" smtClean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3990" y="3291830"/>
            <a:ext cx="1426042" cy="546507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219822"/>
            <a:ext cx="1571625" cy="714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7963" y="1203598"/>
            <a:ext cx="3648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1676" y="1779662"/>
            <a:ext cx="4788024" cy="55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06577" y="2499742"/>
            <a:ext cx="4413895" cy="62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776" y="4083918"/>
            <a:ext cx="14192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89254" y="4130005"/>
            <a:ext cx="16192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39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 smtClean="0"/>
              <a:t>Direção mais íngreme (caso geral)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pPr algn="just"/>
            <a:r>
              <a:rPr lang="pt-BR" dirty="0" smtClean="0"/>
              <a:t>Direção mais íngreme = direção do gradiente de </a:t>
            </a:r>
            <a:r>
              <a:rPr lang="pt-BR" i="1" dirty="0" smtClean="0"/>
              <a:t>J</a:t>
            </a:r>
            <a:endParaRPr lang="pt-BR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1923678"/>
            <a:ext cx="1851075" cy="187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60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>
            <a:normAutofit/>
          </a:bodyPr>
          <a:lstStyle/>
          <a:p>
            <a:r>
              <a:rPr lang="pt-BR" dirty="0" smtClean="0"/>
              <a:t>Taxa de aprendizado</a:t>
            </a:r>
            <a:endParaRPr lang="pt-BR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082" y="1419622"/>
            <a:ext cx="209550" cy="161925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>
            <a:normAutofit/>
          </a:bodyPr>
          <a:lstStyle/>
          <a:p>
            <a:r>
              <a:rPr lang="pt-BR" dirty="0"/>
              <a:t> </a:t>
            </a:r>
            <a:r>
              <a:rPr lang="pt-BR" dirty="0" smtClean="0"/>
              <a:t>  : </a:t>
            </a:r>
            <a:r>
              <a:rPr lang="pt-BR" dirty="0"/>
              <a:t>taxa de aprendizado (</a:t>
            </a:r>
            <a:r>
              <a:rPr lang="pt-BR" i="1" dirty="0" err="1"/>
              <a:t>learning</a:t>
            </a:r>
            <a:r>
              <a:rPr lang="pt-BR" i="1" dirty="0"/>
              <a:t> rate</a:t>
            </a:r>
            <a:r>
              <a:rPr lang="pt-BR" dirty="0"/>
              <a:t>) --- parâmetro de ajuste que precisa ser escolhido </a:t>
            </a:r>
            <a:r>
              <a:rPr lang="pt-BR" dirty="0" smtClean="0"/>
              <a:t>cuidadosamente...</a:t>
            </a:r>
            <a:endParaRPr lang="pt-BR" dirty="0"/>
          </a:p>
          <a:p>
            <a:r>
              <a:rPr lang="pt-BR" dirty="0"/>
              <a:t>Como? Tentar múltiplos </a:t>
            </a:r>
            <a:r>
              <a:rPr lang="pt-BR" dirty="0" smtClean="0"/>
              <a:t>valores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60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Taxa de aprendizado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37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13314" name="Picture 2" descr="Image result for gradient desc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3083" y="1237505"/>
            <a:ext cx="6487269" cy="3321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GD para Regressão Linear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38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pt-BR" dirty="0" smtClean="0"/>
              <a:t>Gradiente Descendente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Modelo de Regressão Linear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951" y="1923678"/>
            <a:ext cx="3939741" cy="2088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487" y="2067694"/>
            <a:ext cx="3915769" cy="13851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Representação do modelo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03598"/>
            <a:ext cx="3524250" cy="338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GD para Regressão Linear </a:t>
            </a:r>
            <a:r>
              <a:rPr lang="pt-BR" sz="3600" dirty="0" smtClean="0"/>
              <a:t>(uma variável)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215699" y="4712245"/>
            <a:ext cx="2712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Realizar atualização </a:t>
            </a:r>
            <a:r>
              <a:rPr lang="pt-BR" i="1" dirty="0" smtClean="0"/>
              <a:t>simultânea</a:t>
            </a:r>
            <a:endParaRPr lang="pt-BR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960" y="1317898"/>
            <a:ext cx="8105380" cy="315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37507"/>
            <a:ext cx="8136904" cy="307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174" y="1228998"/>
            <a:ext cx="8096844" cy="307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506" y="1241773"/>
            <a:ext cx="8107958" cy="310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69" y="1237456"/>
            <a:ext cx="8217400" cy="306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31" y="1237456"/>
            <a:ext cx="8098433" cy="300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331" y="1246982"/>
            <a:ext cx="8111133" cy="29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1" y="1241698"/>
            <a:ext cx="8136903" cy="311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1" y="1255232"/>
            <a:ext cx="8136903" cy="30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preços de imóveis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1275606"/>
            <a:ext cx="59340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 rot="16200000">
            <a:off x="602687" y="2562877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Price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03598"/>
            <a:ext cx="8208912" cy="312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Batch GD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versão do GD que acabamos de estudar é denominada </a:t>
            </a:r>
            <a:r>
              <a:rPr lang="en" dirty="0" smtClean="0">
                <a:solidFill>
                  <a:srgbClr val="FF0000"/>
                </a:solidFill>
              </a:rPr>
              <a:t>Batch Gradient Descent</a:t>
            </a:r>
            <a:r>
              <a:rPr lang="pt-BR" dirty="0" smtClean="0"/>
              <a:t>: em cada iteração do algoritmo, </a:t>
            </a:r>
            <a:r>
              <a:rPr lang="pt-BR" u="sng" dirty="0" smtClean="0"/>
              <a:t>todo</a:t>
            </a:r>
            <a:r>
              <a:rPr lang="pt-BR" dirty="0" smtClean="0"/>
              <a:t> o conjunto de treinamento é utilizado.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Conjunto de Treinamento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643" y="1275606"/>
            <a:ext cx="65627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Notação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 = quantidade de exemplos de treinamento</a:t>
            </a:r>
          </a:p>
          <a:p>
            <a:r>
              <a:rPr lang="pt-BR" dirty="0" smtClean="0"/>
              <a:t>x = características (</a:t>
            </a:r>
            <a:r>
              <a:rPr lang="pt-BR" dirty="0" err="1" smtClean="0"/>
              <a:t>features</a:t>
            </a:r>
            <a:r>
              <a:rPr lang="pt-BR" dirty="0" smtClean="0"/>
              <a:t>)</a:t>
            </a:r>
          </a:p>
          <a:p>
            <a:r>
              <a:rPr lang="pt-BR" dirty="0" smtClean="0"/>
              <a:t>y = alvo (</a:t>
            </a:r>
            <a:r>
              <a:rPr lang="pt-BR" dirty="0" err="1" smtClean="0"/>
              <a:t>target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Hipóteses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Uma </a:t>
            </a:r>
            <a:r>
              <a:rPr lang="pt-BR" dirty="0" smtClean="0">
                <a:solidFill>
                  <a:srgbClr val="FF0000"/>
                </a:solidFill>
              </a:rPr>
              <a:t>hipótese</a:t>
            </a:r>
            <a:r>
              <a:rPr lang="pt-BR" dirty="0" smtClean="0"/>
              <a:t> é uma função que mapeia de </a:t>
            </a:r>
            <a:r>
              <a:rPr lang="pt-BR" dirty="0" err="1" smtClean="0"/>
              <a:t>x’s</a:t>
            </a:r>
            <a:r>
              <a:rPr lang="pt-BR" dirty="0" smtClean="0"/>
              <a:t> para </a:t>
            </a:r>
            <a:r>
              <a:rPr lang="pt-BR" dirty="0" err="1" smtClean="0"/>
              <a:t>y’s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2198396"/>
            <a:ext cx="3948857" cy="282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 que forma representar h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Como </a:t>
            </a:r>
            <a:r>
              <a:rPr lang="pt-BR" dirty="0" err="1" smtClean="0"/>
              <a:t>h</a:t>
            </a:r>
            <a:r>
              <a:rPr lang="pt-BR" dirty="0" smtClean="0"/>
              <a:t> (hipótese) pode ser representada na regressão linear de uma variável?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912" y="2285700"/>
            <a:ext cx="4060304" cy="2734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8466</TotalTime>
  <Words>790</Words>
  <Application>Microsoft Office PowerPoint</Application>
  <PresentationFormat>Apresentação na tela (16:9)</PresentationFormat>
  <Paragraphs>153</Paragraphs>
  <Slides>51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Mediano</vt:lpstr>
      <vt:lpstr>Regressão Linear  com Uma Variável</vt:lpstr>
      <vt:lpstr>Créditos</vt:lpstr>
      <vt:lpstr>Visão Geral</vt:lpstr>
      <vt:lpstr>Representação do modelo</vt:lpstr>
      <vt:lpstr>Exemplo: preços de imóveis</vt:lpstr>
      <vt:lpstr>Conjunto de Treinamento</vt:lpstr>
      <vt:lpstr>Notação</vt:lpstr>
      <vt:lpstr>Hipóteses</vt:lpstr>
      <vt:lpstr>De que forma representar h</vt:lpstr>
      <vt:lpstr>Função de Custo</vt:lpstr>
      <vt:lpstr>Parâmetros do modelo</vt:lpstr>
      <vt:lpstr>Parâmetros do modelo - exemplos</vt:lpstr>
      <vt:lpstr>Slide 13</vt:lpstr>
      <vt:lpstr>Função de erros quadrados (squared error function)</vt:lpstr>
      <vt:lpstr>Função de Custo - Intuição</vt:lpstr>
      <vt:lpstr>Intuição geométrica</vt:lpstr>
      <vt:lpstr>Apenas um parâmetro</vt:lpstr>
      <vt:lpstr>Apenas um parâmetro:     = 1 </vt:lpstr>
      <vt:lpstr>Apenas um parâmetro:     = 0,5 </vt:lpstr>
      <vt:lpstr>Apenas um parâmetro:    = 0 </vt:lpstr>
      <vt:lpstr>Dois parâmetros</vt:lpstr>
      <vt:lpstr>Dois parâmetros</vt:lpstr>
      <vt:lpstr>Curvas de nível da função J (dois parâmetros)</vt:lpstr>
      <vt:lpstr>Curvas de nível da função J (dois parâmetros)</vt:lpstr>
      <vt:lpstr>Aprendizado de Parâmetros</vt:lpstr>
      <vt:lpstr>Gradiente Descendente (Gradient Descent)</vt:lpstr>
      <vt:lpstr>Slide 27</vt:lpstr>
      <vt:lpstr>Slide 28</vt:lpstr>
      <vt:lpstr>Algoritmo Gradiente Descendente</vt:lpstr>
      <vt:lpstr>Gradiente Descendente - Intuição</vt:lpstr>
      <vt:lpstr>GD com um parâmetro</vt:lpstr>
      <vt:lpstr>GD com dois parâmetros</vt:lpstr>
      <vt:lpstr>Descida mais íngreme (Steepest Descent)</vt:lpstr>
      <vt:lpstr>Qual a direção mais íngreme? (caso 2D)</vt:lpstr>
      <vt:lpstr>Direção mais íngreme (caso geral)</vt:lpstr>
      <vt:lpstr>Taxa de aprendizado</vt:lpstr>
      <vt:lpstr>Taxa de aprendizado</vt:lpstr>
      <vt:lpstr>GD para Regressão Linear</vt:lpstr>
      <vt:lpstr>Slide 39</vt:lpstr>
      <vt:lpstr>Slide 40</vt:lpstr>
      <vt:lpstr>GD para Regressão Linear (uma variável)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Batch GD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</cp:lastModifiedBy>
  <cp:revision>667</cp:revision>
  <dcterms:modified xsi:type="dcterms:W3CDTF">2017-08-30T00:42:20Z</dcterms:modified>
</cp:coreProperties>
</file>