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492" r:id="rId3"/>
    <p:sldId id="478" r:id="rId4"/>
    <p:sldId id="479" r:id="rId5"/>
    <p:sldId id="480" r:id="rId6"/>
    <p:sldId id="481" r:id="rId7"/>
    <p:sldId id="477" r:id="rId8"/>
    <p:sldId id="482" r:id="rId9"/>
    <p:sldId id="483" r:id="rId10"/>
    <p:sldId id="484" r:id="rId11"/>
    <p:sldId id="495" r:id="rId12"/>
    <p:sldId id="489" r:id="rId13"/>
    <p:sldId id="490" r:id="rId14"/>
    <p:sldId id="493" r:id="rId15"/>
    <p:sldId id="486" r:id="rId16"/>
    <p:sldId id="485" r:id="rId17"/>
    <p:sldId id="487" r:id="rId18"/>
    <p:sldId id="488" r:id="rId19"/>
    <p:sldId id="491" r:id="rId20"/>
    <p:sldId id="494" r:id="rId2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83" autoAdjust="0"/>
  </p:normalViewPr>
  <p:slideViewPr>
    <p:cSldViewPr>
      <p:cViewPr>
        <p:scale>
          <a:sx n="75" d="100"/>
          <a:sy n="75" d="100"/>
        </p:scale>
        <p:origin x="-1832" y="-9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9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E79F9-D76C-48DB-9FB3-E40358910F4E}" type="datetimeFigureOut">
              <a:rPr lang="pt-BR" smtClean="0"/>
              <a:pPr/>
              <a:t>29/08/17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1F0E6-28D8-4801-829A-D04489AC02DC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1788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1652065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https://history-computer.com/ModernComputer/thinkers/Samuel.html</a:t>
            </a:r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http://www.cs.cmu.edu/~tom/</a:t>
            </a:r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www.quora.com</a:t>
            </a:r>
            <a:r>
              <a:rPr lang="en-US" dirty="0" smtClean="0"/>
              <a:t>/What-is-hypothesis-in-machine-learning</a:t>
            </a:r>
          </a:p>
          <a:p>
            <a:endParaRPr lang="en-US" dirty="0" smtClean="0"/>
          </a:p>
          <a:p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Training sample:</a:t>
            </a:r>
            <a:r>
              <a:rPr lang="en-US" sz="11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 training sample is a data point </a:t>
            </a:r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1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in an available training set that we use for tackling a predictive modeling task. For example, if we are interested in classifying emails, one email in our dataset would be one training sample. Sometimes, people also use the synonymous terms </a:t>
            </a:r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training instance</a:t>
            </a:r>
            <a:r>
              <a:rPr lang="en-US" sz="11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or </a:t>
            </a:r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training example</a:t>
            </a:r>
            <a:r>
              <a:rPr lang="en-US" sz="11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. </a:t>
            </a:r>
          </a:p>
          <a:p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Target function:</a:t>
            </a:r>
            <a:r>
              <a:rPr lang="en-US" sz="11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In predictive modeling, we are typically interested in modeling a particular process; we want to learn or approximate a particular function that, for example, let's us distinguish spam from non-spam email. The </a:t>
            </a:r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target function</a:t>
            </a:r>
            <a:r>
              <a:rPr lang="en-US" sz="11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f(x) = y</a:t>
            </a:r>
            <a:r>
              <a:rPr lang="en-US" sz="11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the true function </a:t>
            </a:r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sz="11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that we want to model. </a:t>
            </a:r>
          </a:p>
          <a:p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Hypothesis:</a:t>
            </a:r>
            <a:r>
              <a:rPr lang="en-US" sz="11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 hypothesis is a certain function that we believe (or hope) is similar to the true function, the </a:t>
            </a:r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target function</a:t>
            </a:r>
            <a:r>
              <a:rPr lang="en-US" sz="11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that we want to model. In context of email spam classification, it would be the </a:t>
            </a:r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</a:t>
            </a:r>
            <a:r>
              <a:rPr lang="en-US" sz="11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we came up with that allows us to separate spam from non-spam emails. </a:t>
            </a:r>
          </a:p>
          <a:p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Model:</a:t>
            </a:r>
            <a:r>
              <a:rPr lang="en-US" sz="11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In machine learning field, the terms </a:t>
            </a:r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hypothesis</a:t>
            </a:r>
            <a:r>
              <a:rPr lang="en-US" sz="11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and </a:t>
            </a:r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</a:t>
            </a:r>
            <a:r>
              <a:rPr lang="en-US" sz="11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are often used interchangeably. In other sciences, they can have different meanings, i.e., the hypothesis would be the "educated guess" by the scientist, and the </a:t>
            </a:r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</a:t>
            </a:r>
            <a:r>
              <a:rPr lang="en-US" sz="11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would be the manifestation of this </a:t>
            </a:r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guess</a:t>
            </a:r>
            <a:r>
              <a:rPr lang="en-US" sz="11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that can be used to test the hypothesis. </a:t>
            </a:r>
          </a:p>
          <a:p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Learning algorithm:</a:t>
            </a:r>
            <a:r>
              <a:rPr lang="en-US" sz="11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Again, our goal is to find or approximate the </a:t>
            </a:r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target function</a:t>
            </a:r>
            <a:r>
              <a:rPr lang="en-US" sz="11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 learning algorithm is a set of instructions that tries to </a:t>
            </a:r>
            <a:r>
              <a:rPr lang="en-US" sz="11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</a:t>
            </a:r>
            <a:r>
              <a:rPr lang="en-US" sz="11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11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target function using our training dataset. A learning algorithm comes with a </a:t>
            </a:r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hypothesis space</a:t>
            </a:r>
            <a:r>
              <a:rPr lang="en-US" sz="11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set of possible hypotheses it can come up with in order to model the unknown target function by formulating the </a:t>
            </a:r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final hypothesis</a:t>
            </a:r>
            <a:r>
              <a:rPr lang="en-US" sz="11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 </a:t>
            </a:r>
          </a:p>
          <a:p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Classifier:</a:t>
            </a:r>
            <a:r>
              <a:rPr lang="en-US" sz="11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 classifier is a special case of a </a:t>
            </a:r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hypothesis</a:t>
            </a:r>
            <a:r>
              <a:rPr lang="en-US" sz="11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(nowadays, often learned by a machine learning algorithm). A </a:t>
            </a:r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classifier</a:t>
            </a:r>
            <a:r>
              <a:rPr lang="en-US" sz="11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a </a:t>
            </a:r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hypothesis</a:t>
            </a:r>
            <a:r>
              <a:rPr lang="en-US" sz="11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or </a:t>
            </a:r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discrete-valued function</a:t>
            </a:r>
            <a:r>
              <a:rPr lang="en-US" sz="11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that is used to assign (categorical) class labels to particular data points. In the email classification example, this classifier could be a hypothesis for labeling emails as spam or non-spam. However, a </a:t>
            </a:r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hypothesis</a:t>
            </a:r>
            <a:r>
              <a:rPr lang="en-US" sz="11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must not necessarily be synonymous to a </a:t>
            </a:r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classifier</a:t>
            </a:r>
            <a:r>
              <a:rPr lang="en-US" sz="11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a different application, our </a:t>
            </a:r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hypothesis</a:t>
            </a:r>
            <a:r>
              <a:rPr lang="en-US" sz="11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could be a function for mapping study time and educational backgrounds of students to their future SAT scores.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742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https</a:t>
            </a:r>
            <a:r>
              <a:rPr lang="pl-PL" dirty="0" smtClean="0"/>
              <a:t>://</a:t>
            </a:r>
            <a:r>
              <a:rPr lang="pl-PL" dirty="0" err="1" smtClean="0"/>
              <a:t>en.wikipedia.org</a:t>
            </a:r>
            <a:r>
              <a:rPr lang="pl-PL" dirty="0" smtClean="0"/>
              <a:t>/</a:t>
            </a:r>
            <a:r>
              <a:rPr lang="pl-PL" dirty="0" err="1" smtClean="0"/>
              <a:t>wiki</a:t>
            </a:r>
            <a:r>
              <a:rPr lang="pl-PL" dirty="0" smtClean="0"/>
              <a:t>/</a:t>
            </a:r>
            <a:r>
              <a:rPr lang="pl-PL" dirty="0" err="1" smtClean="0"/>
              <a:t>Learning_to_rank</a:t>
            </a:r>
            <a:endParaRPr lang="pl-PL" dirty="0" smtClean="0"/>
          </a:p>
          <a:p>
            <a:endParaRPr lang="pl-PL" dirty="0" smtClean="0"/>
          </a:p>
          <a:p>
            <a:r>
              <a:rPr lang="en-US" dirty="0" smtClean="0"/>
              <a:t>Alternatively, training data may be derived automatically by analyzing </a:t>
            </a:r>
            <a:r>
              <a:rPr lang="en-US" dirty="0" err="1" smtClean="0"/>
              <a:t>clickthrough</a:t>
            </a:r>
            <a:r>
              <a:rPr lang="en-US" dirty="0" smtClean="0"/>
              <a:t> logs (i.e. search results which got clicks from users),[3] query chains,[4] or such search engines' features as Google's </a:t>
            </a:r>
            <a:r>
              <a:rPr lang="en-US" dirty="0" err="1" smtClean="0"/>
              <a:t>SearchWiki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774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http://cnl.salk.edu/~tewon/Blind/blind_audio.html</a:t>
            </a:r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dirty="0" smtClean="0"/>
              <a:t>Clique para editar o estilo do subtítulo mestre</a:t>
            </a:r>
            <a:endParaRPr kumimoji="0" lang="en-US" dirty="0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ctrTitle"/>
          </p:nvPr>
        </p:nvSpPr>
        <p:spPr>
          <a:xfrm>
            <a:off x="369350" y="323475"/>
            <a:ext cx="8520599" cy="1705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pt-BR" dirty="0" smtClean="0"/>
              <a:t>Visão geral do</a:t>
            </a:r>
            <a:br>
              <a:rPr lang="pt-BR" dirty="0" smtClean="0"/>
            </a:br>
            <a:r>
              <a:rPr lang="pt-BR" dirty="0" smtClean="0"/>
              <a:t>Aprendizado de máquina</a:t>
            </a:r>
            <a:endParaRPr lang="en" dirty="0">
              <a:solidFill>
                <a:srgbClr val="00997D"/>
              </a:solidFill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1763688" y="2242218"/>
            <a:ext cx="5112121" cy="184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3200" dirty="0" smtClean="0">
                <a:solidFill>
                  <a:schemeClr val="bg1"/>
                </a:solidFill>
              </a:rPr>
              <a:t> Prof. Eduardo Bezerra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3200" dirty="0" smtClean="0">
                <a:solidFill>
                  <a:schemeClr val="bg1"/>
                </a:solidFill>
              </a:rPr>
              <a:t>(CEFET/RJ)</a:t>
            </a:r>
            <a:endParaRPr lang="en" sz="3200" dirty="0">
              <a:solidFill>
                <a:schemeClr val="bg1"/>
              </a:solidFill>
            </a:endParaRPr>
          </a:p>
          <a:p>
            <a:pPr algn="ctr" rtl="0">
              <a:spcBef>
                <a:spcPts val="0"/>
              </a:spcBef>
              <a:buNone/>
            </a:pPr>
            <a:r>
              <a:rPr lang="en" sz="2400" dirty="0" smtClean="0">
                <a:solidFill>
                  <a:schemeClr val="bg1"/>
                </a:solidFill>
              </a:rPr>
              <a:t>ebezerra@cefet-rj.br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24578" name="Picture 2" descr="https://assets.bwbx.io/images/users/iqjWHBFdfxIU/i64kX6gcsh2U/v0/1000x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5810" y="2643758"/>
            <a:ext cx="2590686" cy="1725397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Características (</a:t>
            </a:r>
            <a:r>
              <a:rPr lang="pt-BR" i="1" dirty="0" err="1" smtClean="0"/>
              <a:t>features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491630"/>
            <a:ext cx="3902797" cy="300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upo 7"/>
          <p:cNvGrpSpPr/>
          <p:nvPr/>
        </p:nvGrpSpPr>
        <p:grpSpPr>
          <a:xfrm>
            <a:off x="4860032" y="1563638"/>
            <a:ext cx="3817178" cy="3456384"/>
            <a:chOff x="4860032" y="1563638"/>
            <a:chExt cx="3817178" cy="3456384"/>
          </a:xfrm>
        </p:grpSpPr>
        <p:pic>
          <p:nvPicPr>
            <p:cNvPr id="4096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60032" y="1563638"/>
              <a:ext cx="3817178" cy="2918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5" name="Picture 5" descr="Image result for cancer clump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80112" y="3219797"/>
              <a:ext cx="2543175" cy="18002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Terminologia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11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i="1" dirty="0" smtClean="0"/>
              <a:t>Training sample (training </a:t>
            </a:r>
            <a:r>
              <a:rPr lang="en-US" sz="3200" i="1" dirty="0"/>
              <a:t>instance</a:t>
            </a:r>
            <a:r>
              <a:rPr lang="en-US" sz="3200" dirty="0"/>
              <a:t> or </a:t>
            </a:r>
            <a:r>
              <a:rPr lang="en-US" sz="3200" i="1" dirty="0"/>
              <a:t>training </a:t>
            </a:r>
            <a:r>
              <a:rPr lang="en-US" sz="3200" i="1" dirty="0" smtClean="0"/>
              <a:t>example)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Training set</a:t>
            </a:r>
            <a:endParaRPr lang="en-US" sz="3200" dirty="0"/>
          </a:p>
          <a:p>
            <a:r>
              <a:rPr lang="en-US" sz="3200" i="1" dirty="0"/>
              <a:t>Target </a:t>
            </a:r>
            <a:r>
              <a:rPr lang="en-US" sz="3200" i="1" dirty="0" smtClean="0"/>
              <a:t>function</a:t>
            </a:r>
            <a:r>
              <a:rPr lang="en-US" sz="3200" dirty="0"/>
              <a:t> </a:t>
            </a:r>
            <a:endParaRPr lang="en-US" sz="3200" dirty="0" smtClean="0"/>
          </a:p>
          <a:p>
            <a:r>
              <a:rPr lang="en-US" sz="3200" i="1" dirty="0" smtClean="0"/>
              <a:t>Hypothesis</a:t>
            </a:r>
          </a:p>
          <a:p>
            <a:r>
              <a:rPr lang="en-US" sz="3200" i="1" dirty="0" smtClean="0"/>
              <a:t>Model</a:t>
            </a:r>
          </a:p>
          <a:p>
            <a:r>
              <a:rPr lang="en-US" sz="3200" i="1" dirty="0" smtClean="0"/>
              <a:t>Learning algorithm</a:t>
            </a:r>
            <a:endParaRPr lang="en-US" sz="3200" dirty="0" smtClean="0"/>
          </a:p>
          <a:p>
            <a:r>
              <a:rPr lang="en-US" sz="3200" i="1" dirty="0" smtClean="0"/>
              <a:t>Classifier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15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Algumas aplicações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pt-BR" dirty="0" smtClean="0"/>
              <a:t>Detecção de spam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/>
              <a:t>Reconhecimento de Voz</a:t>
            </a:r>
            <a:endParaRPr lang="pt-BR" dirty="0"/>
          </a:p>
        </p:txBody>
      </p:sp>
      <p:pic>
        <p:nvPicPr>
          <p:cNvPr id="50178" name="Picture 2" descr="Image result for spam dete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2283718"/>
            <a:ext cx="1562100" cy="1885950"/>
          </a:xfrm>
          <a:prstGeom prst="rect">
            <a:avLst/>
          </a:prstGeom>
          <a:noFill/>
        </p:spPr>
      </p:pic>
      <p:sp>
        <p:nvSpPr>
          <p:cNvPr id="50180" name="AutoShape 4" descr="Image result for speech recogni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0182" name="Picture 6" descr="Image result for speech recogni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2616191"/>
            <a:ext cx="3881760" cy="1366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Algumas aplicações (cont.)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pt-BR" dirty="0" smtClean="0"/>
              <a:t>Reconhecimento de imagens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/>
              <a:t>Reconhecimento de caracteres</a:t>
            </a:r>
            <a:endParaRPr lang="pt-BR" dirty="0"/>
          </a:p>
        </p:txBody>
      </p:sp>
      <p:pic>
        <p:nvPicPr>
          <p:cNvPr id="51202" name="Picture 2" descr="Image result for image recogni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2394743"/>
            <a:ext cx="3537451" cy="2121223"/>
          </a:xfrm>
          <a:prstGeom prst="rect">
            <a:avLst/>
          </a:prstGeom>
          <a:noFill/>
        </p:spPr>
      </p:pic>
      <p:pic>
        <p:nvPicPr>
          <p:cNvPr id="51204" name="Picture 4" descr="Image result for Handwriting recogni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1971683"/>
            <a:ext cx="3914800" cy="2609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Algumas aplicações (cont.)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14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pt-BR" dirty="0" smtClean="0"/>
              <a:t>Tradução Automática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Learning to rank</a:t>
            </a:r>
            <a:endParaRPr lang="pt-BR" dirty="0"/>
          </a:p>
        </p:txBody>
      </p:sp>
      <p:pic>
        <p:nvPicPr>
          <p:cNvPr id="2050" name="Picture 2" descr="Image result for language transl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268" y="2139702"/>
            <a:ext cx="3731568" cy="1865784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416" y="1882998"/>
            <a:ext cx="3175000" cy="292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Aprendizado Não Supervisionado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15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Aprendizado Não Supervisionado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327" y="1215215"/>
            <a:ext cx="4160689" cy="366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1347614"/>
            <a:ext cx="3682565" cy="333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Algumas aplicações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Segmentação de mercado</a:t>
            </a:r>
            <a:endParaRPr lang="pt-BR" dirty="0"/>
          </a:p>
        </p:txBody>
      </p:sp>
      <p:sp>
        <p:nvSpPr>
          <p:cNvPr id="47106" name="AutoShape 2" descr="Image result for market segment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7108" name="Picture 4" descr="Image result for market segmen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720" y="1923678"/>
            <a:ext cx="5302002" cy="3056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Algumas aplicações </a:t>
            </a:r>
            <a:r>
              <a:rPr lang="pt-BR" smtClean="0"/>
              <a:t>(cont.)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Análise de Redes Sociais</a:t>
            </a:r>
            <a:endParaRPr lang="pt-BR" dirty="0"/>
          </a:p>
        </p:txBody>
      </p:sp>
      <p:sp>
        <p:nvSpPr>
          <p:cNvPr id="47106" name="AutoShape 2" descr="Image result for market segment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9154" name="Picture 2" descr="Image res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923678"/>
            <a:ext cx="2959596" cy="2959597"/>
          </a:xfrm>
          <a:prstGeom prst="rect">
            <a:avLst/>
          </a:prstGeom>
          <a:noFill/>
        </p:spPr>
      </p:pic>
      <p:pic>
        <p:nvPicPr>
          <p:cNvPr id="49156" name="Picture 4" descr="Image resul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1923678"/>
            <a:ext cx="2923084" cy="2923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Algumas aplicações (cont.)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err="1" smtClean="0"/>
              <a:t>Cocktail</a:t>
            </a:r>
            <a:r>
              <a:rPr lang="pt-BR" dirty="0" smtClean="0"/>
              <a:t> </a:t>
            </a:r>
            <a:r>
              <a:rPr lang="pt-BR" dirty="0" err="1" smtClean="0"/>
              <a:t>party</a:t>
            </a:r>
            <a:r>
              <a:rPr lang="pt-BR" dirty="0" smtClean="0"/>
              <a:t> </a:t>
            </a:r>
            <a:r>
              <a:rPr lang="pt-BR" dirty="0" err="1" smtClean="0"/>
              <a:t>problem</a:t>
            </a:r>
            <a:endParaRPr lang="pt-BR" dirty="0"/>
          </a:p>
        </p:txBody>
      </p:sp>
      <p:pic>
        <p:nvPicPr>
          <p:cNvPr id="52228" name="Picture 4" descr="Image result for cocktail party probl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9792" y="1995686"/>
            <a:ext cx="3740795" cy="2946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que é Aprendizado de Máquina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Image result for hy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1268709"/>
            <a:ext cx="6402710" cy="3679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Algumas aplicações (cont.)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Detecção</a:t>
            </a:r>
            <a:r>
              <a:rPr lang="en-US" dirty="0" smtClean="0"/>
              <a:t> de </a:t>
            </a:r>
            <a:r>
              <a:rPr lang="en-US" dirty="0" err="1" smtClean="0"/>
              <a:t>valores</a:t>
            </a:r>
            <a:r>
              <a:rPr lang="en-US" dirty="0" smtClean="0"/>
              <a:t> </a:t>
            </a:r>
            <a:r>
              <a:rPr lang="en-US" dirty="0" err="1" smtClean="0"/>
              <a:t>extremos</a:t>
            </a:r>
            <a:r>
              <a:rPr lang="en-US" dirty="0" smtClean="0"/>
              <a:t> (</a:t>
            </a:r>
            <a:r>
              <a:rPr lang="en-US" i="1" dirty="0" smtClean="0"/>
              <a:t>outlier detection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1857846"/>
            <a:ext cx="5403180" cy="317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24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que é Aprendizado de Máquina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Arthur Samuel (1959). “Field of study that gives computers the ability to learn </a:t>
            </a:r>
            <a:r>
              <a:rPr lang="pt-BR" dirty="0" err="1" smtClean="0"/>
              <a:t>without</a:t>
            </a:r>
            <a:r>
              <a:rPr lang="pt-BR" dirty="0" smtClean="0"/>
              <a:t> </a:t>
            </a:r>
            <a:r>
              <a:rPr lang="pt-BR" dirty="0" err="1" smtClean="0"/>
              <a:t>being</a:t>
            </a:r>
            <a:r>
              <a:rPr lang="pt-BR" dirty="0" smtClean="0"/>
              <a:t> </a:t>
            </a:r>
            <a:r>
              <a:rPr lang="pt-BR" dirty="0" err="1" smtClean="0"/>
              <a:t>explicitly</a:t>
            </a:r>
            <a:r>
              <a:rPr lang="pt-BR" dirty="0" smtClean="0"/>
              <a:t> </a:t>
            </a:r>
            <a:r>
              <a:rPr lang="pt-BR" dirty="0" err="1" smtClean="0"/>
              <a:t>programmed</a:t>
            </a:r>
            <a:r>
              <a:rPr lang="pt-BR" dirty="0" smtClean="0"/>
              <a:t>.”</a:t>
            </a:r>
            <a:endParaRPr lang="pt-BR" dirty="0"/>
          </a:p>
        </p:txBody>
      </p:sp>
      <p:pic>
        <p:nvPicPr>
          <p:cNvPr id="2056" name="Picture 8" descr="Arthur Samu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144" y="2571750"/>
            <a:ext cx="1697360" cy="2357444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2859782"/>
            <a:ext cx="2692028" cy="1955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que é Aprendizado de Máquina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Tom Mitchell (1998): “A computer program is said to learn from experience E with respect to some task T and some performance measure P, if its performance on T, as measured by P, improves </a:t>
            </a:r>
            <a:r>
              <a:rPr lang="pt-BR" dirty="0" err="1" smtClean="0"/>
              <a:t>with</a:t>
            </a:r>
            <a:r>
              <a:rPr lang="pt-BR" dirty="0" smtClean="0"/>
              <a:t> </a:t>
            </a:r>
            <a:r>
              <a:rPr lang="pt-BR" dirty="0" err="1" smtClean="0"/>
              <a:t>experience</a:t>
            </a:r>
            <a:r>
              <a:rPr lang="pt-BR" dirty="0" smtClean="0"/>
              <a:t> E.”</a:t>
            </a:r>
          </a:p>
          <a:p>
            <a:pPr lvl="1"/>
            <a:endParaRPr lang="pt-BR" dirty="0"/>
          </a:p>
        </p:txBody>
      </p:sp>
      <p:pic>
        <p:nvPicPr>
          <p:cNvPr id="5" name="Picture 4" descr="Tom Mitchell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920" y="3492388"/>
            <a:ext cx="2843808" cy="1599642"/>
          </a:xfrm>
          <a:prstGeom prst="rect">
            <a:avLst/>
          </a:prstGeom>
          <a:noFill/>
        </p:spPr>
      </p:pic>
      <p:pic>
        <p:nvPicPr>
          <p:cNvPr id="6" name="Picture 6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304" y="3636404"/>
            <a:ext cx="895350" cy="133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que é Aprendizado de Máquina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t-BR" i="1" dirty="0" smtClean="0"/>
              <a:t>		</a:t>
            </a:r>
            <a:r>
              <a:rPr lang="en-US" i="1" dirty="0" smtClean="0"/>
              <a:t>Suppose your email program watches which 	emails you do or do not mark as spam, and 	based on that learns how to better filter spam.</a:t>
            </a:r>
            <a:endParaRPr lang="pt-BR" i="1" dirty="0" smtClean="0"/>
          </a:p>
          <a:p>
            <a:r>
              <a:rPr lang="pt-BR" dirty="0" smtClean="0"/>
              <a:t>Na frase acima, identifique os componentes </a:t>
            </a:r>
          </a:p>
          <a:p>
            <a:pPr lvl="1"/>
            <a:r>
              <a:rPr lang="pt-BR" dirty="0" smtClean="0"/>
              <a:t>T</a:t>
            </a:r>
          </a:p>
          <a:p>
            <a:pPr lvl="1"/>
            <a:r>
              <a:rPr lang="pt-BR" dirty="0" smtClean="0"/>
              <a:t>E</a:t>
            </a:r>
          </a:p>
          <a:p>
            <a:pPr lvl="1"/>
            <a:r>
              <a:rPr lang="pt-BR" dirty="0" smtClean="0"/>
              <a:t>P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Tipos de aprendizado de máquina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Aprendizado supervisionado (</a:t>
            </a:r>
            <a:r>
              <a:rPr lang="pt-BR" i="1" dirty="0" err="1" smtClean="0"/>
              <a:t>supervised</a:t>
            </a:r>
            <a:r>
              <a:rPr lang="pt-BR" i="1" dirty="0" smtClean="0"/>
              <a:t> </a:t>
            </a:r>
            <a:r>
              <a:rPr lang="pt-BR" i="1" dirty="0" err="1" smtClean="0"/>
              <a:t>learning</a:t>
            </a:r>
            <a:r>
              <a:rPr lang="pt-BR" dirty="0" smtClean="0"/>
              <a:t>)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Aprendizado não supervisionado (</a:t>
            </a:r>
            <a:r>
              <a:rPr lang="pt-BR" i="1" dirty="0" err="1" smtClean="0"/>
              <a:t>unsupervised</a:t>
            </a:r>
            <a:r>
              <a:rPr lang="pt-BR" i="1" dirty="0" smtClean="0"/>
              <a:t> </a:t>
            </a:r>
            <a:r>
              <a:rPr lang="pt-BR" i="1" dirty="0" err="1" smtClean="0"/>
              <a:t>learning</a:t>
            </a:r>
            <a:r>
              <a:rPr lang="pt-BR" dirty="0" smtClean="0"/>
              <a:t>)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Aprendizado Supervisionado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7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Classificação </a:t>
            </a:r>
            <a:r>
              <a:rPr lang="pt-BR" dirty="0" err="1" smtClean="0"/>
              <a:t>vs</a:t>
            </a:r>
            <a:r>
              <a:rPr lang="pt-BR" dirty="0" smtClean="0"/>
              <a:t> Regressão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O aprendiz (máquina) recebe as respostas corretas.</a:t>
            </a:r>
          </a:p>
          <a:p>
            <a:r>
              <a:rPr lang="pt-BR" dirty="0" smtClean="0"/>
              <a:t>Dois subtipos (</a:t>
            </a:r>
            <a:r>
              <a:rPr lang="pt-BR" dirty="0" smtClean="0">
                <a:solidFill>
                  <a:srgbClr val="FF0000"/>
                </a:solidFill>
              </a:rPr>
              <a:t>tarefas</a:t>
            </a:r>
            <a:r>
              <a:rPr lang="pt-BR" dirty="0" smtClean="0"/>
              <a:t>):</a:t>
            </a:r>
          </a:p>
          <a:p>
            <a:pPr lvl="1"/>
            <a:r>
              <a:rPr lang="pt-BR" dirty="0" smtClean="0"/>
              <a:t>Classificação: predizer valor discreto.</a:t>
            </a:r>
          </a:p>
          <a:p>
            <a:pPr lvl="1"/>
            <a:r>
              <a:rPr lang="pt-BR" dirty="0" smtClean="0"/>
              <a:t>Regressão: predizer valor contínuo.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Classificação </a:t>
            </a:r>
            <a:r>
              <a:rPr lang="pt-BR" dirty="0" err="1" smtClean="0"/>
              <a:t>vs</a:t>
            </a:r>
            <a:r>
              <a:rPr lang="pt-BR" dirty="0" smtClean="0"/>
              <a:t> Regressão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056" y="1707654"/>
            <a:ext cx="3709988" cy="230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1851670"/>
            <a:ext cx="4323581" cy="21671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6861</TotalTime>
  <Words>369</Words>
  <Application>Microsoft Macintosh PowerPoint</Application>
  <PresentationFormat>On-screen Show (16:9)</PresentationFormat>
  <Paragraphs>87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Mediano</vt:lpstr>
      <vt:lpstr>Visão geral do Aprendizado de máquina</vt:lpstr>
      <vt:lpstr>O que é Aprendizado de Máquina</vt:lpstr>
      <vt:lpstr>O que é Aprendizado de Máquina</vt:lpstr>
      <vt:lpstr>O que é Aprendizado de Máquina</vt:lpstr>
      <vt:lpstr>O que é Aprendizado de Máquina</vt:lpstr>
      <vt:lpstr>Tipos de aprendizado de máquina</vt:lpstr>
      <vt:lpstr>Aprendizado Supervisionado</vt:lpstr>
      <vt:lpstr>Classificação vs Regressão</vt:lpstr>
      <vt:lpstr>Classificação vs Regressão</vt:lpstr>
      <vt:lpstr>Características (features)</vt:lpstr>
      <vt:lpstr>Terminologia</vt:lpstr>
      <vt:lpstr>Algumas aplicações</vt:lpstr>
      <vt:lpstr>Algumas aplicações (cont.)</vt:lpstr>
      <vt:lpstr>Algumas aplicações (cont.)</vt:lpstr>
      <vt:lpstr>Aprendizado Não Supervisionado</vt:lpstr>
      <vt:lpstr>Aprendizado Não Supervisionado</vt:lpstr>
      <vt:lpstr>Algumas aplicações</vt:lpstr>
      <vt:lpstr>Algumas aplicações (cont.)</vt:lpstr>
      <vt:lpstr>Algumas aplicações (cont.)</vt:lpstr>
      <vt:lpstr>Algumas aplicações (cont.)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 Aprendizagem Profunda</dc:title>
  <dc:creator>Eduardo</dc:creator>
  <cp:lastModifiedBy>Eduardo Bezerra</cp:lastModifiedBy>
  <cp:revision>552</cp:revision>
  <dcterms:modified xsi:type="dcterms:W3CDTF">2017-08-29T15:33:02Z</dcterms:modified>
</cp:coreProperties>
</file>